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36"/>
  </p:notesMasterIdLst>
  <p:sldIdLst>
    <p:sldId id="283" r:id="rId3"/>
    <p:sldId id="321" r:id="rId4"/>
    <p:sldId id="322" r:id="rId5"/>
    <p:sldId id="323" r:id="rId6"/>
    <p:sldId id="324" r:id="rId7"/>
    <p:sldId id="307" r:id="rId8"/>
    <p:sldId id="325" r:id="rId9"/>
    <p:sldId id="326" r:id="rId10"/>
    <p:sldId id="303" r:id="rId11"/>
    <p:sldId id="327" r:id="rId12"/>
    <p:sldId id="329" r:id="rId13"/>
    <p:sldId id="328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347" r:id="rId31"/>
    <p:sldId id="348" r:id="rId32"/>
    <p:sldId id="349" r:id="rId33"/>
    <p:sldId id="352" r:id="rId34"/>
    <p:sldId id="351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B4"/>
    <a:srgbClr val="0084C8"/>
    <a:srgbClr val="009640"/>
    <a:srgbClr val="2F8BA1"/>
    <a:srgbClr val="990000"/>
    <a:srgbClr val="FFFFE5"/>
    <a:srgbClr val="017397"/>
    <a:srgbClr val="25B8FE"/>
    <a:srgbClr val="F49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0767" autoAdjust="0"/>
  </p:normalViewPr>
  <p:slideViewPr>
    <p:cSldViewPr>
      <p:cViewPr varScale="1">
        <p:scale>
          <a:sx n="98" d="100"/>
          <a:sy n="98" d="100"/>
        </p:scale>
        <p:origin x="189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FF73A-1EC7-E74A-9984-2CE23E681848}" type="datetimeFigureOut">
              <a:rPr lang="de-DE" smtClean="0"/>
              <a:t>02.01.2025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98EBD-7829-CB4E-9AF6-1538238897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6689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 ACCESS kann man Abfragen direkt in SQL-Ansicht editieren.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98EBD-7829-CB4E-9AF6-153823889717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43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B126-6994-4971-A285-C4E18EA11CEE}" type="datetimeFigureOut">
              <a:rPr lang="de-DE" smtClean="0"/>
              <a:t>02.01.2025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7D3A-F52F-48C5-BF60-30801F7855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3459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9025-B573-4BE7-BF6F-5906D1D6DEFF}" type="datetimeFigureOut">
              <a:rPr lang="de-DE" smtClean="0"/>
              <a:t>02.01.2025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86D5-26EF-4645-AE2C-29DD71F873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293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9025-B573-4BE7-BF6F-5906D1D6DEFF}" type="datetimeFigureOut">
              <a:rPr lang="de-DE" smtClean="0"/>
              <a:t>02.01.2025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86D5-26EF-4645-AE2C-29DD71F873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6596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372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0E748A7-1D63-6896-FA1D-AE861F651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4D21-1841-4DA7-AC3B-EB617E2C26F7}" type="datetimeFigureOut">
              <a:rPr lang="de-DE" smtClean="0"/>
              <a:t>02.01.2025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7BC7C4E-4F61-85E2-8F60-A349A36E1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01CD86D-FDBD-D03D-DEB5-BCA5C67E7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13B2-5EE7-4F21-814A-5ED366CE0B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388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B126-6994-4971-A285-C4E18EA11CEE}" type="datetimeFigureOut">
              <a:rPr lang="de-DE" smtClean="0"/>
              <a:t>02.01.2025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7D3A-F52F-48C5-BF60-30801F7855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499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B126-6994-4971-A285-C4E18EA11CEE}" type="datetimeFigureOut">
              <a:rPr lang="de-DE" smtClean="0"/>
              <a:t>02.01.2025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7D3A-F52F-48C5-BF60-30801F7855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858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B126-6994-4971-A285-C4E18EA11CEE}" type="datetimeFigureOut">
              <a:rPr lang="de-DE" smtClean="0"/>
              <a:t>02.01.2025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7D3A-F52F-48C5-BF60-30801F7855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5495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B126-6994-4971-A285-C4E18EA11CEE}" type="datetimeFigureOut">
              <a:rPr lang="de-DE" smtClean="0"/>
              <a:t>02.01.2025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7D3A-F52F-48C5-BF60-30801F7855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3528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B126-6994-4971-A285-C4E18EA11CEE}" type="datetimeFigureOut">
              <a:rPr lang="de-DE" smtClean="0"/>
              <a:t>02.01.2025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7D3A-F52F-48C5-BF60-30801F7855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314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B126-6994-4971-A285-C4E18EA11CEE}" type="datetimeFigureOut">
              <a:rPr lang="de-DE" smtClean="0"/>
              <a:t>02.01.2025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7D3A-F52F-48C5-BF60-30801F7855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9579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B126-6994-4971-A285-C4E18EA11CEE}" type="datetimeFigureOut">
              <a:rPr lang="de-DE" smtClean="0"/>
              <a:t>02.01.2025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7D3A-F52F-48C5-BF60-30801F7855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94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B126-6994-4971-A285-C4E18EA11CEE}" type="datetimeFigureOut">
              <a:rPr lang="de-DE" smtClean="0"/>
              <a:t>02.01.2025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7D3A-F52F-48C5-BF60-30801F7855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990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909025-B573-4BE7-BF6F-5906D1D6DEFF}" type="datetimeFigureOut">
              <a:rPr lang="de-DE" smtClean="0"/>
              <a:t>02.01.2025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9986D5-26EF-4645-AE2C-29DD71F873E9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72E3352-EC40-031A-FE60-3D5DE5823B0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0113" y="6453188"/>
            <a:ext cx="20875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de-DE"/>
              <a:t>Präsentationstitel       </a:t>
            </a:r>
            <a:r>
              <a:rPr lang="de-DE" altLang="de-DE" b="0"/>
              <a:t>Ort, Datum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447657D-B748-4123-9B88-EB82967718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50" y="6453188"/>
            <a:ext cx="28892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175288-D78C-4F84-AC3B-18A8FF93C356}" type="slidenum">
              <a:rPr lang="de-DE" altLang="de-DE" smtClean="0"/>
              <a:pPr/>
              <a:t>‹Nr.›</a:t>
            </a:fld>
            <a:endParaRPr lang="de-DE" altLang="de-DE"/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ABF1C17E-79B5-41C8-06BC-B227804C96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9474" y="401638"/>
            <a:ext cx="1856982" cy="59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D0BC871-A26C-E180-507D-FF9847DEF56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2635"/>
            <a:ext cx="9144000" cy="1277112"/>
          </a:xfrm>
          <a:prstGeom prst="rect">
            <a:avLst/>
          </a:prstGeom>
        </p:spPr>
      </p:pic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6CB2E20C-5CF5-C747-CFF0-6644D3121155}"/>
              </a:ext>
            </a:extLst>
          </p:cNvPr>
          <p:cNvSpPr txBox="1">
            <a:spLocks/>
          </p:cNvSpPr>
          <p:nvPr userDrawn="1"/>
        </p:nvSpPr>
        <p:spPr>
          <a:xfrm>
            <a:off x="2555776" y="6448251"/>
            <a:ext cx="249364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Kleve, </a:t>
            </a:r>
            <a:fld id="{9D909025-B573-4BE7-BF6F-5906D1D6DEFF}" type="datetimeFigureOut">
              <a:rPr lang="de-DE" smtClean="0"/>
              <a:pPr/>
              <a:t>02.01.2025</a:t>
            </a:fld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511E74ED-746D-E26A-B87B-5F57018A1913}"/>
              </a:ext>
            </a:extLst>
          </p:cNvPr>
          <p:cNvSpPr txBox="1">
            <a:spLocks/>
          </p:cNvSpPr>
          <p:nvPr userDrawn="1"/>
        </p:nvSpPr>
        <p:spPr>
          <a:xfrm>
            <a:off x="539552" y="6448251"/>
            <a:ext cx="201622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ACCESS-Datenbanken</a:t>
            </a:r>
          </a:p>
        </p:txBody>
      </p:sp>
    </p:spTree>
    <p:extLst>
      <p:ext uri="{BB962C8B-B14F-4D97-AF65-F5344CB8AC3E}">
        <p14:creationId xmlns:p14="http://schemas.microsoft.com/office/powerpoint/2010/main" val="298213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CD9D87E-5CAA-BDDE-FF9C-B47A8EC4E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65D5387-8DBA-654C-87D9-109D786F3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44C6F4-D03E-D8AA-FE48-4C749F1E1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D94D21-1841-4DA7-AC3B-EB617E2C26F7}" type="datetimeFigureOut">
              <a:rPr lang="de-DE" smtClean="0"/>
              <a:t>02.01.2025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1CB5E3-56AD-77EC-BEE0-961DE8F74E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167900-D26A-45D0-2925-326C04C35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A813B2-5EE7-4F21-814A-5ED366CE0B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17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48C74603-246F-E573-C36E-DBFD9D01C4F1}"/>
              </a:ext>
            </a:extLst>
          </p:cNvPr>
          <p:cNvSpPr txBox="1"/>
          <p:nvPr/>
        </p:nvSpPr>
        <p:spPr>
          <a:xfrm>
            <a:off x="395536" y="404664"/>
            <a:ext cx="3061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9640"/>
                </a:solidFill>
              </a:rPr>
              <a:t>Wirtschaftsinformatik Modul 2</a:t>
            </a:r>
          </a:p>
          <a:p>
            <a:r>
              <a:rPr lang="de-DE" dirty="0">
                <a:solidFill>
                  <a:srgbClr val="009640"/>
                </a:solidFill>
              </a:rPr>
              <a:t>Angebotsnummer 106283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0BB4697-C12B-2D14-D6D3-5BAB3F3372CE}"/>
              </a:ext>
            </a:extLst>
          </p:cNvPr>
          <p:cNvSpPr txBox="1"/>
          <p:nvPr/>
        </p:nvSpPr>
        <p:spPr>
          <a:xfrm>
            <a:off x="395536" y="1196752"/>
            <a:ext cx="7704856" cy="805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de-DE" sz="2800" b="1" kern="12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Datenbankentwurf, -implementierung und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de-DE" sz="28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</a:t>
            </a:r>
            <a:r>
              <a:rPr lang="de-DE" sz="2800" b="1" kern="12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anwendung mit MS-ACCESS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F236033-C695-AB12-475A-7EC8CA57CADB}"/>
              </a:ext>
            </a:extLst>
          </p:cNvPr>
          <p:cNvSpPr txBox="1"/>
          <p:nvPr/>
        </p:nvSpPr>
        <p:spPr>
          <a:xfrm>
            <a:off x="395536" y="2633418"/>
            <a:ext cx="59936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9640"/>
                </a:solidFill>
              </a:rPr>
              <a:t>Moderatoren: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Ralf </a:t>
            </a:r>
            <a:r>
              <a:rPr lang="de-DE" sz="2000" dirty="0" err="1"/>
              <a:t>Schnickmann</a:t>
            </a:r>
            <a:r>
              <a:rPr lang="de-DE" sz="2000" dirty="0"/>
              <a:t>, Leo-Statz-Berufskolleg, Düsseldorf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Klaus Roosen, Berufskolleg Kleve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F76168F-DFBE-C3C8-3B24-D14BE2C748C0}"/>
              </a:ext>
            </a:extLst>
          </p:cNvPr>
          <p:cNvSpPr txBox="1"/>
          <p:nvPr/>
        </p:nvSpPr>
        <p:spPr>
          <a:xfrm>
            <a:off x="395536" y="4194450"/>
            <a:ext cx="6840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9640"/>
                </a:solidFill>
              </a:rPr>
              <a:t>Termine: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Mittwoch, 29.01.2025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Mittwoch, 5.02.2025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Mittwoch, 12.02.2025</a:t>
            </a:r>
          </a:p>
        </p:txBody>
      </p:sp>
    </p:spTree>
    <p:extLst>
      <p:ext uri="{BB962C8B-B14F-4D97-AF65-F5344CB8AC3E}">
        <p14:creationId xmlns:p14="http://schemas.microsoft.com/office/powerpoint/2010/main" val="2612389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96434-B411-8031-A5E0-DFC26D611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E5B6AA8-72F0-8E85-DD95-21B694C96961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404664"/>
            <a:ext cx="6419056" cy="80609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kern="0" dirty="0">
                <a:solidFill>
                  <a:srgbClr val="FF0000"/>
                </a:solidFill>
              </a:rPr>
              <a:t>Funktionale Abhängigkeit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863269F-3138-F3DA-9370-2B9F45D0D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1052736"/>
            <a:ext cx="2232248" cy="4485856"/>
          </a:xfrm>
          <a:prstGeom prst="rect">
            <a:avLst/>
          </a:prstGeom>
        </p:spPr>
      </p:pic>
      <p:pic>
        <p:nvPicPr>
          <p:cNvPr id="7" name="Picture 4" descr="Max und Moritz: Lehrer Lämpel - Quagga Illustrations">
            <a:extLst>
              <a:ext uri="{FF2B5EF4-FFF2-40B4-BE49-F238E27FC236}">
                <a16:creationId xmlns:a16="http://schemas.microsoft.com/office/drawing/2014/main" id="{2F5B33BE-A600-6EA1-91EA-734578F48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5"/>
            <a:ext cx="2016225" cy="2536427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D414085-C03D-AE7F-E339-894A5E671C24}"/>
              </a:ext>
            </a:extLst>
          </p:cNvPr>
          <p:cNvSpPr txBox="1"/>
          <p:nvPr/>
        </p:nvSpPr>
        <p:spPr>
          <a:xfrm>
            <a:off x="2771800" y="1628800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Identifizieren Sie sämtliche </a:t>
            </a:r>
            <a:r>
              <a:rPr lang="de-DE" sz="2400" b="1" i="1" dirty="0"/>
              <a:t>funktionalen</a:t>
            </a:r>
            <a:r>
              <a:rPr lang="de-DE" sz="2400" dirty="0"/>
              <a:t> </a:t>
            </a:r>
            <a:r>
              <a:rPr lang="de-DE" sz="2400" b="1" i="1" dirty="0"/>
              <a:t>Abhängigkeiten</a:t>
            </a:r>
            <a:r>
              <a:rPr lang="de-DE" sz="2400" dirty="0"/>
              <a:t>, die zwischen einzelnen Attributen den Tabelle </a:t>
            </a:r>
            <a:r>
              <a:rPr lang="de-DE" sz="2400" i="1" dirty="0" err="1"/>
              <a:t>tblAngestellte</a:t>
            </a:r>
            <a:r>
              <a:rPr lang="de-DE" sz="2400" dirty="0"/>
              <a:t> existieren.</a:t>
            </a:r>
          </a:p>
        </p:txBody>
      </p:sp>
    </p:spTree>
    <p:extLst>
      <p:ext uri="{BB962C8B-B14F-4D97-AF65-F5344CB8AC3E}">
        <p14:creationId xmlns:p14="http://schemas.microsoft.com/office/powerpoint/2010/main" val="288626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C783A02-A906-4943-5133-E8E5309C0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50" y="1399892"/>
            <a:ext cx="7475521" cy="4549388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DCD0EAFF-EA96-3F75-27D2-72C935FA8B8E}"/>
              </a:ext>
            </a:extLst>
          </p:cNvPr>
          <p:cNvSpPr txBox="1">
            <a:spLocks noChangeArrowheads="1"/>
          </p:cNvSpPr>
          <p:nvPr/>
        </p:nvSpPr>
        <p:spPr>
          <a:xfrm>
            <a:off x="323528" y="177354"/>
            <a:ext cx="2592288" cy="48038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2400" b="1" kern="0" dirty="0">
                <a:solidFill>
                  <a:srgbClr val="FF0000"/>
                </a:solidFill>
              </a:rPr>
              <a:t>Auswahlabfragen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F66B1E0-9801-6988-941A-B4C41901E38F}"/>
              </a:ext>
            </a:extLst>
          </p:cNvPr>
          <p:cNvSpPr txBox="1">
            <a:spLocks noChangeArrowheads="1"/>
          </p:cNvSpPr>
          <p:nvPr/>
        </p:nvSpPr>
        <p:spPr>
          <a:xfrm>
            <a:off x="323528" y="505671"/>
            <a:ext cx="6419056" cy="80609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kern="0" dirty="0">
                <a:solidFill>
                  <a:srgbClr val="00B050"/>
                </a:solidFill>
              </a:rPr>
              <a:t>Adressverzeichnis</a:t>
            </a:r>
          </a:p>
        </p:txBody>
      </p:sp>
    </p:spTree>
    <p:extLst>
      <p:ext uri="{BB962C8B-B14F-4D97-AF65-F5344CB8AC3E}">
        <p14:creationId xmlns:p14="http://schemas.microsoft.com/office/powerpoint/2010/main" val="1702892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C88D843-0CDC-F830-E6F8-FA4223A3F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31" y="856891"/>
            <a:ext cx="8154538" cy="5144218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BEED7C0A-AB19-3045-3187-777BCCFC4DBA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25285"/>
            <a:ext cx="6419056" cy="80609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kern="0" dirty="0">
                <a:solidFill>
                  <a:srgbClr val="FF0000"/>
                </a:solidFill>
              </a:rPr>
              <a:t>Auswahlabfragen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351DF71-7E95-08EB-1583-5D2BD990616E}"/>
              </a:ext>
            </a:extLst>
          </p:cNvPr>
          <p:cNvSpPr txBox="1"/>
          <p:nvPr/>
        </p:nvSpPr>
        <p:spPr>
          <a:xfrm>
            <a:off x="3419872" y="831382"/>
            <a:ext cx="5544616" cy="2308324"/>
          </a:xfrm>
          <a:prstGeom prst="rect">
            <a:avLst/>
          </a:prstGeom>
          <a:solidFill>
            <a:srgbClr val="FAFAB4"/>
          </a:solidFill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B050"/>
                </a:solidFill>
              </a:rPr>
              <a:t>Vorgehensweise: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zur Registerkarte </a:t>
            </a:r>
            <a:r>
              <a:rPr lang="de-DE" sz="2000" i="1" dirty="0"/>
              <a:t>»Erstellen« </a:t>
            </a:r>
            <a:r>
              <a:rPr lang="de-DE" sz="2000" dirty="0"/>
              <a:t>wechseln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i="1" dirty="0"/>
              <a:t>»Abfrageentwurf« </a:t>
            </a:r>
            <a:r>
              <a:rPr lang="de-DE" sz="2000" dirty="0"/>
              <a:t>auswählen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Tabelle mittels Doppelklick hinzufügen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Felder auswählen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Abfrage mittels Ausrufezeichen (!) ausführen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Abfrage speichern z.B. »</a:t>
            </a:r>
            <a:r>
              <a:rPr lang="de-DE" sz="2000" i="1" dirty="0" err="1"/>
              <a:t>qryAdressen</a:t>
            </a:r>
            <a:r>
              <a:rPr lang="de-DE" sz="2000" dirty="0"/>
              <a:t>«</a:t>
            </a:r>
          </a:p>
        </p:txBody>
      </p:sp>
    </p:spTree>
    <p:extLst>
      <p:ext uri="{BB962C8B-B14F-4D97-AF65-F5344CB8AC3E}">
        <p14:creationId xmlns:p14="http://schemas.microsoft.com/office/powerpoint/2010/main" val="3704608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C878425-6EB1-E463-F852-F83870237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2140333"/>
            <a:ext cx="5164421" cy="4205958"/>
          </a:xfrm>
          <a:prstGeom prst="rect">
            <a:avLst/>
          </a:prstGeom>
        </p:spPr>
      </p:pic>
      <p:pic>
        <p:nvPicPr>
          <p:cNvPr id="5" name="Picture 4" descr="Max und Moritz: Lehrer Lämpel - Quagga Illustrations">
            <a:extLst>
              <a:ext uri="{FF2B5EF4-FFF2-40B4-BE49-F238E27FC236}">
                <a16:creationId xmlns:a16="http://schemas.microsoft.com/office/drawing/2014/main" id="{D57BB852-529F-22A2-BDEC-F503F0D0D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35" y="971134"/>
            <a:ext cx="1545471" cy="1944215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2B7D8812-9449-E086-F3A7-F3D9E27C7927}"/>
              </a:ext>
            </a:extLst>
          </p:cNvPr>
          <p:cNvSpPr txBox="1">
            <a:spLocks noChangeArrowheads="1"/>
          </p:cNvSpPr>
          <p:nvPr/>
        </p:nvSpPr>
        <p:spPr>
          <a:xfrm>
            <a:off x="218435" y="165037"/>
            <a:ext cx="6419056" cy="80609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kern="0" dirty="0">
                <a:solidFill>
                  <a:srgbClr val="FF0000"/>
                </a:solidFill>
              </a:rPr>
              <a:t>Gehaltsliste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D7ECC03-CF99-B1AD-F5E5-255C55D1E2B0}"/>
              </a:ext>
            </a:extLst>
          </p:cNvPr>
          <p:cNvSpPr txBox="1"/>
          <p:nvPr/>
        </p:nvSpPr>
        <p:spPr>
          <a:xfrm>
            <a:off x="1799692" y="971134"/>
            <a:ext cx="55446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Erstellen Sie eine Gehaltsliste für sämtliche Angestellte der Rand-OHG und speichern Sie diese unter »</a:t>
            </a:r>
            <a:r>
              <a:rPr lang="de-DE" sz="2400" i="1" dirty="0" err="1"/>
              <a:t>qryGehalt</a:t>
            </a:r>
            <a:r>
              <a:rPr lang="de-DE" sz="2400" dirty="0"/>
              <a:t>«.</a:t>
            </a:r>
          </a:p>
        </p:txBody>
      </p:sp>
    </p:spTree>
    <p:extLst>
      <p:ext uri="{BB962C8B-B14F-4D97-AF65-F5344CB8AC3E}">
        <p14:creationId xmlns:p14="http://schemas.microsoft.com/office/powerpoint/2010/main" val="3133740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3A2C3-4E3E-A43D-753E-5730A40F6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x und Moritz: Lehrer Lämpel - Quagga Illustrations">
            <a:extLst>
              <a:ext uri="{FF2B5EF4-FFF2-40B4-BE49-F238E27FC236}">
                <a16:creationId xmlns:a16="http://schemas.microsoft.com/office/drawing/2014/main" id="{9F9BA863-319D-4FD9-A8B0-780D69EBC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35" y="971134"/>
            <a:ext cx="1545471" cy="1944215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2B06D56A-C283-B036-86BA-17447A506911}"/>
              </a:ext>
            </a:extLst>
          </p:cNvPr>
          <p:cNvSpPr txBox="1">
            <a:spLocks noChangeArrowheads="1"/>
          </p:cNvSpPr>
          <p:nvPr/>
        </p:nvSpPr>
        <p:spPr>
          <a:xfrm>
            <a:off x="218435" y="165037"/>
            <a:ext cx="6419056" cy="80609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kern="0" dirty="0">
                <a:solidFill>
                  <a:srgbClr val="FF0000"/>
                </a:solidFill>
              </a:rPr>
              <a:t>Düsseldorfer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F099212-BACB-EEF4-F31E-CA4AA1040DD6}"/>
              </a:ext>
            </a:extLst>
          </p:cNvPr>
          <p:cNvSpPr txBox="1"/>
          <p:nvPr/>
        </p:nvSpPr>
        <p:spPr>
          <a:xfrm>
            <a:off x="1799692" y="971134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Erzeugen Sie ein Adressverzeichnis aller Angestellten, die in Düsseldorf wohnen und speichern Sie dieses unter »</a:t>
            </a:r>
            <a:r>
              <a:rPr lang="de-DE" sz="2400" i="1" dirty="0" err="1"/>
              <a:t>qryDüsseldorfer</a:t>
            </a:r>
            <a:r>
              <a:rPr lang="de-DE" sz="2400" dirty="0"/>
              <a:t>«.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442211A-768E-318B-200B-335C5A27A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692" y="2560966"/>
            <a:ext cx="7004692" cy="299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26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30F0408-3292-AABE-1AD7-3BBDDB88A3C3}"/>
              </a:ext>
            </a:extLst>
          </p:cNvPr>
          <p:cNvSpPr txBox="1">
            <a:spLocks noChangeArrowheads="1"/>
          </p:cNvSpPr>
          <p:nvPr/>
        </p:nvSpPr>
        <p:spPr>
          <a:xfrm>
            <a:off x="323528" y="332656"/>
            <a:ext cx="3561477" cy="80609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kern="0" dirty="0">
                <a:solidFill>
                  <a:srgbClr val="FF0000"/>
                </a:solidFill>
              </a:rPr>
              <a:t>Düsseldorfer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5F2BFB4-A6AB-4D40-6D47-A7D8B6D23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29" y="1916832"/>
            <a:ext cx="8129387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20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5C626-B12D-CA9B-749C-DFBC65F12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x und Moritz: Lehrer Lämpel - Quagga Illustrations">
            <a:extLst>
              <a:ext uri="{FF2B5EF4-FFF2-40B4-BE49-F238E27FC236}">
                <a16:creationId xmlns:a16="http://schemas.microsoft.com/office/drawing/2014/main" id="{41C93198-51B0-4295-4886-E46403C61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35" y="971134"/>
            <a:ext cx="1545471" cy="1944215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4B0D4845-8CE8-3479-061A-B900BB274C06}"/>
              </a:ext>
            </a:extLst>
          </p:cNvPr>
          <p:cNvSpPr txBox="1">
            <a:spLocks noChangeArrowheads="1"/>
          </p:cNvSpPr>
          <p:nvPr/>
        </p:nvSpPr>
        <p:spPr>
          <a:xfrm>
            <a:off x="218435" y="165037"/>
            <a:ext cx="6419056" cy="80609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kern="0" dirty="0">
                <a:solidFill>
                  <a:srgbClr val="FF0000"/>
                </a:solidFill>
              </a:rPr>
              <a:t>AOK-Versicherte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BAABF1E-2F02-9A11-DFF4-C80DF8A9D3A7}"/>
              </a:ext>
            </a:extLst>
          </p:cNvPr>
          <p:cNvSpPr txBox="1"/>
          <p:nvPr/>
        </p:nvSpPr>
        <p:spPr>
          <a:xfrm>
            <a:off x="1835696" y="1052736"/>
            <a:ext cx="6084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Erstellen Sie eine nach Personalnummer aufsteigend sortierte Liste aller Angestellten, die bei der AOK krankenversichert sind und speichern Sie diese unter »</a:t>
            </a:r>
            <a:r>
              <a:rPr lang="de-DE" sz="2400" i="1" dirty="0" err="1"/>
              <a:t>qryAOKMitglied</a:t>
            </a:r>
            <a:r>
              <a:rPr lang="de-DE" sz="2400" dirty="0"/>
              <a:t>«.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3C2E7CA-F153-5173-1F8B-703F3E048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2806069"/>
            <a:ext cx="5245086" cy="308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36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8DCF2B7-1396-C5E6-39D5-6BCDD9B3185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de-DE" b="1" dirty="0">
                <a:solidFill>
                  <a:srgbClr val="C00000"/>
                </a:solidFill>
              </a:rPr>
              <a:t>Auswahlabfragen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4AC4E7A6-EA7F-AD31-D97F-29B66F0E6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3411163"/>
            <a:ext cx="4032250" cy="22955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3200" b="1" dirty="0">
                <a:solidFill>
                  <a:schemeClr val="hlink"/>
                </a:solidFill>
              </a:rPr>
              <a:t>Projektion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3200" dirty="0"/>
              <a:t>Auswahl gewisser Attribute aus einer Tabelle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40B905F5-53AC-F0F5-E9FA-D41B082A1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2" y="3411163"/>
            <a:ext cx="4103688" cy="22955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3200" b="1">
                <a:solidFill>
                  <a:schemeClr val="hlink"/>
                </a:solidFill>
              </a:rPr>
              <a:t>Selektion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3200"/>
              <a:t>Auswahl gewisser Datensätze aus einer Tabelle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2770FE1E-2B8C-3537-E326-6C7159E36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84238"/>
            <a:ext cx="7931224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3200" dirty="0"/>
              <a:t>Aus einem Datenbestand wird eine gezielte Auswahl getroffen.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817BCFB-7BC3-80B9-26DE-C5DC39742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132856"/>
            <a:ext cx="8229600" cy="1143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4400" b="1" dirty="0">
                <a:solidFill>
                  <a:schemeClr val="hlink"/>
                </a:solidFill>
              </a:rPr>
              <a:t>Grundtypen</a:t>
            </a:r>
          </a:p>
        </p:txBody>
      </p:sp>
    </p:spTree>
    <p:extLst>
      <p:ext uri="{BB962C8B-B14F-4D97-AF65-F5344CB8AC3E}">
        <p14:creationId xmlns:p14="http://schemas.microsoft.com/office/powerpoint/2010/main" val="473601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31601-B839-CC83-A9FF-59D3BDC02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E4FD92A-5CBC-A6C0-39B8-40FCBC9C5E1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29589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de-DE" b="1" dirty="0">
                <a:solidFill>
                  <a:srgbClr val="C00000"/>
                </a:solidFill>
              </a:rPr>
              <a:t>Abfrageansichten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0047CA-B6BB-3EA4-90D0-CD79EA19F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61" y="1628800"/>
            <a:ext cx="7325747" cy="1495634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2EAC871-B3F6-FDE7-E601-B3D694DCDB93}"/>
              </a:ext>
            </a:extLst>
          </p:cNvPr>
          <p:cNvSpPr txBox="1"/>
          <p:nvPr/>
        </p:nvSpPr>
        <p:spPr>
          <a:xfrm>
            <a:off x="0" y="977475"/>
            <a:ext cx="2977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rgbClr val="009640"/>
                </a:solidFill>
              </a:rPr>
              <a:t>Entwurfsansicht: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48CE00A-B70E-A68B-1EB6-7C6C5FF2893A}"/>
              </a:ext>
            </a:extLst>
          </p:cNvPr>
          <p:cNvSpPr txBox="1"/>
          <p:nvPr/>
        </p:nvSpPr>
        <p:spPr>
          <a:xfrm>
            <a:off x="1199" y="3471957"/>
            <a:ext cx="2329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rgbClr val="009640"/>
                </a:solidFill>
              </a:rPr>
              <a:t>SQL-Ansicht: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2CB414A-9F52-06E4-12E2-FD9EC24D5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68249"/>
            <a:ext cx="9144000" cy="103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53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35EED9AA-ADBA-DDC5-89A1-4CF4D47B0E7D}"/>
              </a:ext>
            </a:extLst>
          </p:cNvPr>
          <p:cNvSpPr txBox="1"/>
          <p:nvPr/>
        </p:nvSpPr>
        <p:spPr>
          <a:xfrm>
            <a:off x="107504" y="294619"/>
            <a:ext cx="57423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4400" b="1" dirty="0">
                <a:solidFill>
                  <a:srgbClr val="C00000"/>
                </a:solidFill>
              </a:rPr>
              <a:t>Abfragesprache SQL</a:t>
            </a:r>
          </a:p>
        </p:txBody>
      </p:sp>
      <p:pic>
        <p:nvPicPr>
          <p:cNvPr id="2050" name="Picture 2" descr="Einstieg in SQL">
            <a:extLst>
              <a:ext uri="{FF2B5EF4-FFF2-40B4-BE49-F238E27FC236}">
                <a16:creationId xmlns:a16="http://schemas.microsoft.com/office/drawing/2014/main" id="{E3F0F6D3-55B3-5ABD-AC59-A67370636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357783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C6FEC9E-50F4-012D-2BF2-D0BDC922D3D8}"/>
              </a:ext>
            </a:extLst>
          </p:cNvPr>
          <p:cNvSpPr txBox="1"/>
          <p:nvPr/>
        </p:nvSpPr>
        <p:spPr>
          <a:xfrm>
            <a:off x="3401616" y="1556792"/>
            <a:ext cx="5742384" cy="2677656"/>
          </a:xfrm>
          <a:prstGeom prst="rect">
            <a:avLst/>
          </a:prstGeom>
          <a:solidFill>
            <a:srgbClr val="FAFAB4"/>
          </a:solidFill>
        </p:spPr>
        <p:txBody>
          <a:bodyPr wrap="square" rtlCol="0">
            <a:spAutoFit/>
          </a:bodyPr>
          <a:lstStyle/>
          <a:p>
            <a:r>
              <a:rPr lang="de-DE" sz="2800" b="1" dirty="0"/>
              <a:t>SQL = Structured Query Language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seit 1970er Jahre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ANSI-Standard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universell für alle relationalen Datenbanksysteme:  MySQL, Oracle Database, Access, …</a:t>
            </a:r>
          </a:p>
        </p:txBody>
      </p:sp>
    </p:spTree>
    <p:extLst>
      <p:ext uri="{BB962C8B-B14F-4D97-AF65-F5344CB8AC3E}">
        <p14:creationId xmlns:p14="http://schemas.microsoft.com/office/powerpoint/2010/main" val="268081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70F839A-091B-64C3-709E-5855AFBCB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3347864" cy="171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Microsoft Access | Microsoft | DbaExperts Bases de Datos">
            <a:extLst>
              <a:ext uri="{FF2B5EF4-FFF2-40B4-BE49-F238E27FC236}">
                <a16:creationId xmlns:a16="http://schemas.microsoft.com/office/drawing/2014/main" id="{F42EEADF-2A5B-C5A5-C952-101176D49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41267"/>
            <a:ext cx="2794047" cy="15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6D3E013C-B46C-852C-4322-2F63D79207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592298"/>
              </p:ext>
            </p:extLst>
          </p:nvPr>
        </p:nvGraphicFramePr>
        <p:xfrm>
          <a:off x="5055168" y="3568506"/>
          <a:ext cx="2272252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bjekt-Manager-Shellobjekt" showAsIcon="1" r:id="rId4" imgW="1352622" imgH="514350" progId="Package">
                  <p:embed/>
                </p:oleObj>
              </mc:Choice>
              <mc:Fallback>
                <p:oleObj name="Objekt-Manager-Shellobjekt" showAsIcon="1" r:id="rId4" imgW="1352622" imgH="51435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55168" y="3568506"/>
                        <a:ext cx="2272252" cy="86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>
            <a:extLst>
              <a:ext uri="{FF2B5EF4-FFF2-40B4-BE49-F238E27FC236}">
                <a16:creationId xmlns:a16="http://schemas.microsoft.com/office/drawing/2014/main" id="{DA55E30A-EAB9-573C-3DA8-935C5EEA2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00898"/>
            <a:ext cx="2016224" cy="113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251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13CF90F-EE0A-2C42-5E69-908831ED4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921086"/>
            <a:ext cx="4490182" cy="175649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A7E65E3-0B14-9D3E-8B0C-A5FC6764B308}"/>
              </a:ext>
            </a:extLst>
          </p:cNvPr>
          <p:cNvSpPr txBox="1"/>
          <p:nvPr/>
        </p:nvSpPr>
        <p:spPr>
          <a:xfrm>
            <a:off x="251520" y="281893"/>
            <a:ext cx="63367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4400" b="1" dirty="0">
                <a:solidFill>
                  <a:srgbClr val="C00000"/>
                </a:solidFill>
              </a:rPr>
              <a:t>Verwaltungsangestellte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5E75170-C175-6854-E223-B8FC6FF4D5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1722574"/>
            <a:ext cx="4950179" cy="153626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205D4CB-F0F1-3A86-FA1F-BB297A9CAA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744245"/>
            <a:ext cx="2038436" cy="151459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F20C889-594A-50A9-04E3-44AFCE1B10FF}"/>
              </a:ext>
            </a:extLst>
          </p:cNvPr>
          <p:cNvSpPr txBox="1"/>
          <p:nvPr/>
        </p:nvSpPr>
        <p:spPr>
          <a:xfrm>
            <a:off x="395536" y="1081996"/>
            <a:ext cx="2350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»</a:t>
            </a:r>
            <a:r>
              <a:rPr lang="de-DE" sz="2400" i="1" dirty="0" err="1"/>
              <a:t>qryVerwaltung</a:t>
            </a:r>
            <a:r>
              <a:rPr lang="de-DE" sz="2400" dirty="0"/>
              <a:t>«</a:t>
            </a:r>
          </a:p>
        </p:txBody>
      </p:sp>
    </p:spTree>
    <p:extLst>
      <p:ext uri="{BB962C8B-B14F-4D97-AF65-F5344CB8AC3E}">
        <p14:creationId xmlns:p14="http://schemas.microsoft.com/office/powerpoint/2010/main" val="554997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E1DC0BD-5B12-8B98-ED86-BCF91F658CBF}"/>
              </a:ext>
            </a:extLst>
          </p:cNvPr>
          <p:cNvSpPr txBox="1"/>
          <p:nvPr/>
        </p:nvSpPr>
        <p:spPr>
          <a:xfrm>
            <a:off x="72008" y="260648"/>
            <a:ext cx="63367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4400" b="1" dirty="0">
                <a:solidFill>
                  <a:srgbClr val="C00000"/>
                </a:solidFill>
              </a:rPr>
              <a:t>Abfrageerstellung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C6BEC090-DB0B-805B-79EF-72B8B0FBF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76" y="1462219"/>
            <a:ext cx="4608512" cy="2446824"/>
          </a:xfrm>
          <a:prstGeom prst="rect">
            <a:avLst/>
          </a:prstGeom>
          <a:noFill/>
          <a:ln w="9525">
            <a:solidFill>
              <a:srgbClr val="00964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3200" b="1" dirty="0">
                <a:solidFill>
                  <a:srgbClr val="009640"/>
                </a:solidFill>
              </a:rPr>
              <a:t>Entwurfsansicht</a:t>
            </a:r>
          </a:p>
          <a:p>
            <a:pPr marL="457200" indent="-457200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altLang="de-DE" sz="2400" dirty="0"/>
              <a:t>grafische Oberfläche</a:t>
            </a:r>
          </a:p>
          <a:p>
            <a:pPr marL="457200" indent="-457200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altLang="de-DE" sz="2400" dirty="0"/>
              <a:t>Drag- and Drop</a:t>
            </a:r>
          </a:p>
          <a:p>
            <a:pPr marL="457200" indent="-457200" eaLnBrk="1" hangingPunct="1">
              <a:spcBef>
                <a:spcPts val="8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altLang="de-DE" sz="2400" dirty="0"/>
              <a:t>keine Programmier-Kenntnisse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279566E9-8D73-4766-AC87-157AEE4B5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4888" y="1462219"/>
            <a:ext cx="4210494" cy="2448000"/>
          </a:xfrm>
          <a:prstGeom prst="rect">
            <a:avLst/>
          </a:prstGeom>
          <a:noFill/>
          <a:ln w="9525">
            <a:solidFill>
              <a:srgbClr val="00964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3200" b="1" dirty="0">
                <a:solidFill>
                  <a:srgbClr val="009640"/>
                </a:solidFill>
              </a:rPr>
              <a:t>SQL-Ansicht</a:t>
            </a:r>
          </a:p>
          <a:p>
            <a:pPr marL="457200" indent="-457200" eaLnBrk="1" hangingPunct="1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de-DE" altLang="de-DE" sz="2400" dirty="0"/>
              <a:t>textbasiert, Syntaxregeln</a:t>
            </a:r>
          </a:p>
          <a:p>
            <a:pPr marL="457200" indent="-457200" eaLnBrk="1" hangingPunct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altLang="de-DE" sz="2400" dirty="0"/>
              <a:t>standardisiert</a:t>
            </a:r>
          </a:p>
          <a:p>
            <a:pPr marL="457200" indent="-457200" eaLnBrk="1" hangingPunct="1">
              <a:spcBef>
                <a:spcPts val="19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altLang="de-DE" sz="2400" dirty="0"/>
              <a:t>mehr Möglichkeiten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A0AD080-F8F0-1A0E-C783-5DD01982C7C6}"/>
              </a:ext>
            </a:extLst>
          </p:cNvPr>
          <p:cNvSpPr txBox="1"/>
          <p:nvPr/>
        </p:nvSpPr>
        <p:spPr>
          <a:xfrm>
            <a:off x="173349" y="4365104"/>
            <a:ext cx="5062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009640"/>
                </a:solidFill>
              </a:rPr>
              <a:t>Gegenseitige Übersetzung</a:t>
            </a:r>
          </a:p>
        </p:txBody>
      </p:sp>
    </p:spTree>
    <p:extLst>
      <p:ext uri="{BB962C8B-B14F-4D97-AF65-F5344CB8AC3E}">
        <p14:creationId xmlns:p14="http://schemas.microsoft.com/office/powerpoint/2010/main" val="1418827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8B268A2-9EFF-E462-DB4F-DE87DFF03AD4}"/>
              </a:ext>
            </a:extLst>
          </p:cNvPr>
          <p:cNvSpPr txBox="1"/>
          <p:nvPr/>
        </p:nvSpPr>
        <p:spPr>
          <a:xfrm>
            <a:off x="151295" y="27711"/>
            <a:ext cx="65527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4400" b="1" dirty="0">
                <a:solidFill>
                  <a:srgbClr val="C00000"/>
                </a:solidFill>
              </a:rPr>
              <a:t>Logische Verknüpfungen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C8CD8C10-E27F-5D69-0DC4-44214C88B1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174322"/>
              </p:ext>
            </p:extLst>
          </p:nvPr>
        </p:nvGraphicFramePr>
        <p:xfrm>
          <a:off x="251520" y="1002605"/>
          <a:ext cx="5686425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953">
                  <a:extLst>
                    <a:ext uri="{9D8B030D-6E8A-4147-A177-3AD203B41FA5}">
                      <a16:colId xmlns:a16="http://schemas.microsoft.com/office/drawing/2014/main" val="982380234"/>
                    </a:ext>
                  </a:extLst>
                </a:gridCol>
                <a:gridCol w="3948472">
                  <a:extLst>
                    <a:ext uri="{9D8B030D-6E8A-4147-A177-3AD203B41FA5}">
                      <a16:colId xmlns:a16="http://schemas.microsoft.com/office/drawing/2014/main" val="1547779556"/>
                    </a:ext>
                  </a:extLst>
                </a:gridCol>
              </a:tblGrid>
              <a:tr h="1390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Operator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Bedeutung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973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Sowohl als auch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320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ODER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Mindestens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424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NICHT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Umkehrung des Wahrheitswertes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63655"/>
                  </a:ext>
                </a:extLst>
              </a:tr>
            </a:tbl>
          </a:graphicData>
        </a:graphic>
      </p:graphicFrame>
      <p:pic>
        <p:nvPicPr>
          <p:cNvPr id="5" name="Picture 4" descr="Max und Moritz: Lehrer Lämpel - Quagga Illustrations">
            <a:extLst>
              <a:ext uri="{FF2B5EF4-FFF2-40B4-BE49-F238E27FC236}">
                <a16:creationId xmlns:a16="http://schemas.microsoft.com/office/drawing/2014/main" id="{E73C264D-D1D9-E487-41E5-9A2548A4E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68" y="2946821"/>
            <a:ext cx="1545471" cy="1944215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1AEEFD7-AF34-910A-CBFE-C6B3EC93B134}"/>
              </a:ext>
            </a:extLst>
          </p:cNvPr>
          <p:cNvSpPr txBox="1"/>
          <p:nvPr/>
        </p:nvSpPr>
        <p:spPr>
          <a:xfrm>
            <a:off x="1934680" y="2783675"/>
            <a:ext cx="42912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Erstellen Sie ein sortiertes Verzeichnis aller Angestellten, die bei der AOK oder der BEK krankenversichert sind und speichern Sie dieses unter »</a:t>
            </a:r>
            <a:r>
              <a:rPr lang="de-DE" sz="2400" i="1" dirty="0" err="1"/>
              <a:t>qryAOKoderBEK</a:t>
            </a:r>
            <a:r>
              <a:rPr lang="de-DE" sz="2400" dirty="0"/>
              <a:t>«.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4B50A9C-7ACE-1BB1-9613-4C902AA81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1002277"/>
            <a:ext cx="2699792" cy="534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05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ACE4E-9592-37C2-DF82-1277A14FA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5EC65699-D640-9BE8-76BA-4C5BD0601668}"/>
              </a:ext>
            </a:extLst>
          </p:cNvPr>
          <p:cNvSpPr txBox="1"/>
          <p:nvPr/>
        </p:nvSpPr>
        <p:spPr>
          <a:xfrm>
            <a:off x="151295" y="27711"/>
            <a:ext cx="65527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4400" b="1" dirty="0">
                <a:solidFill>
                  <a:srgbClr val="C00000"/>
                </a:solidFill>
              </a:rPr>
              <a:t>Logische Verknüpfungen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3C8F52F-B7D6-9398-3697-BB991AC95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1002277"/>
            <a:ext cx="2699792" cy="534485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05F6347-5515-C786-E838-DB6D128EF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95" y="1551820"/>
            <a:ext cx="4839375" cy="170521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372E20A-AB44-EFB3-DB7F-E7CE7018E3CE}"/>
              </a:ext>
            </a:extLst>
          </p:cNvPr>
          <p:cNvSpPr txBox="1"/>
          <p:nvPr/>
        </p:nvSpPr>
        <p:spPr>
          <a:xfrm>
            <a:off x="151295" y="1090155"/>
            <a:ext cx="2791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sz="2400" b="1" dirty="0">
                <a:solidFill>
                  <a:srgbClr val="009640"/>
                </a:solidFill>
              </a:rPr>
              <a:t>Entwurfsansicht: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7A1174E-44E3-F3BE-02F6-E587D26B39BE}"/>
              </a:ext>
            </a:extLst>
          </p:cNvPr>
          <p:cNvSpPr txBox="1"/>
          <p:nvPr/>
        </p:nvSpPr>
        <p:spPr>
          <a:xfrm>
            <a:off x="151295" y="3674705"/>
            <a:ext cx="2791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sz="2400" b="1" dirty="0">
                <a:solidFill>
                  <a:srgbClr val="009640"/>
                </a:solidFill>
              </a:rPr>
              <a:t>SQL-Ansicht: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F606EB7-4846-A7DC-E111-AC54D6E51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95" y="4165303"/>
            <a:ext cx="4881570" cy="145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45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A6AF4-D05C-01CE-BD64-483B7DF77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F9B4922-A6EA-DAFB-0B48-5A21F457CD9E}"/>
              </a:ext>
            </a:extLst>
          </p:cNvPr>
          <p:cNvSpPr txBox="1"/>
          <p:nvPr/>
        </p:nvSpPr>
        <p:spPr>
          <a:xfrm>
            <a:off x="151295" y="27711"/>
            <a:ext cx="65527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4400" b="1" dirty="0">
                <a:solidFill>
                  <a:srgbClr val="C00000"/>
                </a:solidFill>
              </a:rPr>
              <a:t>Logische Verknüpfungen</a:t>
            </a:r>
          </a:p>
        </p:txBody>
      </p:sp>
      <p:pic>
        <p:nvPicPr>
          <p:cNvPr id="5" name="Picture 4" descr="Max und Moritz: Lehrer Lämpel - Quagga Illustrations">
            <a:extLst>
              <a:ext uri="{FF2B5EF4-FFF2-40B4-BE49-F238E27FC236}">
                <a16:creationId xmlns:a16="http://schemas.microsoft.com/office/drawing/2014/main" id="{7DB86F21-5EC1-CB6F-CF19-7B42ABC03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02277"/>
            <a:ext cx="1545471" cy="1944215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4DC7643-1294-087E-86CB-18AF9C1B0FE5}"/>
              </a:ext>
            </a:extLst>
          </p:cNvPr>
          <p:cNvSpPr txBox="1"/>
          <p:nvPr/>
        </p:nvSpPr>
        <p:spPr>
          <a:xfrm>
            <a:off x="1907704" y="1125143"/>
            <a:ext cx="6182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Erstellen Sie ein sortiertes Adressverzeichnis aller weiblichen Angestellten, die in Duisburg oder Düsseldorf wohnen.</a:t>
            </a:r>
          </a:p>
          <a:p>
            <a:r>
              <a:rPr lang="de-DE" sz="2400" dirty="0"/>
              <a:t>Speichern Sie die Abfrage unter »</a:t>
            </a:r>
            <a:r>
              <a:rPr lang="de-DE" sz="2400" i="1" dirty="0" err="1"/>
              <a:t>sqlDUDin</a:t>
            </a:r>
            <a:r>
              <a:rPr lang="de-DE" sz="2400" dirty="0"/>
              <a:t>«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0550729-8C41-B055-8609-B969AB201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303338"/>
            <a:ext cx="7683724" cy="194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62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DBA315-53DD-B337-8548-F333C92F8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DD12B24-907B-77D9-A4AD-9F7BEA2410DF}"/>
              </a:ext>
            </a:extLst>
          </p:cNvPr>
          <p:cNvSpPr txBox="1"/>
          <p:nvPr/>
        </p:nvSpPr>
        <p:spPr>
          <a:xfrm>
            <a:off x="179512" y="116632"/>
            <a:ext cx="65527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4400" b="1" dirty="0">
                <a:solidFill>
                  <a:srgbClr val="C00000"/>
                </a:solidFill>
              </a:rPr>
              <a:t>Logische Verknüpfungen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F487972-72D9-2515-A1F2-BF04E03E8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16113"/>
            <a:ext cx="6264696" cy="158515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F67112B-DEFF-6FE2-6CD6-712C3E2C578E}"/>
              </a:ext>
            </a:extLst>
          </p:cNvPr>
          <p:cNvSpPr txBox="1"/>
          <p:nvPr/>
        </p:nvSpPr>
        <p:spPr>
          <a:xfrm>
            <a:off x="179512" y="2569871"/>
            <a:ext cx="2791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sz="2400" b="1" dirty="0">
                <a:solidFill>
                  <a:srgbClr val="009640"/>
                </a:solidFill>
              </a:rPr>
              <a:t>Entwurfsansicht: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80B0BBA-08D9-952A-A57D-8F3E7337C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955873"/>
            <a:ext cx="7272808" cy="1628377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1FD6641D-A232-A47B-BFA6-FF92ABE1C06A}"/>
              </a:ext>
            </a:extLst>
          </p:cNvPr>
          <p:cNvSpPr txBox="1"/>
          <p:nvPr/>
        </p:nvSpPr>
        <p:spPr>
          <a:xfrm>
            <a:off x="221521" y="4715335"/>
            <a:ext cx="21902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sz="2400" b="1" dirty="0">
                <a:solidFill>
                  <a:srgbClr val="009640"/>
                </a:solidFill>
              </a:rPr>
              <a:t>SQL-Ansicht: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4132F98-52EC-EA75-6DF2-6D722E8A0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5103728"/>
            <a:ext cx="6436051" cy="129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34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2BF8C-E505-E7B9-3093-154F6B7A2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B0E49CD-9F60-6EC4-56E5-B6E985AFB3CB}"/>
              </a:ext>
            </a:extLst>
          </p:cNvPr>
          <p:cNvSpPr txBox="1"/>
          <p:nvPr/>
        </p:nvSpPr>
        <p:spPr>
          <a:xfrm>
            <a:off x="179512" y="356477"/>
            <a:ext cx="65527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4400" b="1" dirty="0">
                <a:solidFill>
                  <a:srgbClr val="C00000"/>
                </a:solidFill>
              </a:rPr>
              <a:t>Logische Verknüpfungen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D852F50-DF30-518E-1219-98FF234A3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495" y="2085502"/>
            <a:ext cx="6299240" cy="386377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E442ED5-DD45-0B89-1DFB-E026C57F724F}"/>
              </a:ext>
            </a:extLst>
          </p:cNvPr>
          <p:cNvSpPr txBox="1"/>
          <p:nvPr/>
        </p:nvSpPr>
        <p:spPr>
          <a:xfrm>
            <a:off x="187924" y="1090529"/>
            <a:ext cx="68055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Sortierte Adressliste aller Angestellten, die </a:t>
            </a:r>
          </a:p>
          <a:p>
            <a:r>
              <a:rPr lang="de-DE" sz="2800" dirty="0"/>
              <a:t>nicht in Düsseldorf oder Duisburg wohnen: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7DF5D6F-9E07-C07B-945E-13B238BA4AE7}"/>
              </a:ext>
            </a:extLst>
          </p:cNvPr>
          <p:cNvSpPr txBox="1"/>
          <p:nvPr/>
        </p:nvSpPr>
        <p:spPr>
          <a:xfrm>
            <a:off x="187924" y="2037399"/>
            <a:ext cx="19625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sz="2400" b="1" dirty="0" err="1">
                <a:solidFill>
                  <a:srgbClr val="009640"/>
                </a:solidFill>
              </a:rPr>
              <a:t>qryNotDUD</a:t>
            </a:r>
            <a:endParaRPr lang="de-DE" altLang="de-DE" sz="2400" b="1" dirty="0">
              <a:solidFill>
                <a:srgbClr val="0096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45D29-77B8-9636-6395-0E4954BF9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C1DB34C-31B8-1585-30A3-5F35670773C3}"/>
              </a:ext>
            </a:extLst>
          </p:cNvPr>
          <p:cNvSpPr txBox="1"/>
          <p:nvPr/>
        </p:nvSpPr>
        <p:spPr>
          <a:xfrm>
            <a:off x="179512" y="356477"/>
            <a:ext cx="65527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4400" b="1" dirty="0">
                <a:solidFill>
                  <a:srgbClr val="C00000"/>
                </a:solidFill>
              </a:rPr>
              <a:t>Logische Verknüpfungen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A1F8C6F-D208-D646-A317-3B9D2279FC1F}"/>
              </a:ext>
            </a:extLst>
          </p:cNvPr>
          <p:cNvSpPr txBox="1"/>
          <p:nvPr/>
        </p:nvSpPr>
        <p:spPr>
          <a:xfrm>
            <a:off x="187924" y="1131395"/>
            <a:ext cx="68055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Sortierte Adressliste aller Angestellten, die </a:t>
            </a:r>
          </a:p>
          <a:p>
            <a:r>
              <a:rPr lang="de-DE" sz="2800" dirty="0"/>
              <a:t>nicht in Düsseldorf oder Duisburg wohnen: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E665F81-6EF1-CB13-1185-1060154FF8E1}"/>
              </a:ext>
            </a:extLst>
          </p:cNvPr>
          <p:cNvSpPr txBox="1"/>
          <p:nvPr/>
        </p:nvSpPr>
        <p:spPr>
          <a:xfrm>
            <a:off x="179512" y="27344"/>
            <a:ext cx="2791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sz="2400" b="1" dirty="0">
                <a:solidFill>
                  <a:srgbClr val="009640"/>
                </a:solidFill>
              </a:rPr>
              <a:t>NOT-Operator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0F289BC-706E-A6B1-FDE3-4F78391F8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52" y="2641809"/>
            <a:ext cx="6851267" cy="162788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0A40562-E99C-A6E9-F650-008FF7F0EBEB}"/>
              </a:ext>
            </a:extLst>
          </p:cNvPr>
          <p:cNvSpPr txBox="1"/>
          <p:nvPr/>
        </p:nvSpPr>
        <p:spPr>
          <a:xfrm>
            <a:off x="200517" y="2180144"/>
            <a:ext cx="2791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sz="2400" b="1" dirty="0">
                <a:solidFill>
                  <a:srgbClr val="009640"/>
                </a:solidFill>
              </a:rPr>
              <a:t>SQL-Ansicht</a:t>
            </a:r>
          </a:p>
        </p:txBody>
      </p:sp>
    </p:spTree>
    <p:extLst>
      <p:ext uri="{BB962C8B-B14F-4D97-AF65-F5344CB8AC3E}">
        <p14:creationId xmlns:p14="http://schemas.microsoft.com/office/powerpoint/2010/main" val="31461653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74B8B-341F-326E-0002-ABA85D41B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91E488A-A617-0EA0-DDF7-1006AEDF4EED}"/>
              </a:ext>
            </a:extLst>
          </p:cNvPr>
          <p:cNvSpPr txBox="1"/>
          <p:nvPr/>
        </p:nvSpPr>
        <p:spPr>
          <a:xfrm>
            <a:off x="179512" y="356477"/>
            <a:ext cx="65527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4400" b="1" dirty="0">
                <a:solidFill>
                  <a:srgbClr val="C00000"/>
                </a:solidFill>
              </a:rPr>
              <a:t>Logische Verknüpfungen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D186893-24BF-0710-53C2-3B9B83941D82}"/>
              </a:ext>
            </a:extLst>
          </p:cNvPr>
          <p:cNvSpPr txBox="1"/>
          <p:nvPr/>
        </p:nvSpPr>
        <p:spPr>
          <a:xfrm>
            <a:off x="179512" y="27344"/>
            <a:ext cx="2791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sz="2400" b="1" dirty="0">
                <a:solidFill>
                  <a:srgbClr val="009640"/>
                </a:solidFill>
              </a:rPr>
              <a:t>NOT-Operator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A501E96-0400-5BB0-BE5B-4E4979295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00808"/>
            <a:ext cx="6851267" cy="162788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6A21559-BE50-F4C6-9834-A158F0CC5D8D}"/>
              </a:ext>
            </a:extLst>
          </p:cNvPr>
          <p:cNvSpPr txBox="1"/>
          <p:nvPr/>
        </p:nvSpPr>
        <p:spPr>
          <a:xfrm>
            <a:off x="240785" y="1239143"/>
            <a:ext cx="2791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sz="2400" b="1" dirty="0">
                <a:solidFill>
                  <a:srgbClr val="009640"/>
                </a:solidFill>
              </a:rPr>
              <a:t>SQL-Ansicht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5206DCF-5489-9486-C189-E91B8A7643DB}"/>
              </a:ext>
            </a:extLst>
          </p:cNvPr>
          <p:cNvSpPr txBox="1"/>
          <p:nvPr/>
        </p:nvSpPr>
        <p:spPr>
          <a:xfrm>
            <a:off x="251520" y="3786113"/>
            <a:ext cx="6408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sz="2400" b="1" dirty="0">
                <a:solidFill>
                  <a:srgbClr val="009640"/>
                </a:solidFill>
              </a:rPr>
              <a:t>Diese Abfrage liefert ein anderes Ergebnis: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8623195-1F21-F68C-2A62-F76E9D221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85" y="4247778"/>
            <a:ext cx="8087854" cy="17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584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395A9-52D4-7DFB-5859-4F7D06C54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1FB7669-6F37-0099-8CEB-3A001C59231E}"/>
              </a:ext>
            </a:extLst>
          </p:cNvPr>
          <p:cNvSpPr txBox="1"/>
          <p:nvPr/>
        </p:nvSpPr>
        <p:spPr>
          <a:xfrm>
            <a:off x="179512" y="356477"/>
            <a:ext cx="65527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4400" b="1" dirty="0">
                <a:solidFill>
                  <a:srgbClr val="C00000"/>
                </a:solidFill>
              </a:rPr>
              <a:t>Logische Verknüpfungen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5E739B4-109B-D968-7E76-AFF14AD172BC}"/>
              </a:ext>
            </a:extLst>
          </p:cNvPr>
          <p:cNvSpPr txBox="1"/>
          <p:nvPr/>
        </p:nvSpPr>
        <p:spPr>
          <a:xfrm>
            <a:off x="179512" y="27344"/>
            <a:ext cx="2791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sz="2400" b="1" dirty="0">
                <a:solidFill>
                  <a:srgbClr val="009640"/>
                </a:solidFill>
              </a:rPr>
              <a:t>NOT-Operator</a:t>
            </a:r>
          </a:p>
        </p:txBody>
      </p:sp>
      <p:pic>
        <p:nvPicPr>
          <p:cNvPr id="1026" name="Picture 2" descr="Augustus De Morgan – Wikipedia">
            <a:extLst>
              <a:ext uri="{FF2B5EF4-FFF2-40B4-BE49-F238E27FC236}">
                <a16:creationId xmlns:a16="http://schemas.microsoft.com/office/drawing/2014/main" id="{6A0765EA-9805-AB28-80FE-892B23E13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2161963" cy="266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1708A6C-ED45-D928-DA5F-BE121D1A7938}"/>
              </a:ext>
            </a:extLst>
          </p:cNvPr>
          <p:cNvSpPr txBox="1"/>
          <p:nvPr/>
        </p:nvSpPr>
        <p:spPr>
          <a:xfrm>
            <a:off x="179512" y="3792866"/>
            <a:ext cx="2203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Augustus de Morgan</a:t>
            </a:r>
          </a:p>
          <a:p>
            <a:r>
              <a:rPr lang="de-DE" dirty="0"/>
              <a:t>1806 - 1871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AD78312-171A-7B91-E9B9-D06C6C8ED06A}"/>
              </a:ext>
            </a:extLst>
          </p:cNvPr>
          <p:cNvSpPr txBox="1"/>
          <p:nvPr/>
        </p:nvSpPr>
        <p:spPr>
          <a:xfrm>
            <a:off x="3059832" y="1487563"/>
            <a:ext cx="39157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sz="2400" b="1" dirty="0">
                <a:solidFill>
                  <a:srgbClr val="009640"/>
                </a:solidFill>
              </a:rPr>
              <a:t>DeMorgansche Regeln: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3E5E7EAC-1363-FB8A-C42C-68674A3EB226}"/>
                  </a:ext>
                </a:extLst>
              </p:cNvPr>
              <p:cNvSpPr txBox="1"/>
              <p:nvPr/>
            </p:nvSpPr>
            <p:spPr>
              <a:xfrm>
                <a:off x="3059832" y="1967602"/>
                <a:ext cx="3600400" cy="1302536"/>
              </a:xfrm>
              <a:prstGeom prst="rect">
                <a:avLst/>
              </a:prstGeom>
              <a:solidFill>
                <a:srgbClr val="FAFAB4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sz="3200" i="1" kern="100" smtClean="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de-DE" sz="32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de-DE" sz="32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 ˄ </m:t>
                          </m:r>
                          <m:r>
                            <a:rPr lang="de-DE" sz="32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  <m:r>
                        <a:rPr lang="de-DE" sz="32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de-DE" sz="32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de-DE" sz="32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r>
                        <a:rPr lang="de-DE" sz="32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˅ </m:t>
                      </m:r>
                      <m:acc>
                        <m:accPr>
                          <m:chr m:val="̅"/>
                          <m:ctrlPr>
                            <a:rPr lang="de-DE" sz="32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de-DE" sz="32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de-DE" sz="32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sz="32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de-DE" sz="32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de-DE" sz="32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 ˅ </m:t>
                          </m:r>
                          <m:r>
                            <a:rPr lang="de-DE" sz="32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  <m:r>
                        <a:rPr lang="de-DE" sz="32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de-DE" sz="32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de-DE" sz="32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r>
                        <a:rPr lang="de-DE" sz="32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˄ </m:t>
                      </m:r>
                      <m:acc>
                        <m:accPr>
                          <m:chr m:val="̅"/>
                          <m:ctrlPr>
                            <a:rPr lang="de-DE" sz="32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de-DE" sz="32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de-DE" sz="32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3E5E7EAC-1363-FB8A-C42C-68674A3EB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1967602"/>
                <a:ext cx="3600400" cy="13025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feld 10">
            <a:extLst>
              <a:ext uri="{FF2B5EF4-FFF2-40B4-BE49-F238E27FC236}">
                <a16:creationId xmlns:a16="http://schemas.microsoft.com/office/drawing/2014/main" id="{7FC06963-B5D4-77C4-63E8-4E6D2F59725F}"/>
              </a:ext>
            </a:extLst>
          </p:cNvPr>
          <p:cNvSpPr txBox="1"/>
          <p:nvPr/>
        </p:nvSpPr>
        <p:spPr>
          <a:xfrm>
            <a:off x="179512" y="4469672"/>
            <a:ext cx="54279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sz="2400" b="1" dirty="0">
                <a:solidFill>
                  <a:srgbClr val="009640"/>
                </a:solidFill>
              </a:rPr>
              <a:t>Diese Bedingungen sind äquivalent: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F77D950-972F-ED4B-978C-A4CCD4F6420E}"/>
              </a:ext>
            </a:extLst>
          </p:cNvPr>
          <p:cNvSpPr txBox="1"/>
          <p:nvPr/>
        </p:nvSpPr>
        <p:spPr>
          <a:xfrm>
            <a:off x="179512" y="4961812"/>
            <a:ext cx="8242974" cy="971741"/>
          </a:xfrm>
          <a:prstGeom prst="rect">
            <a:avLst/>
          </a:prstGeom>
          <a:solidFill>
            <a:srgbClr val="FAFAB4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WHERE</a:t>
            </a:r>
            <a:r>
              <a:rPr lang="de-DE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2400" kern="100" dirty="0">
                <a:solidFill>
                  <a:srgbClr val="78206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</a:t>
            </a:r>
            <a:r>
              <a:rPr lang="de-DE" sz="2400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de-DE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Ort </a:t>
            </a:r>
            <a:r>
              <a:rPr lang="de-DE" sz="2400" kern="100" dirty="0">
                <a:solidFill>
                  <a:srgbClr val="78206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=</a:t>
            </a:r>
            <a:r>
              <a:rPr lang="de-DE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"Düsseldorf" </a:t>
            </a:r>
            <a:r>
              <a:rPr lang="de-DE" sz="2400" kern="100" dirty="0">
                <a:solidFill>
                  <a:srgbClr val="78206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</a:t>
            </a:r>
            <a:r>
              <a:rPr lang="de-DE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Ort</a:t>
            </a:r>
            <a:r>
              <a:rPr lang="de-DE" sz="2400" kern="100" dirty="0">
                <a:solidFill>
                  <a:srgbClr val="78206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=</a:t>
            </a:r>
            <a:r>
              <a:rPr lang="de-DE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"Duisburg"</a:t>
            </a:r>
            <a:r>
              <a:rPr lang="de-DE" sz="2400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de-DE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WHERE</a:t>
            </a:r>
            <a:r>
              <a:rPr lang="de-DE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2400" kern="100" dirty="0">
                <a:solidFill>
                  <a:srgbClr val="0084C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de-DE" sz="2400" kern="100" dirty="0">
                <a:solidFill>
                  <a:srgbClr val="78206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</a:t>
            </a:r>
            <a:r>
              <a:rPr lang="de-DE" sz="2400" kern="100" dirty="0">
                <a:solidFill>
                  <a:srgbClr val="0070C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Ort </a:t>
            </a:r>
            <a:r>
              <a:rPr lang="de-DE" sz="2400" kern="100" dirty="0">
                <a:solidFill>
                  <a:srgbClr val="78206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=</a:t>
            </a:r>
            <a:r>
              <a:rPr lang="de-DE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"Düsseldorf"</a:t>
            </a:r>
            <a:r>
              <a:rPr lang="de-DE" sz="2400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de-DE" sz="2400" kern="100" dirty="0">
                <a:solidFill>
                  <a:srgbClr val="78206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</a:t>
            </a:r>
            <a:r>
              <a:rPr lang="de-DE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2400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de-DE" sz="2400" kern="10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</a:t>
            </a:r>
            <a:r>
              <a:rPr lang="de-DE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Ort</a:t>
            </a:r>
            <a:r>
              <a:rPr lang="de-DE" sz="2400" kern="100" dirty="0">
                <a:solidFill>
                  <a:srgbClr val="78206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=</a:t>
            </a:r>
            <a:r>
              <a:rPr lang="de-DE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"Duisburg"</a:t>
            </a:r>
            <a:r>
              <a:rPr lang="de-DE" sz="2400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de-DE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422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920440B-0FAB-8CB5-21CF-6453BBF41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80728"/>
            <a:ext cx="2467319" cy="88594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71C7A00-4B7E-8F3F-E4D4-5AFF780A1401}"/>
              </a:ext>
            </a:extLst>
          </p:cNvPr>
          <p:cNvSpPr txBox="1"/>
          <p:nvPr/>
        </p:nvSpPr>
        <p:spPr>
          <a:xfrm>
            <a:off x="303374" y="260648"/>
            <a:ext cx="2775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</a:rPr>
              <a:t>Daten in Tabellen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D0DF63A-8951-DAEB-8BD4-02876986B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74" y="3861048"/>
            <a:ext cx="8508481" cy="1577477"/>
          </a:xfrm>
          <a:prstGeom prst="rect">
            <a:avLst/>
          </a:prstGeom>
        </p:spPr>
      </p:pic>
      <p:pic>
        <p:nvPicPr>
          <p:cNvPr id="2050" name="Picture 2" descr="Magnetic Compass for Navigation - Vector Image">
            <a:extLst>
              <a:ext uri="{FF2B5EF4-FFF2-40B4-BE49-F238E27FC236}">
                <a16:creationId xmlns:a16="http://schemas.microsoft.com/office/drawing/2014/main" id="{9F457568-B557-7FA1-A796-FD7EE7CAC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3537"/>
            <a:ext cx="1681946" cy="169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8E66C9A-2631-87EE-313A-987B76577FA2}"/>
              </a:ext>
            </a:extLst>
          </p:cNvPr>
          <p:cNvSpPr txBox="1"/>
          <p:nvPr/>
        </p:nvSpPr>
        <p:spPr>
          <a:xfrm>
            <a:off x="2771800" y="2540697"/>
            <a:ext cx="5493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rgbClr val="2F8BA1"/>
                </a:solidFill>
              </a:rPr>
              <a:t>Navigieren im Datenbestand</a:t>
            </a:r>
          </a:p>
        </p:txBody>
      </p:sp>
    </p:spTree>
    <p:extLst>
      <p:ext uri="{BB962C8B-B14F-4D97-AF65-F5344CB8AC3E}">
        <p14:creationId xmlns:p14="http://schemas.microsoft.com/office/powerpoint/2010/main" val="2442766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FAB01-E089-772E-586C-6E7646843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2C742D2-9CBE-D9B5-521F-3BA02CDD2079}"/>
              </a:ext>
            </a:extLst>
          </p:cNvPr>
          <p:cNvSpPr txBox="1"/>
          <p:nvPr/>
        </p:nvSpPr>
        <p:spPr>
          <a:xfrm>
            <a:off x="179512" y="356477"/>
            <a:ext cx="65527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4400" b="1" dirty="0">
                <a:solidFill>
                  <a:srgbClr val="C00000"/>
                </a:solidFill>
              </a:rPr>
              <a:t>Logische Verknüpfungen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23E3375-2388-B02B-E55C-A99EE0771537}"/>
              </a:ext>
            </a:extLst>
          </p:cNvPr>
          <p:cNvSpPr txBox="1"/>
          <p:nvPr/>
        </p:nvSpPr>
        <p:spPr>
          <a:xfrm>
            <a:off x="179512" y="27344"/>
            <a:ext cx="2791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sz="2400" b="1" dirty="0">
                <a:solidFill>
                  <a:srgbClr val="009640"/>
                </a:solidFill>
              </a:rPr>
              <a:t>NOT-Operator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43AB797-E3CE-2405-54D3-51973C4F0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52" y="4761062"/>
            <a:ext cx="8825244" cy="136115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30E71AE-A52F-6AC3-100F-7C0029BC349E}"/>
              </a:ext>
            </a:extLst>
          </p:cNvPr>
          <p:cNvSpPr txBox="1"/>
          <p:nvPr/>
        </p:nvSpPr>
        <p:spPr>
          <a:xfrm>
            <a:off x="187924" y="1090529"/>
            <a:ext cx="8128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Sortierte Adressliste aller Angestellten, die nicht in Düsseldorf oder Duisburg wohnen.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84E7CB5-B423-8EC0-6477-4C5E9C979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24" y="2473491"/>
            <a:ext cx="6851267" cy="1627884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DA95B4F-89B7-2CE0-9868-DF123FFA3CF5}"/>
              </a:ext>
            </a:extLst>
          </p:cNvPr>
          <p:cNvSpPr txBox="1"/>
          <p:nvPr/>
        </p:nvSpPr>
        <p:spPr>
          <a:xfrm>
            <a:off x="187924" y="2044636"/>
            <a:ext cx="2791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sz="2400" b="1" dirty="0">
                <a:solidFill>
                  <a:srgbClr val="009640"/>
                </a:solidFill>
              </a:rPr>
              <a:t>SQL-Ansicht: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4ABC217-6FBF-EB8C-1519-238F2BC54C41}"/>
              </a:ext>
            </a:extLst>
          </p:cNvPr>
          <p:cNvSpPr txBox="1"/>
          <p:nvPr/>
        </p:nvSpPr>
        <p:spPr>
          <a:xfrm>
            <a:off x="211252" y="4299397"/>
            <a:ext cx="2791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sz="2400" b="1" dirty="0">
                <a:solidFill>
                  <a:srgbClr val="009640"/>
                </a:solidFill>
              </a:rPr>
              <a:t>Entwurfsansicht:</a:t>
            </a:r>
          </a:p>
        </p:txBody>
      </p:sp>
    </p:spTree>
    <p:extLst>
      <p:ext uri="{BB962C8B-B14F-4D97-AF65-F5344CB8AC3E}">
        <p14:creationId xmlns:p14="http://schemas.microsoft.com/office/powerpoint/2010/main" val="41012228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C62B908-326E-EF71-5899-44B71F65ABCE}"/>
              </a:ext>
            </a:extLst>
          </p:cNvPr>
          <p:cNvSpPr txBox="1"/>
          <p:nvPr/>
        </p:nvSpPr>
        <p:spPr>
          <a:xfrm>
            <a:off x="179512" y="356477"/>
            <a:ext cx="65527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4400" b="1" dirty="0">
                <a:solidFill>
                  <a:srgbClr val="C00000"/>
                </a:solidFill>
              </a:rPr>
              <a:t>Datenunabhängigkeit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0210AF9-3D5B-3534-5360-193AAB2D6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43" y="1196752"/>
            <a:ext cx="2376264" cy="265331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0BEDC20-5F9F-C422-4317-D4B08C72BA25}"/>
              </a:ext>
            </a:extLst>
          </p:cNvPr>
          <p:cNvSpPr txBox="1"/>
          <p:nvPr/>
        </p:nvSpPr>
        <p:spPr>
          <a:xfrm>
            <a:off x="2713377" y="1196752"/>
            <a:ext cx="3528392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/>
              <a:t>Tabellen</a:t>
            </a:r>
          </a:p>
          <a:p>
            <a:endParaRPr lang="de-DE" dirty="0"/>
          </a:p>
          <a:p>
            <a:r>
              <a:rPr lang="de-DE" b="1" dirty="0"/>
              <a:t>Abfragen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E6AF59E-3974-DFA3-8057-9615263F2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377" y="2233773"/>
            <a:ext cx="3419952" cy="192434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0E95B15-E344-2DC0-1F07-79AF3B104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852" y="4437112"/>
            <a:ext cx="3448531" cy="184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747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6D8F5-417C-7CF2-2132-FD007B660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9C2578E-7F1A-310E-173F-FC7553D2FF34}"/>
              </a:ext>
            </a:extLst>
          </p:cNvPr>
          <p:cNvSpPr txBox="1"/>
          <p:nvPr/>
        </p:nvSpPr>
        <p:spPr>
          <a:xfrm>
            <a:off x="179512" y="356477"/>
            <a:ext cx="65527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4400" b="1" dirty="0">
                <a:solidFill>
                  <a:srgbClr val="C00000"/>
                </a:solidFill>
              </a:rPr>
              <a:t>Datenunabhängigkeit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0A5A92E-668E-B564-309C-92D528D64ABA}"/>
              </a:ext>
            </a:extLst>
          </p:cNvPr>
          <p:cNvSpPr txBox="1"/>
          <p:nvPr/>
        </p:nvSpPr>
        <p:spPr>
          <a:xfrm>
            <a:off x="251520" y="1125918"/>
            <a:ext cx="3438272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/>
              <a:t>Tabellen</a:t>
            </a:r>
          </a:p>
          <a:p>
            <a:endParaRPr lang="de-DE" dirty="0"/>
          </a:p>
          <a:p>
            <a:r>
              <a:rPr lang="de-DE" b="1" dirty="0"/>
              <a:t>Abfragen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F781D9B-93CC-5D57-DFFA-91C876380D4E}"/>
              </a:ext>
            </a:extLst>
          </p:cNvPr>
          <p:cNvSpPr txBox="1"/>
          <p:nvPr/>
        </p:nvSpPr>
        <p:spPr>
          <a:xfrm>
            <a:off x="2771800" y="2818689"/>
            <a:ext cx="6192688" cy="2655022"/>
          </a:xfrm>
          <a:prstGeom prst="rect">
            <a:avLst/>
          </a:prstGeom>
          <a:solidFill>
            <a:srgbClr val="FAFAB4"/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Daten werden in </a:t>
            </a:r>
            <a:r>
              <a:rPr lang="de-DE" sz="2400" b="1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Tabellen</a:t>
            </a:r>
            <a:r>
              <a:rPr lang="de-DE" sz="24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gespeichert.</a:t>
            </a:r>
            <a:endParaRPr lang="de-DE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b="1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Abfragen </a:t>
            </a:r>
            <a:r>
              <a:rPr lang="de-DE" sz="24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speichern, wie Daten ausgewertet werden: Selektions- und Projektionskriterien.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Werden Daten in einer Tabelle geändert, wirkt sich diese Änderung auf sämtliche Abfragen aus.</a:t>
            </a:r>
            <a:endParaRPr lang="de-DE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38C7058-E349-9487-8E66-B599D2F3B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79754"/>
            <a:ext cx="2376264" cy="265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975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BF71FCC-2A05-B5BD-C832-E4FCA6036F4B}"/>
              </a:ext>
            </a:extLst>
          </p:cNvPr>
          <p:cNvSpPr txBox="1"/>
          <p:nvPr/>
        </p:nvSpPr>
        <p:spPr>
          <a:xfrm>
            <a:off x="243120" y="61713"/>
            <a:ext cx="65527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4400" b="1" dirty="0">
                <a:solidFill>
                  <a:srgbClr val="C00000"/>
                </a:solidFill>
              </a:rPr>
              <a:t>Datenunabhängigkeit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B97E13C-E436-D00E-8190-DE15E17C3530}"/>
              </a:ext>
            </a:extLst>
          </p:cNvPr>
          <p:cNvSpPr txBox="1"/>
          <p:nvPr/>
        </p:nvSpPr>
        <p:spPr>
          <a:xfrm>
            <a:off x="323528" y="875398"/>
            <a:ext cx="8730174" cy="1384995"/>
          </a:xfrm>
          <a:prstGeom prst="rect">
            <a:avLst/>
          </a:prstGeom>
          <a:solidFill>
            <a:srgbClr val="FAFAB4"/>
          </a:solidFill>
        </p:spPr>
        <p:txBody>
          <a:bodyPr wrap="square" rtlCol="0">
            <a:spAutoFit/>
          </a:bodyPr>
          <a:lstStyle/>
          <a:p>
            <a:r>
              <a:rPr lang="de-DE" altLang="de-DE" sz="2400" dirty="0"/>
              <a:t>Unter </a:t>
            </a:r>
            <a:r>
              <a:rPr lang="de-DE" altLang="de-DE" sz="2400" b="1" dirty="0"/>
              <a:t>Datenunabhängigkeit</a:t>
            </a:r>
            <a:r>
              <a:rPr lang="de-DE" altLang="de-DE" sz="2400" dirty="0"/>
              <a:t> versteht man die Unabhängigkeit von Anwendungsprogrammen und den Daten, die die </a:t>
            </a:r>
            <a:r>
              <a:rPr lang="de-DE" altLang="de-DE" sz="2400" dirty="0" err="1"/>
              <a:t>Anwen-dungsprogramme</a:t>
            </a:r>
            <a:r>
              <a:rPr lang="de-DE" altLang="de-DE" sz="2400" dirty="0"/>
              <a:t> benötigen.</a:t>
            </a:r>
          </a:p>
          <a:p>
            <a:pPr algn="r"/>
            <a:r>
              <a:rPr lang="de-DE" altLang="de-DE" sz="1200" dirty="0"/>
              <a:t>http://wikis.gm.fh-koeln.de/wiki_db/Datenbanken/Datenunabhaengigkeit</a:t>
            </a:r>
          </a:p>
        </p:txBody>
      </p:sp>
      <p:pic>
        <p:nvPicPr>
          <p:cNvPr id="2050" name="Picture 2" descr="Datenmanagement | SpringerLink">
            <a:extLst>
              <a:ext uri="{FF2B5EF4-FFF2-40B4-BE49-F238E27FC236}">
                <a16:creationId xmlns:a16="http://schemas.microsoft.com/office/drawing/2014/main" id="{66F107CF-CF58-7995-68EB-7DE105061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652462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F7D0ED5-5FA3-DB29-2D52-4A6D18F51175}"/>
              </a:ext>
            </a:extLst>
          </p:cNvPr>
          <p:cNvSpPr txBox="1"/>
          <p:nvPr/>
        </p:nvSpPr>
        <p:spPr>
          <a:xfrm>
            <a:off x="5759624" y="604594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u="sng" dirty="0"/>
              <a:t>Quelle:</a:t>
            </a:r>
          </a:p>
          <a:p>
            <a:r>
              <a:rPr lang="de-DE" sz="1200" dirty="0"/>
              <a:t>Hermann, G./ Gabriel, R.: Wirtschaftsinformatik, Wiesbaden 2022 </a:t>
            </a: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F8661619-4211-2AB0-E467-49B7ABAB1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7389" y="131469"/>
            <a:ext cx="1856982" cy="59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863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1CF1F-14B4-B33B-DB0B-7853A28B3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7A56B641-A218-86DA-E0AE-7178524828C7}"/>
              </a:ext>
            </a:extLst>
          </p:cNvPr>
          <p:cNvSpPr txBox="1"/>
          <p:nvPr/>
        </p:nvSpPr>
        <p:spPr>
          <a:xfrm>
            <a:off x="303374" y="404664"/>
            <a:ext cx="563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solidFill>
                  <a:srgbClr val="FF0000"/>
                </a:solidFill>
              </a:rPr>
              <a:t>Navigieren im Datenbestand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76F371A-38E5-2E01-8DC5-838511234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02736"/>
            <a:ext cx="2467319" cy="88594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1CD5979-7568-93E3-029C-98535A417035}"/>
              </a:ext>
            </a:extLst>
          </p:cNvPr>
          <p:cNvSpPr txBox="1"/>
          <p:nvPr/>
        </p:nvSpPr>
        <p:spPr>
          <a:xfrm>
            <a:off x="2862855" y="2040426"/>
            <a:ext cx="61926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2400" dirty="0"/>
              <a:t>In welcher Abteilung arbeitet Walter </a:t>
            </a:r>
            <a:r>
              <a:rPr lang="de-DE" sz="2400" dirty="0" err="1"/>
              <a:t>Duppke</a:t>
            </a:r>
            <a:r>
              <a:rPr lang="de-DE" sz="2400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400" dirty="0"/>
              <a:t>Wie lautet der BIC (Bank Identifier Code) der Sparkasse Duisburg?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400" dirty="0"/>
              <a:t>Wie heißt der/die jüngste Angestellte?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400" dirty="0"/>
              <a:t>Welcher Konfession gehört Manuela </a:t>
            </a:r>
            <a:r>
              <a:rPr lang="de-DE" sz="2400" dirty="0" err="1"/>
              <a:t>Wingenfeldt</a:t>
            </a:r>
            <a:r>
              <a:rPr lang="de-DE" sz="2400" dirty="0"/>
              <a:t> an?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400" dirty="0"/>
              <a:t>Wie viele Buchstaben sind für das Datenfeld »</a:t>
            </a:r>
            <a:r>
              <a:rPr lang="de-DE" sz="2400" i="1" dirty="0"/>
              <a:t>Nachname</a:t>
            </a:r>
            <a:r>
              <a:rPr lang="de-DE" sz="2400" dirty="0"/>
              <a:t>« maximal vorgesehen?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400" dirty="0"/>
              <a:t>Welches Datenfeld dient als Schlüssel?</a:t>
            </a:r>
          </a:p>
        </p:txBody>
      </p:sp>
      <p:pic>
        <p:nvPicPr>
          <p:cNvPr id="8" name="Picture 4" descr="Max und Moritz: Lehrer Lämpel - Quagga Illustrations">
            <a:extLst>
              <a:ext uri="{FF2B5EF4-FFF2-40B4-BE49-F238E27FC236}">
                <a16:creationId xmlns:a16="http://schemas.microsoft.com/office/drawing/2014/main" id="{CCEAFE2D-60D9-388E-ABED-420F3F161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8" y="2200414"/>
            <a:ext cx="2461306" cy="3096344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228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C7610-2CD9-67A4-F745-21A207ABD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DD04729C-8F08-BA86-B45E-737B779545FD}"/>
              </a:ext>
            </a:extLst>
          </p:cNvPr>
          <p:cNvSpPr txBox="1"/>
          <p:nvPr/>
        </p:nvSpPr>
        <p:spPr>
          <a:xfrm>
            <a:off x="303374" y="404664"/>
            <a:ext cx="563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solidFill>
                  <a:srgbClr val="FF0000"/>
                </a:solidFill>
              </a:rPr>
              <a:t>Navigieren im Datenbestand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9564E3C-AC71-D829-6E6F-A6503E2A4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02736"/>
            <a:ext cx="2467319" cy="88594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45779BF-2211-C985-B632-7646BD4D57DB}"/>
              </a:ext>
            </a:extLst>
          </p:cNvPr>
          <p:cNvSpPr txBox="1"/>
          <p:nvPr/>
        </p:nvSpPr>
        <p:spPr>
          <a:xfrm>
            <a:off x="755576" y="2719919"/>
            <a:ext cx="8136904" cy="2677656"/>
          </a:xfrm>
          <a:prstGeom prst="rect">
            <a:avLst/>
          </a:prstGeom>
          <a:solidFill>
            <a:srgbClr val="FAFAB4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Daten werden in Tabellen (Präfix </a:t>
            </a:r>
            <a:r>
              <a:rPr lang="de-DE" sz="2400" b="1" i="1" dirty="0" err="1"/>
              <a:t>tbl</a:t>
            </a:r>
            <a:r>
              <a:rPr lang="de-DE" sz="2400" dirty="0"/>
              <a:t>) gespeichert.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Es gibt zwei Tabellenansichten: </a:t>
            </a:r>
            <a:r>
              <a:rPr lang="de-DE" sz="2400" b="1" i="1" dirty="0"/>
              <a:t>Datenblattansicht</a:t>
            </a:r>
            <a:r>
              <a:rPr lang="de-DE" sz="2400" dirty="0"/>
              <a:t> und </a:t>
            </a:r>
            <a:r>
              <a:rPr lang="de-DE" sz="2400" b="1" i="1" dirty="0"/>
              <a:t>Entwurfsansicht</a:t>
            </a:r>
            <a:r>
              <a:rPr lang="de-DE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Datensätze werden durch einen </a:t>
            </a:r>
            <a:r>
              <a:rPr lang="de-DE" sz="2400" b="1" i="1" dirty="0"/>
              <a:t>Schlüssel</a:t>
            </a:r>
            <a:r>
              <a:rPr lang="de-DE" sz="2400" dirty="0"/>
              <a:t> eindeutig identifiziert. Jede Tabelle benötigt einen Schlüssel.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Daten können mittels </a:t>
            </a:r>
            <a:r>
              <a:rPr lang="de-DE" sz="2400" b="1" i="1" dirty="0"/>
              <a:t>Abfragen</a:t>
            </a:r>
            <a:r>
              <a:rPr lang="de-DE" sz="2400" dirty="0"/>
              <a:t> ausgewertet werden.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Mehrfach gespeicherte Daten einer Tabelle sind </a:t>
            </a:r>
            <a:r>
              <a:rPr lang="de-DE" sz="2400" b="1" i="1" dirty="0"/>
              <a:t>redundant</a:t>
            </a:r>
            <a:r>
              <a:rPr lang="de-DE" sz="2400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64206F8-E8B6-05F7-85FC-558512BF58BF}"/>
              </a:ext>
            </a:extLst>
          </p:cNvPr>
          <p:cNvSpPr txBox="1"/>
          <p:nvPr/>
        </p:nvSpPr>
        <p:spPr>
          <a:xfrm>
            <a:off x="1259632" y="24928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7057E1A-794F-08A2-5375-EDB2B141EBC0}"/>
              </a:ext>
            </a:extLst>
          </p:cNvPr>
          <p:cNvSpPr txBox="1"/>
          <p:nvPr/>
        </p:nvSpPr>
        <p:spPr>
          <a:xfrm>
            <a:off x="395536" y="2073588"/>
            <a:ext cx="2756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solidFill>
                  <a:srgbClr val="009640"/>
                </a:solidFill>
              </a:rPr>
              <a:t>Erkenntnisse:</a:t>
            </a:r>
          </a:p>
        </p:txBody>
      </p:sp>
    </p:spTree>
    <p:extLst>
      <p:ext uri="{BB962C8B-B14F-4D97-AF65-F5344CB8AC3E}">
        <p14:creationId xmlns:p14="http://schemas.microsoft.com/office/powerpoint/2010/main" val="4018015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E7C8F44-925D-49B3-A63D-170CC4AAE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22" y="603926"/>
            <a:ext cx="1590897" cy="44773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951B80BD-BE9C-4744-B227-B5BA25B8C60C}"/>
              </a:ext>
            </a:extLst>
          </p:cNvPr>
          <p:cNvSpPr/>
          <p:nvPr/>
        </p:nvSpPr>
        <p:spPr>
          <a:xfrm>
            <a:off x="179818" y="80706"/>
            <a:ext cx="3438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</a:rPr>
              <a:t>Tabellenansichten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A75BDE2-DD12-46B7-94D8-8F39B779E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86" y="3405138"/>
            <a:ext cx="1629002" cy="45726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973B355-5251-41AA-91FE-E9E3274DE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513" y="603926"/>
            <a:ext cx="5599067" cy="271426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D63A3EB-B736-4AF0-BB27-F454CAEA9D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8017" y="3517371"/>
            <a:ext cx="5585325" cy="29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60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BFB50-D50A-5B46-F322-AD461FA9D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611F1125-1B72-EF90-7518-922AA8E9125A}"/>
              </a:ext>
            </a:extLst>
          </p:cNvPr>
          <p:cNvSpPr txBox="1"/>
          <p:nvPr/>
        </p:nvSpPr>
        <p:spPr>
          <a:xfrm>
            <a:off x="251520" y="288828"/>
            <a:ext cx="4436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solidFill>
                  <a:srgbClr val="FF0000"/>
                </a:solidFill>
              </a:rPr>
              <a:t>Datensatzoperationen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9521C71-C4D1-C80D-36AA-87879F69C29D}"/>
              </a:ext>
            </a:extLst>
          </p:cNvPr>
          <p:cNvSpPr txBox="1"/>
          <p:nvPr/>
        </p:nvSpPr>
        <p:spPr>
          <a:xfrm>
            <a:off x="266595" y="1056030"/>
            <a:ext cx="828092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Bei einzelnen Mitarbeitern der Rand OHG haben sich die Personaldaten verändert. Aktualisieren Sie die entsprechenden Eintragungen in der Tabelle </a:t>
            </a:r>
            <a:r>
              <a:rPr lang="de-DE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tblAngestellte</a:t>
            </a:r>
            <a:r>
              <a:rPr lang="de-DE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de-DE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B6A10BF-9E90-5AA0-2184-59D394C890C9}"/>
              </a:ext>
            </a:extLst>
          </p:cNvPr>
          <p:cNvSpPr txBox="1"/>
          <p:nvPr/>
        </p:nvSpPr>
        <p:spPr>
          <a:xfrm>
            <a:off x="266595" y="1915566"/>
            <a:ext cx="871246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Der Angestellte Alfred Karmann ist umgezogen. Seine neue Anschrift lautet: Grüner Weg 11, 47228 Duisburg.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Die Mitarbeiterin Karin Schmitz hat geheiratet. Ihr neuer Familienname lautet Prangenberg. Aufgrund des geänderten Familienstands wechselt sie in die Steuerklasse V.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Das Gehalt von Vera </a:t>
            </a:r>
            <a:r>
              <a:rPr lang="de-DE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Meesters</a:t>
            </a: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wurde auf 3.260,00 € erhöht.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Herr Sigmar Hildebrand ist aus dem Unternehmen ausgeschieden.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Zum 1. Februar d. J. ist Frau Elvira </a:t>
            </a:r>
            <a:r>
              <a:rPr lang="de-DE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Neuenfeld</a:t>
            </a: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wohnhaft Bahnhofstraße 7, 47051 Duisburg, als neue Mitarbeiterin der Abteilung Rechnungswesen in das Unternehmen eingetreten. Ihre weiteren Personaldaten lauten: </a:t>
            </a:r>
            <a:r>
              <a:rPr lang="de-DE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Geb</a:t>
            </a: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-Datum: 9.3.1985, ledig, Steuerklasse I, Krankenkasse: BEK, Konfession: </a:t>
            </a:r>
            <a:r>
              <a:rPr lang="de-DE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rkath</a:t>
            </a: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Gehalt: 3.365,00 €, IBAN. DE69354611060006014550, Volksbank 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Niederrhein</a:t>
            </a: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5546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47402-3105-DB36-7211-1ACE778D4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CAE4D02C-1374-1D62-63BA-230A18695799}"/>
              </a:ext>
            </a:extLst>
          </p:cNvPr>
          <p:cNvSpPr txBox="1"/>
          <p:nvPr/>
        </p:nvSpPr>
        <p:spPr>
          <a:xfrm>
            <a:off x="303374" y="404664"/>
            <a:ext cx="4436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solidFill>
                  <a:srgbClr val="FF0000"/>
                </a:solidFill>
              </a:rPr>
              <a:t>Datensatzoperationen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6DF15DF-78F4-F196-7B69-D0392BF53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02736"/>
            <a:ext cx="2467319" cy="88594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5BB52FB-1032-4D47-FC17-FE0AE1F11987}"/>
              </a:ext>
            </a:extLst>
          </p:cNvPr>
          <p:cNvSpPr txBox="1"/>
          <p:nvPr/>
        </p:nvSpPr>
        <p:spPr>
          <a:xfrm>
            <a:off x="755576" y="3011278"/>
            <a:ext cx="8136904" cy="1938992"/>
          </a:xfrm>
          <a:prstGeom prst="rect">
            <a:avLst/>
          </a:prstGeom>
          <a:solidFill>
            <a:srgbClr val="FAFAB4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Änderungen werden sofort nach Verlassen des Datensatzes bzw. beim Wechsel in den nächsten Datensatz gespeichert.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Datensätze mithilfe des Datensatzmarkierers entfernt.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Zwischen einzelnen Attributen können </a:t>
            </a:r>
            <a:r>
              <a:rPr lang="de-DE" sz="2400" b="1" i="1" dirty="0"/>
              <a:t>funktionale Abhängigkeiten</a:t>
            </a:r>
            <a:r>
              <a:rPr lang="de-DE" sz="2400" dirty="0"/>
              <a:t> existieren.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BC1EB2-9019-A19D-11BC-78C39A46B4BA}"/>
              </a:ext>
            </a:extLst>
          </p:cNvPr>
          <p:cNvSpPr txBox="1"/>
          <p:nvPr/>
        </p:nvSpPr>
        <p:spPr>
          <a:xfrm>
            <a:off x="1259632" y="24928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79279FE-B92A-88BD-287C-3E8E7E975BCD}"/>
              </a:ext>
            </a:extLst>
          </p:cNvPr>
          <p:cNvSpPr txBox="1"/>
          <p:nvPr/>
        </p:nvSpPr>
        <p:spPr>
          <a:xfrm>
            <a:off x="395536" y="2215897"/>
            <a:ext cx="2756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solidFill>
                  <a:srgbClr val="009640"/>
                </a:solidFill>
              </a:rPr>
              <a:t>Erkenntnisse:</a:t>
            </a:r>
          </a:p>
        </p:txBody>
      </p:sp>
    </p:spTree>
    <p:extLst>
      <p:ext uri="{BB962C8B-B14F-4D97-AF65-F5344CB8AC3E}">
        <p14:creationId xmlns:p14="http://schemas.microsoft.com/office/powerpoint/2010/main" val="2533848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539552" y="1368767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/>
              <a:t>Bestimmt ein Attribut eindeutig die Werte anderer Attribute, so spricht man von </a:t>
            </a:r>
            <a:r>
              <a:rPr lang="de-DE" sz="2800" b="1" i="1" dirty="0">
                <a:solidFill>
                  <a:srgbClr val="009640"/>
                </a:solidFill>
              </a:rPr>
              <a:t>funktionaler Abhängigkeit</a:t>
            </a:r>
            <a:r>
              <a:rPr lang="de-DE" sz="2800" dirty="0"/>
              <a:t>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369067"/>
            <a:ext cx="6419056" cy="80609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kern="0" dirty="0">
                <a:solidFill>
                  <a:srgbClr val="FF0000"/>
                </a:solidFill>
              </a:rPr>
              <a:t>Funktionale Abhängigkeit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595553" y="3068960"/>
                <a:ext cx="7776864" cy="2323713"/>
              </a:xfrm>
              <a:prstGeom prst="rect">
                <a:avLst/>
              </a:prstGeom>
              <a:solidFill>
                <a:srgbClr val="FAFAB4"/>
              </a:solidFill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𝑂𝑟𝑡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𝑃𝑙𝑧</m:t>
                        </m:r>
                      </m:e>
                    </m:d>
                  </m:oMath>
                </a14:m>
                <a:endParaRPr lang="de-DE" sz="2400" b="0" dirty="0"/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𝐾𝑑𝑁𝑎𝑐h𝑛𝑎𝑚𝑒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𝐾𝑑𝑉𝑜𝑟𝑛𝑎𝑚𝑒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𝐾𝑑𝐴𝑛𝑠𝑐h𝑟𝑖𝑓𝑡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𝐾𝑑𝑁𝑟</m:t>
                        </m:r>
                      </m:e>
                    </m:d>
                  </m:oMath>
                </a14:m>
                <a:endParaRPr lang="de-DE" sz="2400" b="0" dirty="0"/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𝐹𝑎h𝑟𝑧𝑒𝑢𝑔𝑡𝑦𝑝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𝐹𝑎𝑟𝑏𝑒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𝑃𝑆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𝐾𝑒𝑛𝑛𝑧𝑒𝑖𝑐h𝑒𝑛</m:t>
                        </m:r>
                      </m:e>
                    </m:d>
                  </m:oMath>
                </a14:m>
                <a:endParaRPr lang="de-DE" sz="2400" b="0" dirty="0"/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𝑅𝑒𝑐h𝑛𝑔𝐵𝑒𝑡𝑟𝑎𝑔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𝑅𝑒𝑐h𝑛𝑔𝐷𝑎𝑡𝑢𝑚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𝑅𝑒𝑐h𝑁𝑟</m:t>
                        </m:r>
                      </m:e>
                    </m:d>
                  </m:oMath>
                </a14:m>
                <a:endParaRPr lang="de-DE" sz="2400" b="0" dirty="0"/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𝑍𝑖𝑒𝑙𝑓𝑙𝑢𝑔h𝑎𝑓𝑒𝑛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𝐹𝑙𝑢𝑔𝑧𝑒𝑢𝑔𝑡𝑦𝑝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𝐹𝑙𝑢𝑔𝑁𝑟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4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53" y="3068960"/>
                <a:ext cx="7776864" cy="2323713"/>
              </a:xfrm>
              <a:prstGeom prst="rect">
                <a:avLst/>
              </a:prstGeom>
              <a:blipFill>
                <a:blip r:embed="rId2"/>
                <a:stretch>
                  <a:fillRect l="-1098" t="-1309" b="-52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6325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894</Words>
  <Application>Microsoft Office PowerPoint</Application>
  <PresentationFormat>Bildschirmpräsentation (4:3)</PresentationFormat>
  <Paragraphs>158</Paragraphs>
  <Slides>33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42" baseType="lpstr">
      <vt:lpstr>Aptos</vt:lpstr>
      <vt:lpstr>Aptos Display</vt:lpstr>
      <vt:lpstr>Arial</vt:lpstr>
      <vt:lpstr>Calibri</vt:lpstr>
      <vt:lpstr>Cambria Math</vt:lpstr>
      <vt:lpstr>Times New Roman</vt:lpstr>
      <vt:lpstr>Office Theme</vt:lpstr>
      <vt:lpstr>Benutzerdefiniertes Design</vt:lpstr>
      <vt:lpstr>Objekt-Manager-Shellobjekt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Bezirksregierung Düsseldorf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Häde, Thomas</dc:creator>
  <cp:lastModifiedBy>Klaus Roosen</cp:lastModifiedBy>
  <cp:revision>236</cp:revision>
  <dcterms:created xsi:type="dcterms:W3CDTF">2016-02-26T10:44:19Z</dcterms:created>
  <dcterms:modified xsi:type="dcterms:W3CDTF">2025-01-02T11:51:06Z</dcterms:modified>
</cp:coreProperties>
</file>