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449" r:id="rId2"/>
    <p:sldId id="461" r:id="rId3"/>
    <p:sldId id="440" r:id="rId4"/>
    <p:sldId id="445" r:id="rId5"/>
    <p:sldId id="450" r:id="rId6"/>
    <p:sldId id="451" r:id="rId7"/>
    <p:sldId id="453" r:id="rId8"/>
    <p:sldId id="454" r:id="rId9"/>
    <p:sldId id="455" r:id="rId10"/>
    <p:sldId id="456" r:id="rId11"/>
    <p:sldId id="457" r:id="rId12"/>
    <p:sldId id="458" r:id="rId13"/>
    <p:sldId id="460" r:id="rId14"/>
    <p:sldId id="459" r:id="rId15"/>
    <p:sldId id="462" r:id="rId16"/>
    <p:sldId id="463" r:id="rId17"/>
  </p:sldIdLst>
  <p:sldSz cx="9144000" cy="6858000" type="screen4x3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FD30C99-751C-6244-B088-43D5288FC6EC}">
          <p14:sldIdLst>
            <p14:sldId id="449"/>
            <p14:sldId id="461"/>
            <p14:sldId id="440"/>
            <p14:sldId id="445"/>
            <p14:sldId id="450"/>
            <p14:sldId id="451"/>
            <p14:sldId id="453"/>
            <p14:sldId id="454"/>
            <p14:sldId id="455"/>
            <p14:sldId id="456"/>
            <p14:sldId id="457"/>
            <p14:sldId id="458"/>
            <p14:sldId id="460"/>
            <p14:sldId id="459"/>
            <p14:sldId id="462"/>
            <p14:sldId id="4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93338B8-0091-C8FC-ADF6-02AD2311741F}" name="Sascha Silex" initials="SS" userId="S::silex@bk-technik-moers.de::c6cbdae5-47d3-455c-9025-0821725a3e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8"/>
    <p:restoredTop sz="91320"/>
  </p:normalViewPr>
  <p:slideViewPr>
    <p:cSldViewPr snapToGrid="0">
      <p:cViewPr varScale="1">
        <p:scale>
          <a:sx n="66" d="100"/>
          <a:sy n="66" d="100"/>
        </p:scale>
        <p:origin x="192" y="1048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3110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F416E3-D687-46A1-AD4D-E737A9FA0AF8}" type="datetimeFigureOut">
              <a:rPr lang="de-DE" smtClean="0"/>
              <a:t>06.01.26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37731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541FB-10AE-43D3-8D37-342294081675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5088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4C71F-178F-F14D-A448-06B55F1A4E65}" type="datetimeFigureOut">
              <a:rPr lang="en-DE" smtClean="0"/>
              <a:t>06.01.26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3DE222-71DD-DF46-93D7-28B0123EB0C6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6115558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03467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64787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138680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82485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94525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8903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27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81783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99559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14102" y="463681"/>
            <a:ext cx="6074122" cy="8050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986D5-26EF-4645-AE2C-29DD71F873E9}" type="slidenum">
              <a:rPr lang="de-DE" smtClean="0"/>
              <a:t>‹#›</a:t>
            </a:fld>
            <a:endParaRPr lang="de-DE"/>
          </a:p>
        </p:txBody>
      </p:sp>
      <p:sp>
        <p:nvSpPr>
          <p:cNvPr id="7" name="Rectangle 7"/>
          <p:cNvSpPr txBox="1">
            <a:spLocks noChangeArrowheads="1"/>
          </p:cNvSpPr>
          <p:nvPr userDrawn="1"/>
        </p:nvSpPr>
        <p:spPr bwMode="auto">
          <a:xfrm>
            <a:off x="900113" y="6453188"/>
            <a:ext cx="2087562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/>
              <a:t>Präsentationstitel       </a:t>
            </a:r>
            <a:r>
              <a:rPr lang="de-DE" altLang="de-DE" b="0"/>
              <a:t>Ort, Datum</a:t>
            </a:r>
          </a:p>
        </p:txBody>
      </p:sp>
      <p:sp>
        <p:nvSpPr>
          <p:cNvPr id="8" name="Rectangle 8"/>
          <p:cNvSpPr txBox="1">
            <a:spLocks noChangeArrowheads="1"/>
          </p:cNvSpPr>
          <p:nvPr userDrawn="1"/>
        </p:nvSpPr>
        <p:spPr bwMode="auto">
          <a:xfrm>
            <a:off x="539750" y="6453188"/>
            <a:ext cx="288925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marL="0" algn="l" defTabSz="914400" rtl="0" eaLnBrk="1" latinLnBrk="0" hangingPunct="1"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75288-D78C-4F84-AC3B-18A8FF93C356}" type="slidenum">
              <a:rPr lang="de-DE" altLang="de-DE" smtClean="0"/>
              <a:pPr/>
              <a:t>‹#›</a:t>
            </a:fld>
            <a:endParaRPr lang="de-DE" altLang="de-DE"/>
          </a:p>
        </p:txBody>
      </p:sp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19474" y="401638"/>
            <a:ext cx="1856982" cy="592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635"/>
            <a:ext cx="9144000" cy="1277112"/>
          </a:xfrm>
          <a:prstGeom prst="rect">
            <a:avLst/>
          </a:prstGeom>
        </p:spPr>
      </p:pic>
      <p:sp>
        <p:nvSpPr>
          <p:cNvPr id="11" name="Datumsplatzhalter 3"/>
          <p:cNvSpPr txBox="1">
            <a:spLocks/>
          </p:cNvSpPr>
          <p:nvPr userDrawn="1"/>
        </p:nvSpPr>
        <p:spPr>
          <a:xfrm>
            <a:off x="2555776" y="6448251"/>
            <a:ext cx="2493640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/>
              <a:t>Düsseldorf, </a:t>
            </a:r>
            <a:fld id="{9D909025-B573-4BE7-BF6F-5906D1D6DEFF}" type="datetimeFigureOut">
              <a:rPr lang="de-DE" smtClean="0"/>
              <a:pPr/>
              <a:t>06.01.26</a:t>
            </a:fld>
            <a:endParaRPr lang="de-DE"/>
          </a:p>
        </p:txBody>
      </p:sp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539552" y="6448251"/>
            <a:ext cx="201622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8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652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2000" kern="1200">
          <a:solidFill>
            <a:srgbClr val="FF0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Symbol" panose="05050102010706020507" pitchFamily="18" charset="2"/>
        <a:buChar char="-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00636-2947-70C1-4E2B-5DEABF8F8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C7415-4945-9954-F7AC-C087AABD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82" y="461220"/>
            <a:ext cx="7160968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       0 Kurze Vorrede als Denkanstoß:</a:t>
            </a:r>
            <a:r>
              <a:rPr lang="en-DE" sz="4000" dirty="0"/>
              <a:t> 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995206-33E7-4A1A-48F9-849E62694A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CD2A0A-DB16-C2C7-D412-F19B57DDD50C}"/>
              </a:ext>
            </a:extLst>
          </p:cNvPr>
          <p:cNvSpPr txBox="1"/>
          <p:nvPr/>
        </p:nvSpPr>
        <p:spPr>
          <a:xfrm>
            <a:off x="692239" y="1277235"/>
            <a:ext cx="79945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Wenn Schüler:innen KI „instant“ nutzen, ist das oft rational –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unsere Aufgaben, Bewertungen und Zeitbudgets belohnen schnelle Outputs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mehr als nachweisbares Lernen.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Also: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Nicht nur „verboten/erlaubt“ regeln, sondern Anreize, Aufgabenformate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und Routinen so umbauen, dass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Lernen mit KI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der einfachste (und für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Noten relevante) Weg ist – und bloßes Kopieren sich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lohnt.</a:t>
            </a:r>
          </a:p>
        </p:txBody>
      </p:sp>
      <p:pic>
        <p:nvPicPr>
          <p:cNvPr id="6" name="Picture 5" descr="A person and person sitting at a desk with a computer&#10;&#10;AI-generated content may be incorrect.">
            <a:extLst>
              <a:ext uri="{FF2B5EF4-FFF2-40B4-BE49-F238E27FC236}">
                <a16:creationId xmlns:a16="http://schemas.microsoft.com/office/drawing/2014/main" id="{4924C825-6D1D-026C-0EDB-30702DBF4E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184" y="2195123"/>
            <a:ext cx="3701631" cy="246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36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280C7-E131-2279-F898-BA1F04490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C7F91-1BC6-39B3-2EA0-920CB285D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6 Fachspezifische Mini-Beispiele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FD7ECD-3B92-D8B7-9FF8-0771F49B7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EE24F2-DAFA-E290-8C55-66DC5D15B50F}"/>
              </a:ext>
            </a:extLst>
          </p:cNvPr>
          <p:cNvSpPr txBox="1"/>
          <p:nvPr/>
        </p:nvSpPr>
        <p:spPr>
          <a:xfrm>
            <a:off x="774915" y="1467333"/>
            <a:ext cx="8214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6.2 ITA (2./3. Jahr):</a:t>
            </a:r>
            <a:b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Auftrag: Funktion implementieren + Unit-Tests.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Abgabe: Git-Historie mit 3 sinnvollen Commits, Tests, kurzer Readme „Design-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Entscheidungen“.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KI: Pair-Programmer im Hint-Modus,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keine Komplettlösung.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Summativ: Live-Änderung „Parameter X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geändert – was bricht?“</a:t>
            </a:r>
          </a:p>
        </p:txBody>
      </p:sp>
      <p:pic>
        <p:nvPicPr>
          <p:cNvPr id="6" name="Picture 5" descr="A person sitting at a computer&#10;&#10;AI-generated content may be incorrect.">
            <a:extLst>
              <a:ext uri="{FF2B5EF4-FFF2-40B4-BE49-F238E27FC236}">
                <a16:creationId xmlns:a16="http://schemas.microsoft.com/office/drawing/2014/main" id="{0ECB929B-E802-7FDB-0C60-0D21AD4A4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190" y="3175493"/>
            <a:ext cx="3477610" cy="231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84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BBD6F-EE32-0C4E-2C56-B403201367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D875B0-2CB4-C178-8705-812EAA8E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6 Fachspezifische Mini-Beispiele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E18BEF-1932-E5D5-D465-D0D82B9EB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4B695C-AB67-CFCD-EECD-4552D460B41D}"/>
              </a:ext>
            </a:extLst>
          </p:cNvPr>
          <p:cNvSpPr txBox="1"/>
          <p:nvPr/>
        </p:nvSpPr>
        <p:spPr>
          <a:xfrm>
            <a:off x="774915" y="1467333"/>
            <a:ext cx="82141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6.3 Deutsch/Kommunikation:</a:t>
            </a:r>
            <a:b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Auftrag: Stellungnahme mit Quellenarbeit.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KI darf: Gliederung vorschlagen, Gegenargumente sammeln, Stilhinweise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geben.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Muss: Belege prüfen, eigene Beispiele einbauen (NRW/Branche), KI-Zitate       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kenntlich machen.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Summativ: 2-Min-Viva zu Argumentlogik.</a:t>
            </a:r>
          </a:p>
        </p:txBody>
      </p:sp>
      <p:pic>
        <p:nvPicPr>
          <p:cNvPr id="6" name="Picture 5" descr="A person sitting at a desk with papers and a magnifying glass&#10;&#10;AI-generated content may be incorrect.">
            <a:extLst>
              <a:ext uri="{FF2B5EF4-FFF2-40B4-BE49-F238E27FC236}">
                <a16:creationId xmlns:a16="http://schemas.microsoft.com/office/drawing/2014/main" id="{C922DFFA-9642-AC91-35E5-E82D1909E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12" y="4062146"/>
            <a:ext cx="32004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544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B207A6-35B5-4E78-F648-D20FF21C5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CDB221-79E7-2008-E3E3-B5486A2B3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6 Fachspezifische Mini-Beispiele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701256F-87A6-052D-F53D-44F1D6BA9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0ED82E-AA9B-9380-8DDD-A72271396597}"/>
              </a:ext>
            </a:extLst>
          </p:cNvPr>
          <p:cNvSpPr txBox="1"/>
          <p:nvPr/>
        </p:nvSpPr>
        <p:spPr>
          <a:xfrm>
            <a:off x="774915" y="1467333"/>
            <a:ext cx="8214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6.4 GTA/Design:</a:t>
            </a:r>
          </a:p>
          <a:p>
            <a:b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		Auftrag: Corporate-Flyer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für lokalen Betrieb.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KI: Moodboards/Varianten-Ideen,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aber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Eigenproduktion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der 					finalen Assets.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Prozess: Skizzen, Begründung 					(Zielgruppe, Kontrast, Hierarchie), Test m			                             Nutzer-Feedbacks.</a:t>
            </a:r>
          </a:p>
        </p:txBody>
      </p:sp>
      <p:pic>
        <p:nvPicPr>
          <p:cNvPr id="6" name="Picture 5" descr="A group of people sitting at a table with different devices&#10;&#10;AI-generated content may be incorrect.">
            <a:extLst>
              <a:ext uri="{FF2B5EF4-FFF2-40B4-BE49-F238E27FC236}">
                <a16:creationId xmlns:a16="http://schemas.microsoft.com/office/drawing/2014/main" id="{98313567-B718-FAF2-CE0D-B2A145CFF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4" y="2036380"/>
            <a:ext cx="4347342" cy="289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888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49193-2EBE-D902-485B-D938CDA580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DC95A-15DC-5EDE-0527-CC6A21328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7 Typische Einwände – und Gegenargumente</a:t>
            </a:r>
            <a:r>
              <a:rPr lang="en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422110-1D44-F328-022A-469300D75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D55DDA-42AC-D411-BE35-C07875338CF6}"/>
              </a:ext>
            </a:extLst>
          </p:cNvPr>
          <p:cNvSpPr txBox="1"/>
          <p:nvPr/>
        </p:nvSpPr>
        <p:spPr>
          <a:xfrm>
            <a:off x="472699" y="1467333"/>
            <a:ext cx="82141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„KI macht faul.“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Sie macht 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Outputs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 günstig.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Wenn Punkte an 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Begründung/Tests/Reflexion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 hängen, lohnt sich nur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verstandene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 Nutzung.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„Das kostet Zeit.“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–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Ja, einmalig.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Danach sparen Mikro-Vivas/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Prozessartefakte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Korrekturzeit, weil Täuschung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seltener ist und Feedback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 spezifischer wird.</a:t>
            </a: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„Ungerecht für Schwächere.“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–  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Tutor-Modus mit Schrittfolgen und Fehlerbildern hilft 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gerade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 schwächeren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 Lernenden – wenn wir ihn explizit trainieren.</a:t>
            </a:r>
          </a:p>
        </p:txBody>
      </p:sp>
      <p:pic>
        <p:nvPicPr>
          <p:cNvPr id="6" name="Picture 5" descr="A collage of images of a person sitting at a desk&#10;&#10;AI-generated content may be incorrect.">
            <a:extLst>
              <a:ext uri="{FF2B5EF4-FFF2-40B4-BE49-F238E27FC236}">
                <a16:creationId xmlns:a16="http://schemas.microsoft.com/office/drawing/2014/main" id="{AC497059-E485-2D43-5F0E-DD2626C5F5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19" y="2596932"/>
            <a:ext cx="40386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6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A2469-1C8A-B8D6-E581-E062F8C95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BFFB9A-EF6C-0608-7020-040197AC9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8 Sofort-Start (nächste Stunde)</a:t>
            </a:r>
            <a:r>
              <a:rPr lang="en-DE" dirty="0"/>
              <a:t>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FCC7A5-D68B-398F-86FA-F13AAB1E09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72D0F1-F1A1-D0A6-BFB8-5F0C58D3A738}"/>
              </a:ext>
            </a:extLst>
          </p:cNvPr>
          <p:cNvSpPr txBox="1"/>
          <p:nvPr/>
        </p:nvSpPr>
        <p:spPr>
          <a:xfrm>
            <a:off x="759147" y="1600200"/>
            <a:ext cx="743892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1 Erkläre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Zwei-Zonen-Prinzip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+ AIAS-Level.</a:t>
            </a:r>
          </a:p>
          <a:p>
            <a:pPr lvl="0"/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2 Gib die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10 Tutor-Prompts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als Karte.</a:t>
            </a:r>
          </a:p>
          <a:p>
            <a:pPr lvl="0"/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3 Lass eine kleine Aufgabe 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bearbeiten (15–20 Min.) mit 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Pflicht-Prompt 1 &amp; 7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0"/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4 Sammle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Prozessartefakte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+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2-Minuten-Viva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pro Gruppe.</a:t>
            </a:r>
          </a:p>
          <a:p>
            <a:pPr lvl="0"/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5 Hole mit dem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3-2-1-Exit-Ticket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Feedback ein.</a:t>
            </a:r>
          </a:p>
          <a:p>
            <a:pPr lvl="0"/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6 Nächste Stunde: Rubrik vorstellen, an Beispiel gemeinsam bewerten.</a:t>
            </a:r>
          </a:p>
        </p:txBody>
      </p:sp>
      <p:pic>
        <p:nvPicPr>
          <p:cNvPr id="6" name="Picture 5" descr="A collage of a person working on a computer&#10;&#10;AI-generated content may be incorrect.">
            <a:extLst>
              <a:ext uri="{FF2B5EF4-FFF2-40B4-BE49-F238E27FC236}">
                <a16:creationId xmlns:a16="http://schemas.microsoft.com/office/drawing/2014/main" id="{52B8D6B8-6ADB-637F-BBD7-AA02D5C1C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225" y="1467333"/>
            <a:ext cx="4191224" cy="27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9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62B77-DA98-3B8B-2D75-D63822602A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053677-9622-B26B-1CB6-EBD06961E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9 weitere Ideen 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98D298-8BF5-04C9-1DB0-DFE31BA0A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688F6F5-262B-7DF2-E1BD-E14552351D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5080630"/>
              </p:ext>
            </p:extLst>
          </p:nvPr>
        </p:nvGraphicFramePr>
        <p:xfrm>
          <a:off x="774914" y="1467332"/>
          <a:ext cx="7594173" cy="43396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6623">
                  <a:extLst>
                    <a:ext uri="{9D8B030D-6E8A-4147-A177-3AD203B41FA5}">
                      <a16:colId xmlns:a16="http://schemas.microsoft.com/office/drawing/2014/main" val="688515645"/>
                    </a:ext>
                  </a:extLst>
                </a:gridCol>
                <a:gridCol w="3096126">
                  <a:extLst>
                    <a:ext uri="{9D8B030D-6E8A-4147-A177-3AD203B41FA5}">
                      <a16:colId xmlns:a16="http://schemas.microsoft.com/office/drawing/2014/main" val="2197329357"/>
                    </a:ext>
                  </a:extLst>
                </a:gridCol>
                <a:gridCol w="2401424">
                  <a:extLst>
                    <a:ext uri="{9D8B030D-6E8A-4147-A177-3AD203B41FA5}">
                      <a16:colId xmlns:a16="http://schemas.microsoft.com/office/drawing/2014/main" val="2510998226"/>
                    </a:ext>
                  </a:extLst>
                </a:gridCol>
              </a:tblGrid>
              <a:tr h="590585">
                <a:tc>
                  <a:txBody>
                    <a:bodyPr/>
                    <a:lstStyle/>
                    <a:p>
                      <a:r>
                        <a:rPr lang="en-DE" dirty="0"/>
                        <a:t>Maßnahme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Umsetzung im Unterricht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Nachweis/ Belege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92963"/>
                  </a:ext>
                </a:extLst>
              </a:tr>
              <a:tr h="590585">
                <a:tc>
                  <a:txBody>
                    <a:bodyPr/>
                    <a:lstStyle/>
                    <a:p>
                      <a:r>
                        <a:rPr lang="en-DE" dirty="0"/>
                        <a:t>KI-Nutzungs-deklaration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Offenlegung genutzter Tools, Prompts und Eigenanteil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Unterschriebene Erklärung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30810"/>
                  </a:ext>
                </a:extLst>
              </a:tr>
              <a:tr h="590585">
                <a:tc>
                  <a:txBody>
                    <a:bodyPr/>
                    <a:lstStyle/>
                    <a:p>
                      <a:r>
                        <a:rPr lang="en-DE" dirty="0"/>
                        <a:t>2-stufige Leistungsüberpr.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Phase 1: Recherche zu Hause, KI erlaubt; Ph. 2: Schreib-aufgabe in der Schule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Gestempelte Notizen</a:t>
                      </a:r>
                    </a:p>
                    <a:p>
                      <a:endParaRPr lang="en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075650"/>
                  </a:ext>
                </a:extLst>
              </a:tr>
              <a:tr h="590585">
                <a:tc>
                  <a:txBody>
                    <a:bodyPr/>
                    <a:lstStyle/>
                    <a:p>
                      <a:r>
                        <a:rPr lang="en-DE" dirty="0"/>
                        <a:t>quellengebundene Bewertung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</a:t>
                      </a:r>
                      <a:r>
                        <a:rPr lang="en-DE" dirty="0"/>
                        <a:t>ur bewertbar, wenn Behauptung-Beleg-Bezugskette</a:t>
                      </a:r>
                    </a:p>
                    <a:p>
                      <a:r>
                        <a:rPr lang="en-GB" dirty="0"/>
                        <a:t>v</a:t>
                      </a:r>
                      <a:r>
                        <a:rPr lang="en-DE" dirty="0"/>
                        <a:t>orhanden 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Markierte Textstellen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754005"/>
                  </a:ext>
                </a:extLst>
              </a:tr>
              <a:tr h="590585">
                <a:tc>
                  <a:txBody>
                    <a:bodyPr/>
                    <a:lstStyle/>
                    <a:p>
                      <a:r>
                        <a:rPr lang="en-DE" dirty="0"/>
                        <a:t>Replikationsprüfung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Stichprobenartiges Nacharbei-ten im Unterricht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Beobachtungsprotokoll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63150"/>
                  </a:ext>
                </a:extLst>
              </a:tr>
              <a:tr h="590585">
                <a:tc>
                  <a:txBody>
                    <a:bodyPr/>
                    <a:lstStyle/>
                    <a:p>
                      <a:r>
                        <a:rPr lang="en-DE" dirty="0"/>
                        <a:t>Integrität &amp; Detektion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K</a:t>
                      </a:r>
                      <a:r>
                        <a:rPr lang="en-GB" dirty="0"/>
                        <a:t>o</a:t>
                      </a:r>
                      <a:r>
                        <a:rPr lang="en-DE" dirty="0"/>
                        <a:t>mbination aus Ehrenerklä-rung, Stichproben, Gespräch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dirty="0"/>
                        <a:t>Unterschriebene</a:t>
                      </a:r>
                    </a:p>
                    <a:p>
                      <a:r>
                        <a:rPr lang="en-DE" dirty="0"/>
                        <a:t>Integritätserklärung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8054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1091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C47D6E-7085-0D37-4F06-E91C79B9F2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46778-757B-DF9C-1E3A-731545FA3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10 Kurzrubrik (schriftliche/ </a:t>
            </a:r>
            <a:br>
              <a:rPr lang="en-DE" b="1" dirty="0"/>
            </a:br>
            <a:r>
              <a:rPr lang="en-DE" b="1" dirty="0"/>
              <a:t>     produktive Leistung)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FFB5B1-BE79-282B-3763-5206F404ED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1639EDC-8807-F996-445C-9F4E7D842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503167"/>
              </p:ext>
            </p:extLst>
          </p:nvPr>
        </p:nvGraphicFramePr>
        <p:xfrm>
          <a:off x="500066" y="2595080"/>
          <a:ext cx="8229598" cy="28084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063">
                  <a:extLst>
                    <a:ext uri="{9D8B030D-6E8A-4147-A177-3AD203B41FA5}">
                      <a16:colId xmlns:a16="http://schemas.microsoft.com/office/drawing/2014/main" val="688515645"/>
                    </a:ext>
                  </a:extLst>
                </a:gridCol>
                <a:gridCol w="1183986">
                  <a:extLst>
                    <a:ext uri="{9D8B030D-6E8A-4147-A177-3AD203B41FA5}">
                      <a16:colId xmlns:a16="http://schemas.microsoft.com/office/drawing/2014/main" val="3721305526"/>
                    </a:ext>
                  </a:extLst>
                </a:gridCol>
                <a:gridCol w="1350667">
                  <a:extLst>
                    <a:ext uri="{9D8B030D-6E8A-4147-A177-3AD203B41FA5}">
                      <a16:colId xmlns:a16="http://schemas.microsoft.com/office/drawing/2014/main" val="3897384304"/>
                    </a:ext>
                  </a:extLst>
                </a:gridCol>
                <a:gridCol w="1331495">
                  <a:extLst>
                    <a:ext uri="{9D8B030D-6E8A-4147-A177-3AD203B41FA5}">
                      <a16:colId xmlns:a16="http://schemas.microsoft.com/office/drawing/2014/main" val="2510998226"/>
                    </a:ext>
                  </a:extLst>
                </a:gridCol>
                <a:gridCol w="1443789">
                  <a:extLst>
                    <a:ext uri="{9D8B030D-6E8A-4147-A177-3AD203B41FA5}">
                      <a16:colId xmlns:a16="http://schemas.microsoft.com/office/drawing/2014/main" val="1596463983"/>
                    </a:ext>
                  </a:extLst>
                </a:gridCol>
                <a:gridCol w="1371598">
                  <a:extLst>
                    <a:ext uri="{9D8B030D-6E8A-4147-A177-3AD203B41FA5}">
                      <a16:colId xmlns:a16="http://schemas.microsoft.com/office/drawing/2014/main" val="4030904301"/>
                    </a:ext>
                  </a:extLst>
                </a:gridCol>
              </a:tblGrid>
              <a:tr h="354400">
                <a:tc>
                  <a:txBody>
                    <a:bodyPr/>
                    <a:lstStyle/>
                    <a:p>
                      <a:r>
                        <a:rPr lang="en-DE" sz="1700" dirty="0"/>
                        <a:t>Kriterium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1 Pkt.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2 Pkt.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3 Pkt.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4 Pkt.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5 Pkt.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5892963"/>
                  </a:ext>
                </a:extLst>
              </a:tr>
              <a:tr h="561133">
                <a:tc>
                  <a:txBody>
                    <a:bodyPr/>
                    <a:lstStyle/>
                    <a:p>
                      <a:r>
                        <a:rPr lang="en-DE" sz="1700" dirty="0"/>
                        <a:t>Arbeitsprozess sichtbar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n</a:t>
                      </a:r>
                      <a:r>
                        <a:rPr lang="en-DE" sz="1700" dirty="0"/>
                        <a:t>icht</a:t>
                      </a:r>
                    </a:p>
                    <a:p>
                      <a:r>
                        <a:rPr lang="en-DE" sz="1700" dirty="0"/>
                        <a:t>vorhanden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l</a:t>
                      </a:r>
                      <a:r>
                        <a:rPr lang="en-DE" sz="1700" dirty="0"/>
                        <a:t>ückenhaft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t</a:t>
                      </a:r>
                      <a:r>
                        <a:rPr lang="en-DE" sz="1700" dirty="0"/>
                        <a:t>eilweise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w</a:t>
                      </a:r>
                      <a:r>
                        <a:rPr lang="en-DE" sz="1700" dirty="0"/>
                        <a:t>eitgehend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vollständig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930810"/>
                  </a:ext>
                </a:extLst>
              </a:tr>
              <a:tr h="561133">
                <a:tc>
                  <a:txBody>
                    <a:bodyPr/>
                    <a:lstStyle/>
                    <a:p>
                      <a:r>
                        <a:rPr lang="en-DE" sz="1700" dirty="0"/>
                        <a:t>Eigenständig-keit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r</a:t>
                      </a:r>
                      <a:r>
                        <a:rPr lang="en-DE" sz="1700" dirty="0"/>
                        <a:t>eine</a:t>
                      </a:r>
                    </a:p>
                    <a:p>
                      <a:r>
                        <a:rPr lang="en-DE" sz="1700" dirty="0"/>
                        <a:t>KI-Arbeit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überwiegend 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DE" sz="1700" dirty="0"/>
                        <a:t>gemischt</a:t>
                      </a:r>
                    </a:p>
                    <a:p>
                      <a:endParaRPr lang="en-DE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 err="1"/>
                        <a:t>ü</a:t>
                      </a:r>
                      <a:r>
                        <a:rPr lang="en-DE" sz="1700" dirty="0"/>
                        <a:t>berwiegend</a:t>
                      </a:r>
                    </a:p>
                    <a:p>
                      <a:r>
                        <a:rPr lang="en-GB" sz="1700" dirty="0"/>
                        <a:t>e</a:t>
                      </a:r>
                      <a:r>
                        <a:rPr lang="en-DE" sz="1700" dirty="0"/>
                        <a:t>igenständig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v</a:t>
                      </a:r>
                      <a:r>
                        <a:rPr lang="en-DE" sz="1700" dirty="0"/>
                        <a:t>ollständig</a:t>
                      </a:r>
                    </a:p>
                    <a:p>
                      <a:r>
                        <a:rPr lang="en-GB" sz="1700" dirty="0"/>
                        <a:t>e</a:t>
                      </a:r>
                      <a:r>
                        <a:rPr lang="en-DE" sz="1700" dirty="0"/>
                        <a:t>igenständig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6075650"/>
                  </a:ext>
                </a:extLst>
              </a:tr>
              <a:tr h="561133">
                <a:tc>
                  <a:txBody>
                    <a:bodyPr/>
                    <a:lstStyle/>
                    <a:p>
                      <a:r>
                        <a:rPr lang="en-DE" sz="1700" dirty="0"/>
                        <a:t>Quellen-/ Belegarbeit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k</a:t>
                      </a:r>
                      <a:r>
                        <a:rPr lang="en-DE" sz="1700" dirty="0"/>
                        <a:t>eine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v</a:t>
                      </a:r>
                      <a:r>
                        <a:rPr lang="en-DE" sz="17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t</a:t>
                      </a:r>
                      <a:r>
                        <a:rPr lang="en-DE" sz="1700" dirty="0"/>
                        <a:t>eils korrekt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k</a:t>
                      </a:r>
                      <a:r>
                        <a:rPr lang="en-DE" sz="1700" dirty="0"/>
                        <a:t>onsistent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k</a:t>
                      </a:r>
                      <a:r>
                        <a:rPr lang="en-DE" sz="1700" dirty="0"/>
                        <a:t>ritisch und präzise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8754005"/>
                  </a:ext>
                </a:extLst>
              </a:tr>
              <a:tr h="625281">
                <a:tc>
                  <a:txBody>
                    <a:bodyPr/>
                    <a:lstStyle/>
                    <a:p>
                      <a:r>
                        <a:rPr lang="en-DE" sz="1700" dirty="0"/>
                        <a:t>Reflexion der </a:t>
                      </a:r>
                    </a:p>
                    <a:p>
                      <a:r>
                        <a:rPr lang="en-DE" sz="1700" dirty="0"/>
                        <a:t>KI-Nutzung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f</a:t>
                      </a:r>
                      <a:r>
                        <a:rPr lang="en-DE" sz="1700" dirty="0"/>
                        <a:t>ehlt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m</a:t>
                      </a:r>
                      <a:r>
                        <a:rPr lang="en-DE" sz="1700" dirty="0"/>
                        <a:t>inimal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e</a:t>
                      </a:r>
                      <a:r>
                        <a:rPr lang="en-DE" sz="1700" dirty="0"/>
                        <a:t>llgemein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r</a:t>
                      </a:r>
                      <a:r>
                        <a:rPr lang="en-DE" sz="1700" dirty="0"/>
                        <a:t>eflektiert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700" dirty="0"/>
                        <a:t>d</a:t>
                      </a:r>
                      <a:r>
                        <a:rPr lang="en-DE" sz="1700" dirty="0"/>
                        <a:t>ifferenziert und ethisch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63150"/>
                  </a:ext>
                </a:extLst>
              </a:tr>
            </a:tbl>
          </a:graphicData>
        </a:graphic>
      </p:graphicFrame>
      <p:pic>
        <p:nvPicPr>
          <p:cNvPr id="6" name="Picture 5" descr="A clipboard with a chart of icons&#10;&#10;AI-generated content may be incorrect.">
            <a:extLst>
              <a:ext uri="{FF2B5EF4-FFF2-40B4-BE49-F238E27FC236}">
                <a16:creationId xmlns:a16="http://schemas.microsoft.com/office/drawing/2014/main" id="{5BF3111A-FBCB-4D76-B9E2-3005A03F2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335" y="803300"/>
            <a:ext cx="2375301" cy="158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1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12DB2-6D73-7518-8C56-39A10B389C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F4C1CA-9E60-A885-F70A-8765E2F2D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182" y="461220"/>
            <a:ext cx="7160968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       1 Zwei-Zonen-Prinzip</a:t>
            </a:r>
            <a:r>
              <a:rPr lang="en-DE" sz="4000" dirty="0"/>
              <a:t> 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F2F162-565B-46CC-C1E8-5C24B1FD0C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F677A-14DE-55B3-E284-E63FCD89D2D8}"/>
              </a:ext>
            </a:extLst>
          </p:cNvPr>
          <p:cNvSpPr txBox="1"/>
          <p:nvPr/>
        </p:nvSpPr>
        <p:spPr>
          <a:xfrm>
            <a:off x="457200" y="1388219"/>
            <a:ext cx="8484054" cy="5096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Zone A (Üben/ Formativ):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KI ausdrücklich erlaubt – </a:t>
            </a:r>
          </a:p>
          <a:p>
            <a:pPr lvl="0">
              <a:lnSpc>
                <a:spcPct val="130000"/>
              </a:lnSpc>
            </a:pP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aber nur im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Tutor-Modus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(siehe Prompts)</a:t>
            </a:r>
          </a:p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Zone B (Leistung/ Summativ):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KI begrenzt oder offline; stattdessen kurze         </a:t>
            </a:r>
          </a:p>
          <a:p>
            <a:pPr lvl="0">
              <a:lnSpc>
                <a:spcPct val="130000"/>
              </a:lnSpc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     Mikro-Viva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(2–3 Min. mündliche Abfrage) zu den eigenen Lösungen.</a:t>
            </a:r>
          </a:p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Bewertung mit Prozessnachweisen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(z. B. 40 % Produkt, 40 % Prozess, </a:t>
            </a:r>
          </a:p>
          <a:p>
            <a:pPr lvl="0">
              <a:lnSpc>
                <a:spcPct val="130000"/>
              </a:lnSpc>
            </a:pP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20 % Reflexion): Abzugeben sind Skizzen/ Entwürfe, Prompt-Log (gekürzt), </a:t>
            </a:r>
          </a:p>
          <a:p>
            <a:pPr lvl="0">
              <a:lnSpc>
                <a:spcPct val="130000"/>
              </a:lnSpc>
            </a:pP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Zwischenstände/Commits und ein kurzer Lernreflexions-Zettel. </a:t>
            </a:r>
          </a:p>
          <a:p>
            <a:pPr lvl="0">
              <a:lnSpc>
                <a:spcPct val="130000"/>
              </a:lnSpc>
            </a:pP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Ohne Prozessartefakte nur halbe Punkte.</a:t>
            </a:r>
          </a:p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AIAS-Level ausweisen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(z. B. nach Leon Furze): Jede Aufgabe bekommt</a:t>
            </a:r>
          </a:p>
          <a:p>
            <a:pPr lvl="0">
              <a:lnSpc>
                <a:spcPct val="130000"/>
              </a:lnSpc>
            </a:pP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erlaubten KI-Level (1=keine KI bis 5=erweiterter Einsatz). Verstöße sind  </a:t>
            </a:r>
          </a:p>
          <a:p>
            <a:pPr lvl="0">
              <a:lnSpc>
                <a:spcPct val="130000"/>
              </a:lnSpc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dann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 Fehlausführung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, nicht „Betrug“ – fairer, klarer sanktionierbar.</a:t>
            </a:r>
          </a:p>
          <a:p>
            <a:pPr marL="285750" lvl="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2-Minuten-Oral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am Ende: Zufallsfrage zur eigenen Abgabe. Wer nur </a:t>
            </a:r>
          </a:p>
          <a:p>
            <a:pPr lvl="0">
              <a:lnSpc>
                <a:spcPct val="130000"/>
              </a:lnSpc>
            </a:pP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kopiert hat, fällt hier auf – ohne Überwachung.</a:t>
            </a:r>
          </a:p>
          <a:p>
            <a:pPr>
              <a:lnSpc>
                <a:spcPct val="130000"/>
              </a:lnSpc>
            </a:pP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person and child sitting at a table with laptops and a robot&#10;&#10;AI-generated content may be incorrect.">
            <a:extLst>
              <a:ext uri="{FF2B5EF4-FFF2-40B4-BE49-F238E27FC236}">
                <a16:creationId xmlns:a16="http://schemas.microsoft.com/office/drawing/2014/main" id="{25B3CEDF-484E-67BF-86E2-9BE6357A26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404" y="874371"/>
            <a:ext cx="1944316" cy="129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21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2551" y="460900"/>
            <a:ext cx="7160968" cy="805079"/>
          </a:xfrm>
        </p:spPr>
        <p:txBody>
          <a:bodyPr anchor="ctr">
            <a:normAutofit fontScale="90000"/>
          </a:bodyPr>
          <a:lstStyle/>
          <a:p>
            <a:r>
              <a:rPr lang="en-DE" b="1" dirty="0"/>
              <a:t>2 Aufgaben so bauen, dass Tutor-Nutzung hilft – Instant nicht</a:t>
            </a:r>
            <a:r>
              <a:rPr lang="en-DE" sz="4000" dirty="0"/>
              <a:t> 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4989F8-DFB2-B111-3B57-BCAAED02EC9E}"/>
              </a:ext>
            </a:extLst>
          </p:cNvPr>
          <p:cNvSpPr txBox="1"/>
          <p:nvPr/>
        </p:nvSpPr>
        <p:spPr>
          <a:xfrm>
            <a:off x="457200" y="1134377"/>
            <a:ext cx="7970108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DE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Lokaler Kontext</a:t>
            </a:r>
            <a:r>
              <a:rPr lang="en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Daten/ Material aus eurem Unterricht, Werkstatt, Betrieb, NRW-Regelwerken. KI kann nicht „fertig liefern“, Lernende müssen verstehen/übersetzen.</a:t>
            </a:r>
            <a:endParaRPr lang="en-DE" sz="2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DE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Varianten &amp; Parameter</a:t>
            </a:r>
            <a:r>
              <a:rPr lang="en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Jede:r erhält andere Zahlen, andere Geräte, andere Kundensituationen. Ergebnisform gleich, Rechenweg/ Begründung individuell.</a:t>
            </a:r>
            <a:endParaRPr lang="en-DE" sz="2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DE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Begründung statt Ergebnis</a:t>
            </a:r>
            <a:r>
              <a:rPr lang="en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Gefordert sind                                Fehlersuche, Entscheidung mit Trade-offs,                                        Vergleich von Optionen – Dinge, die reines                                      Ausspucken unattraktiv machen.</a:t>
            </a:r>
            <a:endParaRPr lang="en-DE" sz="2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DE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„Explain-Your-Work“</a:t>
            </a:r>
            <a:r>
              <a:rPr lang="en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Immer drei Spuren </a:t>
            </a:r>
            <a:r>
              <a:rPr lang="en-DE" kern="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</a:t>
            </a:r>
            <a:r>
              <a:rPr lang="en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verlangen: </a:t>
            </a:r>
            <a:r>
              <a:rPr lang="en-DE" sz="1800" i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→ Umsetzung → Test/Verifikation</a:t>
            </a:r>
            <a:r>
              <a:rPr lang="en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KI darf helfen – aber der/die Schüler:in muss den Pfad erläutern.</a:t>
            </a:r>
            <a:endParaRPr lang="en-DE" sz="2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800"/>
              </a:spcAft>
              <a:buSzPts val="1000"/>
              <a:buFont typeface="Symbol" pitchFamily="2" charset="2"/>
              <a:buChar char=""/>
              <a:tabLst>
                <a:tab pos="457200" algn="l"/>
              </a:tabLst>
            </a:pPr>
            <a:r>
              <a:rPr lang="en-DE" sz="1800" b="1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Produktorientierte Artefakte</a:t>
            </a:r>
            <a:r>
              <a:rPr lang="en-DE" sz="1800" kern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Skizzen, Schaltpläne mit Anmerkungen, Testprotokolle, Git-Commits, kurze Screencasts (1–2 Min.) „Was habe ich getan, warum?“</a:t>
            </a:r>
            <a:endParaRPr lang="en-DE" sz="2000" kern="100" dirty="0">
              <a:solidFill>
                <a:srgbClr val="0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group of people working on a project&#10;&#10;AI-generated content may be incorrect.">
            <a:extLst>
              <a:ext uri="{FF2B5EF4-FFF2-40B4-BE49-F238E27FC236}">
                <a16:creationId xmlns:a16="http://schemas.microsoft.com/office/drawing/2014/main" id="{7D1167D6-C15C-2560-AD21-B4D180E2F2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568" y="2718750"/>
            <a:ext cx="262890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323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4E5432-5FEB-9A85-6926-C9E9BFC4F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90D8ED-21D7-0694-B33A-36D17AB8B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8" y="465932"/>
            <a:ext cx="7160968" cy="805079"/>
          </a:xfrm>
        </p:spPr>
        <p:txBody>
          <a:bodyPr anchor="ctr">
            <a:normAutofit fontScale="90000"/>
          </a:bodyPr>
          <a:lstStyle/>
          <a:p>
            <a:r>
              <a:rPr lang="en-DE" b="1" dirty="0"/>
              <a:t>3 Tutor-Modus in die Hände der SuS legen (Prompt-Karten)</a:t>
            </a:r>
            <a:r>
              <a:rPr lang="en-DE" sz="4000" dirty="0"/>
              <a:t> 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F155A40-660E-9346-6EB9-21BCBD7A5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834DA8-7CCC-6A58-FFA1-0C78E09B07EB}"/>
              </a:ext>
            </a:extLst>
          </p:cNvPr>
          <p:cNvSpPr txBox="1"/>
          <p:nvPr/>
        </p:nvSpPr>
        <p:spPr>
          <a:xfrm>
            <a:off x="723393" y="1173475"/>
            <a:ext cx="81183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Gib kleinen Kartenstapel aus; Ziel: Fragen statt Lösungen.</a:t>
            </a:r>
          </a:p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Universal (Deutsch/Kommunikation, ITA, Elektroniker, GTA):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„Stell mir 5 Diagnosefragen, damit ich den Kern des Problems selbst finde.“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„Gib mir nur einen 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Hinweis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, keine Lösung. Wenn ich antworte, bewertet meinen Ansatz in 2 Sätzen.“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„Zerlege die Aufgabe in maximal 6 Teilziele. Frag mich nach jedem Schritt, ob ich weiter bin.“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„Erstelle 3 typische Fehlerbilder und Prüfmethoden für diesen Aufgabentyp.“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„Erkläre das Konzept mit einer Analogie aus der Elektropraxis/IT/Design.“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„Baue 5 Übungsfragen im Stil der Klassenarbeit, steigende Schwierigkeit, 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ohne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 Lösungen – ich antworte, du gibst Feedback.“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„Gib mir ein Test-/Abnahmeprotokoll, mit dem ich                                      meine Lösung selbst prüfe.“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„Zeig mir zwei Lösungswege mit Vor-/Nachteilen                                                      und Entscheidungskriterien.“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„Erstelle eine Mini-Checkliste: Was muss in meiner                          Begründung zwingend stehen?“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„Quiz mich in 3 Runden: Begriffe → Anwendungen → Transferfall.“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cards with icons&#10;&#10;AI-generated content may be incorrect.">
            <a:extLst>
              <a:ext uri="{FF2B5EF4-FFF2-40B4-BE49-F238E27FC236}">
                <a16:creationId xmlns:a16="http://schemas.microsoft.com/office/drawing/2014/main" id="{77645082-5E15-F64B-8393-0323B8E5B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21" y="4611116"/>
            <a:ext cx="2135886" cy="14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9700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EB7756-F863-5E24-5B8C-A32A2209E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8B42A1-6561-3823-0917-E8EBB7513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832" y="862926"/>
            <a:ext cx="7160968" cy="805079"/>
          </a:xfrm>
        </p:spPr>
        <p:txBody>
          <a:bodyPr anchor="ctr">
            <a:normAutofit fontScale="90000"/>
          </a:bodyPr>
          <a:lstStyle/>
          <a:p>
            <a:r>
              <a:rPr lang="en-DE" b="1" dirty="0"/>
              <a:t>4 Konkrete Unterrichts-Routinen (einbauen, bis es „normal“ ist)</a:t>
            </a:r>
            <a:br>
              <a:rPr lang="en-DE" dirty="0"/>
            </a:b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F37C8DC-4DEC-3272-99BF-ECA68E29A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0F386-80CA-6BED-9B87-E31D811D7AFB}"/>
              </a:ext>
            </a:extLst>
          </p:cNvPr>
          <p:cNvSpPr txBox="1"/>
          <p:nvPr/>
        </p:nvSpPr>
        <p:spPr>
          <a:xfrm>
            <a:off x="489947" y="1305341"/>
            <a:ext cx="7732737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3-2-1-Exit-Ticket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(2 Min.): 3 Dinge gelernt, 2 Unsicherheiten, 1 nächste Übungsidee – plus: 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„Wo hat KI geholfen / wo verwirrt?“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Pair-Debugging mit KI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(10–12 Min.): A erklärt B den eigenen Ansatz; beide fragen die KI 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nur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nach Hinweisen; danach tauschen; kurze Peer-Notiz.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„AI vs. Ich“-Duelle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: Schüler:in löst 10 Min., KI 10 Min. Danach vergleicht der/die Schüler:in, übernimmt </a:t>
            </a: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gezielt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1–2 gute Elemente und begründet, was und warum.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Fehlersafari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: Du gibst absichtlich                       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fehlerhafte Auszüge (Text/ Code/ Plan).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Auftrag: „Finde 5 Fehler, erkläre, warum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falsch, schlage bessere Variante vor (mit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Quelle/ Norm).“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ollage of a person writing on a paper&#10;&#10;AI-generated content may be incorrect.">
            <a:extLst>
              <a:ext uri="{FF2B5EF4-FFF2-40B4-BE49-F238E27FC236}">
                <a16:creationId xmlns:a16="http://schemas.microsoft.com/office/drawing/2014/main" id="{0D1D0691-98A0-B1D4-ADE4-77EB8F712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10" y="4208896"/>
            <a:ext cx="2926080" cy="1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4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45D59-822A-04CD-8D6D-05293F45D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9E13A-40CC-FB90-F078-579B494752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02" y="662254"/>
            <a:ext cx="7082348" cy="805079"/>
          </a:xfrm>
        </p:spPr>
        <p:txBody>
          <a:bodyPr anchor="ctr">
            <a:normAutofit/>
          </a:bodyPr>
          <a:lstStyle/>
          <a:p>
            <a:r>
              <a:rPr lang="en-DE" b="1" dirty="0"/>
              <a:t>5 Minimale, wirksame Dokumente (sofort einsetzbar)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F79932-E9A0-466F-103C-FECB201DA4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9D0C9-CB47-04C2-3ED9-4D8A2D76C647}"/>
              </a:ext>
            </a:extLst>
          </p:cNvPr>
          <p:cNvSpPr txBox="1"/>
          <p:nvPr/>
        </p:nvSpPr>
        <p:spPr>
          <a:xfrm>
            <a:off x="774915" y="1467333"/>
            <a:ext cx="8214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5.1 KI-Nutzungserklärung (auf jede Abgabe kleben):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Genutzte KI-Tools (Version), Zweck (z. B. Ideenfinden/ Überprüfen/ Hinweise).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2 Prompts im Wortlaut + 1 Antwortauszug (max.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6 Zeilen) – sensibel kürzen.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Was habe 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ich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 entschieden oder verändert?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Wie habe ich die Richtigkeit geprüft? (Test,                                                                                                                                                    </a:t>
            </a: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Quelle, Norm, Beispiel)  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lipboard with a pencil on top of it&#10;&#10;AI-generated content may be incorrect.">
            <a:extLst>
              <a:ext uri="{FF2B5EF4-FFF2-40B4-BE49-F238E27FC236}">
                <a16:creationId xmlns:a16="http://schemas.microsoft.com/office/drawing/2014/main" id="{D7FFE512-C7A1-688A-004D-1A634F894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15" y="2557455"/>
            <a:ext cx="3049524" cy="203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0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3C0C6-8C1B-3B61-99D1-FC9885434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9EFBBC-6093-8210-9546-DA4953BC0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82" y="662254"/>
            <a:ext cx="7160968" cy="805079"/>
          </a:xfrm>
        </p:spPr>
        <p:txBody>
          <a:bodyPr anchor="ctr">
            <a:normAutofit/>
          </a:bodyPr>
          <a:lstStyle/>
          <a:p>
            <a:r>
              <a:rPr lang="en-DE" b="1" dirty="0"/>
              <a:t>5 Minimale, wirksame Dokumente (sofort einsetzbar)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8E99D9C-B15E-362B-1BFA-AF514117E3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249F2C-B139-71CE-A145-80AC8F1576FC}"/>
              </a:ext>
            </a:extLst>
          </p:cNvPr>
          <p:cNvSpPr txBox="1"/>
          <p:nvPr/>
        </p:nvSpPr>
        <p:spPr>
          <a:xfrm>
            <a:off x="541149" y="1467333"/>
            <a:ext cx="821410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   5.2 Kurz-Rubrik Prozess (40 %):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Transparenz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 						Selbstprüfung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(Zwischenstände,                                                                         Tests/Belege)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Logik des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Vorgehens)</a:t>
            </a: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Reflexion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 						KI-Einsatz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(Fehler erkannt, 						passend zum </a:t>
            </a:r>
          </a:p>
          <a:p>
            <a:pPr lvl="0"/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nächste Schritte)						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erlaubten Level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78D0637A-CE92-FF43-54C9-31284B1E4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576" y="1994587"/>
            <a:ext cx="4324656" cy="288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2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A6A24-4C9A-DB2E-60E4-C9A56A0E1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D89AEE-2005-200E-34E5-7DB96B384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82" y="662254"/>
            <a:ext cx="7160968" cy="805079"/>
          </a:xfrm>
        </p:spPr>
        <p:txBody>
          <a:bodyPr anchor="ctr">
            <a:normAutofit/>
          </a:bodyPr>
          <a:lstStyle/>
          <a:p>
            <a:r>
              <a:rPr lang="en-DE" b="1" dirty="0"/>
              <a:t>5 Minimale, wirksame Dokumente (sofort einsetzbar)</a:t>
            </a:r>
            <a:endParaRPr lang="de-DE" sz="4000" b="1" dirty="0">
              <a:solidFill>
                <a:schemeClr val="tx1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374CE5-D71B-A0F2-CD93-C78081157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7AAEA0-D449-0F94-31DB-29D7DB6EC110}"/>
              </a:ext>
            </a:extLst>
          </p:cNvPr>
          <p:cNvSpPr txBox="1"/>
          <p:nvPr/>
        </p:nvSpPr>
        <p:spPr>
          <a:xfrm>
            <a:off x="774915" y="1467333"/>
            <a:ext cx="821410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5.3 Zwei-Minuten-Viva-Fragen (Beispiele):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„Zeig mir die Stelle, an der du dich umentschieden hast – warum?“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„Welcher typische Fehler passt </a:t>
            </a:r>
            <a:r>
              <a:rPr lang="en-DE" b="1" i="1" dirty="0">
                <a:latin typeface="Arial" panose="020B0604020202020204" pitchFamily="34" charset="0"/>
                <a:cs typeface="Arial" panose="020B0604020202020204" pitchFamily="34" charset="0"/>
              </a:rPr>
              <a:t>nicht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 zu deinem Fall – und warum nicht?“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DE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„Wie würdest du die Lösung an Parameter X anpassen?“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ollage of a person and a child&#10;&#10;AI-generated content may be incorrect.">
            <a:extLst>
              <a:ext uri="{FF2B5EF4-FFF2-40B4-BE49-F238E27FC236}">
                <a16:creationId xmlns:a16="http://schemas.microsoft.com/office/drawing/2014/main" id="{806D2E63-7E25-2E63-CB22-93FEB77E2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53" y="1842246"/>
            <a:ext cx="3913094" cy="2608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162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7342F-A4C0-E528-DB8B-4650E5CDD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D21457-2F2A-0F65-523F-39A5F6BDBC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914" y="662254"/>
            <a:ext cx="6786935" cy="805079"/>
          </a:xfrm>
        </p:spPr>
        <p:txBody>
          <a:bodyPr anchor="ctr">
            <a:normAutofit/>
          </a:bodyPr>
          <a:lstStyle/>
          <a:p>
            <a:pPr algn="l"/>
            <a:r>
              <a:rPr lang="en-DE" b="1" dirty="0"/>
              <a:t>6 Fachspezifische Mini-Beispiele</a:t>
            </a:r>
            <a:endParaRPr lang="en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784522E-6888-7AB5-5F60-7B0FE4E778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endParaRPr lang="de-DE"/>
          </a:p>
          <a:p>
            <a:pPr marL="0" indent="0">
              <a:buNone/>
            </a:pPr>
            <a:endParaRPr lang="de-D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3EA842-03F6-40F6-E3AA-F9DACEA3D4A6}"/>
              </a:ext>
            </a:extLst>
          </p:cNvPr>
          <p:cNvSpPr txBox="1"/>
          <p:nvPr/>
        </p:nvSpPr>
        <p:spPr>
          <a:xfrm>
            <a:off x="774914" y="1305341"/>
            <a:ext cx="821410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6.1 Elektroniker (3. Lehrjahr):</a:t>
            </a:r>
          </a:p>
          <a:p>
            <a:endParaRPr lang="en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Auftrag: Fehlerdiagnose</a:t>
            </a:r>
          </a:p>
          <a:p>
            <a:r>
              <a:rPr lang="en-DE" b="1" dirty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an einem Multimeter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	mit driftender Anzeige.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Abgabe: Foto/Skizze mit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	Markups, Messreihe,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	Hypothese, Testplan,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						Entscheidung.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KI darf nur: Fehlerbilder sammeln, Testprotokoll vorschlagen, Checkliste </a:t>
            </a: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                   verifizieren. </a:t>
            </a:r>
          </a:p>
          <a:p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DE" dirty="0">
                <a:latin typeface="Arial" panose="020B0604020202020204" pitchFamily="34" charset="0"/>
                <a:cs typeface="Arial" panose="020B0604020202020204" pitchFamily="34" charset="0"/>
              </a:rPr>
              <a:t>Summativ: 2-Minuten-Viva zu </a:t>
            </a:r>
            <a:r>
              <a:rPr lang="en-DE" i="1" dirty="0">
                <a:latin typeface="Arial" panose="020B0604020202020204" pitchFamily="34" charset="0"/>
                <a:cs typeface="Arial" panose="020B0604020202020204" pitchFamily="34" charset="0"/>
              </a:rPr>
              <a:t>„Warum Test A vor Test B?“</a:t>
            </a:r>
            <a:endParaRPr lang="en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group of hands holding a multimeter&#10;&#10;AI-generated content may be incorrect.">
            <a:extLst>
              <a:ext uri="{FF2B5EF4-FFF2-40B4-BE49-F238E27FC236}">
                <a16:creationId xmlns:a16="http://schemas.microsoft.com/office/drawing/2014/main" id="{27AEADB1-FD9C-CDF1-A434-588FDC390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64" y="1715930"/>
            <a:ext cx="3804836" cy="253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572552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1548</Words>
  <Application>Microsoft Macintosh PowerPoint</Application>
  <PresentationFormat>On-screen Show (4:3)</PresentationFormat>
  <Paragraphs>242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Aptos</vt:lpstr>
      <vt:lpstr>Arial</vt:lpstr>
      <vt:lpstr>Calibri</vt:lpstr>
      <vt:lpstr>Symbol</vt:lpstr>
      <vt:lpstr>Wingdings</vt:lpstr>
      <vt:lpstr>Larissa</vt:lpstr>
      <vt:lpstr>       0 Kurze Vorrede als Denkanstoß: </vt:lpstr>
      <vt:lpstr>       1 Zwei-Zonen-Prinzip </vt:lpstr>
      <vt:lpstr>2 Aufgaben so bauen, dass Tutor-Nutzung hilft – Instant nicht </vt:lpstr>
      <vt:lpstr>3 Tutor-Modus in die Hände der SuS legen (Prompt-Karten) </vt:lpstr>
      <vt:lpstr>4 Konkrete Unterrichts-Routinen (einbauen, bis es „normal“ ist) </vt:lpstr>
      <vt:lpstr>5 Minimale, wirksame Dokumente (sofort einsetzbar)</vt:lpstr>
      <vt:lpstr>5 Minimale, wirksame Dokumente (sofort einsetzbar)</vt:lpstr>
      <vt:lpstr>5 Minimale, wirksame Dokumente (sofort einsetzbar)</vt:lpstr>
      <vt:lpstr>6 Fachspezifische Mini-Beispiele</vt:lpstr>
      <vt:lpstr>6 Fachspezifische Mini-Beispiele</vt:lpstr>
      <vt:lpstr>6 Fachspezifische Mini-Beispiele</vt:lpstr>
      <vt:lpstr>6 Fachspezifische Mini-Beispiele</vt:lpstr>
      <vt:lpstr>7 Typische Einwände – und Gegenargumente </vt:lpstr>
      <vt:lpstr>8 Sofort-Start (nächste Stunde) </vt:lpstr>
      <vt:lpstr>9 weitere Ideen </vt:lpstr>
      <vt:lpstr>10 Kurzrubrik (schriftliche/       produktive Leistung)</vt:lpstr>
    </vt:vector>
  </TitlesOfParts>
  <Company>Bezirksregierung Düsseldorf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Häde, Thomas</dc:creator>
  <cp:lastModifiedBy>Sascha Silex</cp:lastModifiedBy>
  <cp:revision>163</cp:revision>
  <cp:lastPrinted>2024-06-12T14:24:17Z</cp:lastPrinted>
  <dcterms:created xsi:type="dcterms:W3CDTF">2016-02-26T10:44:19Z</dcterms:created>
  <dcterms:modified xsi:type="dcterms:W3CDTF">2026-01-06T09:08:52Z</dcterms:modified>
</cp:coreProperties>
</file>