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3.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notesSlides/notesSlide45.xml" ContentType="application/vnd.openxmlformats-officedocument.presentationml.notesSlide+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notesSlides/notesSlide46.xml" ContentType="application/vnd.openxmlformats-officedocument.presentationml.notesSlide+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notesSlides/notesSlide47.xml" ContentType="application/vnd.openxmlformats-officedocument.presentationml.notesSlide+xml"/>
  <Override PartName="/ppt/comments/modernComment_20E_F458F159.xml" ContentType="application/vnd.ms-powerpoint.comments+xml"/>
  <Override PartName="/ppt/comments/modernComment_274_143890B1.xml" ContentType="application/vnd.ms-powerpoint.comments+xml"/>
  <Override PartName="/ppt/notesSlides/notesSlide48.xml" ContentType="application/vnd.openxmlformats-officedocument.presentationml.notesSlide+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comments/modernComment_2D4_67C3ECF1.xml" ContentType="application/vnd.ms-powerpoint.comments+xml"/>
  <Override PartName="/ppt/ink/ink337.xml" ContentType="application/inkml+xml"/>
  <Override PartName="/ppt/ink/ink338.xml" ContentType="application/inkml+xml"/>
  <Override PartName="/ppt/ink/ink339.xml" ContentType="application/inkml+xml"/>
  <Override PartName="/ppt/notesSlides/notesSlide49.xml" ContentType="application/vnd.openxmlformats-officedocument.presentationml.notesSlide+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notesSlides/notesSlide50.xml" ContentType="application/vnd.openxmlformats-officedocument.presentationml.notesSlide+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4"/>
  </p:notesMasterIdLst>
  <p:handoutMasterIdLst>
    <p:handoutMasterId r:id="rId145"/>
  </p:handoutMasterIdLst>
  <p:sldIdLst>
    <p:sldId id="289" r:id="rId2"/>
    <p:sldId id="801" r:id="rId3"/>
    <p:sldId id="717" r:id="rId4"/>
    <p:sldId id="602" r:id="rId5"/>
    <p:sldId id="596" r:id="rId6"/>
    <p:sldId id="603" r:id="rId7"/>
    <p:sldId id="449" r:id="rId8"/>
    <p:sldId id="612" r:id="rId9"/>
    <p:sldId id="348" r:id="rId10"/>
    <p:sldId id="604" r:id="rId11"/>
    <p:sldId id="483" r:id="rId12"/>
    <p:sldId id="496" r:id="rId13"/>
    <p:sldId id="497" r:id="rId14"/>
    <p:sldId id="506" r:id="rId15"/>
    <p:sldId id="507" r:id="rId16"/>
    <p:sldId id="286" r:id="rId17"/>
    <p:sldId id="290" r:id="rId18"/>
    <p:sldId id="291" r:id="rId19"/>
    <p:sldId id="648" r:id="rId20"/>
    <p:sldId id="292" r:id="rId21"/>
    <p:sldId id="649" r:id="rId22"/>
    <p:sldId id="626" r:id="rId23"/>
    <p:sldId id="696" r:id="rId24"/>
    <p:sldId id="737" r:id="rId25"/>
    <p:sldId id="697" r:id="rId26"/>
    <p:sldId id="699" r:id="rId27"/>
    <p:sldId id="738" r:id="rId28"/>
    <p:sldId id="698" r:id="rId29"/>
    <p:sldId id="706" r:id="rId30"/>
    <p:sldId id="700" r:id="rId31"/>
    <p:sldId id="707" r:id="rId32"/>
    <p:sldId id="708" r:id="rId33"/>
    <p:sldId id="627" r:id="rId34"/>
    <p:sldId id="298" r:id="rId35"/>
    <p:sldId id="616" r:id="rId36"/>
    <p:sldId id="495" r:id="rId37"/>
    <p:sldId id="692" r:id="rId38"/>
    <p:sldId id="694" r:id="rId39"/>
    <p:sldId id="693" r:id="rId40"/>
    <p:sldId id="300" r:id="rId41"/>
    <p:sldId id="301" r:id="rId42"/>
    <p:sldId id="479" r:id="rId43"/>
    <p:sldId id="480" r:id="rId44"/>
    <p:sldId id="316" r:id="rId45"/>
    <p:sldId id="317" r:id="rId46"/>
    <p:sldId id="321" r:id="rId47"/>
    <p:sldId id="471" r:id="rId48"/>
    <p:sldId id="443" r:id="rId49"/>
    <p:sldId id="445" r:id="rId50"/>
    <p:sldId id="508" r:id="rId51"/>
    <p:sldId id="799" r:id="rId52"/>
    <p:sldId id="761" r:id="rId53"/>
    <p:sldId id="795" r:id="rId54"/>
    <p:sldId id="796" r:id="rId55"/>
    <p:sldId id="797" r:id="rId56"/>
    <p:sldId id="302" r:id="rId57"/>
    <p:sldId id="713" r:id="rId58"/>
    <p:sldId id="711" r:id="rId59"/>
    <p:sldId id="529" r:id="rId60"/>
    <p:sldId id="530" r:id="rId61"/>
    <p:sldId id="531" r:id="rId62"/>
    <p:sldId id="532" r:id="rId63"/>
    <p:sldId id="533" r:id="rId64"/>
    <p:sldId id="534" r:id="rId65"/>
    <p:sldId id="535" r:id="rId66"/>
    <p:sldId id="536" r:id="rId67"/>
    <p:sldId id="537" r:id="rId68"/>
    <p:sldId id="538" r:id="rId69"/>
    <p:sldId id="539" r:id="rId70"/>
    <p:sldId id="540" r:id="rId71"/>
    <p:sldId id="541" r:id="rId72"/>
    <p:sldId id="794" r:id="rId73"/>
    <p:sldId id="778" r:id="rId74"/>
    <p:sldId id="777" r:id="rId75"/>
    <p:sldId id="757" r:id="rId76"/>
    <p:sldId id="783" r:id="rId77"/>
    <p:sldId id="782" r:id="rId78"/>
    <p:sldId id="760" r:id="rId79"/>
    <p:sldId id="784" r:id="rId80"/>
    <p:sldId id="785" r:id="rId81"/>
    <p:sldId id="786" r:id="rId82"/>
    <p:sldId id="762" r:id="rId83"/>
    <p:sldId id="763" r:id="rId84"/>
    <p:sldId id="764" r:id="rId85"/>
    <p:sldId id="771" r:id="rId86"/>
    <p:sldId id="772" r:id="rId87"/>
    <p:sldId id="776" r:id="rId88"/>
    <p:sldId id="773" r:id="rId89"/>
    <p:sldId id="758" r:id="rId90"/>
    <p:sldId id="787" r:id="rId91"/>
    <p:sldId id="788" r:id="rId92"/>
    <p:sldId id="789" r:id="rId93"/>
    <p:sldId id="790" r:id="rId94"/>
    <p:sldId id="791" r:id="rId95"/>
    <p:sldId id="800" r:id="rId96"/>
    <p:sldId id="742" r:id="rId97"/>
    <p:sldId id="781" r:id="rId98"/>
    <p:sldId id="780" r:id="rId99"/>
    <p:sldId id="765" r:id="rId100"/>
    <p:sldId id="766" r:id="rId101"/>
    <p:sldId id="767" r:id="rId102"/>
    <p:sldId id="542" r:id="rId103"/>
    <p:sldId id="606" r:id="rId104"/>
    <p:sldId id="395" r:id="rId105"/>
    <p:sldId id="716" r:id="rId106"/>
    <p:sldId id="308" r:id="rId107"/>
    <p:sldId id="718" r:id="rId108"/>
    <p:sldId id="712" r:id="rId109"/>
    <p:sldId id="515" r:id="rId110"/>
    <p:sldId id="732" r:id="rId111"/>
    <p:sldId id="733" r:id="rId112"/>
    <p:sldId id="735" r:id="rId113"/>
    <p:sldId id="517" r:id="rId114"/>
    <p:sldId id="736" r:id="rId115"/>
    <p:sldId id="519" r:id="rId116"/>
    <p:sldId id="520" r:id="rId117"/>
    <p:sldId id="521" r:id="rId118"/>
    <p:sldId id="522" r:id="rId119"/>
    <p:sldId id="523" r:id="rId120"/>
    <p:sldId id="524" r:id="rId121"/>
    <p:sldId id="525" r:id="rId122"/>
    <p:sldId id="526" r:id="rId123"/>
    <p:sldId id="722" r:id="rId124"/>
    <p:sldId id="527" r:id="rId125"/>
    <p:sldId id="628" r:id="rId126"/>
    <p:sldId id="721" r:id="rId127"/>
    <p:sldId id="724" r:id="rId128"/>
    <p:sldId id="303" r:id="rId129"/>
    <p:sldId id="723" r:id="rId130"/>
    <p:sldId id="396" r:id="rId131"/>
    <p:sldId id="730" r:id="rId132"/>
    <p:sldId id="415" r:id="rId133"/>
    <p:sldId id="307" r:id="rId134"/>
    <p:sldId id="731" r:id="rId135"/>
    <p:sldId id="314" r:id="rId136"/>
    <p:sldId id="431" r:id="rId137"/>
    <p:sldId id="701" r:id="rId138"/>
    <p:sldId id="702" r:id="rId139"/>
    <p:sldId id="703" r:id="rId140"/>
    <p:sldId id="704" r:id="rId141"/>
    <p:sldId id="705" r:id="rId142"/>
    <p:sldId id="709" r:id="rId143"/>
  </p:sldIdLst>
  <p:sldSz cx="9144000" cy="6858000" type="screen4x3"/>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D30C99-751C-6244-B088-43D5288FC6EC}">
          <p14:sldIdLst>
            <p14:sldId id="289"/>
            <p14:sldId id="801"/>
            <p14:sldId id="717"/>
            <p14:sldId id="602"/>
            <p14:sldId id="596"/>
            <p14:sldId id="603"/>
            <p14:sldId id="449"/>
            <p14:sldId id="612"/>
            <p14:sldId id="348"/>
            <p14:sldId id="604"/>
            <p14:sldId id="483"/>
            <p14:sldId id="496"/>
            <p14:sldId id="497"/>
            <p14:sldId id="506"/>
            <p14:sldId id="507"/>
            <p14:sldId id="286"/>
            <p14:sldId id="290"/>
            <p14:sldId id="291"/>
            <p14:sldId id="648"/>
            <p14:sldId id="292"/>
            <p14:sldId id="649"/>
            <p14:sldId id="626"/>
            <p14:sldId id="696"/>
            <p14:sldId id="737"/>
            <p14:sldId id="697"/>
            <p14:sldId id="699"/>
            <p14:sldId id="738"/>
            <p14:sldId id="698"/>
            <p14:sldId id="706"/>
            <p14:sldId id="700"/>
            <p14:sldId id="707"/>
            <p14:sldId id="708"/>
            <p14:sldId id="627"/>
            <p14:sldId id="298"/>
            <p14:sldId id="616"/>
            <p14:sldId id="495"/>
            <p14:sldId id="692"/>
            <p14:sldId id="694"/>
            <p14:sldId id="693"/>
            <p14:sldId id="300"/>
            <p14:sldId id="301"/>
            <p14:sldId id="479"/>
            <p14:sldId id="480"/>
            <p14:sldId id="316"/>
            <p14:sldId id="317"/>
            <p14:sldId id="321"/>
            <p14:sldId id="471"/>
            <p14:sldId id="443"/>
            <p14:sldId id="445"/>
            <p14:sldId id="508"/>
            <p14:sldId id="799"/>
            <p14:sldId id="761"/>
            <p14:sldId id="795"/>
            <p14:sldId id="796"/>
            <p14:sldId id="797"/>
            <p14:sldId id="302"/>
            <p14:sldId id="713"/>
            <p14:sldId id="711"/>
            <p14:sldId id="529"/>
            <p14:sldId id="530"/>
            <p14:sldId id="531"/>
            <p14:sldId id="532"/>
            <p14:sldId id="533"/>
            <p14:sldId id="534"/>
            <p14:sldId id="535"/>
            <p14:sldId id="536"/>
            <p14:sldId id="537"/>
            <p14:sldId id="538"/>
            <p14:sldId id="539"/>
            <p14:sldId id="540"/>
            <p14:sldId id="541"/>
            <p14:sldId id="794"/>
            <p14:sldId id="778"/>
            <p14:sldId id="777"/>
            <p14:sldId id="757"/>
            <p14:sldId id="783"/>
            <p14:sldId id="782"/>
            <p14:sldId id="760"/>
            <p14:sldId id="784"/>
            <p14:sldId id="785"/>
            <p14:sldId id="786"/>
            <p14:sldId id="762"/>
            <p14:sldId id="763"/>
            <p14:sldId id="764"/>
            <p14:sldId id="771"/>
            <p14:sldId id="772"/>
            <p14:sldId id="776"/>
            <p14:sldId id="773"/>
            <p14:sldId id="758"/>
            <p14:sldId id="787"/>
            <p14:sldId id="788"/>
            <p14:sldId id="789"/>
            <p14:sldId id="790"/>
            <p14:sldId id="791"/>
            <p14:sldId id="800"/>
            <p14:sldId id="742"/>
            <p14:sldId id="781"/>
            <p14:sldId id="780"/>
            <p14:sldId id="765"/>
            <p14:sldId id="766"/>
            <p14:sldId id="767"/>
            <p14:sldId id="542"/>
            <p14:sldId id="606"/>
            <p14:sldId id="395"/>
            <p14:sldId id="716"/>
            <p14:sldId id="308"/>
            <p14:sldId id="718"/>
            <p14:sldId id="712"/>
            <p14:sldId id="515"/>
            <p14:sldId id="732"/>
            <p14:sldId id="733"/>
            <p14:sldId id="735"/>
            <p14:sldId id="517"/>
            <p14:sldId id="736"/>
            <p14:sldId id="519"/>
            <p14:sldId id="520"/>
            <p14:sldId id="521"/>
            <p14:sldId id="522"/>
            <p14:sldId id="523"/>
            <p14:sldId id="524"/>
            <p14:sldId id="525"/>
            <p14:sldId id="526"/>
            <p14:sldId id="722"/>
            <p14:sldId id="527"/>
            <p14:sldId id="628"/>
            <p14:sldId id="721"/>
            <p14:sldId id="724"/>
            <p14:sldId id="303"/>
            <p14:sldId id="723"/>
            <p14:sldId id="396"/>
            <p14:sldId id="730"/>
            <p14:sldId id="415"/>
            <p14:sldId id="307"/>
            <p14:sldId id="731"/>
            <p14:sldId id="314"/>
            <p14:sldId id="431"/>
            <p14:sldId id="701"/>
            <p14:sldId id="702"/>
            <p14:sldId id="703"/>
            <p14:sldId id="704"/>
            <p14:sldId id="705"/>
            <p14:sldId id="7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0C10B-B5D1-36EB-1751-AAB5235A262A}" name="WYST" initials="MM" userId="WYST" providerId="None"/>
  <p188:author id="{76C03BB4-2469-7DAF-FFD7-43DD681CDB4A}" name="Melanie Wystrach" initials="MW" userId="S::Melanie.Wystrach@bk-technik-moers.de::ae97834e-1a55-4fb3-abc0-059397986a47" providerId="AD"/>
  <p188:author id="{D93338B8-0091-C8FC-ADF6-02AD2311741F}" name="Sascha Silex" initials="SS" userId="S::silex@bk-technik-moers.de::c6cbdae5-47d3-455c-9025-0821725a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993" autoAdjust="0"/>
    <p:restoredTop sz="86451" autoAdjust="0"/>
  </p:normalViewPr>
  <p:slideViewPr>
    <p:cSldViewPr snapToGrid="0">
      <p:cViewPr varScale="1">
        <p:scale>
          <a:sx n="108" d="100"/>
          <a:sy n="108" d="100"/>
        </p:scale>
        <p:origin x="1600" y="200"/>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81" d="100"/>
        <a:sy n="81" d="100"/>
      </p:scale>
      <p:origin x="0" y="0"/>
    </p:cViewPr>
  </p:sorterViewPr>
  <p:notesViewPr>
    <p:cSldViewPr snapToGrid="0">
      <p:cViewPr>
        <p:scale>
          <a:sx n="1" d="2"/>
          <a:sy n="1" d="2"/>
        </p:scale>
        <p:origin x="4688" y="1664"/>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8/10/relationships/authors" Targe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omments/modernComment_20E_F458F159.xml><?xml version="1.0" encoding="utf-8"?>
<p188:cmLst xmlns:a="http://schemas.openxmlformats.org/drawingml/2006/main" xmlns:r="http://schemas.openxmlformats.org/officeDocument/2006/relationships" xmlns:p188="http://schemas.microsoft.com/office/powerpoint/2018/8/main">
  <p188:cm id="{A38EE65A-58D1-3241-8E1E-AE2B2D7768C5}"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74_143890B1.xml><?xml version="1.0" encoding="utf-8"?>
<p188:cmLst xmlns:a="http://schemas.openxmlformats.org/drawingml/2006/main" xmlns:r="http://schemas.openxmlformats.org/officeDocument/2006/relationships" xmlns:p188="http://schemas.microsoft.com/office/powerpoint/2018/8/main">
  <p188:cm id="{508A08A2-17FD-6F4D-856F-0007B5AF6975}" authorId="{9D40C10B-B5D1-36EB-1751-AAB5235A262A}" created="2025-05-11T09:29:40.037">
    <pc:sldMkLst xmlns:pc="http://schemas.microsoft.com/office/powerpoint/2013/main/command">
      <pc:docMk/>
      <pc:sldMk cId="3492024759" sldId="628"/>
    </pc:sldMkLst>
    <p188:txBody>
      <a:bodyPr/>
      <a:lstStyle/>
      <a:p>
        <a:r>
          <a:rPr lang="de-DE"/>
          <a:t>hinzugefügt</a:t>
        </a:r>
      </a:p>
    </p188:txBody>
  </p188:cm>
</p188:cmLst>
</file>

<file path=ppt/comments/modernComment_2D4_67C3ECF1.xml><?xml version="1.0" encoding="utf-8"?>
<p188:cmLst xmlns:a="http://schemas.openxmlformats.org/drawingml/2006/main" xmlns:r="http://schemas.openxmlformats.org/officeDocument/2006/relationships" xmlns:p188="http://schemas.microsoft.com/office/powerpoint/2018/8/main">
  <p188:cm id="{E0F7A7B8-FB44-8F48-AEB6-9EA4D5405B42}"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ADF416E3-D687-46A1-AD4D-E737A9FA0AF8}" type="datetimeFigureOut">
              <a:rPr lang="de-DE" smtClean="0"/>
              <a:t>20.02.26</a:t>
            </a:fld>
            <a:endParaRPr lang="de-DE"/>
          </a:p>
        </p:txBody>
      </p:sp>
      <p:sp>
        <p:nvSpPr>
          <p:cNvPr id="4" name="Fußzeilenplatzhalt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D45541FB-10AE-43D3-8D37-342294081675}" type="slidenum">
              <a:rPr lang="de-DE" smtClean="0"/>
              <a:t>‹#›</a:t>
            </a:fld>
            <a:endParaRPr lang="de-DE"/>
          </a:p>
        </p:txBody>
      </p:sp>
    </p:spTree>
    <p:extLst>
      <p:ext uri="{BB962C8B-B14F-4D97-AF65-F5344CB8AC3E}">
        <p14:creationId xmlns:p14="http://schemas.microsoft.com/office/powerpoint/2010/main" val="314508825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01.792"/>
    </inkml:context>
    <inkml:brush xml:id="br0">
      <inkml:brushProperty name="width" value="0.17143" units="cm"/>
      <inkml:brushProperty name="height" value="0.17143" units="cm"/>
      <inkml:brushProperty name="color" value="#849398"/>
    </inkml:brush>
  </inkml:definitions>
  <inkml:trace contextRef="#ctx0" brushRef="#br0">250 337 7767,'-6'17'0,"-4"1"0,-3 3 0,0 2 154,3 3 0,-8 2-122,3 1 0,-3 2 0,4 3 0,-1 4 0,0 1 1,1 0-1,-1 1 0,0-1 0,2 0-154,3 2 115,-3 1 0,10 2-4,-7 0 0,7 5 46,-2 0 1,3 2-4,2-2 1,7-3-70,3 3 0,3-3 40,2-2 0,1 0 45,4 0 0,2 0-27,8 0 1,-1 0 88,1 0 1,5-5-81,5 1 0,4-6-6,5 5 0,1-1 12,4 1 0,3-3 0,-3-7 0,4-1-29,0-4 0,8 3-2,2-8 0,4-6-62,2-8 0,-1-3-110,1-2 1,4 0 101,0 0 1,2-7 65,-1-3 0,1-8 0,3-1 0,2-7 16,-7 1 0,2-4 1,-1-5 1,-2 1-295,6-6 0,-5-2 284,6-8 1,-8 3-64,3-3 1,-1-3 63,-4-2 0,2-3-182,-7-2 0,1 0 54,-1 0 1,-4 1-49,-6-1 1,0 0 112,0 0 1,-2-3-200,-3 3 1,-4-8 241,-6 9 1,0-4 165,1 3 0,-3 2-70,-3 3 1,2-3-15,-7 3 1,-1 1 10,-8-1 0,-4 9 147,-7 1 1,0 1-165,-5 9 1,-2 0 315,-7 4 0,-7 2-298,-2 4 0,-11 4 182,-5 11 1,-4-3-221,-5 7 1,-5 2-1,-10 8 1,1 5 3,-6 9 0,2 4-109,-2 6 1,-1 7 86,6 4 1,-7 4-11,2 5 1,-1-2-8,1 7 1,-2-2-7,7 2 0,0 8 27,5-3 1,7 5 61,2-1 0,11-4 162,4 0 0,5 1-145,6-1 1,2 0-127,7 5 0,2-6 72,3-4 1,4 4-115,11-5 0,3-2 90,6-2 0,2-8-17,4-2 0,7-6-49,7 1 1,12-5-14,-3-4 0,6-4-40,0-6 0,3-5-134,6-1 1,9-5-278,6 1 0,-1-5-42,11-5 1,-9 1 153,-37 0 0,-1-1 1,-1 0-1,0 0 386,1-2 0,1-1 0,-2 0 0,-1 0 0,1 0 0,0 0 0,0 0 0,0 1 0,48-5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5.757"/>
    </inkml:context>
    <inkml:brush xml:id="br0">
      <inkml:brushProperty name="width" value="0.17143" units="cm"/>
      <inkml:brushProperty name="height" value="0.17143" units="cm"/>
      <inkml:brushProperty name="color" value="#849398"/>
    </inkml:brush>
  </inkml:definitions>
  <inkml:trace contextRef="#ctx0" brushRef="#br0">0 0 8136,'8'0'-1383,"1"0"1379,-4 0 84,-4 7 1,12-6 324,-3 4-273,3 3 0,7-1 25,-1 3 0,3 3 103,-3-3 0,-1 1-149,7-1 0,-1 3 52,5-3 0,-1 3-36,-3 1 1,3 1-146,-4 0 1,-1 0 36,1-1 1,-1 1 30,2 0 0,3-1-14,-4 1 0,4-4 38,1 4 0,1-7-9,-1 12 0,-5-7 5,1 7 1,-1-4-98,6-1 1,-1-1 90,1 1 1,-1 5-127,0-1 0,1 2 121,-1-1 0,-1-4-83,-3 4 1,2-2-5,-2 2 1,1-4-9,-2 3 0,4-2 100,-3-3 0,-2 1-62,1 0 1,1 4 44,4 1 0,0 0-28,1-6 1,-1 3-120,1 2 0,-1-2 23,0 2 0,-1 2 27,-3-1 1,2 0-23,-2-6 0,3 3-24,1 2 1,0-2 24,1 2 0,-6-2 14,1-3 1,-1 6-140,6-1 0,-1 1 80,0-5 0,-4-5-437,-1-1 0,-4 0 553,5 0 0,-7 4 0,3-4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9.806"/>
    </inkml:context>
    <inkml:brush xml:id="br0">
      <inkml:brushProperty name="width" value="0.17143" units="cm"/>
      <inkml:brushProperty name="height" value="0.17143" units="cm"/>
      <inkml:brushProperty name="color" value="#849398"/>
    </inkml:brush>
  </inkml:definitions>
  <inkml:trace contextRef="#ctx0" brushRef="#br0">15 251 7937,'-8'0'-1181,"1"0"1613,7 0 1,12 0-408,2 0 0,-1 0 143,-3 0-215,0 0 1,5 0 76,-1 0 1,1 0-46,0 0 1,-5-2-15,-1-3 0,1 4-8,5-4 1,-5 3-36,-1 2 18,-5 0 70,9 0-14,-12 0 1,8 0 89,-4 0-79,-4 0-3,6 0-24,-7-6 9,0 4 48,0-11-38,0 5-4,0-7 1,-5 0 2,0 1 1,-2 4-12,2 0-13,4 0 1,-11-5-26,7 1-11,-6-1 22,9 0 1,-6 2-31,3 3 33,4 4 20,-6-1-27,7 6 793,0-6-737,0 20 74,0-9-85,0 9 8,0-7-14,0-4 1,0 6-8,0-3-124,0-3 137,0 11 0,0-10-58,0 7 0,0-5 41,0 4 1,0-4 120,0 5-42,0-7 20,7 4-139,-6-1 5,6-4-165,-7 5 212,6-7-80,-4 0 46,5 6 17,-7-4 0,1 6 45,4-3 13,-3-4-24,4 6 28,-6-1 115,0-4-139,0 5 24,0-1-4,0-4 79,0 4-70,-6-6-27,4 0-12,-11 0 1,10 0-59,-7 0 75,7 0-52,-10 0 0,4 0 34,-5 0 0,4 0-19,0 0 1,5 0 10,-5 0-37,1 0 30,-6 0 1,0 0-3,1 0 5,5 0 0,1 0 0,3 0 135,4 0-93,-6 0-42,20 0 12,-3 0 1,6 0-9,-6 0 113,-7 0-96,4 7 34,0-5-26,-6 4 8,6-6-136,-7 0 0,1-5 97,4 0 0,-2-1 1,7 1 1,-6 2 3,0-7 7,5 0 45,-1-5 1,2 2-26,-1 3 0,-5 2 57,1 3 1,-2 2-69,2-7 0,-4 5 56,4-4 0,2 4-43,-2-5 1,0 5-50,-5-5 0,0 5-17,0-5-187,0 1 13,0-6 195,0 0-7,0 7-44,0-5 135,0 11 403,0-4-503,0 19 0,-5-8 44,0 10 0,0-9-27,5 4 0,0-5 7,0 5 1,-5-1-11,0 6 1,0-5 55,5 0 1,0-1 4,0 6 1,0-5 144,0 0 0,-5 0-106,0 4 1,-1-4-52,1 0 0,-2-5 24,-2 5 1,0-7-182,5 2-282,-5-4 405,-5-1 0,-1-6 0,0-2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C0E4C71F-178F-F14D-A448-06B55F1A4E65}" type="datetimeFigureOut">
              <a:rPr lang="en-DE" smtClean="0"/>
              <a:t>20.02.26</a:t>
            </a:fld>
            <a:endParaRPr lang="en-DE"/>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23DE222-71DD-DF46-93D7-28B0123EB0C6}" type="slidenum">
              <a:rPr lang="en-DE" smtClean="0"/>
              <a:t>‹#›</a:t>
            </a:fld>
            <a:endParaRPr lang="en-DE"/>
          </a:p>
        </p:txBody>
      </p:sp>
    </p:spTree>
    <p:extLst>
      <p:ext uri="{BB962C8B-B14F-4D97-AF65-F5344CB8AC3E}">
        <p14:creationId xmlns:p14="http://schemas.microsoft.com/office/powerpoint/2010/main" val="3611555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623DE222-71DD-DF46-93D7-28B0123EB0C6}" type="slidenum">
              <a:rPr lang="en-DE" smtClean="0"/>
              <a:t>1</a:t>
            </a:fld>
            <a:endParaRPr lang="en-DE"/>
          </a:p>
        </p:txBody>
      </p:sp>
    </p:spTree>
    <p:extLst>
      <p:ext uri="{BB962C8B-B14F-4D97-AF65-F5344CB8AC3E}">
        <p14:creationId xmlns:p14="http://schemas.microsoft.com/office/powerpoint/2010/main" val="74159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63C9-F105-57F9-DF5C-FB46D17D4B6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2FF9E2-1F87-9169-5390-C41F0F3CFA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F2E237-2FE3-E10E-30A4-9EC88C3754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4005D97-8912-5B00-A255-8018607E3A8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DA48E0-D53F-86CB-6128-11F8E670D96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wilde Anfang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Ungezähmtes Wachstum: Bevor jemand Hand anlegt, wächst in diesem Garten alles durcheinander – auch Pflanzen, die schädliche Vorurteile oder unerwünschte Inhalte in sich tragen. Diese Phase spiegelt den untrainierten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Zustand des Modells wider, in dem die Daten noch nicht gefiltert oder bearbeitet wurden.</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Erste Ergebnisse: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des Chaos können in diesem wilden Zustand durchaus interessante und kreative Muster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entstehen, doch es besteht auch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Risiko, dass unerwünschte Elemente sichtbar werden</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 Realität des Gartens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Unkraut und invasive Samen: Trotz aller Bemühungen bleiben manchmal auch einige invasive Pflanzen oder Samen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die schädliche Vorurteile und Stereotype symbolisieren, im Garten verwurzelt.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Elemente haben sich in der Vergangenheit tief in den Boden des Gartens eingeschlichen und sind oft hartnäckig, weil sie schon lange Teil des ursprünglichen Ökosystems waren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 anfängliche Trainingsphase diverser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6FCEE0-01DF-A902-42BF-F44FA142969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D323AA-413E-6DB2-B203-B7E4602CA7C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435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4861-A98A-5BB4-F396-A56D1288A4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E1D57-DA98-C10A-F7FB-14792AE4A1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EA23D1-6EB5-60BB-00D6-07C49C755B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9E1CE93-E6E1-75A3-B639-12A253F9BBC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E71C7E3-A448-4F64-C9F3-E02537823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dirty="0"/>
              <a:t> </a:t>
            </a: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Die gezielte Umgestaltung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Gezielte Pflege: Erfahrene Gärtner und Landschaftsarchitekten kommen hinzu, um diesen wuchernden Garten zu ordnen. Sie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identifizieren und entfernen gezielt die Pflanzen, die schädliche Inhalte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wie Rassismus, Sexismus oder Gewaltverherrlichung symbolisieren.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Es kann auch aber auch sein, dass die Gärtner etc. unterschiedliche Vorstellungen hinsichtlich der Pflanzen haben und somit Stereotype/Bias fortsetzen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Kontinuierliche Pflege: Auch wenn sie viel Arbeit in die Neugestaltung stecken, bleiben einige invasive Samen und tief verwurzelte Unkräuter erhalten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Hinweis darauf, dass der ursprüngliche,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unzensierte Input Spuren hinterlässt und zusätzlich siehe Gärtner mit unterschiedlichen Vorstellungen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b="1" dirty="0"/>
          </a:p>
          <a:p>
            <a:pPr>
              <a:lnSpc>
                <a:spcPct val="115000"/>
              </a:lnSpc>
              <a:spcAft>
                <a:spcPts val="800"/>
              </a:spcAf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Kontinuierliche Pflege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-Die Gärtner und Architekten arbeiten unermüdlich daran, den Garten weiter zu pflegen – sie entfernen, was immer wieder nachwächst, und versuchen, den Nährboden so zu verbessern, dass schädliche Samen weniger Chancen haben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iteratives menschliches Überprüfen der KI-Ergebnisse, z.T. von Beschäftigten in erbärmlichen Situationen.</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-Aber der Einfluss der ursprünglichen, teilweise fehlerhaften Pflanzenauswahl kann nie ganz beseitigt werden.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weiterhin Vorliegen von Stereotypen/Bias, s. später in Präsi.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1B26A5-D2DD-EAE9-E114-339B511A14A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E1DB1A-2D1E-3FC0-F018-94C78C3434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320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B45C-EC23-8D85-33BA-33FE645C04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ECF707-6A6E-9A40-4856-89063AC814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CE274E-4AD0-9CA6-E185-AC6117058F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7871A4E-3D9A-9900-AF7D-634A5FE8599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A63868-8B8B-6AC6-F9BC-A4FAA5C63D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Das komplexe Endergebnis =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3. Phase / Anwendungsphase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so wie er heute aussieht, ist das Resultat eines langen Prozesses: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Aus dem wilden Anfang entstand ein größtenteils kultivierter und gepflegter Garten, in dem die meisten schädlichen Elemente entfernt wurden. Dennoch zeigen einige Bereiche des Gartens noch immer die ursprüngliche, ungezügelte Natur.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verdeutlicht, dass auch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ein fein abgestimmtes Sprachmodell immer noch Reste des anfänglichen unzensierten Prozesses in sich tragen kann, selbst wenn es durch menschlichen Einfluss weitgehend gefiltert und veredelt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wurde.</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Ein komplexes Ökosystem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3. Phase / Anwendungsphase der Language Learning Modelle </a:t>
            </a: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ist vielfältig und lebendig, was ihn auch anfällig für Widersprüche macht. Manchmal beeinflussen alte, tief verwurzelte Pflanzen das Gesamtbild, auch wenn der Großteil sorgfältig kultiviert und gepflegt wurde</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Situation der KI-Anwendung</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macht deutlich, dass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aller menschlicher Eingriffe und ständiger Verbesserungen gewisse Bias und stereotype Elemente weiterhin als Teil des Gesamtbilds vorhanden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sind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komplexes, lebendiges System</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nie ganz rein oder perfekt gefiltert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sein kann.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9E63F4E6-4485-D4FC-3D1E-A73191D4D8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985CC8-7D9A-6C10-5A39-1F76DEDCE2A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3074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Anekdotische</a:t>
            </a:r>
            <a:r>
              <a:rPr lang="en-US" dirty="0"/>
              <a:t> </a:t>
            </a:r>
            <a:r>
              <a:rPr lang="en-US" dirty="0" err="1"/>
              <a:t>Fehlerquellen</a:t>
            </a:r>
            <a:r>
              <a:rPr lang="en-US" dirty="0"/>
              <a:t>:</a:t>
            </a:r>
          </a:p>
          <a:p>
            <a:endParaRPr lang="en-US" dirty="0"/>
          </a:p>
          <a:p>
            <a:r>
              <a:rPr lang="en-US" dirty="0" err="1"/>
              <a:t>Unterscheidung</a:t>
            </a:r>
            <a:r>
              <a:rPr lang="en-US" dirty="0"/>
              <a:t> Schiff/ Auto </a:t>
            </a:r>
            <a:r>
              <a:rPr lang="en-US" dirty="0" err="1"/>
              <a:t>funktionierte</a:t>
            </a:r>
            <a:r>
              <a:rPr lang="en-US" dirty="0"/>
              <a:t> gut, </a:t>
            </a:r>
            <a:r>
              <a:rPr lang="en-US" dirty="0" err="1"/>
              <a:t>solange</a:t>
            </a:r>
            <a:r>
              <a:rPr lang="en-US" dirty="0"/>
              <a:t> die </a:t>
            </a:r>
            <a:r>
              <a:rPr lang="en-US" dirty="0" err="1"/>
              <a:t>Schiffe</a:t>
            </a:r>
            <a:r>
              <a:rPr lang="en-US" dirty="0"/>
              <a:t> auf Wasser </a:t>
            </a:r>
            <a:r>
              <a:rPr lang="en-US" dirty="0" err="1"/>
              <a:t>abgebildet</a:t>
            </a:r>
            <a:r>
              <a:rPr lang="en-US" dirty="0"/>
              <a:t> </a:t>
            </a:r>
            <a:r>
              <a:rPr lang="en-US" dirty="0" err="1"/>
              <a:t>waren</a:t>
            </a:r>
            <a:r>
              <a:rPr lang="en-US" dirty="0"/>
              <a:t>! Die KI war </a:t>
            </a:r>
            <a:r>
              <a:rPr lang="en-US" dirty="0" err="1"/>
              <a:t>eigentlich</a:t>
            </a:r>
            <a:r>
              <a:rPr lang="en-US" dirty="0"/>
              <a:t> </a:t>
            </a:r>
            <a:r>
              <a:rPr lang="en-US" dirty="0" err="1"/>
              <a:t>ein</a:t>
            </a:r>
            <a:r>
              <a:rPr lang="en-US" dirty="0"/>
              <a:t> </a:t>
            </a:r>
            <a:r>
              <a:rPr lang="en-US" dirty="0" err="1"/>
              <a:t>Wassererkenner</a:t>
            </a:r>
            <a:r>
              <a:rPr lang="en-US" dirty="0"/>
              <a:t>, </a:t>
            </a:r>
            <a:r>
              <a:rPr lang="en-US" dirty="0" err="1"/>
              <a:t>kein</a:t>
            </a:r>
            <a:r>
              <a:rPr lang="en-US" dirty="0"/>
              <a:t> Schiff/Auto-</a:t>
            </a:r>
            <a:r>
              <a:rPr lang="en-US" dirty="0" err="1"/>
              <a:t>Unterscheider</a:t>
            </a:r>
            <a:r>
              <a:rPr lang="en-US" dirty="0"/>
              <a:t>. </a:t>
            </a:r>
          </a:p>
          <a:p>
            <a:endParaRPr lang="en-US" dirty="0"/>
          </a:p>
          <a:p>
            <a:r>
              <a:rPr lang="en-US" dirty="0" err="1"/>
              <a:t>Ebenso</a:t>
            </a:r>
            <a:r>
              <a:rPr lang="en-US" dirty="0"/>
              <a:t> </a:t>
            </a:r>
            <a:r>
              <a:rPr lang="en-US" dirty="0" err="1"/>
              <a:t>sollte</a:t>
            </a:r>
            <a:r>
              <a:rPr lang="en-US" dirty="0"/>
              <a:t> an der </a:t>
            </a:r>
            <a:r>
              <a:rPr lang="en-US" dirty="0" err="1"/>
              <a:t>amerikanisch-mexikanischen</a:t>
            </a:r>
            <a:r>
              <a:rPr lang="en-US" dirty="0"/>
              <a:t> </a:t>
            </a:r>
            <a:r>
              <a:rPr lang="en-US" dirty="0" err="1"/>
              <a:t>Grenze</a:t>
            </a:r>
            <a:r>
              <a:rPr lang="en-US" dirty="0"/>
              <a:t> </a:t>
            </a:r>
            <a:r>
              <a:rPr lang="en-US" dirty="0" err="1"/>
              <a:t>eine</a:t>
            </a:r>
            <a:r>
              <a:rPr lang="en-US" dirty="0"/>
              <a:t> </a:t>
            </a:r>
            <a:r>
              <a:rPr lang="en-US" dirty="0" err="1"/>
              <a:t>bilderkennende</a:t>
            </a:r>
            <a:r>
              <a:rPr lang="en-US" dirty="0"/>
              <a:t> KI </a:t>
            </a:r>
            <a:r>
              <a:rPr lang="en-US" dirty="0" err="1"/>
              <a:t>entscheiden</a:t>
            </a:r>
            <a:r>
              <a:rPr lang="en-US" dirty="0"/>
              <a:t>, </a:t>
            </a:r>
            <a:r>
              <a:rPr lang="en-US" dirty="0" err="1"/>
              <a:t>ob</a:t>
            </a:r>
            <a:r>
              <a:rPr lang="en-US" dirty="0"/>
              <a:t> </a:t>
            </a:r>
            <a:r>
              <a:rPr lang="en-US" dirty="0" err="1"/>
              <a:t>sich</a:t>
            </a:r>
            <a:r>
              <a:rPr lang="en-US" dirty="0"/>
              <a:t> </a:t>
            </a:r>
            <a:r>
              <a:rPr lang="en-US" dirty="0" err="1"/>
              <a:t>ein</a:t>
            </a:r>
            <a:r>
              <a:rPr lang="en-US" dirty="0"/>
              <a:t> </a:t>
            </a:r>
            <a:r>
              <a:rPr lang="en-US" dirty="0" err="1"/>
              <a:t>militärisches</a:t>
            </a:r>
            <a:r>
              <a:rPr lang="en-US" dirty="0"/>
              <a:t>, </a:t>
            </a:r>
            <a:r>
              <a:rPr lang="en-US" dirty="0" err="1"/>
              <a:t>oder</a:t>
            </a:r>
            <a:r>
              <a:rPr lang="en-US" dirty="0"/>
              <a:t> </a:t>
            </a:r>
            <a:r>
              <a:rPr lang="en-US" dirty="0" err="1"/>
              <a:t>ein</a:t>
            </a:r>
            <a:r>
              <a:rPr lang="en-US" dirty="0"/>
              <a:t> </a:t>
            </a:r>
            <a:r>
              <a:rPr lang="en-US" dirty="0" err="1"/>
              <a:t>ziviles</a:t>
            </a:r>
            <a:r>
              <a:rPr lang="en-US" dirty="0"/>
              <a:t> </a:t>
            </a:r>
            <a:r>
              <a:rPr lang="en-US" dirty="0" err="1"/>
              <a:t>Fahrzeug</a:t>
            </a:r>
            <a:r>
              <a:rPr lang="en-US" dirty="0"/>
              <a:t> </a:t>
            </a:r>
            <a:r>
              <a:rPr lang="en-US" dirty="0" err="1"/>
              <a:t>nähert</a:t>
            </a:r>
            <a:r>
              <a:rPr lang="en-US" dirty="0"/>
              <a:t>. Hier </a:t>
            </a:r>
            <a:r>
              <a:rPr lang="en-US" dirty="0" err="1"/>
              <a:t>waren</a:t>
            </a:r>
            <a:r>
              <a:rPr lang="en-US" dirty="0"/>
              <a:t> </a:t>
            </a:r>
            <a:r>
              <a:rPr lang="en-US" dirty="0" err="1"/>
              <a:t>bei</a:t>
            </a:r>
            <a:r>
              <a:rPr lang="en-US" dirty="0"/>
              <a:t> den </a:t>
            </a:r>
            <a:r>
              <a:rPr lang="en-US" dirty="0" err="1"/>
              <a:t>Trainingsdaten</a:t>
            </a:r>
            <a:r>
              <a:rPr lang="en-US" dirty="0"/>
              <a:t> die </a:t>
            </a:r>
            <a:r>
              <a:rPr lang="en-US" dirty="0" err="1"/>
              <a:t>Militärfahrzeuge</a:t>
            </a:r>
            <a:r>
              <a:rPr lang="en-US" dirty="0"/>
              <a:t> </a:t>
            </a:r>
            <a:r>
              <a:rPr lang="en-US" dirty="0" err="1"/>
              <a:t>im</a:t>
            </a:r>
            <a:r>
              <a:rPr lang="en-US" dirty="0"/>
              <a:t> </a:t>
            </a:r>
            <a:r>
              <a:rPr lang="en-US" dirty="0" err="1"/>
              <a:t>Dunklen</a:t>
            </a:r>
            <a:r>
              <a:rPr lang="en-US" dirty="0"/>
              <a:t> </a:t>
            </a:r>
            <a:r>
              <a:rPr lang="en-US" dirty="0" err="1"/>
              <a:t>oder</a:t>
            </a:r>
            <a:r>
              <a:rPr lang="en-US" dirty="0"/>
              <a:t> in der </a:t>
            </a:r>
            <a:r>
              <a:rPr lang="en-US" dirty="0" err="1"/>
              <a:t>Dämmerung</a:t>
            </a:r>
            <a:r>
              <a:rPr lang="en-US" dirty="0"/>
              <a:t> </a:t>
            </a:r>
            <a:r>
              <a:rPr lang="en-US" dirty="0" err="1"/>
              <a:t>abgebildet</a:t>
            </a:r>
            <a:r>
              <a:rPr lang="en-US" dirty="0"/>
              <a:t>. Die KI </a:t>
            </a:r>
            <a:r>
              <a:rPr lang="en-US" dirty="0" err="1"/>
              <a:t>musste</a:t>
            </a:r>
            <a:r>
              <a:rPr lang="en-US" dirty="0"/>
              <a:t> also </a:t>
            </a:r>
            <a:r>
              <a:rPr lang="en-US" dirty="0" err="1"/>
              <a:t>nur</a:t>
            </a:r>
            <a:r>
              <a:rPr lang="en-US" dirty="0"/>
              <a:t> hell/</a:t>
            </a:r>
            <a:r>
              <a:rPr lang="en-US" dirty="0" err="1"/>
              <a:t>dunkel</a:t>
            </a:r>
            <a:r>
              <a:rPr lang="en-US" dirty="0"/>
              <a:t> </a:t>
            </a:r>
            <a:r>
              <a:rPr lang="en-US" dirty="0" err="1"/>
              <a:t>unterscheiden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Textgenerierende</a:t>
            </a:r>
            <a:r>
              <a:rPr lang="en-US" dirty="0"/>
              <a:t> KI </a:t>
            </a:r>
            <a:r>
              <a:rPr lang="en-US" dirty="0" err="1"/>
              <a:t>wird</a:t>
            </a:r>
            <a:r>
              <a:rPr lang="en-US" dirty="0"/>
              <a:t> </a:t>
            </a:r>
            <a:r>
              <a:rPr lang="en-US" dirty="0" err="1"/>
              <a:t>trainiert</a:t>
            </a:r>
            <a:r>
              <a:rPr lang="en-US" dirty="0"/>
              <a:t> an </a:t>
            </a:r>
            <a:r>
              <a:rPr lang="en-US" dirty="0" err="1"/>
              <a:t>riesigen</a:t>
            </a:r>
            <a:r>
              <a:rPr lang="en-US" dirty="0"/>
              <a:t> </a:t>
            </a:r>
            <a:r>
              <a:rPr lang="en-US" dirty="0" err="1"/>
              <a:t>Textmengen</a:t>
            </a:r>
            <a:r>
              <a:rPr lang="en-US" dirty="0"/>
              <a:t>. </a:t>
            </a:r>
            <a:r>
              <a:rPr lang="en-US" dirty="0" err="1"/>
              <a:t>Im</a:t>
            </a:r>
            <a:r>
              <a:rPr lang="en-US" dirty="0"/>
              <a:t> </a:t>
            </a:r>
            <a:r>
              <a:rPr lang="en-US" dirty="0" err="1"/>
              <a:t>Ergebnis</a:t>
            </a:r>
            <a:r>
              <a:rPr lang="en-US" dirty="0"/>
              <a:t> </a:t>
            </a:r>
            <a:r>
              <a:rPr lang="en-US" dirty="0" err="1"/>
              <a:t>wird</a:t>
            </a:r>
            <a:r>
              <a:rPr lang="en-US" dirty="0"/>
              <a:t> die </a:t>
            </a:r>
            <a:r>
              <a:rPr lang="en-US" dirty="0" err="1"/>
              <a:t>Wahrscheinlichkeit</a:t>
            </a:r>
            <a:r>
              <a:rPr lang="en-US" dirty="0"/>
              <a:t> </a:t>
            </a:r>
            <a:r>
              <a:rPr lang="en-US" dirty="0" err="1"/>
              <a:t>ermittelt</a:t>
            </a:r>
            <a:r>
              <a:rPr lang="en-US" dirty="0"/>
              <a:t>, </a:t>
            </a:r>
            <a:r>
              <a:rPr lang="en-US" dirty="0" err="1"/>
              <a:t>dass</a:t>
            </a:r>
            <a:r>
              <a:rPr lang="en-US" dirty="0"/>
              <a:t> auf </a:t>
            </a:r>
            <a:r>
              <a:rPr lang="en-US" dirty="0" err="1"/>
              <a:t>ein</a:t>
            </a:r>
            <a:r>
              <a:rPr lang="en-US" dirty="0"/>
              <a:t> </a:t>
            </a:r>
            <a:r>
              <a:rPr lang="en-US" dirty="0" err="1"/>
              <a:t>bestimmtes</a:t>
            </a:r>
            <a:r>
              <a:rPr lang="en-US" dirty="0"/>
              <a:t> Wort (Token/</a:t>
            </a:r>
            <a:r>
              <a:rPr lang="en-US" dirty="0" err="1"/>
              <a:t>Wortfolge</a:t>
            </a:r>
            <a:r>
              <a:rPr lang="en-US" dirty="0"/>
              <a:t>) </a:t>
            </a:r>
            <a:r>
              <a:rPr lang="en-US" dirty="0" err="1"/>
              <a:t>ein</a:t>
            </a:r>
            <a:r>
              <a:rPr lang="en-US" dirty="0"/>
              <a:t> </a:t>
            </a:r>
            <a:r>
              <a:rPr lang="en-US" dirty="0" err="1"/>
              <a:t>anderes</a:t>
            </a:r>
            <a:r>
              <a:rPr lang="en-US" dirty="0"/>
              <a:t> (Wort/Token/</a:t>
            </a:r>
            <a:r>
              <a:rPr lang="en-US" dirty="0" err="1"/>
              <a:t>Wortfolge</a:t>
            </a:r>
            <a:r>
              <a:rPr lang="en-US" dirty="0"/>
              <a:t>) </a:t>
            </a:r>
            <a:r>
              <a:rPr lang="en-US" dirty="0" err="1"/>
              <a:t>folgt</a:t>
            </a:r>
            <a:r>
              <a:rPr lang="en-US" dirty="0"/>
              <a:t>. Man </a:t>
            </a:r>
            <a:r>
              <a:rPr lang="en-US" dirty="0" err="1"/>
              <a:t>kann</a:t>
            </a:r>
            <a:r>
              <a:rPr lang="en-US" dirty="0"/>
              <a:t> </a:t>
            </a:r>
            <a:r>
              <a:rPr lang="en-US" dirty="0" err="1"/>
              <a:t>sich</a:t>
            </a:r>
            <a:r>
              <a:rPr lang="en-US" dirty="0"/>
              <a:t> </a:t>
            </a:r>
            <a:r>
              <a:rPr lang="en-US" dirty="0" err="1"/>
              <a:t>sicherlich</a:t>
            </a:r>
            <a:r>
              <a:rPr lang="en-US" dirty="0"/>
              <a:t> </a:t>
            </a:r>
            <a:r>
              <a:rPr lang="en-US" dirty="0" err="1"/>
              <a:t>vorstellen</a:t>
            </a:r>
            <a:r>
              <a:rPr lang="en-US" dirty="0"/>
              <a:t>, </a:t>
            </a:r>
            <a:r>
              <a:rPr lang="en-US" dirty="0" err="1"/>
              <a:t>dass</a:t>
            </a:r>
            <a:r>
              <a:rPr lang="en-US" dirty="0"/>
              <a:t> </a:t>
            </a:r>
            <a:r>
              <a:rPr lang="en-US" dirty="0" err="1"/>
              <a:t>eine</a:t>
            </a:r>
            <a:r>
              <a:rPr lang="en-US" dirty="0"/>
              <a:t> </a:t>
            </a:r>
            <a:r>
              <a:rPr lang="en-US" dirty="0" err="1"/>
              <a:t>Tabelle</a:t>
            </a:r>
            <a:r>
              <a:rPr lang="en-US" dirty="0"/>
              <a:t> </a:t>
            </a:r>
            <a:r>
              <a:rPr lang="en-US" dirty="0" err="1"/>
              <a:t>wie</a:t>
            </a:r>
            <a:r>
              <a:rPr lang="en-US" dirty="0"/>
              <a:t> </a:t>
            </a:r>
            <a:r>
              <a:rPr lang="en-US" dirty="0" err="1"/>
              <a:t>hier</a:t>
            </a:r>
            <a:r>
              <a:rPr lang="en-US" dirty="0"/>
              <a:t> </a:t>
            </a:r>
            <a:r>
              <a:rPr lang="en-US" dirty="0" err="1"/>
              <a:t>gezeigt</a:t>
            </a:r>
            <a:r>
              <a:rPr lang="en-US" dirty="0"/>
              <a:t> für alle (!) </a:t>
            </a:r>
            <a:r>
              <a:rPr lang="en-US" dirty="0" err="1"/>
              <a:t>möglichen</a:t>
            </a:r>
            <a:r>
              <a:rPr lang="en-US" dirty="0"/>
              <a:t> </a:t>
            </a:r>
            <a:r>
              <a:rPr lang="en-US" dirty="0" err="1"/>
              <a:t>Worte</a:t>
            </a:r>
            <a:r>
              <a:rPr lang="en-US" dirty="0"/>
              <a:t>/Token </a:t>
            </a:r>
            <a:r>
              <a:rPr lang="en-US" dirty="0" err="1"/>
              <a:t>sehr</a:t>
            </a:r>
            <a:r>
              <a:rPr lang="en-US" dirty="0"/>
              <a:t> schnell </a:t>
            </a:r>
            <a:r>
              <a:rPr lang="en-US" dirty="0" err="1"/>
              <a:t>sehr</a:t>
            </a:r>
            <a:r>
              <a:rPr lang="en-US" dirty="0"/>
              <a:t> </a:t>
            </a:r>
            <a:r>
              <a:rPr lang="en-US" dirty="0" err="1"/>
              <a:t>groß</a:t>
            </a:r>
            <a:r>
              <a:rPr lang="en-US" dirty="0"/>
              <a:t> </a:t>
            </a:r>
            <a:r>
              <a:rPr lang="en-US" dirty="0" err="1"/>
              <a:t>wird</a:t>
            </a:r>
            <a:r>
              <a:rPr lang="en-US" dirty="0"/>
              <a:t>. </a:t>
            </a:r>
            <a:r>
              <a:rPr lang="en-US" dirty="0" err="1"/>
              <a:t>Deshalb</a:t>
            </a:r>
            <a:r>
              <a:rPr lang="en-US" dirty="0"/>
              <a:t> </a:t>
            </a:r>
            <a:r>
              <a:rPr lang="en-US" dirty="0" err="1"/>
              <a:t>werden</a:t>
            </a:r>
            <a:r>
              <a:rPr lang="en-US" dirty="0"/>
              <a:t> in der Black Box </a:t>
            </a:r>
            <a:r>
              <a:rPr lang="en-US" dirty="0" err="1"/>
              <a:t>verschiedene</a:t>
            </a:r>
            <a:r>
              <a:rPr lang="en-US" dirty="0"/>
              <a:t> </a:t>
            </a:r>
            <a:r>
              <a:rPr lang="en-US" dirty="0" err="1"/>
              <a:t>strukturelle</a:t>
            </a:r>
            <a:r>
              <a:rPr lang="en-US" dirty="0"/>
              <a:t> </a:t>
            </a:r>
            <a:r>
              <a:rPr lang="en-US" dirty="0" err="1"/>
              <a:t>Vereinfachungen</a:t>
            </a:r>
            <a:r>
              <a:rPr lang="en-US" dirty="0"/>
              <a:t> </a:t>
            </a:r>
            <a:r>
              <a:rPr lang="en-US" dirty="0" err="1"/>
              <a:t>angenommen</a:t>
            </a:r>
            <a:r>
              <a:rPr lang="en-US" dirty="0"/>
              <a:t>. Das </a:t>
            </a:r>
            <a:r>
              <a:rPr lang="en-US" dirty="0" err="1"/>
              <a:t>geht</a:t>
            </a:r>
            <a:r>
              <a:rPr lang="en-US" dirty="0"/>
              <a:t> </a:t>
            </a:r>
            <a:r>
              <a:rPr lang="en-US" dirty="0" err="1"/>
              <a:t>jedoch</a:t>
            </a:r>
            <a:r>
              <a:rPr lang="en-US" dirty="0"/>
              <a:t> </a:t>
            </a:r>
            <a:r>
              <a:rPr lang="en-US" dirty="0" err="1"/>
              <a:t>zu</a:t>
            </a:r>
            <a:r>
              <a:rPr lang="en-US" dirty="0"/>
              <a:t> </a:t>
            </a:r>
            <a:r>
              <a:rPr lang="en-US" dirty="0" err="1"/>
              <a:t>sehr</a:t>
            </a:r>
            <a:r>
              <a:rPr lang="en-US" dirty="0"/>
              <a:t> in die </a:t>
            </a:r>
            <a:r>
              <a:rPr lang="en-US" dirty="0" err="1"/>
              <a:t>Tiefe</a:t>
            </a:r>
            <a:r>
              <a:rPr lang="en-US" dirty="0"/>
              <a:t>, es </a:t>
            </a:r>
            <a:r>
              <a:rPr lang="en-US" dirty="0" err="1"/>
              <a:t>ist</a:t>
            </a:r>
            <a:r>
              <a:rPr lang="en-US" dirty="0"/>
              <a:t> </a:t>
            </a:r>
            <a:r>
              <a:rPr lang="en-US" dirty="0" err="1"/>
              <a:t>jedoch</a:t>
            </a:r>
            <a:r>
              <a:rPr lang="en-US" dirty="0"/>
              <a:t> </a:t>
            </a:r>
            <a:r>
              <a:rPr lang="en-US" dirty="0" err="1"/>
              <a:t>sicher</a:t>
            </a:r>
            <a:r>
              <a:rPr lang="en-US" dirty="0"/>
              <a:t> </a:t>
            </a:r>
            <a:r>
              <a:rPr lang="en-US" dirty="0" err="1"/>
              <a:t>erkennbar</a:t>
            </a:r>
            <a:r>
              <a:rPr lang="en-US" dirty="0"/>
              <a:t>, </a:t>
            </a:r>
            <a:r>
              <a:rPr lang="en-US" dirty="0" err="1"/>
              <a:t>dass</a:t>
            </a:r>
            <a:r>
              <a:rPr lang="en-US" dirty="0"/>
              <a:t> </a:t>
            </a:r>
            <a:r>
              <a:rPr lang="en-US" dirty="0" err="1"/>
              <a:t>bei</a:t>
            </a:r>
            <a:r>
              <a:rPr lang="en-US" dirty="0"/>
              <a:t> </a:t>
            </a:r>
            <a:r>
              <a:rPr lang="en-US" dirty="0" err="1"/>
              <a:t>sehr</a:t>
            </a:r>
            <a:r>
              <a:rPr lang="en-US" dirty="0"/>
              <a:t> </a:t>
            </a:r>
            <a:r>
              <a:rPr lang="en-US" dirty="0" err="1"/>
              <a:t>großen</a:t>
            </a:r>
            <a:r>
              <a:rPr lang="en-US" dirty="0"/>
              <a:t> </a:t>
            </a:r>
            <a:r>
              <a:rPr lang="en-US" dirty="0" err="1"/>
              <a:t>Textmengen</a:t>
            </a:r>
            <a:r>
              <a:rPr lang="en-US" dirty="0"/>
              <a:t> (</a:t>
            </a:r>
            <a:r>
              <a:rPr lang="en-US" dirty="0" err="1"/>
              <a:t>unter</a:t>
            </a:r>
            <a:r>
              <a:rPr lang="en-US" dirty="0"/>
              <a:t> </a:t>
            </a:r>
            <a:r>
              <a:rPr lang="en-US" dirty="0" err="1"/>
              <a:t>anderem</a:t>
            </a:r>
            <a:r>
              <a:rPr lang="en-US" dirty="0"/>
              <a:t> das </a:t>
            </a:r>
            <a:r>
              <a:rPr lang="en-US" dirty="0" err="1"/>
              <a:t>gesamte</a:t>
            </a:r>
            <a:r>
              <a:rPr lang="en-US" dirty="0"/>
              <a:t> Internet!) </a:t>
            </a:r>
            <a:r>
              <a:rPr lang="en-US" dirty="0" err="1"/>
              <a:t>ein</a:t>
            </a:r>
            <a:r>
              <a:rPr lang="en-US" dirty="0"/>
              <a:t> </a:t>
            </a:r>
            <a:r>
              <a:rPr lang="en-US" dirty="0" err="1"/>
              <a:t>riesiger</a:t>
            </a:r>
            <a:r>
              <a:rPr lang="en-US" dirty="0"/>
              <a:t> </a:t>
            </a:r>
            <a:r>
              <a:rPr lang="en-US" dirty="0" err="1"/>
              <a:t>Rechenaufwand</a:t>
            </a:r>
            <a:r>
              <a:rPr lang="en-US" dirty="0"/>
              <a:t> </a:t>
            </a:r>
            <a:r>
              <a:rPr lang="en-US" dirty="0" err="1"/>
              <a:t>zu</a:t>
            </a:r>
            <a:r>
              <a:rPr lang="en-US" dirty="0"/>
              <a:t> </a:t>
            </a:r>
            <a:r>
              <a:rPr lang="en-US" dirty="0" err="1"/>
              <a:t>bewältigen</a:t>
            </a:r>
            <a:r>
              <a:rPr lang="en-US" dirty="0"/>
              <a:t> </a:t>
            </a:r>
            <a:r>
              <a:rPr lang="en-US" dirty="0" err="1"/>
              <a:t>ist</a:t>
            </a:r>
            <a:r>
              <a:rPr lang="en-US" dirty="0"/>
              <a:t>.</a:t>
            </a:r>
          </a:p>
          <a:p>
            <a:endParaRPr lang="en-US" dirty="0"/>
          </a:p>
          <a:p>
            <a:r>
              <a:rPr lang="en-US" dirty="0" err="1"/>
              <a:t>Deutlich</a:t>
            </a:r>
            <a:r>
              <a:rPr lang="en-US" dirty="0"/>
              <a:t> </a:t>
            </a:r>
            <a:r>
              <a:rPr lang="en-US" dirty="0" err="1"/>
              <a:t>wird</a:t>
            </a:r>
            <a:r>
              <a:rPr lang="en-US" dirty="0"/>
              <a:t>: Wenn </a:t>
            </a:r>
            <a:r>
              <a:rPr lang="en-US" dirty="0" err="1"/>
              <a:t>eine</a:t>
            </a:r>
            <a:r>
              <a:rPr lang="en-US" dirty="0"/>
              <a:t> Frage </a:t>
            </a:r>
            <a:r>
              <a:rPr lang="en-US" dirty="0" err="1"/>
              <a:t>unsinnig</a:t>
            </a:r>
            <a:r>
              <a:rPr lang="en-US" dirty="0"/>
              <a:t> </a:t>
            </a:r>
            <a:r>
              <a:rPr lang="en-US" dirty="0" err="1"/>
              <a:t>ist</a:t>
            </a:r>
            <a:r>
              <a:rPr lang="en-US" dirty="0"/>
              <a:t> (Wie </a:t>
            </a:r>
            <a:r>
              <a:rPr lang="en-US" dirty="0" err="1"/>
              <a:t>gesund</a:t>
            </a:r>
            <a:r>
              <a:rPr lang="en-US" dirty="0"/>
              <a:t> </a:t>
            </a:r>
            <a:r>
              <a:rPr lang="en-US" dirty="0" err="1"/>
              <a:t>ist</a:t>
            </a:r>
            <a:r>
              <a:rPr lang="en-US" dirty="0"/>
              <a:t> </a:t>
            </a:r>
            <a:r>
              <a:rPr lang="en-US" dirty="0" err="1"/>
              <a:t>Straußenmilch</a:t>
            </a:r>
            <a:r>
              <a:rPr lang="en-US" dirty="0"/>
              <a:t>), </a:t>
            </a:r>
            <a:r>
              <a:rPr lang="en-US" dirty="0" err="1"/>
              <a:t>dann</a:t>
            </a:r>
            <a:r>
              <a:rPr lang="en-US" dirty="0"/>
              <a:t> </a:t>
            </a:r>
            <a:r>
              <a:rPr lang="en-US" dirty="0" err="1"/>
              <a:t>gibt</a:t>
            </a:r>
            <a:r>
              <a:rPr lang="en-US" dirty="0"/>
              <a:t> es </a:t>
            </a:r>
            <a:r>
              <a:rPr lang="en-US" dirty="0" err="1"/>
              <a:t>eine</a:t>
            </a:r>
            <a:r>
              <a:rPr lang="en-US" dirty="0"/>
              <a:t> </a:t>
            </a:r>
            <a:r>
              <a:rPr lang="en-US" dirty="0" err="1"/>
              <a:t>statistische</a:t>
            </a:r>
            <a:r>
              <a:rPr lang="en-US" dirty="0"/>
              <a:t> </a:t>
            </a:r>
            <a:r>
              <a:rPr lang="en-US" dirty="0" err="1"/>
              <a:t>Wortfolge</a:t>
            </a:r>
            <a:r>
              <a:rPr lang="en-US" dirty="0"/>
              <a:t> </a:t>
            </a:r>
            <a:r>
              <a:rPr lang="en-US" dirty="0" err="1"/>
              <a:t>als</a:t>
            </a:r>
            <a:r>
              <a:rPr lang="en-US" dirty="0"/>
              <a:t> </a:t>
            </a:r>
            <a:r>
              <a:rPr lang="en-US" dirty="0" err="1"/>
              <a:t>Antwort</a:t>
            </a:r>
            <a:r>
              <a:rPr lang="en-US" dirty="0"/>
              <a:t> auf </a:t>
            </a:r>
            <a:r>
              <a:rPr lang="en-US" dirty="0" err="1"/>
              <a:t>diese</a:t>
            </a:r>
            <a:r>
              <a:rPr lang="en-US" dirty="0"/>
              <a:t> Frage! </a:t>
            </a:r>
          </a:p>
          <a:p>
            <a:endParaRPr lang="en-US" dirty="0"/>
          </a:p>
          <a:p>
            <a:r>
              <a:rPr lang="en-US" dirty="0"/>
              <a:t>Thema „heat“ (</a:t>
            </a:r>
            <a:r>
              <a:rPr lang="en-US" dirty="0" err="1"/>
              <a:t>oder</a:t>
            </a:r>
            <a:r>
              <a:rPr lang="en-US" dirty="0"/>
              <a:t> </a:t>
            </a:r>
            <a:r>
              <a:rPr lang="en-US" dirty="0" err="1"/>
              <a:t>andere</a:t>
            </a:r>
            <a:r>
              <a:rPr lang="en-US" dirty="0"/>
              <a:t> </a:t>
            </a:r>
            <a:r>
              <a:rPr lang="en-US" dirty="0" err="1"/>
              <a:t>Begriffe</a:t>
            </a:r>
            <a:r>
              <a:rPr lang="en-US" dirty="0"/>
              <a:t>): Wenn das Modell </a:t>
            </a:r>
            <a:r>
              <a:rPr lang="en-US" dirty="0" err="1"/>
              <a:t>wie</a:t>
            </a:r>
            <a:r>
              <a:rPr lang="en-US" dirty="0"/>
              <a:t> </a:t>
            </a:r>
            <a:r>
              <a:rPr lang="en-US" dirty="0" err="1"/>
              <a:t>z.B.</a:t>
            </a:r>
            <a:r>
              <a:rPr lang="en-US" dirty="0"/>
              <a:t> </a:t>
            </a:r>
            <a:r>
              <a:rPr lang="en-US" dirty="0" err="1"/>
              <a:t>im</a:t>
            </a:r>
            <a:r>
              <a:rPr lang="en-US" dirty="0"/>
              <a:t> Handy immer </a:t>
            </a:r>
            <a:r>
              <a:rPr lang="en-US" dirty="0" err="1"/>
              <a:t>nur</a:t>
            </a:r>
            <a:r>
              <a:rPr lang="en-US" dirty="0"/>
              <a:t> die </a:t>
            </a:r>
            <a:r>
              <a:rPr lang="en-US" dirty="0" err="1"/>
              <a:t>statistisch</a:t>
            </a:r>
            <a:r>
              <a:rPr lang="en-US" dirty="0"/>
              <a:t> </a:t>
            </a:r>
            <a:r>
              <a:rPr lang="en-US" dirty="0" err="1"/>
              <a:t>wahrscheinlichste</a:t>
            </a:r>
            <a:r>
              <a:rPr lang="en-US" dirty="0"/>
              <a:t> Option </a:t>
            </a:r>
            <a:r>
              <a:rPr lang="en-US" dirty="0" err="1"/>
              <a:t>zur</a:t>
            </a:r>
            <a:r>
              <a:rPr lang="en-US" dirty="0"/>
              <a:t> </a:t>
            </a:r>
            <a:r>
              <a:rPr lang="en-US" dirty="0" err="1"/>
              <a:t>Weiterführung</a:t>
            </a:r>
            <a:r>
              <a:rPr lang="en-US" dirty="0"/>
              <a:t> des </a:t>
            </a:r>
            <a:r>
              <a:rPr lang="en-US" dirty="0" err="1"/>
              <a:t>Textes</a:t>
            </a:r>
            <a:r>
              <a:rPr lang="en-US" dirty="0"/>
              <a:t> </a:t>
            </a:r>
            <a:r>
              <a:rPr lang="en-US" dirty="0" err="1"/>
              <a:t>auswählt</a:t>
            </a:r>
            <a:r>
              <a:rPr lang="en-US" dirty="0"/>
              <a:t>, </a:t>
            </a:r>
            <a:r>
              <a:rPr lang="en-US" dirty="0" err="1"/>
              <a:t>entstehen</a:t>
            </a:r>
            <a:r>
              <a:rPr lang="en-US" dirty="0"/>
              <a:t> </a:t>
            </a:r>
            <a:r>
              <a:rPr lang="en-US" dirty="0" err="1"/>
              <a:t>sehr</a:t>
            </a:r>
            <a:r>
              <a:rPr lang="en-US" dirty="0"/>
              <a:t> „</a:t>
            </a:r>
            <a:r>
              <a:rPr lang="en-US" dirty="0" err="1"/>
              <a:t>kalte</a:t>
            </a:r>
            <a:r>
              <a:rPr lang="en-US" dirty="0"/>
              <a:t>“ und </a:t>
            </a:r>
            <a:r>
              <a:rPr lang="en-US" dirty="0" err="1"/>
              <a:t>unmenschlich</a:t>
            </a:r>
            <a:r>
              <a:rPr lang="en-US" dirty="0"/>
              <a:t> </a:t>
            </a:r>
            <a:r>
              <a:rPr lang="en-US" dirty="0" err="1"/>
              <a:t>klingende</a:t>
            </a:r>
            <a:r>
              <a:rPr lang="en-US" dirty="0"/>
              <a:t> </a:t>
            </a:r>
            <a:r>
              <a:rPr lang="en-US" dirty="0" err="1"/>
              <a:t>Sätze</a:t>
            </a:r>
            <a:r>
              <a:rPr lang="en-US" dirty="0"/>
              <a:t>. Die </a:t>
            </a:r>
            <a:r>
              <a:rPr lang="en-US" dirty="0" err="1"/>
              <a:t>Entwickler</a:t>
            </a:r>
            <a:r>
              <a:rPr lang="en-US" dirty="0"/>
              <a:t> </a:t>
            </a:r>
            <a:r>
              <a:rPr lang="en-US" dirty="0" err="1"/>
              <a:t>drehen</a:t>
            </a:r>
            <a:r>
              <a:rPr lang="en-US" dirty="0"/>
              <a:t> </a:t>
            </a:r>
            <a:r>
              <a:rPr lang="en-US" dirty="0" err="1"/>
              <a:t>deshalb</a:t>
            </a:r>
            <a:r>
              <a:rPr lang="en-US" dirty="0"/>
              <a:t> an </a:t>
            </a:r>
            <a:r>
              <a:rPr lang="en-US" dirty="0" err="1"/>
              <a:t>einer</a:t>
            </a:r>
            <a:r>
              <a:rPr lang="en-US" dirty="0"/>
              <a:t> </a:t>
            </a:r>
            <a:r>
              <a:rPr lang="en-US" dirty="0" err="1"/>
              <a:t>Schraube</a:t>
            </a:r>
            <a:r>
              <a:rPr lang="en-US" dirty="0"/>
              <a:t>, die </a:t>
            </a:r>
            <a:r>
              <a:rPr lang="en-US" dirty="0" err="1"/>
              <a:t>mehr</a:t>
            </a:r>
            <a:r>
              <a:rPr lang="en-US" dirty="0"/>
              <a:t> </a:t>
            </a:r>
            <a:r>
              <a:rPr lang="en-US" dirty="0" err="1"/>
              <a:t>oder</a:t>
            </a:r>
            <a:r>
              <a:rPr lang="en-US" dirty="0"/>
              <a:t> </a:t>
            </a:r>
            <a:r>
              <a:rPr lang="en-US" dirty="0" err="1"/>
              <a:t>weniger</a:t>
            </a:r>
            <a:r>
              <a:rPr lang="en-US" dirty="0"/>
              <a:t> </a:t>
            </a:r>
            <a:r>
              <a:rPr lang="en-US" dirty="0" err="1"/>
              <a:t>Unschärfe</a:t>
            </a:r>
            <a:r>
              <a:rPr lang="en-US" dirty="0"/>
              <a:t> </a:t>
            </a:r>
            <a:r>
              <a:rPr lang="en-US" dirty="0" err="1"/>
              <a:t>einführt</a:t>
            </a:r>
            <a:r>
              <a:rPr lang="en-US" dirty="0"/>
              <a:t> („Temperature“ </a:t>
            </a:r>
            <a:r>
              <a:rPr lang="en-US" dirty="0" err="1"/>
              <a:t>oder</a:t>
            </a:r>
            <a:r>
              <a:rPr lang="en-US" dirty="0"/>
              <a:t> „heat“). Auch </a:t>
            </a:r>
            <a:r>
              <a:rPr lang="en-US" dirty="0" err="1"/>
              <a:t>diese</a:t>
            </a:r>
            <a:r>
              <a:rPr lang="en-US" dirty="0"/>
              <a:t> </a:t>
            </a:r>
            <a:r>
              <a:rPr lang="en-US" dirty="0" err="1"/>
              <a:t>Schraube</a:t>
            </a:r>
            <a:r>
              <a:rPr lang="en-US" dirty="0"/>
              <a:t> </a:t>
            </a:r>
            <a:r>
              <a:rPr lang="en-US" dirty="0" err="1"/>
              <a:t>führt</a:t>
            </a:r>
            <a:r>
              <a:rPr lang="en-US" dirty="0"/>
              <a:t> </a:t>
            </a:r>
            <a:r>
              <a:rPr lang="en-US" dirty="0" err="1"/>
              <a:t>zu</a:t>
            </a:r>
            <a:r>
              <a:rPr lang="en-US" dirty="0"/>
              <a:t> „</a:t>
            </a:r>
            <a:r>
              <a:rPr lang="en-US" dirty="0" err="1"/>
              <a:t>Fantasieergebnissen</a:t>
            </a:r>
            <a:r>
              <a:rPr lang="en-US" dirty="0"/>
              <a:t>.“</a:t>
            </a:r>
          </a:p>
          <a:p>
            <a:endParaRPr lang="en-US" dirty="0"/>
          </a:p>
          <a:p>
            <a:r>
              <a:rPr lang="en-US" dirty="0"/>
              <a:t>Es </a:t>
            </a:r>
            <a:r>
              <a:rPr lang="en-US" dirty="0" err="1"/>
              <a:t>ist</a:t>
            </a:r>
            <a:r>
              <a:rPr lang="en-US" dirty="0"/>
              <a:t> in der Forschung </a:t>
            </a:r>
            <a:r>
              <a:rPr lang="en-US" dirty="0" err="1"/>
              <a:t>noch</a:t>
            </a:r>
            <a:r>
              <a:rPr lang="en-US" dirty="0"/>
              <a:t> </a:t>
            </a:r>
            <a:r>
              <a:rPr lang="en-US" dirty="0" err="1"/>
              <a:t>völlig</a:t>
            </a:r>
            <a:r>
              <a:rPr lang="en-US" dirty="0"/>
              <a:t> </a:t>
            </a:r>
            <a:r>
              <a:rPr lang="en-US" dirty="0" err="1"/>
              <a:t>umstritten</a:t>
            </a:r>
            <a:r>
              <a:rPr lang="en-US" dirty="0"/>
              <a:t>, </a:t>
            </a:r>
            <a:r>
              <a:rPr lang="en-US" dirty="0" err="1"/>
              <a:t>ob</a:t>
            </a:r>
            <a:r>
              <a:rPr lang="en-US" dirty="0"/>
              <a:t> die Fantasie und Fehler </a:t>
            </a:r>
            <a:r>
              <a:rPr lang="en-US" dirty="0" err="1"/>
              <a:t>mit</a:t>
            </a:r>
            <a:r>
              <a:rPr lang="en-US" dirty="0"/>
              <a:t> immer </a:t>
            </a:r>
            <a:r>
              <a:rPr lang="en-US" dirty="0" err="1"/>
              <a:t>größeren</a:t>
            </a:r>
            <a:r>
              <a:rPr lang="en-US" dirty="0"/>
              <a:t> </a:t>
            </a:r>
            <a:r>
              <a:rPr lang="en-US" dirty="0" err="1"/>
              <a:t>Modellen</a:t>
            </a:r>
            <a:r>
              <a:rPr lang="en-US" dirty="0"/>
              <a:t> </a:t>
            </a:r>
            <a:r>
              <a:rPr lang="en-US" dirty="0" err="1"/>
              <a:t>verschwinden</a:t>
            </a:r>
            <a:r>
              <a:rPr lang="en-US" dirty="0"/>
              <a:t> </a:t>
            </a:r>
            <a:r>
              <a:rPr lang="en-US" dirty="0" err="1"/>
              <a:t>werden</a:t>
            </a:r>
            <a:r>
              <a:rPr lang="en-US" dirty="0"/>
              <a:t>, </a:t>
            </a:r>
            <a:r>
              <a:rPr lang="en-US" dirty="0" err="1"/>
              <a:t>oder</a:t>
            </a:r>
            <a:r>
              <a:rPr lang="en-US" dirty="0"/>
              <a:t> </a:t>
            </a:r>
            <a:r>
              <a:rPr lang="en-US" dirty="0" err="1"/>
              <a:t>ob</a:t>
            </a:r>
            <a:r>
              <a:rPr lang="en-US" dirty="0"/>
              <a:t> </a:t>
            </a:r>
            <a:r>
              <a:rPr lang="en-US" dirty="0" err="1"/>
              <a:t>sie</a:t>
            </a:r>
            <a:r>
              <a:rPr lang="en-US" dirty="0"/>
              <a:t> </a:t>
            </a:r>
            <a:r>
              <a:rPr lang="en-US" dirty="0" err="1"/>
              <a:t>zwangsläufig</a:t>
            </a:r>
            <a:r>
              <a:rPr lang="en-US" dirty="0"/>
              <a:t> in </a:t>
            </a:r>
            <a:r>
              <a:rPr lang="en-US" dirty="0" err="1"/>
              <a:t>solchen</a:t>
            </a:r>
            <a:r>
              <a:rPr lang="en-US" dirty="0"/>
              <a:t> </a:t>
            </a:r>
            <a:r>
              <a:rPr lang="en-US" dirty="0" err="1"/>
              <a:t>Systemen</a:t>
            </a:r>
            <a:r>
              <a:rPr lang="en-US" dirty="0"/>
              <a:t> </a:t>
            </a:r>
            <a:r>
              <a:rPr lang="en-US" dirty="0" err="1"/>
              <a:t>auftauchen</a:t>
            </a:r>
            <a:r>
              <a:rPr lang="en-US" dirty="0"/>
              <a:t> </a:t>
            </a:r>
            <a:r>
              <a:rPr lang="en-US" dirty="0" err="1"/>
              <a:t>müssen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ctr"/>
            <a:r>
              <a:rPr lang="en-US" dirty="0" err="1"/>
              <a:t>SoekiaGPT</a:t>
            </a:r>
            <a:r>
              <a:rPr lang="en-US" dirty="0"/>
              <a:t> </a:t>
            </a:r>
            <a:r>
              <a:rPr lang="en-US" dirty="0" err="1"/>
              <a:t>basiert</a:t>
            </a:r>
            <a:r>
              <a:rPr lang="en-US" dirty="0"/>
              <a:t> auf Ideen von Michael Hielscher und Werner Hartmann und </a:t>
            </a:r>
            <a:r>
              <a:rPr lang="en-US" dirty="0" err="1"/>
              <a:t>entstand</a:t>
            </a:r>
            <a:r>
              <a:rPr lang="en-US" dirty="0"/>
              <a:t> </a:t>
            </a:r>
            <a:r>
              <a:rPr lang="en-US" dirty="0" err="1"/>
              <a:t>u.a.</a:t>
            </a:r>
            <a:r>
              <a:rPr lang="en-US" dirty="0"/>
              <a:t> </a:t>
            </a:r>
            <a:r>
              <a:rPr lang="en-US" dirty="0" err="1"/>
              <a:t>aus</a:t>
            </a:r>
            <a:r>
              <a:rPr lang="en-US" dirty="0"/>
              <a:t> dem </a:t>
            </a:r>
            <a:r>
              <a:rPr lang="en-US" dirty="0" err="1"/>
              <a:t>Austausch</a:t>
            </a:r>
            <a:r>
              <a:rPr lang="en-US" dirty="0"/>
              <a:t> an den </a:t>
            </a:r>
            <a:r>
              <a:rPr lang="en-US" dirty="0" err="1"/>
              <a:t>Fachdidaktischen</a:t>
            </a:r>
            <a:r>
              <a:rPr lang="en-US" dirty="0"/>
              <a:t> </a:t>
            </a:r>
            <a:r>
              <a:rPr lang="en-US" dirty="0" err="1"/>
              <a:t>Gespräche</a:t>
            </a:r>
            <a:r>
              <a:rPr lang="en-US" dirty="0"/>
              <a:t> der GI in Königstein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FDEA-2224-E831-2178-12FF5D93E4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5439E-FFB0-AFB7-BBB8-8D96C3E03A5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B681FA-3448-7AE9-E296-E0BF53BE9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6E35EE-C896-A9DD-BB90-006D041C89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921EF4-A8E4-D373-C1AD-7B2D842DA5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CFE87346-B4BE-7C77-F2D4-9F9E9F8226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C1819A5-06FA-F161-92D6-EB2BC03052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4360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AF23-8E86-5D02-A3CE-EA12B3E145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AE372-272C-E192-53DB-D48A9C8C37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7DC46A-657B-A005-8CE6-4166E50897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F3D14FF-8C7E-0096-5CD5-A9B9A34094E5}"/>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35DDFA-1A79-0CE3-D714-3749565416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D56D8DC-13DC-7C4A-3E46-711285BDC9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D2A82D4-516A-C9FB-5F8F-D6E0EF3124E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3372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ACAF-1DF5-6205-48A3-9441C70422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CA9704-AF43-6EC7-B347-20B0899E49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607262-DBD3-E3BF-5382-E07951E773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523A0F0-6DCD-5F71-0E50-B68E0D68F9E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AA104E-E158-0716-C40A-4FAD06C1D7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0D366A32-1408-9287-44BA-A4F21BB54C7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B603B6F-D7B6-61F8-ACBC-74A1326012C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769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5E73-548A-01C0-32E0-B035B9313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C6F08-8D3B-EAF7-6F68-7A05A517C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7F02B-606F-81F7-D28B-0E59ED6E623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5BCB0CF0-E0BA-D266-BDC0-F7F6E9798AB5}"/>
              </a:ext>
            </a:extLst>
          </p:cNvPr>
          <p:cNvSpPr>
            <a:spLocks noGrp="1"/>
          </p:cNvSpPr>
          <p:nvPr>
            <p:ph type="sldNum" sz="quarter" idx="5"/>
          </p:nvPr>
        </p:nvSpPr>
        <p:spPr/>
        <p:txBody>
          <a:bodyPr/>
          <a:lstStyle/>
          <a:p>
            <a:fld id="{623DE222-71DD-DF46-93D7-28B0123EB0C6}" type="slidenum">
              <a:rPr lang="en-DE" smtClean="0"/>
              <a:t>3</a:t>
            </a:fld>
            <a:endParaRPr lang="en-DE"/>
          </a:p>
        </p:txBody>
      </p:sp>
    </p:spTree>
    <p:extLst>
      <p:ext uri="{BB962C8B-B14F-4D97-AF65-F5344CB8AC3E}">
        <p14:creationId xmlns:p14="http://schemas.microsoft.com/office/powerpoint/2010/main" val="209575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A61E-C00C-EDB3-2081-AAD6040F55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CA50BE-B804-12FD-CC1A-D14B5F40F96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52E5EC-5C3C-18D1-BD44-F55597F1E06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B4DC05-6FDD-7841-5EAB-38C93543D842}"/>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B091B7-A2FA-79B3-E5B1-00B0D1DDD74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B1C44F9-C108-398D-7246-F232578924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21048C4-7F3E-5803-1FAA-2C997EAB76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1012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CE1C-02C4-396D-4280-7F7DC436FF5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5A3577-3037-1499-F60A-15171ACDCE8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03B8307-06B9-EC8C-A34E-9B16C41770A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34F67BA-3217-C38E-B12E-F421A4B816C3}"/>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678AA53-380E-2A82-A2E8-8485BFF198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FF7E356-61BE-9117-B32D-C07E122052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4922532-B138-BC58-A702-0B242371394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0141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4288-7B66-D3B3-018F-9989F60552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0A33B-53B2-1557-279F-646646C5CD4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E2DFAE-27AC-F9A9-2E4C-33B8BE340B5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3E88277-902E-75D4-803E-02575FC25E4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411835-8687-8653-432E-CF3CD57EB76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B8D6A19-D7C0-572C-93BD-F6612418442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466FF6-CC47-D1C9-C81A-A075E577CFE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089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7A1D-0F39-E1A8-9CEB-E376FC73B2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19D80-F54C-B28A-2554-DE3D3BED8B9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73BD977-7DFE-C1A8-2367-CAC1782228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41F152B-3B48-9806-8C84-35E32B06309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D48C9A2-501B-B7D1-854A-676A85D64F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CC1C10B-FED3-F281-18F5-C43F53EE7F3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23BEFF0-F403-192D-1692-EF00D92B17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026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7524-8205-1ADA-0302-699BC837DF8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F0ACB8-D24F-4CED-3215-D14CD315945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C81F856-4D59-2A50-DE3B-3FD54A5B29B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5B2E622-06DF-0C05-0CD4-5197CE8C945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DC82987-2D8D-43FD-8A37-817880A465B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A716A550-69E8-BBC1-1710-F0DF2EC8D87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6ADE803-8B99-DF9E-160F-59EBB39B992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34960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BBDC5-BBFB-38B9-278E-D2283A83C2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761BE4-79DB-038E-A7C0-BC2585C1AE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5A58BC8-D25D-9396-C7C3-9BBE643972B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B00795B-02BF-F4DD-543E-77695113805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424EF83-F2A2-5586-B2F9-B0CE4916459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40419DC-AD20-8201-B241-5B0BEEA9310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2ADE88-FF86-1FBF-1C30-EF74EA0766A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384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9C24-CC31-BAF8-1447-52D6A5BC1FD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2EEB88-E76B-21D4-4E87-62FC4D71E37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2337AF-BB3F-EA8A-6C7F-17CD55A265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3607834-84D1-B78C-3853-971FE3F5C39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EA8911-D3B5-BF17-24C2-6636AA2E9D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92554E0-2F00-B26C-4DF4-AC12746A1CF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E78CEF-87A5-A5E1-253F-E6642C0B508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8367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F39D-CE7C-BC46-6987-791D7D1DD6D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D9F723-5829-EE3E-C738-1639C9E344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EDC2E33-490A-A21F-CFBB-9856D96DCD8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08201BC-E950-8CD4-C6D8-AC639E0C5DE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B1A19FE-414E-B57F-8DDC-C6ACC390F4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60E453F3-B250-5251-AA85-79CF8D559C9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0A4A0B0-0607-BA0A-B35C-93A8CC913FD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88234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08B9-3342-CA75-77B3-AF4A32F0CA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DF535A-621D-B0D4-0DDD-D3BAC67DBDE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972E5C6-7C5B-CFF3-CB44-18760F9805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6AF6170-C055-FC9C-4F1B-613F06E7882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A5E45F-FCA7-380B-FC69-B91413089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F08FA4A-7D6A-4819-EA48-44361AA330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0835BD5-D04F-7642-89D9-76B9765B046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077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4BB1-6E08-7EE5-8245-7BAAF739207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2F3F95-9FBF-E1C2-88A9-51F800B4D00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8F36A6-955F-6EAE-838B-8FCA416061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1501B39-0319-7F2C-E1F1-DBD3F78A5F5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D144C6-2D1B-D0B9-BAFD-B91F621344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5FE0EC7-9F13-E0F2-9516-D6A5DC60F46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771681-F839-DFAE-91C1-2BC8135E134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445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07B6-A9A4-6F95-E892-C2F1087D1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0F4A5-6D14-9142-CCA8-C6311E0C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102DE-03F7-67FF-87BA-8D68E7088B7A}"/>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1ECA9418-28DE-97B2-ACB9-38952D2DCEFF}"/>
              </a:ext>
            </a:extLst>
          </p:cNvPr>
          <p:cNvSpPr>
            <a:spLocks noGrp="1"/>
          </p:cNvSpPr>
          <p:nvPr>
            <p:ph type="sldNum" sz="quarter" idx="5"/>
          </p:nvPr>
        </p:nvSpPr>
        <p:spPr/>
        <p:txBody>
          <a:bodyPr/>
          <a:lstStyle/>
          <a:p>
            <a:fld id="{623DE222-71DD-DF46-93D7-28B0123EB0C6}" type="slidenum">
              <a:rPr lang="en-DE" smtClean="0"/>
              <a:t>4</a:t>
            </a:fld>
            <a:endParaRPr lang="en-DE"/>
          </a:p>
        </p:txBody>
      </p:sp>
    </p:spTree>
    <p:extLst>
      <p:ext uri="{BB962C8B-B14F-4D97-AF65-F5344CB8AC3E}">
        <p14:creationId xmlns:p14="http://schemas.microsoft.com/office/powerpoint/2010/main" val="802061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DDE6-C2E7-2426-48F4-B3427E3783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D9AD8A-5A6E-CCA4-7E0D-912BE00B23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06C578-CE19-BBAB-B7FB-79B7C54B36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DA9531-81F5-4773-AC6C-082A8A3C2AF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0956F8-5A07-80F7-67ED-82CE5DA9EE6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Sehen</a:t>
            </a:r>
            <a:r>
              <a:rPr lang="en-US" dirty="0"/>
              <a:t> </a:t>
            </a:r>
            <a:r>
              <a:rPr lang="en-US" dirty="0" err="1"/>
              <a:t>wir</a:t>
            </a:r>
            <a:r>
              <a:rPr lang="en-US" dirty="0"/>
              <a:t> </a:t>
            </a:r>
            <a:r>
              <a:rPr lang="en-US" dirty="0" err="1"/>
              <a:t>uns</a:t>
            </a:r>
            <a:r>
              <a:rPr lang="en-US" dirty="0"/>
              <a:t> </a:t>
            </a:r>
            <a:r>
              <a:rPr lang="en-US" dirty="0" err="1"/>
              <a:t>ein</a:t>
            </a:r>
            <a:r>
              <a:rPr lang="en-US" dirty="0"/>
              <a:t> </a:t>
            </a:r>
            <a:r>
              <a:rPr lang="en-US" dirty="0" err="1"/>
              <a:t>Beispiel</a:t>
            </a:r>
            <a:r>
              <a:rPr lang="en-US" dirty="0"/>
              <a:t> </a:t>
            </a:r>
            <a:r>
              <a:rPr lang="en-US" dirty="0" err="1"/>
              <a:t>aus</a:t>
            </a:r>
            <a:r>
              <a:rPr lang="en-US" dirty="0"/>
              <a:t> der </a:t>
            </a:r>
            <a:r>
              <a:rPr lang="en-US" dirty="0" err="1"/>
              <a:t>Medizin</a:t>
            </a:r>
            <a:r>
              <a:rPr lang="en-US" dirty="0"/>
              <a:t> an. In der </a:t>
            </a:r>
            <a:r>
              <a:rPr lang="en-US" dirty="0" err="1"/>
              <a:t>Medizin</a:t>
            </a:r>
            <a:r>
              <a:rPr lang="en-US" dirty="0"/>
              <a:t> </a:t>
            </a:r>
            <a:r>
              <a:rPr lang="en-US" dirty="0" err="1"/>
              <a:t>ist</a:t>
            </a:r>
            <a:r>
              <a:rPr lang="en-US" dirty="0"/>
              <a:t> KI </a:t>
            </a:r>
            <a:r>
              <a:rPr lang="en-US" dirty="0" err="1"/>
              <a:t>kaum</a:t>
            </a:r>
            <a:r>
              <a:rPr lang="en-US" dirty="0"/>
              <a:t> </a:t>
            </a:r>
            <a:r>
              <a:rPr lang="en-US" dirty="0" err="1"/>
              <a:t>noch</a:t>
            </a:r>
            <a:r>
              <a:rPr lang="en-US" dirty="0"/>
              <a:t> </a:t>
            </a:r>
            <a:r>
              <a:rPr lang="en-US" dirty="0" err="1"/>
              <a:t>wegzudenken</a:t>
            </a:r>
            <a:r>
              <a:rPr lang="en-US" dirty="0"/>
              <a:t>. In der </a:t>
            </a:r>
            <a:r>
              <a:rPr lang="en-US" dirty="0" err="1"/>
              <a:t>Diagnostik</a:t>
            </a:r>
            <a:r>
              <a:rPr lang="en-US" dirty="0"/>
              <a:t> </a:t>
            </a:r>
            <a:r>
              <a:rPr lang="en-US" dirty="0" err="1"/>
              <a:t>wird</a:t>
            </a:r>
            <a:r>
              <a:rPr lang="en-US" dirty="0"/>
              <a:t> KI </a:t>
            </a:r>
            <a:r>
              <a:rPr lang="en-US" dirty="0" err="1"/>
              <a:t>mittlerweile</a:t>
            </a:r>
            <a:r>
              <a:rPr lang="en-US" dirty="0"/>
              <a:t> </a:t>
            </a:r>
            <a:r>
              <a:rPr lang="en-US" dirty="0" err="1"/>
              <a:t>umfassend</a:t>
            </a:r>
            <a:r>
              <a:rPr lang="en-US" dirty="0"/>
              <a:t> </a:t>
            </a:r>
            <a:r>
              <a:rPr lang="en-US" dirty="0" err="1"/>
              <a:t>eingesetzt</a:t>
            </a:r>
            <a:r>
              <a:rPr lang="en-US" dirty="0"/>
              <a:t>. </a:t>
            </a:r>
            <a:r>
              <a:rPr lang="en-US" dirty="0" err="1"/>
              <a:t>Problematisch</a:t>
            </a:r>
            <a:r>
              <a:rPr lang="en-US" dirty="0"/>
              <a:t> </a:t>
            </a:r>
            <a:r>
              <a:rPr lang="en-US" dirty="0" err="1"/>
              <a:t>hierbei</a:t>
            </a:r>
            <a:r>
              <a:rPr lang="en-US" dirty="0"/>
              <a:t>: Die </a:t>
            </a:r>
            <a:r>
              <a:rPr lang="en-US" dirty="0" err="1"/>
              <a:t>Daten</a:t>
            </a:r>
            <a:r>
              <a:rPr lang="en-US" dirty="0"/>
              <a:t> </a:t>
            </a:r>
            <a:r>
              <a:rPr lang="en-US" dirty="0" err="1"/>
              <a:t>beruhen</a:t>
            </a:r>
            <a:r>
              <a:rPr lang="en-US" dirty="0"/>
              <a:t> </a:t>
            </a:r>
            <a:r>
              <a:rPr lang="en-US" dirty="0" err="1"/>
              <a:t>zu</a:t>
            </a:r>
            <a:r>
              <a:rPr lang="en-US" dirty="0"/>
              <a:t> </a:t>
            </a:r>
            <a:r>
              <a:rPr lang="en-US" dirty="0" err="1"/>
              <a:t>einem</a:t>
            </a:r>
            <a:r>
              <a:rPr lang="en-US" dirty="0"/>
              <a:t> </a:t>
            </a:r>
            <a:r>
              <a:rPr lang="en-US" dirty="0" err="1"/>
              <a:t>großen</a:t>
            </a:r>
            <a:r>
              <a:rPr lang="en-US" dirty="0"/>
              <a:t> </a:t>
            </a:r>
            <a:r>
              <a:rPr lang="en-US" dirty="0" err="1"/>
              <a:t>Anteil</a:t>
            </a:r>
            <a:r>
              <a:rPr lang="en-US" dirty="0"/>
              <a:t> auf </a:t>
            </a:r>
            <a:r>
              <a:rPr lang="en-US" dirty="0" err="1"/>
              <a:t>männlichen</a:t>
            </a:r>
            <a:r>
              <a:rPr lang="en-US" dirty="0"/>
              <a:t> </a:t>
            </a:r>
            <a:r>
              <a:rPr lang="en-US" dirty="0" err="1"/>
              <a:t>Patienten</a:t>
            </a:r>
            <a:r>
              <a:rPr lang="en-US" dirty="0"/>
              <a:t>. Frauen </a:t>
            </a:r>
            <a:r>
              <a:rPr lang="en-US" dirty="0" err="1"/>
              <a:t>zeigen</a:t>
            </a:r>
            <a:r>
              <a:rPr lang="en-US" dirty="0"/>
              <a:t> </a:t>
            </a:r>
            <a:r>
              <a:rPr lang="en-US" dirty="0" err="1"/>
              <a:t>bisweilen</a:t>
            </a:r>
            <a:r>
              <a:rPr lang="en-US" dirty="0"/>
              <a:t> </a:t>
            </a:r>
            <a:r>
              <a:rPr lang="en-US" dirty="0" err="1"/>
              <a:t>bei</a:t>
            </a:r>
            <a:r>
              <a:rPr lang="en-US" dirty="0"/>
              <a:t> </a:t>
            </a:r>
            <a:r>
              <a:rPr lang="en-US" dirty="0" err="1"/>
              <a:t>gleichen</a:t>
            </a:r>
            <a:r>
              <a:rPr lang="en-US" dirty="0"/>
              <a:t> </a:t>
            </a:r>
            <a:r>
              <a:rPr lang="en-US" dirty="0" err="1"/>
              <a:t>Krankheiten</a:t>
            </a:r>
            <a:r>
              <a:rPr lang="en-US" dirty="0"/>
              <a:t> </a:t>
            </a:r>
            <a:r>
              <a:rPr lang="en-US" dirty="0" err="1"/>
              <a:t>völlig</a:t>
            </a:r>
            <a:r>
              <a:rPr lang="en-US" dirty="0"/>
              <a:t> </a:t>
            </a:r>
            <a:r>
              <a:rPr lang="en-US" dirty="0" err="1"/>
              <a:t>andere</a:t>
            </a:r>
            <a:r>
              <a:rPr lang="en-US" dirty="0"/>
              <a:t> </a:t>
            </a:r>
            <a:r>
              <a:rPr lang="en-US" dirty="0" err="1"/>
              <a:t>Symptome</a:t>
            </a:r>
            <a:r>
              <a:rPr lang="en-US" dirty="0"/>
              <a:t>, KI </a:t>
            </a:r>
            <a:r>
              <a:rPr lang="en-US" dirty="0" err="1"/>
              <a:t>diagnostiziert</a:t>
            </a:r>
            <a:r>
              <a:rPr lang="en-US" dirty="0"/>
              <a:t> also </a:t>
            </a:r>
            <a:r>
              <a:rPr lang="en-US" dirty="0" err="1"/>
              <a:t>bei</a:t>
            </a:r>
            <a:r>
              <a:rPr lang="en-US" dirty="0"/>
              <a:t> Frauen </a:t>
            </a:r>
            <a:r>
              <a:rPr lang="en-US" dirty="0" err="1"/>
              <a:t>unzuverlässiger</a:t>
            </a:r>
            <a:r>
              <a:rPr lang="en-US" dirty="0"/>
              <a:t>, </a:t>
            </a:r>
            <a:r>
              <a:rPr lang="en-US" dirty="0" err="1"/>
              <a:t>als</a:t>
            </a:r>
            <a:r>
              <a:rPr lang="en-US" dirty="0"/>
              <a:t> </a:t>
            </a:r>
            <a:r>
              <a:rPr lang="en-US" dirty="0" err="1"/>
              <a:t>bei</a:t>
            </a:r>
            <a:r>
              <a:rPr lang="en-US" dirty="0"/>
              <a:t> </a:t>
            </a:r>
            <a:r>
              <a:rPr lang="en-US" dirty="0" err="1"/>
              <a:t>Männern</a:t>
            </a:r>
            <a:r>
              <a:rPr lang="en-US" dirty="0"/>
              <a:t>.</a:t>
            </a:r>
          </a:p>
          <a:p>
            <a:endParaRPr lang="en-US" dirty="0"/>
          </a:p>
          <a:p>
            <a:r>
              <a:rPr lang="en-US" dirty="0" err="1"/>
              <a:t>Doch</a:t>
            </a:r>
            <a:r>
              <a:rPr lang="en-US" dirty="0"/>
              <a:t> Frauen </a:t>
            </a:r>
            <a:r>
              <a:rPr lang="en-US" dirty="0" err="1"/>
              <a:t>werden</a:t>
            </a:r>
            <a:r>
              <a:rPr lang="en-US" dirty="0"/>
              <a:t> </a:t>
            </a:r>
            <a:r>
              <a:rPr lang="en-US" dirty="0" err="1"/>
              <a:t>auch</a:t>
            </a:r>
            <a:r>
              <a:rPr lang="en-US" dirty="0"/>
              <a:t> an </a:t>
            </a:r>
            <a:r>
              <a:rPr lang="en-US" dirty="0" err="1"/>
              <a:t>anderer</a:t>
            </a:r>
            <a:r>
              <a:rPr lang="en-US" dirty="0"/>
              <a:t> Stelle von KI </a:t>
            </a:r>
            <a:r>
              <a:rPr lang="en-US" dirty="0" err="1"/>
              <a:t>diskriminiert</a:t>
            </a:r>
            <a:r>
              <a:rPr lang="en-US" dirty="0"/>
              <a:t>. </a:t>
            </a:r>
            <a:r>
              <a:rPr lang="en-US" dirty="0" err="1"/>
              <a:t>Nehmen</a:t>
            </a:r>
            <a:r>
              <a:rPr lang="en-US" dirty="0"/>
              <a:t> </a:t>
            </a:r>
            <a:r>
              <a:rPr lang="en-US" dirty="0" err="1"/>
              <a:t>wir</a:t>
            </a:r>
            <a:r>
              <a:rPr lang="en-US" dirty="0"/>
              <a:t> das </a:t>
            </a:r>
            <a:r>
              <a:rPr lang="en-US" dirty="0" err="1"/>
              <a:t>Beispiel</a:t>
            </a:r>
            <a:r>
              <a:rPr lang="en-US" dirty="0"/>
              <a:t> </a:t>
            </a:r>
            <a:r>
              <a:rPr lang="en-US" dirty="0" err="1"/>
              <a:t>Übersetzungen</a:t>
            </a:r>
            <a:r>
              <a:rPr lang="en-US" dirty="0"/>
              <a:t>. Das </a:t>
            </a:r>
            <a:r>
              <a:rPr lang="en-US" dirty="0" err="1"/>
              <a:t>geschlechtsneutrale</a:t>
            </a:r>
            <a:r>
              <a:rPr lang="en-US" dirty="0"/>
              <a:t> „doctor“ </a:t>
            </a:r>
            <a:r>
              <a:rPr lang="en-US" dirty="0" err="1"/>
              <a:t>wird</a:t>
            </a:r>
            <a:r>
              <a:rPr lang="en-US" dirty="0"/>
              <a:t> von KI </a:t>
            </a:r>
            <a:r>
              <a:rPr lang="en-US" dirty="0" err="1"/>
              <a:t>meist</a:t>
            </a:r>
            <a:r>
              <a:rPr lang="en-US" dirty="0"/>
              <a:t> </a:t>
            </a:r>
            <a:r>
              <a:rPr lang="en-US" dirty="0" err="1"/>
              <a:t>mit</a:t>
            </a:r>
            <a:r>
              <a:rPr lang="en-US" dirty="0"/>
              <a:t> „Arzt“ </a:t>
            </a:r>
            <a:r>
              <a:rPr lang="en-US" dirty="0" err="1"/>
              <a:t>übersetzt</a:t>
            </a:r>
            <a:r>
              <a:rPr lang="en-US" dirty="0"/>
              <a:t>. „Nurse“ </a:t>
            </a:r>
            <a:r>
              <a:rPr lang="en-US" dirty="0" err="1"/>
              <a:t>hingegen</a:t>
            </a:r>
            <a:r>
              <a:rPr lang="en-US" dirty="0"/>
              <a:t> </a:t>
            </a:r>
            <a:r>
              <a:rPr lang="en-US" dirty="0" err="1"/>
              <a:t>mit</a:t>
            </a:r>
            <a:r>
              <a:rPr lang="en-US" dirty="0"/>
              <a:t> „</a:t>
            </a:r>
            <a:r>
              <a:rPr lang="en-US" dirty="0" err="1"/>
              <a:t>Krankenschwester</a:t>
            </a:r>
            <a:r>
              <a:rPr lang="en-US" dirty="0"/>
              <a:t>“. </a:t>
            </a:r>
            <a:r>
              <a:rPr lang="en-US" dirty="0" err="1"/>
              <a:t>Woran</a:t>
            </a:r>
            <a:r>
              <a:rPr lang="en-US" dirty="0"/>
              <a:t> </a:t>
            </a:r>
            <a:r>
              <a:rPr lang="en-US" dirty="0" err="1"/>
              <a:t>liegt</a:t>
            </a:r>
            <a:r>
              <a:rPr lang="en-US" dirty="0"/>
              <a:t> das? KI </a:t>
            </a:r>
            <a:r>
              <a:rPr lang="en-US" dirty="0" err="1"/>
              <a:t>reproduziert</a:t>
            </a:r>
            <a:r>
              <a:rPr lang="en-US" dirty="0"/>
              <a:t> </a:t>
            </a:r>
            <a:r>
              <a:rPr lang="en-US" dirty="0" err="1"/>
              <a:t>Geschlechterrollen</a:t>
            </a:r>
            <a:r>
              <a:rPr lang="en-US" dirty="0"/>
              <a:t>, </a:t>
            </a:r>
            <a:r>
              <a:rPr lang="en-US" dirty="0" err="1"/>
              <a:t>weil</a:t>
            </a:r>
            <a:r>
              <a:rPr lang="en-US" dirty="0"/>
              <a:t> in der IT-Branche oft </a:t>
            </a:r>
            <a:r>
              <a:rPr lang="en-US" dirty="0" err="1"/>
              <a:t>junge</a:t>
            </a:r>
            <a:r>
              <a:rPr lang="en-US" dirty="0"/>
              <a:t> </a:t>
            </a:r>
            <a:r>
              <a:rPr lang="en-US" dirty="0" err="1"/>
              <a:t>Männer</a:t>
            </a:r>
            <a:r>
              <a:rPr lang="en-US" dirty="0"/>
              <a:t> </a:t>
            </a:r>
            <a:r>
              <a:rPr lang="en-US" dirty="0" err="1"/>
              <a:t>arbeiten</a:t>
            </a:r>
            <a:r>
              <a:rPr lang="en-US" dirty="0"/>
              <a:t>. In der IT </a:t>
            </a:r>
            <a:r>
              <a:rPr lang="en-US" dirty="0" err="1"/>
              <a:t>sind</a:t>
            </a:r>
            <a:r>
              <a:rPr lang="en-US" dirty="0"/>
              <a:t> </a:t>
            </a:r>
            <a:r>
              <a:rPr lang="en-US" dirty="0" err="1"/>
              <a:t>laut</a:t>
            </a:r>
            <a:r>
              <a:rPr lang="en-US" dirty="0"/>
              <a:t> </a:t>
            </a:r>
            <a:r>
              <a:rPr lang="en-US" dirty="0" err="1"/>
              <a:t>Bundesagentur</a:t>
            </a:r>
            <a:r>
              <a:rPr lang="en-US" dirty="0"/>
              <a:t> für Arbeit </a:t>
            </a:r>
            <a:r>
              <a:rPr lang="en-US" dirty="0" err="1"/>
              <a:t>gerade</a:t>
            </a:r>
            <a:r>
              <a:rPr lang="en-US" dirty="0"/>
              <a:t> </a:t>
            </a:r>
            <a:r>
              <a:rPr lang="en-US" dirty="0" err="1"/>
              <a:t>einmal</a:t>
            </a:r>
            <a:r>
              <a:rPr lang="en-US" dirty="0"/>
              <a:t> </a:t>
            </a:r>
            <a:r>
              <a:rPr lang="en-US" dirty="0" err="1"/>
              <a:t>knapp</a:t>
            </a:r>
            <a:r>
              <a:rPr lang="en-US" dirty="0"/>
              <a:t> 17 % der </a:t>
            </a:r>
            <a:r>
              <a:rPr lang="en-US" dirty="0" err="1"/>
              <a:t>Beschäftigten</a:t>
            </a:r>
            <a:r>
              <a:rPr lang="en-US" dirty="0"/>
              <a:t> </a:t>
            </a:r>
            <a:r>
              <a:rPr lang="en-US" dirty="0" err="1"/>
              <a:t>weiblich</a:t>
            </a:r>
            <a:r>
              <a:rPr lang="en-US" dirty="0"/>
              <a:t>. </a:t>
            </a:r>
            <a:r>
              <a:rPr lang="en-US" dirty="0" err="1"/>
              <a:t>Daten</a:t>
            </a:r>
            <a:r>
              <a:rPr lang="en-US" dirty="0"/>
              <a:t> </a:t>
            </a:r>
            <a:r>
              <a:rPr lang="en-US" dirty="0" err="1"/>
              <a:t>werden</a:t>
            </a:r>
            <a:r>
              <a:rPr lang="en-US" dirty="0"/>
              <a:t> </a:t>
            </a:r>
            <a:r>
              <a:rPr lang="en-US" dirty="0" err="1"/>
              <a:t>zu</a:t>
            </a:r>
            <a:r>
              <a:rPr lang="en-US" dirty="0"/>
              <a:t> </a:t>
            </a:r>
            <a:r>
              <a:rPr lang="en-US" dirty="0" err="1"/>
              <a:t>einem</a:t>
            </a:r>
            <a:r>
              <a:rPr lang="en-US" dirty="0"/>
              <a:t> </a:t>
            </a:r>
            <a:r>
              <a:rPr lang="en-US" dirty="0" err="1"/>
              <a:t>beachtlichen</a:t>
            </a:r>
            <a:r>
              <a:rPr lang="en-US" dirty="0"/>
              <a:t> Teil von </a:t>
            </a:r>
            <a:r>
              <a:rPr lang="en-US" dirty="0" err="1"/>
              <a:t>jungen</a:t>
            </a:r>
            <a:r>
              <a:rPr lang="en-US" dirty="0"/>
              <a:t>, </a:t>
            </a:r>
            <a:r>
              <a:rPr lang="en-US" dirty="0" err="1"/>
              <a:t>weißen</a:t>
            </a:r>
            <a:r>
              <a:rPr lang="en-US" dirty="0"/>
              <a:t> </a:t>
            </a:r>
            <a:r>
              <a:rPr lang="en-US" dirty="0" err="1"/>
              <a:t>Männern</a:t>
            </a:r>
            <a:r>
              <a:rPr lang="en-US" dirty="0"/>
              <a:t> </a:t>
            </a:r>
            <a:r>
              <a:rPr lang="en-US" dirty="0" err="1"/>
              <a:t>eingepflegt</a:t>
            </a:r>
            <a:r>
              <a:rPr lang="en-US" dirty="0"/>
              <a:t>. Sie </a:t>
            </a:r>
            <a:r>
              <a:rPr lang="en-US" dirty="0" err="1"/>
              <a:t>können</a:t>
            </a:r>
            <a:r>
              <a:rPr lang="en-US" dirty="0"/>
              <a:t> </a:t>
            </a:r>
            <a:r>
              <a:rPr lang="en-US" dirty="0" err="1"/>
              <a:t>sich</a:t>
            </a:r>
            <a:r>
              <a:rPr lang="en-US" dirty="0"/>
              <a:t> </a:t>
            </a:r>
            <a:r>
              <a:rPr lang="en-US" dirty="0" err="1"/>
              <a:t>denken</a:t>
            </a:r>
            <a:r>
              <a:rPr lang="en-US" dirty="0"/>
              <a:t>, </a:t>
            </a:r>
            <a:r>
              <a:rPr lang="en-US" dirty="0" err="1"/>
              <a:t>dass</a:t>
            </a:r>
            <a:r>
              <a:rPr lang="en-US" dirty="0"/>
              <a:t> </a:t>
            </a:r>
            <a:r>
              <a:rPr lang="en-US" dirty="0" err="1"/>
              <a:t>bildgenerierende</a:t>
            </a:r>
            <a:r>
              <a:rPr lang="en-US" dirty="0"/>
              <a:t> KI </a:t>
            </a:r>
            <a:r>
              <a:rPr lang="en-US" dirty="0" err="1"/>
              <a:t>entsprechende</a:t>
            </a:r>
            <a:r>
              <a:rPr lang="en-US" dirty="0"/>
              <a:t> Bilder </a:t>
            </a:r>
            <a:r>
              <a:rPr lang="en-US" dirty="0" err="1"/>
              <a:t>produziert</a:t>
            </a:r>
            <a:r>
              <a:rPr lang="en-US" dirty="0"/>
              <a:t>, die </a:t>
            </a:r>
            <a:r>
              <a:rPr lang="en-US" dirty="0" err="1"/>
              <a:t>eine</a:t>
            </a:r>
            <a:r>
              <a:rPr lang="en-US" dirty="0"/>
              <a:t> Frau </a:t>
            </a:r>
            <a:r>
              <a:rPr lang="en-US" dirty="0" err="1"/>
              <a:t>enthalten</a:t>
            </a:r>
            <a:r>
              <a:rPr lang="en-US" dirty="0"/>
              <a:t>. In der Regel </a:t>
            </a:r>
            <a:r>
              <a:rPr lang="en-US" dirty="0" err="1"/>
              <a:t>sind</a:t>
            </a:r>
            <a:r>
              <a:rPr lang="en-US" dirty="0"/>
              <a:t> </a:t>
            </a:r>
            <a:r>
              <a:rPr lang="en-US" dirty="0" err="1"/>
              <a:t>diese</a:t>
            </a:r>
            <a:r>
              <a:rPr lang="en-US" dirty="0"/>
              <a:t> Frauen </a:t>
            </a:r>
            <a:r>
              <a:rPr lang="en-US" dirty="0" err="1"/>
              <a:t>langhaarig</a:t>
            </a:r>
            <a:r>
              <a:rPr lang="en-US" dirty="0"/>
              <a:t> und </a:t>
            </a:r>
            <a:r>
              <a:rPr lang="en-US" dirty="0" err="1"/>
              <a:t>vollbusig</a:t>
            </a:r>
            <a:r>
              <a:rPr lang="en-US" dirty="0"/>
              <a:t>. Auch </a:t>
            </a:r>
            <a:r>
              <a:rPr lang="en-US" dirty="0" err="1"/>
              <a:t>hier</a:t>
            </a:r>
            <a:r>
              <a:rPr lang="en-US" dirty="0"/>
              <a:t> </a:t>
            </a:r>
            <a:r>
              <a:rPr lang="en-US" dirty="0" err="1"/>
              <a:t>setzt</a:t>
            </a:r>
            <a:r>
              <a:rPr lang="en-US" dirty="0"/>
              <a:t> </a:t>
            </a:r>
            <a:r>
              <a:rPr lang="en-US" dirty="0" err="1"/>
              <a:t>sich</a:t>
            </a:r>
            <a:r>
              <a:rPr lang="en-US" dirty="0"/>
              <a:t> der Bias </a:t>
            </a:r>
            <a:r>
              <a:rPr lang="en-US" dirty="0" err="1"/>
              <a:t>durch</a:t>
            </a:r>
            <a:r>
              <a:rPr lang="en-US" dirty="0"/>
              <a:t> die KI fort.</a:t>
            </a:r>
          </a:p>
        </p:txBody>
      </p:sp>
      <p:sp>
        <p:nvSpPr>
          <p:cNvPr id="6" name="Footer Placeholder 5">
            <a:extLst>
              <a:ext uri="{FF2B5EF4-FFF2-40B4-BE49-F238E27FC236}">
                <a16:creationId xmlns:a16="http://schemas.microsoft.com/office/drawing/2014/main" id="{314042E5-9410-07A1-93EA-01A0D1BBD5A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C3256E0-ED05-B485-5678-59DCA2E71EF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79528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Die beiden diskutierten mögliche Abhilfemaßnahmen, einschließlich eines näheren Herangehens an die Kamera, der Verwendung stärkerer Frontbeleuchtung und eines Upgrades von Ofosuhenes Kamera. Abbildung 2 zeigt auch die Auswirkung, als sich Ofosuhene der Kamera näher näherte, was sein Gesicht zeigte, aber es war sehr unterbelichtet und erfasste auch eine hellfarbene runde Kugel hinter seinem Kopf."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4D7B-DC45-04CD-4D2A-BADB2E3378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25550-CDB5-35F7-3BEA-FD5C636DAC0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E6219E4-2E64-F288-13DA-0FE3E76A08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8AD23C-C5B7-B877-A89F-3CA295CEE64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F060B49-8915-BB59-3B2E-5F386C6473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04AE45-F77B-7BB3-FD18-898E54C168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8253D85-1B53-8CBC-5EE2-80383BB58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50444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205D-F957-7208-84D4-29E816376A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7E5CB8-1C5B-A1B1-2BD2-489801FE60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D58175-B822-DF5D-C052-0EA424201F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90F1F3-4B61-2BB2-32CC-6124B4F7665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EA0BE4-65F5-55EC-E139-1CB6FB5E4A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258C279-A01F-A9D8-51DA-312BC70ABE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21EDF9C-4E3F-0B70-C2C0-AAD84E8E6F1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9332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18F9-6642-DACC-EC05-006DEECD63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0E3B0B-9CD1-EA45-5470-29A9A0B00D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5FA95C1-B8E6-BBD3-FA25-1A3E5312C1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B1BA42-B728-81D3-2E1A-E3F23F731A8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5243810-B5E7-A051-9468-545A1A02FAE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C68D6CD-A6A6-CCE8-2493-53874A89F94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90A4AA0-17F9-4F34-FA5C-E1A7E2D3881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77111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AA1D-659A-DC0F-44C2-C76354CBD3B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349B9-16D7-BEF6-0936-8B870C8B88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592551F-D35F-4E2A-51D5-EAE4A79A82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8546AB4-564F-DE67-2453-5A8CFF2944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6F39C29-8489-C67C-E6E9-449E22E6E9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9373FC-8D1A-4B1F-5B8C-A6FED399A9E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932D31D-B871-4345-AC39-5C40CD24044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9979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A55FE-14E6-D888-7111-FFCF17A27AF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A2C6F1-3BC8-EFDB-AA70-126AF9EC5EF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0E8AD23-32E9-AF4A-6B6A-BF8E41FEF0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853273A-F5F5-28D5-7F5E-54D518C631C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91B8D60-95D2-6FB5-32C9-BAB42329739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0DD9742-78D0-9322-DBDB-A20CA5891F0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CDED7EE-B1DE-DA52-A15D-624FF32D7B6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82936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diesem Bild sehen Sie einen Touristen in Mumbai, der einen einheimischen nach dem Weg zu einem angesagten Club fragt. Freundlich wie er ist erteilt dieser Auskunft.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Der Tourist hat </a:t>
            </a:r>
            <a:r>
              <a:rPr lang="en-US" dirty="0" err="1"/>
              <a:t>ein</a:t>
            </a:r>
            <a:r>
              <a:rPr lang="en-US" dirty="0"/>
              <a:t> </a:t>
            </a:r>
            <a:r>
              <a:rPr lang="en-US" dirty="0" err="1"/>
              <a:t>kulturelles</a:t>
            </a:r>
            <a:r>
              <a:rPr lang="en-US" dirty="0"/>
              <a:t> Problem </a:t>
            </a:r>
            <a:r>
              <a:rPr lang="en-US" dirty="0" err="1"/>
              <a:t>zu</a:t>
            </a:r>
            <a:r>
              <a:rPr lang="en-US" dirty="0"/>
              <a:t> </a:t>
            </a:r>
            <a:r>
              <a:rPr lang="en-US" dirty="0" err="1"/>
              <a:t>spüren</a:t>
            </a:r>
            <a:r>
              <a:rPr lang="en-US" dirty="0"/>
              <a:t> </a:t>
            </a:r>
            <a:r>
              <a:rPr lang="en-US" dirty="0" err="1"/>
              <a:t>bekommen</a:t>
            </a:r>
            <a:r>
              <a:rPr lang="en-US" dirty="0"/>
              <a:t>. In </a:t>
            </a:r>
            <a:r>
              <a:rPr lang="en-US" dirty="0" err="1"/>
              <a:t>Indien</a:t>
            </a:r>
            <a:r>
              <a:rPr lang="en-US" dirty="0"/>
              <a:t> gilt es </a:t>
            </a:r>
            <a:r>
              <a:rPr lang="en-US" dirty="0" err="1"/>
              <a:t>als</a:t>
            </a:r>
            <a:r>
              <a:rPr lang="en-US" dirty="0"/>
              <a:t> </a:t>
            </a:r>
            <a:r>
              <a:rPr lang="en-US" dirty="0" err="1"/>
              <a:t>unhöflich</a:t>
            </a:r>
            <a:r>
              <a:rPr lang="en-US" dirty="0"/>
              <a:t>, </a:t>
            </a:r>
            <a:r>
              <a:rPr lang="en-US" dirty="0" err="1"/>
              <a:t>nicht</a:t>
            </a:r>
            <a:r>
              <a:rPr lang="en-US" dirty="0"/>
              <a:t> </a:t>
            </a:r>
            <a:r>
              <a:rPr lang="en-US" dirty="0" err="1"/>
              <a:t>zu</a:t>
            </a:r>
            <a:r>
              <a:rPr lang="en-US" dirty="0"/>
              <a:t> </a:t>
            </a:r>
            <a:r>
              <a:rPr lang="en-US" dirty="0" err="1"/>
              <a:t>antworten</a:t>
            </a:r>
            <a:r>
              <a:rPr lang="en-US" dirty="0"/>
              <a:t>. Sie </a:t>
            </a:r>
            <a:r>
              <a:rPr lang="en-US" dirty="0" err="1"/>
              <a:t>werden</a:t>
            </a:r>
            <a:r>
              <a:rPr lang="en-US" dirty="0"/>
              <a:t> also immer </a:t>
            </a:r>
            <a:r>
              <a:rPr lang="en-US" dirty="0" err="1"/>
              <a:t>eine</a:t>
            </a:r>
            <a:r>
              <a:rPr lang="en-US" dirty="0"/>
              <a:t> </a:t>
            </a:r>
            <a:r>
              <a:rPr lang="en-US" dirty="0" err="1"/>
              <a:t>Antwort</a:t>
            </a:r>
            <a:r>
              <a:rPr lang="en-US" dirty="0"/>
              <a:t> </a:t>
            </a:r>
            <a:r>
              <a:rPr lang="en-US" dirty="0" err="1"/>
              <a:t>erhalten</a:t>
            </a:r>
            <a:r>
              <a:rPr lang="en-US" dirty="0"/>
              <a:t> – </a:t>
            </a:r>
            <a:r>
              <a:rPr lang="en-US" dirty="0" err="1"/>
              <a:t>unabhängig</a:t>
            </a:r>
            <a:r>
              <a:rPr lang="en-US" dirty="0"/>
              <a:t> </a:t>
            </a:r>
            <a:r>
              <a:rPr lang="en-US" dirty="0" err="1"/>
              <a:t>davon</a:t>
            </a:r>
            <a:r>
              <a:rPr lang="en-US" dirty="0"/>
              <a:t>, </a:t>
            </a:r>
            <a:r>
              <a:rPr lang="en-US" dirty="0" err="1"/>
              <a:t>ob</a:t>
            </a:r>
            <a:r>
              <a:rPr lang="en-US" dirty="0"/>
              <a:t> </a:t>
            </a:r>
            <a:r>
              <a:rPr lang="en-US" dirty="0" err="1"/>
              <a:t>Ihr</a:t>
            </a:r>
            <a:r>
              <a:rPr lang="en-US" dirty="0"/>
              <a:t> </a:t>
            </a:r>
            <a:r>
              <a:rPr lang="en-US" dirty="0" err="1"/>
              <a:t>Gegenüber</a:t>
            </a:r>
            <a:r>
              <a:rPr lang="en-US" dirty="0"/>
              <a:t> die </a:t>
            </a:r>
            <a:r>
              <a:rPr lang="en-US" dirty="0" err="1"/>
              <a:t>Antwort</a:t>
            </a:r>
            <a:r>
              <a:rPr lang="en-US" dirty="0"/>
              <a:t> </a:t>
            </a:r>
            <a:r>
              <a:rPr lang="en-US" dirty="0" err="1"/>
              <a:t>kennt</a:t>
            </a:r>
            <a:r>
              <a:rPr lang="en-US" dirty="0"/>
              <a:t>, </a:t>
            </a:r>
            <a:r>
              <a:rPr lang="en-US" dirty="0" err="1"/>
              <a:t>oder</a:t>
            </a:r>
            <a:r>
              <a:rPr lang="en-US" dirty="0"/>
              <a:t> </a:t>
            </a:r>
            <a:r>
              <a:rPr lang="en-US" dirty="0" err="1"/>
              <a:t>nicht</a:t>
            </a:r>
            <a:r>
              <a:rPr lang="en-US" dirty="0"/>
              <a:t>. </a:t>
            </a:r>
          </a:p>
          <a:p>
            <a:endParaRPr lang="en-US" dirty="0"/>
          </a:p>
          <a:p>
            <a:r>
              <a:rPr lang="en-US" dirty="0" err="1"/>
              <a:t>Ähnlich</a:t>
            </a:r>
            <a:r>
              <a:rPr lang="en-US" dirty="0"/>
              <a:t> </a:t>
            </a:r>
            <a:r>
              <a:rPr lang="en-US" dirty="0" err="1"/>
              <a:t>verhält</a:t>
            </a:r>
            <a:r>
              <a:rPr lang="en-US" dirty="0"/>
              <a:t> es </a:t>
            </a:r>
            <a:r>
              <a:rPr lang="en-US" dirty="0" err="1"/>
              <a:t>sich</a:t>
            </a:r>
            <a:r>
              <a:rPr lang="en-US" dirty="0"/>
              <a:t> </a:t>
            </a:r>
            <a:r>
              <a:rPr lang="en-US" dirty="0" err="1"/>
              <a:t>mit</a:t>
            </a:r>
            <a:r>
              <a:rPr lang="en-US" dirty="0"/>
              <a:t> KI – die </a:t>
            </a:r>
            <a:r>
              <a:rPr lang="en-US" dirty="0" err="1"/>
              <a:t>meisten</a:t>
            </a:r>
            <a:r>
              <a:rPr lang="en-US" dirty="0"/>
              <a:t> LLMs </a:t>
            </a:r>
            <a:r>
              <a:rPr lang="en-US" dirty="0" err="1"/>
              <a:t>sind</a:t>
            </a:r>
            <a:r>
              <a:rPr lang="en-US" dirty="0"/>
              <a:t> </a:t>
            </a:r>
            <a:r>
              <a:rPr lang="en-US" dirty="0" err="1"/>
              <a:t>nicht</a:t>
            </a:r>
            <a:r>
              <a:rPr lang="en-US" dirty="0"/>
              <a:t> </a:t>
            </a:r>
            <a:r>
              <a:rPr lang="en-US" dirty="0" err="1"/>
              <a:t>darauf</a:t>
            </a:r>
            <a:r>
              <a:rPr lang="en-US" dirty="0"/>
              <a:t> </a:t>
            </a:r>
            <a:r>
              <a:rPr lang="en-US" dirty="0" err="1"/>
              <a:t>trainiert</a:t>
            </a:r>
            <a:r>
              <a:rPr lang="en-US" dirty="0"/>
              <a:t> </a:t>
            </a:r>
            <a:r>
              <a:rPr lang="en-US" dirty="0" err="1"/>
              <a:t>zu</a:t>
            </a:r>
            <a:r>
              <a:rPr lang="en-US" dirty="0"/>
              <a:t> </a:t>
            </a:r>
            <a:r>
              <a:rPr lang="en-US" dirty="0" err="1"/>
              <a:t>antworten</a:t>
            </a:r>
            <a:r>
              <a:rPr lang="en-US" dirty="0"/>
              <a:t>, </a:t>
            </a:r>
            <a:r>
              <a:rPr lang="en-US" dirty="0" err="1"/>
              <a:t>wenn</a:t>
            </a:r>
            <a:r>
              <a:rPr lang="en-US" dirty="0"/>
              <a:t> </a:t>
            </a:r>
            <a:r>
              <a:rPr lang="en-US" dirty="0" err="1"/>
              <a:t>sie</a:t>
            </a:r>
            <a:r>
              <a:rPr lang="en-US" dirty="0"/>
              <a:t> </a:t>
            </a:r>
            <a:r>
              <a:rPr lang="en-US" dirty="0" err="1"/>
              <a:t>keine</a:t>
            </a:r>
            <a:r>
              <a:rPr lang="en-US" dirty="0"/>
              <a:t> </a:t>
            </a:r>
            <a:r>
              <a:rPr lang="en-US" dirty="0" err="1"/>
              <a:t>Informationen</a:t>
            </a:r>
            <a:r>
              <a:rPr lang="en-US" dirty="0"/>
              <a:t> </a:t>
            </a:r>
            <a:r>
              <a:rPr lang="en-US" dirty="0" err="1"/>
              <a:t>haben</a:t>
            </a:r>
            <a:r>
              <a:rPr lang="en-US" dirty="0"/>
              <a:t>. </a:t>
            </a:r>
          </a:p>
          <a:p>
            <a:r>
              <a:rPr lang="en-US" dirty="0"/>
              <a:t>Sie </a:t>
            </a:r>
            <a:r>
              <a:rPr lang="en-US" dirty="0" err="1"/>
              <a:t>generieren</a:t>
            </a:r>
            <a:r>
              <a:rPr lang="en-US" dirty="0"/>
              <a:t> also </a:t>
            </a:r>
            <a:r>
              <a:rPr lang="en-US" dirty="0" err="1"/>
              <a:t>Informationen</a:t>
            </a:r>
            <a:r>
              <a:rPr lang="en-US" dirty="0"/>
              <a:t> </a:t>
            </a:r>
            <a:r>
              <a:rPr lang="en-US" dirty="0" err="1"/>
              <a:t>basierend</a:t>
            </a:r>
            <a:r>
              <a:rPr lang="en-US" dirty="0"/>
              <a:t> auf </a:t>
            </a:r>
            <a:r>
              <a:rPr lang="en-US" dirty="0" err="1"/>
              <a:t>Algorithmen</a:t>
            </a:r>
            <a:r>
              <a:rPr lang="en-US" dirty="0"/>
              <a:t>. Wie das </a:t>
            </a:r>
            <a:r>
              <a:rPr lang="en-US" dirty="0" err="1"/>
              <a:t>funktioniert</a:t>
            </a:r>
            <a:r>
              <a:rPr lang="en-US" dirty="0"/>
              <a:t>, das </a:t>
            </a:r>
            <a:r>
              <a:rPr lang="en-US" dirty="0" err="1"/>
              <a:t>können</a:t>
            </a:r>
            <a:r>
              <a:rPr lang="en-US" dirty="0"/>
              <a:t> Sie der </a:t>
            </a:r>
            <a:r>
              <a:rPr lang="en-US" dirty="0" err="1"/>
              <a:t>folgenden</a:t>
            </a:r>
            <a:r>
              <a:rPr lang="en-US" dirty="0"/>
              <a:t> </a:t>
            </a:r>
            <a:r>
              <a:rPr lang="en-US" dirty="0" err="1"/>
              <a:t>Grafik</a:t>
            </a:r>
            <a:r>
              <a:rPr lang="en-US" dirty="0"/>
              <a:t> </a:t>
            </a:r>
            <a:r>
              <a:rPr lang="en-US" dirty="0" err="1"/>
              <a:t>entnehmen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Brandolinis</a:t>
            </a:r>
            <a:r>
              <a:rPr lang="en-US" dirty="0"/>
              <a:t> </a:t>
            </a:r>
            <a:r>
              <a:rPr lang="en-US" dirty="0" err="1"/>
              <a:t>Gesetz</a:t>
            </a:r>
            <a:r>
              <a:rPr lang="en-US" dirty="0"/>
              <a:t> </a:t>
            </a:r>
            <a:r>
              <a:rPr lang="en-US" dirty="0" err="1"/>
              <a:t>ist</a:t>
            </a:r>
            <a:r>
              <a:rPr lang="en-US" dirty="0"/>
              <a:t> </a:t>
            </a:r>
            <a:r>
              <a:rPr lang="en-US" dirty="0" err="1"/>
              <a:t>eine</a:t>
            </a:r>
            <a:r>
              <a:rPr lang="en-US" dirty="0"/>
              <a:t> Internet-Weisheit, die </a:t>
            </a:r>
            <a:r>
              <a:rPr lang="en-US" dirty="0" err="1"/>
              <a:t>besagt</a:t>
            </a:r>
            <a:r>
              <a:rPr lang="en-US" dirty="0"/>
              <a:t>, </a:t>
            </a:r>
            <a:r>
              <a:rPr lang="en-US" dirty="0" err="1"/>
              <a:t>dass</a:t>
            </a:r>
            <a:r>
              <a:rPr lang="en-US" dirty="0"/>
              <a:t> es </a:t>
            </a:r>
            <a:r>
              <a:rPr lang="en-US" dirty="0" err="1"/>
              <a:t>viel</a:t>
            </a:r>
            <a:r>
              <a:rPr lang="en-US" dirty="0"/>
              <a:t> </a:t>
            </a:r>
            <a:r>
              <a:rPr lang="en-US" dirty="0" err="1"/>
              <a:t>mehr</a:t>
            </a:r>
            <a:r>
              <a:rPr lang="en-US" dirty="0"/>
              <a:t> </a:t>
            </a:r>
            <a:r>
              <a:rPr lang="en-US" dirty="0" err="1"/>
              <a:t>Mühe</a:t>
            </a:r>
            <a:r>
              <a:rPr lang="en-US" dirty="0"/>
              <a:t> </a:t>
            </a:r>
            <a:r>
              <a:rPr lang="en-US" dirty="0" err="1"/>
              <a:t>kostet</a:t>
            </a:r>
            <a:r>
              <a:rPr lang="en-US" dirty="0"/>
              <a:t>, </a:t>
            </a:r>
            <a:r>
              <a:rPr lang="en-US" dirty="0" err="1"/>
              <a:t>falsche</a:t>
            </a:r>
            <a:r>
              <a:rPr lang="en-US" dirty="0"/>
              <a:t> </a:t>
            </a:r>
            <a:r>
              <a:rPr lang="en-US" dirty="0" err="1"/>
              <a:t>Informationen</a:t>
            </a:r>
            <a:r>
              <a:rPr lang="en-US" dirty="0"/>
              <a:t> </a:t>
            </a:r>
            <a:r>
              <a:rPr lang="en-US" dirty="0" err="1"/>
              <a:t>zu</a:t>
            </a:r>
            <a:r>
              <a:rPr lang="en-US" dirty="0"/>
              <a:t> </a:t>
            </a:r>
            <a:r>
              <a:rPr lang="en-US" dirty="0" err="1"/>
              <a:t>widerlegen</a:t>
            </a:r>
            <a:r>
              <a:rPr lang="en-US" dirty="0"/>
              <a:t>, </a:t>
            </a:r>
            <a:r>
              <a:rPr lang="en-US" dirty="0" err="1"/>
              <a:t>als</a:t>
            </a:r>
            <a:r>
              <a:rPr lang="en-US" dirty="0"/>
              <a:t> </a:t>
            </a:r>
            <a:r>
              <a:rPr lang="en-US" dirty="0" err="1"/>
              <a:t>sie</a:t>
            </a:r>
            <a:r>
              <a:rPr lang="en-US" dirty="0"/>
              <a:t> </a:t>
            </a:r>
            <a:r>
              <a:rPr lang="en-US" dirty="0" err="1"/>
              <a:t>zu</a:t>
            </a:r>
            <a:r>
              <a:rPr lang="en-US" dirty="0"/>
              <a:t> </a:t>
            </a:r>
            <a:r>
              <a:rPr lang="en-US" dirty="0" err="1"/>
              <a:t>verbreiten</a:t>
            </a:r>
            <a:r>
              <a:rPr lang="en-US" dirty="0"/>
              <a:t>. </a:t>
            </a:r>
          </a:p>
          <a:p>
            <a:r>
              <a:rPr lang="en-US" dirty="0"/>
              <a:t>Das </a:t>
            </a:r>
            <a:r>
              <a:rPr lang="en-US" dirty="0" err="1"/>
              <a:t>liegt</a:t>
            </a:r>
            <a:r>
              <a:rPr lang="en-US" dirty="0"/>
              <a:t> </a:t>
            </a:r>
            <a:r>
              <a:rPr lang="en-US" dirty="0" err="1"/>
              <a:t>daran</a:t>
            </a:r>
            <a:r>
              <a:rPr lang="en-US" dirty="0"/>
              <a:t>, </a:t>
            </a:r>
            <a:r>
              <a:rPr lang="en-US" dirty="0" err="1"/>
              <a:t>dass</a:t>
            </a:r>
            <a:r>
              <a:rPr lang="en-US" dirty="0"/>
              <a:t> man für die </a:t>
            </a:r>
            <a:r>
              <a:rPr lang="en-US" dirty="0" err="1"/>
              <a:t>Widerlegung</a:t>
            </a:r>
            <a:r>
              <a:rPr lang="en-US" dirty="0"/>
              <a:t> oft </a:t>
            </a:r>
            <a:r>
              <a:rPr lang="en-US" dirty="0" err="1"/>
              <a:t>mehr</a:t>
            </a:r>
            <a:r>
              <a:rPr lang="en-US" dirty="0"/>
              <a:t> </a:t>
            </a:r>
            <a:r>
              <a:rPr lang="en-US" dirty="0" err="1"/>
              <a:t>Beweise</a:t>
            </a:r>
            <a:r>
              <a:rPr lang="en-US" dirty="0"/>
              <a:t>, </a:t>
            </a:r>
            <a:r>
              <a:rPr lang="en-US" dirty="0" err="1"/>
              <a:t>Argumente</a:t>
            </a:r>
            <a:r>
              <a:rPr lang="en-US" dirty="0"/>
              <a:t> und </a:t>
            </a:r>
            <a:r>
              <a:rPr lang="en-US" dirty="0" err="1"/>
              <a:t>Erklärungen</a:t>
            </a:r>
            <a:r>
              <a:rPr lang="en-US" dirty="0"/>
              <a:t> </a:t>
            </a:r>
            <a:r>
              <a:rPr lang="en-US" dirty="0" err="1"/>
              <a:t>braucht</a:t>
            </a:r>
            <a:r>
              <a:rPr lang="en-US" dirty="0"/>
              <a:t>, </a:t>
            </a:r>
            <a:r>
              <a:rPr lang="en-US" dirty="0" err="1"/>
              <a:t>als</a:t>
            </a:r>
            <a:r>
              <a:rPr lang="en-US" dirty="0"/>
              <a:t> für die </a:t>
            </a:r>
            <a:r>
              <a:rPr lang="en-US" dirty="0" err="1"/>
              <a:t>Erzeugung</a:t>
            </a:r>
            <a:r>
              <a:rPr lang="en-US" dirty="0"/>
              <a:t> von </a:t>
            </a:r>
            <a:r>
              <a:rPr lang="en-US" dirty="0" err="1"/>
              <a:t>Unsinn</a:t>
            </a:r>
            <a:r>
              <a:rPr lang="en-US" dirty="0"/>
              <a:t>.</a:t>
            </a:r>
          </a:p>
          <a:p>
            <a:endParaRPr lang="en-US" dirty="0"/>
          </a:p>
          <a:p>
            <a:r>
              <a:rPr lang="en-US" dirty="0"/>
              <a:t>Mit Blick auf KI </a:t>
            </a:r>
            <a:r>
              <a:rPr lang="en-US" dirty="0" err="1"/>
              <a:t>bedeutet</a:t>
            </a:r>
            <a:r>
              <a:rPr lang="en-US" dirty="0"/>
              <a:t> das, </a:t>
            </a:r>
            <a:r>
              <a:rPr lang="en-US" dirty="0" err="1"/>
              <a:t>dass</a:t>
            </a:r>
            <a:r>
              <a:rPr lang="en-US" dirty="0"/>
              <a:t> man </a:t>
            </a:r>
            <a:r>
              <a:rPr lang="en-US" dirty="0" err="1"/>
              <a:t>vorsichtig</a:t>
            </a:r>
            <a:r>
              <a:rPr lang="en-US" dirty="0"/>
              <a:t> sein muss, </a:t>
            </a:r>
            <a:r>
              <a:rPr lang="en-US" dirty="0" err="1"/>
              <a:t>welche</a:t>
            </a:r>
            <a:r>
              <a:rPr lang="en-US" dirty="0"/>
              <a:t> </a:t>
            </a:r>
            <a:r>
              <a:rPr lang="en-US" dirty="0" err="1"/>
              <a:t>Quellen</a:t>
            </a:r>
            <a:r>
              <a:rPr lang="en-US" dirty="0"/>
              <a:t> man für die </a:t>
            </a:r>
            <a:r>
              <a:rPr lang="en-US" dirty="0" err="1"/>
              <a:t>Erzeugung</a:t>
            </a:r>
            <a:r>
              <a:rPr lang="en-US" dirty="0"/>
              <a:t> </a:t>
            </a:r>
            <a:r>
              <a:rPr lang="en-US" dirty="0" err="1"/>
              <a:t>oder</a:t>
            </a:r>
            <a:r>
              <a:rPr lang="en-US" dirty="0"/>
              <a:t> </a:t>
            </a:r>
            <a:r>
              <a:rPr lang="en-US" dirty="0" err="1"/>
              <a:t>Bewertung</a:t>
            </a:r>
            <a:r>
              <a:rPr lang="en-US" dirty="0"/>
              <a:t> von KI-</a:t>
            </a:r>
            <a:r>
              <a:rPr lang="en-US" dirty="0" err="1"/>
              <a:t>Inhalten</a:t>
            </a:r>
            <a:r>
              <a:rPr lang="en-US" dirty="0"/>
              <a:t> </a:t>
            </a:r>
            <a:r>
              <a:rPr lang="en-US" dirty="0" err="1"/>
              <a:t>verwendet</a:t>
            </a:r>
            <a:r>
              <a:rPr lang="en-US" dirty="0"/>
              <a:t>. </a:t>
            </a:r>
          </a:p>
          <a:p>
            <a:r>
              <a:rPr lang="en-US" dirty="0"/>
              <a:t>Es </a:t>
            </a:r>
            <a:r>
              <a:rPr lang="en-US" dirty="0" err="1"/>
              <a:t>gibt</a:t>
            </a:r>
            <a:r>
              <a:rPr lang="en-US" dirty="0"/>
              <a:t> </a:t>
            </a:r>
            <a:r>
              <a:rPr lang="en-US" dirty="0" err="1"/>
              <a:t>viele</a:t>
            </a:r>
            <a:r>
              <a:rPr lang="en-US" dirty="0"/>
              <a:t> </a:t>
            </a:r>
            <a:r>
              <a:rPr lang="en-US" dirty="0" err="1"/>
              <a:t>falsche</a:t>
            </a:r>
            <a:r>
              <a:rPr lang="en-US" dirty="0"/>
              <a:t> </a:t>
            </a:r>
            <a:r>
              <a:rPr lang="en-US" dirty="0" err="1"/>
              <a:t>oder</a:t>
            </a:r>
            <a:r>
              <a:rPr lang="en-US" dirty="0"/>
              <a:t> </a:t>
            </a:r>
            <a:r>
              <a:rPr lang="en-US" dirty="0" err="1"/>
              <a:t>irreführende</a:t>
            </a:r>
            <a:r>
              <a:rPr lang="en-US" dirty="0"/>
              <a:t> </a:t>
            </a:r>
            <a:r>
              <a:rPr lang="en-US" dirty="0" err="1"/>
              <a:t>Informationen</a:t>
            </a:r>
            <a:r>
              <a:rPr lang="en-US" dirty="0"/>
              <a:t> </a:t>
            </a:r>
            <a:r>
              <a:rPr lang="en-US" dirty="0" err="1"/>
              <a:t>über</a:t>
            </a:r>
            <a:r>
              <a:rPr lang="en-US" dirty="0"/>
              <a:t> KI </a:t>
            </a:r>
            <a:r>
              <a:rPr lang="en-US" dirty="0" err="1"/>
              <a:t>im</a:t>
            </a:r>
            <a:r>
              <a:rPr lang="en-US" dirty="0"/>
              <a:t> Internet, die man </a:t>
            </a:r>
            <a:r>
              <a:rPr lang="en-US" dirty="0" err="1"/>
              <a:t>nicht</a:t>
            </a:r>
            <a:r>
              <a:rPr lang="en-US" dirty="0"/>
              <a:t> </a:t>
            </a:r>
            <a:r>
              <a:rPr lang="en-US" dirty="0" err="1"/>
              <a:t>einfach</a:t>
            </a:r>
            <a:r>
              <a:rPr lang="en-US" dirty="0"/>
              <a:t> </a:t>
            </a:r>
            <a:r>
              <a:rPr lang="en-US" dirty="0" err="1"/>
              <a:t>glauben</a:t>
            </a:r>
            <a:r>
              <a:rPr lang="en-US" dirty="0"/>
              <a:t> </a:t>
            </a:r>
            <a:r>
              <a:rPr lang="en-US" dirty="0" err="1"/>
              <a:t>sollte</a:t>
            </a:r>
            <a:r>
              <a:rPr lang="en-US" dirty="0"/>
              <a:t>. </a:t>
            </a:r>
          </a:p>
          <a:p>
            <a:endParaRPr lang="en-US" dirty="0"/>
          </a:p>
          <a:p>
            <a:r>
              <a:rPr lang="en-US" dirty="0"/>
              <a:t>Man </a:t>
            </a:r>
            <a:r>
              <a:rPr lang="en-US" dirty="0" err="1"/>
              <a:t>sollte</a:t>
            </a:r>
            <a:r>
              <a:rPr lang="en-US" dirty="0"/>
              <a:t> immer </a:t>
            </a:r>
            <a:r>
              <a:rPr lang="en-US" dirty="0" err="1"/>
              <a:t>versuchen</a:t>
            </a:r>
            <a:r>
              <a:rPr lang="en-US" dirty="0"/>
              <a:t>, die </a:t>
            </a:r>
            <a:r>
              <a:rPr lang="en-US" dirty="0" err="1"/>
              <a:t>Qualität</a:t>
            </a:r>
            <a:r>
              <a:rPr lang="en-US" dirty="0"/>
              <a:t>, die </a:t>
            </a:r>
            <a:r>
              <a:rPr lang="en-US" dirty="0" err="1"/>
              <a:t>Herkunft</a:t>
            </a:r>
            <a:r>
              <a:rPr lang="en-US" dirty="0"/>
              <a:t> und die </a:t>
            </a:r>
            <a:r>
              <a:rPr lang="en-US" dirty="0" err="1"/>
              <a:t>Absicht</a:t>
            </a:r>
            <a:r>
              <a:rPr lang="en-US" dirty="0"/>
              <a:t> der KI-</a:t>
            </a:r>
            <a:r>
              <a:rPr lang="en-US" dirty="0" err="1"/>
              <a:t>Inhalte</a:t>
            </a:r>
            <a:r>
              <a:rPr lang="en-US" dirty="0"/>
              <a:t> </a:t>
            </a:r>
            <a:r>
              <a:rPr lang="en-US" dirty="0" err="1"/>
              <a:t>zu</a:t>
            </a:r>
            <a:r>
              <a:rPr lang="en-US" dirty="0"/>
              <a:t> </a:t>
            </a:r>
            <a:r>
              <a:rPr lang="en-US" dirty="0" err="1"/>
              <a:t>überprüfen</a:t>
            </a:r>
            <a:r>
              <a:rPr lang="en-US" dirty="0"/>
              <a:t>, bevor man </a:t>
            </a:r>
            <a:r>
              <a:rPr lang="en-US" dirty="0" err="1"/>
              <a:t>sie</a:t>
            </a:r>
            <a:r>
              <a:rPr lang="en-US" dirty="0"/>
              <a:t> </a:t>
            </a:r>
            <a:r>
              <a:rPr lang="en-US" dirty="0" err="1"/>
              <a:t>akzeptiert</a:t>
            </a:r>
            <a:r>
              <a:rPr lang="en-US" dirty="0"/>
              <a:t> </a:t>
            </a:r>
            <a:r>
              <a:rPr lang="en-US" dirty="0" err="1"/>
              <a:t>oder</a:t>
            </a:r>
            <a:r>
              <a:rPr lang="en-US" dirty="0"/>
              <a:t> </a:t>
            </a:r>
            <a:r>
              <a:rPr lang="en-US" dirty="0" err="1"/>
              <a:t>weitergibt</a:t>
            </a:r>
            <a:r>
              <a:rPr lang="en-US" dirty="0"/>
              <a:t>. </a:t>
            </a:r>
          </a:p>
          <a:p>
            <a:r>
              <a:rPr lang="en-US" dirty="0" err="1"/>
              <a:t>Andernfalls</a:t>
            </a:r>
            <a:r>
              <a:rPr lang="en-US" dirty="0"/>
              <a:t> </a:t>
            </a:r>
            <a:r>
              <a:rPr lang="en-US" dirty="0" err="1"/>
              <a:t>kann</a:t>
            </a:r>
            <a:r>
              <a:rPr lang="en-US" dirty="0"/>
              <a:t> man Opfer </a:t>
            </a:r>
            <a:r>
              <a:rPr lang="en-US" dirty="0" err="1"/>
              <a:t>oder</a:t>
            </a:r>
            <a:r>
              <a:rPr lang="en-US" dirty="0"/>
              <a:t> </a:t>
            </a:r>
            <a:r>
              <a:rPr lang="en-US" dirty="0" err="1"/>
              <a:t>Verbreiter</a:t>
            </a:r>
            <a:r>
              <a:rPr lang="en-US" dirty="0"/>
              <a:t> von Bullshit </a:t>
            </a:r>
            <a:r>
              <a:rPr lang="en-US" dirty="0" err="1"/>
              <a:t>werden.Das</a:t>
            </a:r>
            <a:r>
              <a:rPr lang="en-US" dirty="0"/>
              <a:t> </a:t>
            </a:r>
            <a:r>
              <a:rPr lang="en-US" dirty="0" err="1"/>
              <a:t>spielt</a:t>
            </a:r>
            <a:r>
              <a:rPr lang="en-US" dirty="0"/>
              <a:t> </a:t>
            </a:r>
            <a:r>
              <a:rPr lang="en-US" dirty="0" err="1"/>
              <a:t>nicht</a:t>
            </a:r>
            <a:r>
              <a:rPr lang="en-US" dirty="0"/>
              <a:t> </a:t>
            </a:r>
            <a:r>
              <a:rPr lang="en-US" dirty="0" err="1"/>
              <a:t>nur</a:t>
            </a:r>
            <a:r>
              <a:rPr lang="en-US" dirty="0"/>
              <a:t> </a:t>
            </a:r>
            <a:r>
              <a:rPr lang="en-US" dirty="0" err="1"/>
              <a:t>bei</a:t>
            </a:r>
            <a:r>
              <a:rPr lang="en-US" dirty="0"/>
              <a:t> </a:t>
            </a:r>
            <a:r>
              <a:rPr lang="en-US" dirty="0" err="1"/>
              <a:t>Verschwörungstheorien</a:t>
            </a:r>
            <a:r>
              <a:rPr lang="en-US" dirty="0"/>
              <a:t> und Fake News </a:t>
            </a:r>
            <a:r>
              <a:rPr lang="en-US" dirty="0" err="1"/>
              <a:t>eine</a:t>
            </a:r>
            <a:r>
              <a:rPr lang="en-US" dirty="0"/>
              <a:t> </a:t>
            </a:r>
            <a:r>
              <a:rPr lang="en-US" dirty="0" err="1"/>
              <a:t>wichtige</a:t>
            </a:r>
            <a:r>
              <a:rPr lang="en-US" dirty="0"/>
              <a:t> Rolle.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5</a:t>
            </a:fld>
            <a:endParaRPr lang="en-DE"/>
          </a:p>
        </p:txBody>
      </p:sp>
    </p:spTree>
    <p:extLst>
      <p:ext uri="{BB962C8B-B14F-4D97-AF65-F5344CB8AC3E}">
        <p14:creationId xmlns:p14="http://schemas.microsoft.com/office/powerpoint/2010/main" val="122365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Die </a:t>
            </a:r>
            <a:r>
              <a:rPr lang="en-US" dirty="0" err="1"/>
              <a:t>klare</a:t>
            </a:r>
            <a:r>
              <a:rPr lang="en-US" dirty="0"/>
              <a:t> </a:t>
            </a:r>
            <a:r>
              <a:rPr lang="en-US" dirty="0" err="1"/>
              <a:t>Antwort</a:t>
            </a:r>
            <a:r>
              <a:rPr lang="en-US" dirty="0"/>
              <a:t> auf </a:t>
            </a:r>
            <a:r>
              <a:rPr lang="en-US" dirty="0" err="1"/>
              <a:t>diese</a:t>
            </a:r>
            <a:r>
              <a:rPr lang="en-US" dirty="0"/>
              <a:t> Frage </a:t>
            </a:r>
            <a:r>
              <a:rPr lang="en-US" dirty="0" err="1"/>
              <a:t>lautet</a:t>
            </a:r>
            <a:r>
              <a:rPr lang="en-US" dirty="0"/>
              <a:t>: Carbonara. Zum </a:t>
            </a:r>
            <a:r>
              <a:rPr lang="en-US" dirty="0" err="1"/>
              <a:t>einen</a:t>
            </a:r>
            <a:r>
              <a:rPr lang="en-US" dirty="0"/>
              <a:t> </a:t>
            </a:r>
            <a:r>
              <a:rPr lang="en-US" dirty="0" err="1"/>
              <a:t>stellt</a:t>
            </a:r>
            <a:r>
              <a:rPr lang="en-US" dirty="0"/>
              <a:t> es </a:t>
            </a:r>
            <a:r>
              <a:rPr lang="en-US" dirty="0" err="1"/>
              <a:t>sich</a:t>
            </a:r>
            <a:r>
              <a:rPr lang="en-US" dirty="0"/>
              <a:t> </a:t>
            </a:r>
            <a:r>
              <a:rPr lang="en-US" dirty="0" err="1"/>
              <a:t>natürlich</a:t>
            </a:r>
            <a:r>
              <a:rPr lang="en-US" dirty="0"/>
              <a:t> </a:t>
            </a:r>
            <a:r>
              <a:rPr lang="en-US" dirty="0" err="1"/>
              <a:t>als</a:t>
            </a:r>
            <a:r>
              <a:rPr lang="en-US" dirty="0"/>
              <a:t> </a:t>
            </a:r>
            <a:r>
              <a:rPr lang="en-US" dirty="0" err="1"/>
              <a:t>Herausforderung</a:t>
            </a:r>
            <a:r>
              <a:rPr lang="en-US" dirty="0"/>
              <a:t> </a:t>
            </a:r>
            <a:r>
              <a:rPr lang="en-US" dirty="0" err="1"/>
              <a:t>mit</a:t>
            </a:r>
            <a:r>
              <a:rPr lang="en-US" dirty="0"/>
              <a:t> Blick auf Fake News und </a:t>
            </a:r>
            <a:r>
              <a:rPr lang="en-US" dirty="0" err="1"/>
              <a:t>Verschwörungstheorien</a:t>
            </a:r>
            <a:r>
              <a:rPr lang="en-US" dirty="0"/>
              <a:t> </a:t>
            </a:r>
            <a:r>
              <a:rPr lang="en-US" dirty="0" err="1"/>
              <a:t>dar</a:t>
            </a:r>
            <a:r>
              <a:rPr lang="en-US" dirty="0"/>
              <a:t>, </a:t>
            </a:r>
            <a:r>
              <a:rPr lang="en-US" dirty="0" err="1"/>
              <a:t>wenn</a:t>
            </a:r>
            <a:r>
              <a:rPr lang="en-US" dirty="0"/>
              <a:t> </a:t>
            </a:r>
            <a:r>
              <a:rPr lang="en-US" dirty="0" err="1"/>
              <a:t>eine</a:t>
            </a:r>
            <a:r>
              <a:rPr lang="en-US" dirty="0"/>
              <a:t> KI </a:t>
            </a:r>
            <a:r>
              <a:rPr lang="en-US" dirty="0" err="1"/>
              <a:t>wahre</a:t>
            </a:r>
            <a:r>
              <a:rPr lang="en-US" dirty="0"/>
              <a:t> von </a:t>
            </a:r>
            <a:r>
              <a:rPr lang="en-US" dirty="0" err="1"/>
              <a:t>unwahren</a:t>
            </a:r>
            <a:r>
              <a:rPr lang="en-US" dirty="0"/>
              <a:t> </a:t>
            </a:r>
            <a:r>
              <a:rPr lang="en-US" dirty="0" err="1"/>
              <a:t>Informationen</a:t>
            </a:r>
            <a:r>
              <a:rPr lang="en-US" dirty="0"/>
              <a:t> </a:t>
            </a:r>
            <a:r>
              <a:rPr lang="en-US" dirty="0" err="1"/>
              <a:t>nicht</a:t>
            </a:r>
            <a:r>
              <a:rPr lang="en-US" dirty="0"/>
              <a:t> </a:t>
            </a:r>
            <a:r>
              <a:rPr lang="en-US" dirty="0" err="1"/>
              <a:t>unterscheiden</a:t>
            </a:r>
            <a:r>
              <a:rPr lang="en-US" dirty="0"/>
              <a:t> </a:t>
            </a:r>
            <a:r>
              <a:rPr lang="en-US" dirty="0" err="1"/>
              <a:t>kann</a:t>
            </a:r>
            <a:r>
              <a:rPr lang="en-US" dirty="0"/>
              <a:t>. Zum </a:t>
            </a:r>
            <a:r>
              <a:rPr lang="en-US" dirty="0" err="1"/>
              <a:t>anderen</a:t>
            </a:r>
            <a:r>
              <a:rPr lang="en-US" dirty="0"/>
              <a:t> </a:t>
            </a:r>
            <a:r>
              <a:rPr lang="en-US" dirty="0" err="1"/>
              <a:t>stellen</a:t>
            </a:r>
            <a:r>
              <a:rPr lang="en-US" dirty="0"/>
              <a:t> </a:t>
            </a:r>
            <a:r>
              <a:rPr lang="en-US" dirty="0" err="1"/>
              <a:t>diese</a:t>
            </a:r>
            <a:r>
              <a:rPr lang="en-US" dirty="0"/>
              <a:t> </a:t>
            </a:r>
            <a:r>
              <a:rPr lang="en-US" dirty="0" err="1"/>
              <a:t>Halluzinationen</a:t>
            </a:r>
            <a:r>
              <a:rPr lang="en-US" dirty="0"/>
              <a:t> </a:t>
            </a:r>
            <a:r>
              <a:rPr lang="en-US" dirty="0" err="1"/>
              <a:t>jedoch</a:t>
            </a:r>
            <a:r>
              <a:rPr lang="en-US" dirty="0"/>
              <a:t> </a:t>
            </a:r>
            <a:r>
              <a:rPr lang="en-US" dirty="0" err="1"/>
              <a:t>kreatives</a:t>
            </a:r>
            <a:r>
              <a:rPr lang="en-US" dirty="0"/>
              <a:t> </a:t>
            </a:r>
            <a:r>
              <a:rPr lang="en-US" dirty="0" err="1"/>
              <a:t>Potenzial</a:t>
            </a:r>
            <a:r>
              <a:rPr lang="en-US" dirty="0"/>
              <a:t> </a:t>
            </a:r>
            <a:r>
              <a:rPr lang="en-US" dirty="0" err="1"/>
              <a:t>dar</a:t>
            </a:r>
            <a:r>
              <a:rPr lang="en-US" dirty="0"/>
              <a:t>, </a:t>
            </a:r>
            <a:r>
              <a:rPr lang="en-US" dirty="0" err="1"/>
              <a:t>etwa</a:t>
            </a:r>
            <a:r>
              <a:rPr lang="en-US" dirty="0"/>
              <a:t> </a:t>
            </a:r>
            <a:r>
              <a:rPr lang="en-US" dirty="0" err="1"/>
              <a:t>beim</a:t>
            </a:r>
            <a:r>
              <a:rPr lang="en-US" dirty="0"/>
              <a:t> </a:t>
            </a:r>
            <a:r>
              <a:rPr lang="en-US" dirty="0" err="1"/>
              <a:t>Verfassen</a:t>
            </a:r>
            <a:r>
              <a:rPr lang="en-US" dirty="0"/>
              <a:t> von </a:t>
            </a:r>
            <a:r>
              <a:rPr lang="en-US" dirty="0" err="1"/>
              <a:t>Drehbüchern</a:t>
            </a:r>
            <a:r>
              <a:rPr lang="en-US" dirty="0"/>
              <a:t> </a:t>
            </a:r>
            <a:r>
              <a:rPr lang="en-US" dirty="0" err="1"/>
              <a:t>oder</a:t>
            </a:r>
            <a:r>
              <a:rPr lang="en-US" dirty="0"/>
              <a:t> </a:t>
            </a:r>
            <a:r>
              <a:rPr lang="en-US" dirty="0" err="1"/>
              <a:t>surrealen</a:t>
            </a:r>
            <a:r>
              <a:rPr lang="en-US" dirty="0"/>
              <a:t> </a:t>
            </a:r>
            <a:r>
              <a:rPr lang="en-US" dirty="0" err="1"/>
              <a:t>Bildern</a:t>
            </a:r>
            <a:r>
              <a:rPr lang="en-US" dirty="0"/>
              <a:t>. </a:t>
            </a:r>
          </a:p>
          <a:p>
            <a:r>
              <a:rPr lang="en-US" dirty="0"/>
              <a:t>x</a:t>
            </a:r>
          </a:p>
          <a:p>
            <a:r>
              <a:rPr lang="en-US" dirty="0"/>
              <a:t>Es </a:t>
            </a:r>
            <a:r>
              <a:rPr lang="en-US" dirty="0" err="1"/>
              <a:t>ist</a:t>
            </a:r>
            <a:r>
              <a:rPr lang="en-US" dirty="0"/>
              <a:t> </a:t>
            </a:r>
            <a:r>
              <a:rPr lang="en-US" dirty="0" err="1"/>
              <a:t>davon</a:t>
            </a:r>
            <a:r>
              <a:rPr lang="en-US" dirty="0"/>
              <a:t> </a:t>
            </a:r>
            <a:r>
              <a:rPr lang="en-US" dirty="0" err="1"/>
              <a:t>auszugehen</a:t>
            </a:r>
            <a:r>
              <a:rPr lang="en-US" dirty="0"/>
              <a:t>, </a:t>
            </a:r>
            <a:r>
              <a:rPr lang="en-US" dirty="0" err="1"/>
              <a:t>dass</a:t>
            </a:r>
            <a:r>
              <a:rPr lang="en-US" dirty="0"/>
              <a:t> es </a:t>
            </a:r>
            <a:r>
              <a:rPr lang="en-US" dirty="0" err="1"/>
              <a:t>künftig</a:t>
            </a:r>
            <a:r>
              <a:rPr lang="en-US" dirty="0"/>
              <a:t> KI-</a:t>
            </a:r>
            <a:r>
              <a:rPr lang="en-US" dirty="0" err="1"/>
              <a:t>Modelle</a:t>
            </a:r>
            <a:r>
              <a:rPr lang="en-US" dirty="0"/>
              <a:t> für </a:t>
            </a:r>
            <a:r>
              <a:rPr lang="en-US" dirty="0" err="1"/>
              <a:t>unterschiedliche</a:t>
            </a:r>
            <a:r>
              <a:rPr lang="en-US" dirty="0"/>
              <a:t> </a:t>
            </a:r>
            <a:r>
              <a:rPr lang="en-US" dirty="0" err="1"/>
              <a:t>Anwendungen</a:t>
            </a:r>
            <a:r>
              <a:rPr lang="en-US" dirty="0"/>
              <a:t> </a:t>
            </a:r>
            <a:r>
              <a:rPr lang="en-US" dirty="0" err="1"/>
              <a:t>gibt</a:t>
            </a:r>
            <a:r>
              <a:rPr lang="en-US" dirty="0"/>
              <a:t>. Für die Produktion von </a:t>
            </a:r>
            <a:r>
              <a:rPr lang="en-US" dirty="0" err="1"/>
              <a:t>akademischen</a:t>
            </a:r>
            <a:r>
              <a:rPr lang="en-US" dirty="0"/>
              <a:t> </a:t>
            </a:r>
            <a:r>
              <a:rPr lang="en-US" dirty="0" err="1"/>
              <a:t>Texten</a:t>
            </a:r>
            <a:r>
              <a:rPr lang="en-US" dirty="0"/>
              <a:t> </a:t>
            </a:r>
            <a:r>
              <a:rPr lang="en-US" dirty="0" err="1"/>
              <a:t>beispielsweise</a:t>
            </a:r>
            <a:r>
              <a:rPr lang="en-US" dirty="0"/>
              <a:t> </a:t>
            </a:r>
            <a:r>
              <a:rPr lang="en-US" dirty="0" err="1"/>
              <a:t>Modelle</a:t>
            </a:r>
            <a:r>
              <a:rPr lang="en-US" dirty="0"/>
              <a:t>, die </a:t>
            </a:r>
            <a:r>
              <a:rPr lang="en-US" dirty="0" err="1"/>
              <a:t>Quellen</a:t>
            </a:r>
            <a:r>
              <a:rPr lang="en-US" dirty="0"/>
              <a:t> so </a:t>
            </a:r>
            <a:r>
              <a:rPr lang="en-US" dirty="0" err="1"/>
              <a:t>ausweisen</a:t>
            </a:r>
            <a:r>
              <a:rPr lang="en-US" dirty="0"/>
              <a:t>, </a:t>
            </a:r>
            <a:r>
              <a:rPr lang="en-US" dirty="0" err="1"/>
              <a:t>dass</a:t>
            </a:r>
            <a:r>
              <a:rPr lang="en-US" dirty="0"/>
              <a:t> der User </a:t>
            </a:r>
            <a:r>
              <a:rPr lang="en-US" dirty="0" err="1"/>
              <a:t>verifizieren</a:t>
            </a:r>
            <a:r>
              <a:rPr lang="en-US" dirty="0"/>
              <a:t> </a:t>
            </a:r>
            <a:r>
              <a:rPr lang="en-US" dirty="0" err="1"/>
              <a:t>kann</a:t>
            </a:r>
            <a:r>
              <a:rPr lang="en-US" dirty="0"/>
              <a:t>.  Für den </a:t>
            </a:r>
            <a:r>
              <a:rPr lang="en-US" dirty="0" err="1"/>
              <a:t>kreativen</a:t>
            </a:r>
            <a:r>
              <a:rPr lang="en-US" dirty="0"/>
              <a:t> </a:t>
            </a:r>
            <a:r>
              <a:rPr lang="en-US" dirty="0" err="1"/>
              <a:t>Bereich</a:t>
            </a:r>
            <a:r>
              <a:rPr lang="en-US" dirty="0"/>
              <a:t> </a:t>
            </a:r>
            <a:r>
              <a:rPr lang="en-US" dirty="0" err="1"/>
              <a:t>hingegen</a:t>
            </a:r>
            <a:r>
              <a:rPr lang="en-US" dirty="0"/>
              <a:t> </a:t>
            </a:r>
            <a:r>
              <a:rPr lang="en-US" dirty="0" err="1"/>
              <a:t>Anwendungen</a:t>
            </a:r>
            <a:r>
              <a:rPr lang="en-US" dirty="0"/>
              <a:t>, </a:t>
            </a:r>
            <a:r>
              <a:rPr lang="en-US" dirty="0" err="1"/>
              <a:t>bei</a:t>
            </a:r>
            <a:r>
              <a:rPr lang="en-US" dirty="0"/>
              <a:t> </a:t>
            </a:r>
            <a:r>
              <a:rPr lang="en-US" dirty="0" err="1"/>
              <a:t>denen</a:t>
            </a:r>
            <a:r>
              <a:rPr lang="en-US" dirty="0"/>
              <a:t> </a:t>
            </a:r>
            <a:r>
              <a:rPr lang="en-US" dirty="0" err="1"/>
              <a:t>Halluzinationen</a:t>
            </a:r>
            <a:r>
              <a:rPr lang="en-US" dirty="0"/>
              <a:t> </a:t>
            </a:r>
            <a:r>
              <a:rPr lang="en-US" dirty="0" err="1"/>
              <a:t>sogar</a:t>
            </a:r>
            <a:r>
              <a:rPr lang="en-US" dirty="0"/>
              <a:t> </a:t>
            </a:r>
            <a:r>
              <a:rPr lang="en-US" dirty="0" err="1"/>
              <a:t>wünschenswert</a:t>
            </a:r>
            <a:r>
              <a:rPr lang="en-US" dirty="0"/>
              <a:t> </a:t>
            </a:r>
            <a:r>
              <a:rPr lang="en-US" dirty="0" err="1"/>
              <a:t>sind</a:t>
            </a:r>
            <a:r>
              <a:rPr lang="en-US" dirty="0"/>
              <a:t>. Man muss also </a:t>
            </a:r>
            <a:r>
              <a:rPr lang="en-US" dirty="0" err="1"/>
              <a:t>nicht</a:t>
            </a:r>
            <a:r>
              <a:rPr lang="en-US" dirty="0"/>
              <a:t> In </a:t>
            </a:r>
            <a:r>
              <a:rPr lang="en-US" dirty="0" err="1"/>
              <a:t>Utopien</a:t>
            </a:r>
            <a:r>
              <a:rPr lang="en-US" dirty="0"/>
              <a:t> und </a:t>
            </a:r>
            <a:r>
              <a:rPr lang="en-US" dirty="0" err="1"/>
              <a:t>Dystopie</a:t>
            </a:r>
            <a:r>
              <a:rPr lang="en-US" dirty="0"/>
              <a:t> </a:t>
            </a:r>
            <a:r>
              <a:rPr lang="en-US" dirty="0" err="1"/>
              <a:t>denken</a:t>
            </a:r>
            <a:r>
              <a:rPr lang="en-US" dirty="0"/>
              <a:t>, </a:t>
            </a:r>
            <a:r>
              <a:rPr lang="en-US" dirty="0" err="1"/>
              <a:t>sondern</a:t>
            </a:r>
            <a:r>
              <a:rPr lang="en-US" dirty="0"/>
              <a:t> </a:t>
            </a:r>
            <a:r>
              <a:rPr lang="en-US" dirty="0" err="1"/>
              <a:t>sich</a:t>
            </a:r>
            <a:r>
              <a:rPr lang="en-US" dirty="0"/>
              <a:t> </a:t>
            </a:r>
            <a:r>
              <a:rPr lang="en-US" dirty="0" err="1"/>
              <a:t>im</a:t>
            </a:r>
            <a:r>
              <a:rPr lang="en-US" dirty="0"/>
              <a:t> </a:t>
            </a:r>
            <a:r>
              <a:rPr lang="en-US" dirty="0" err="1"/>
              <a:t>Klaren</a:t>
            </a:r>
            <a:r>
              <a:rPr lang="en-US" dirty="0"/>
              <a:t> sein, </a:t>
            </a:r>
            <a:r>
              <a:rPr lang="en-US" dirty="0" err="1"/>
              <a:t>dass</a:t>
            </a:r>
            <a:r>
              <a:rPr lang="en-US" dirty="0"/>
              <a:t> der </a:t>
            </a:r>
            <a:r>
              <a:rPr lang="en-US" dirty="0" err="1"/>
              <a:t>Erfolg</a:t>
            </a:r>
            <a:r>
              <a:rPr lang="en-US" dirty="0"/>
              <a:t> </a:t>
            </a:r>
            <a:r>
              <a:rPr lang="en-US" dirty="0" err="1"/>
              <a:t>im</a:t>
            </a:r>
            <a:r>
              <a:rPr lang="en-US" dirty="0"/>
              <a:t> </a:t>
            </a:r>
            <a:r>
              <a:rPr lang="en-US" dirty="0" err="1"/>
              <a:t>Umgang</a:t>
            </a:r>
            <a:r>
              <a:rPr lang="en-US" dirty="0"/>
              <a:t> </a:t>
            </a:r>
            <a:r>
              <a:rPr lang="en-US" dirty="0" err="1"/>
              <a:t>mit</a:t>
            </a:r>
            <a:r>
              <a:rPr lang="en-US" dirty="0"/>
              <a:t> KI an der Wahl des, </a:t>
            </a:r>
            <a:r>
              <a:rPr lang="en-US" b="1" dirty="0"/>
              <a:t>für den </a:t>
            </a:r>
            <a:r>
              <a:rPr lang="en-US" b="1" dirty="0" err="1"/>
              <a:t>bestimmten</a:t>
            </a:r>
            <a:r>
              <a:rPr lang="en-US" b="1" dirty="0"/>
              <a:t> </a:t>
            </a:r>
            <a:r>
              <a:rPr lang="en-US" b="1" dirty="0" err="1"/>
              <a:t>Einsatz</a:t>
            </a:r>
            <a:r>
              <a:rPr lang="en-US" b="1" dirty="0"/>
              <a:t> </a:t>
            </a:r>
            <a:r>
              <a:rPr lang="en-US" b="1" dirty="0" err="1"/>
              <a:t>geeignete</a:t>
            </a:r>
            <a:r>
              <a:rPr lang="en-US" b="1" dirty="0"/>
              <a:t> Tool.</a:t>
            </a:r>
            <a:r>
              <a:rPr lang="en-US" dirty="0"/>
              <a:t> Hier </a:t>
            </a:r>
            <a:r>
              <a:rPr lang="en-US" dirty="0" err="1"/>
              <a:t>sind</a:t>
            </a:r>
            <a:r>
              <a:rPr lang="en-US" dirty="0"/>
              <a:t> die </a:t>
            </a:r>
            <a:r>
              <a:rPr lang="en-US" b="1" dirty="0" err="1">
                <a:solidFill>
                  <a:srgbClr val="00B050"/>
                </a:solidFill>
                <a:highlight>
                  <a:srgbClr val="00FF00"/>
                </a:highlight>
              </a:rPr>
              <a:t>Digitalen</a:t>
            </a:r>
            <a:r>
              <a:rPr lang="en-US" b="1" dirty="0">
                <a:solidFill>
                  <a:srgbClr val="00B050"/>
                </a:solidFill>
                <a:highlight>
                  <a:srgbClr val="00FF00"/>
                </a:highlight>
              </a:rPr>
              <a:t> </a:t>
            </a:r>
            <a:r>
              <a:rPr lang="en-US" b="1" dirty="0" err="1">
                <a:solidFill>
                  <a:srgbClr val="00B050"/>
                </a:solidFill>
                <a:highlight>
                  <a:srgbClr val="00FF00"/>
                </a:highlight>
              </a:rPr>
              <a:t>Schlüsselkompetenzen</a:t>
            </a:r>
            <a:r>
              <a:rPr lang="en-US" b="1" dirty="0"/>
              <a:t>, in </a:t>
            </a:r>
            <a:r>
              <a:rPr lang="en-US" b="1" dirty="0" err="1"/>
              <a:t>diesem</a:t>
            </a:r>
            <a:r>
              <a:rPr lang="en-US" b="1" dirty="0"/>
              <a:t> Falle das  1) </a:t>
            </a:r>
            <a:r>
              <a:rPr lang="en-US" b="1" dirty="0" err="1"/>
              <a:t>Anwendungs</a:t>
            </a:r>
            <a:r>
              <a:rPr lang="en-US" b="1" dirty="0"/>
              <a:t>-Know-how </a:t>
            </a:r>
            <a:r>
              <a:rPr lang="en-US" dirty="0" err="1"/>
              <a:t>gefragt</a:t>
            </a:r>
            <a:r>
              <a:rPr lang="en-US" dirty="0"/>
              <a:t>. </a:t>
            </a:r>
          </a:p>
          <a:p>
            <a:endParaRPr lang="en-US" dirty="0"/>
          </a:p>
          <a:p>
            <a:r>
              <a:rPr lang="en-US" dirty="0"/>
              <a:t>Auch die </a:t>
            </a:r>
            <a:r>
              <a:rPr lang="en-US" b="1" dirty="0"/>
              <a:t>2) </a:t>
            </a:r>
            <a:r>
              <a:rPr lang="en-US" b="1" dirty="0" err="1"/>
              <a:t>informatischen</a:t>
            </a:r>
            <a:r>
              <a:rPr lang="en-US" b="1" dirty="0"/>
              <a:t> </a:t>
            </a:r>
            <a:r>
              <a:rPr lang="en-US" b="1" dirty="0" err="1"/>
              <a:t>Grundkenntnisse</a:t>
            </a:r>
            <a:r>
              <a:rPr lang="en-US" b="1" dirty="0"/>
              <a:t> </a:t>
            </a:r>
            <a:r>
              <a:rPr lang="en-US" dirty="0" err="1"/>
              <a:t>sind</a:t>
            </a:r>
            <a:r>
              <a:rPr lang="en-US" dirty="0"/>
              <a:t> von </a:t>
            </a:r>
            <a:r>
              <a:rPr lang="en-US" dirty="0" err="1"/>
              <a:t>essentieller</a:t>
            </a:r>
            <a:r>
              <a:rPr lang="en-US" dirty="0"/>
              <a:t> </a:t>
            </a:r>
            <a:r>
              <a:rPr lang="en-US" dirty="0" err="1"/>
              <a:t>Bedeutung</a:t>
            </a:r>
            <a:r>
              <a:rPr lang="en-US" dirty="0"/>
              <a:t> </a:t>
            </a:r>
            <a:r>
              <a:rPr lang="en-US" dirty="0" err="1"/>
              <a:t>beim</a:t>
            </a:r>
            <a:r>
              <a:rPr lang="en-US" dirty="0"/>
              <a:t> </a:t>
            </a:r>
            <a:r>
              <a:rPr lang="en-US" dirty="0" err="1"/>
              <a:t>Umgang</a:t>
            </a:r>
            <a:r>
              <a:rPr lang="en-US" dirty="0"/>
              <a:t> </a:t>
            </a:r>
            <a:r>
              <a:rPr lang="en-US" dirty="0" err="1"/>
              <a:t>mit</a:t>
            </a:r>
            <a:r>
              <a:rPr lang="en-US" dirty="0"/>
              <a:t> KI – </a:t>
            </a:r>
            <a:r>
              <a:rPr lang="en-US" b="1" dirty="0"/>
              <a:t>was </a:t>
            </a:r>
            <a:r>
              <a:rPr lang="en-US" b="1" dirty="0" err="1"/>
              <a:t>sind</a:t>
            </a:r>
            <a:r>
              <a:rPr lang="en-US" b="1" dirty="0"/>
              <a:t> </a:t>
            </a:r>
            <a:r>
              <a:rPr lang="en-US" b="1" dirty="0" err="1"/>
              <a:t>Algorithmen</a:t>
            </a:r>
            <a:r>
              <a:rPr lang="en-US" b="1" dirty="0"/>
              <a:t> und </a:t>
            </a:r>
            <a:r>
              <a:rPr lang="en-US" b="1" dirty="0" err="1"/>
              <a:t>wie</a:t>
            </a:r>
            <a:r>
              <a:rPr lang="en-US" b="1" dirty="0"/>
              <a:t> </a:t>
            </a:r>
            <a:r>
              <a:rPr lang="en-US" b="1" dirty="0" err="1"/>
              <a:t>funktioniert</a:t>
            </a:r>
            <a:r>
              <a:rPr lang="en-US" b="1" dirty="0"/>
              <a:t> Machine Learning</a:t>
            </a:r>
            <a:r>
              <a:rPr lang="en-US" dirty="0"/>
              <a:t>?</a:t>
            </a:r>
          </a:p>
          <a:p>
            <a:endParaRPr lang="en-US" dirty="0"/>
          </a:p>
          <a:p>
            <a:r>
              <a:rPr lang="en-US" dirty="0"/>
              <a:t>Eine </a:t>
            </a:r>
            <a:r>
              <a:rPr lang="en-US" dirty="0" err="1"/>
              <a:t>weitere</a:t>
            </a:r>
            <a:r>
              <a:rPr lang="en-US" dirty="0"/>
              <a:t> </a:t>
            </a:r>
            <a:r>
              <a:rPr lang="en-US" dirty="0" err="1"/>
              <a:t>Digitale</a:t>
            </a:r>
            <a:r>
              <a:rPr lang="en-US" dirty="0"/>
              <a:t> </a:t>
            </a:r>
            <a:r>
              <a:rPr lang="en-US" dirty="0" err="1"/>
              <a:t>Schlüsselkompetenz</a:t>
            </a:r>
            <a:r>
              <a:rPr lang="en-US" dirty="0"/>
              <a:t>, die für den </a:t>
            </a:r>
            <a:r>
              <a:rPr lang="en-US" dirty="0" err="1"/>
              <a:t>Einsatz</a:t>
            </a:r>
            <a:r>
              <a:rPr lang="en-US" dirty="0"/>
              <a:t> von KI </a:t>
            </a:r>
            <a:r>
              <a:rPr lang="en-US" dirty="0" err="1"/>
              <a:t>essentiell</a:t>
            </a:r>
            <a:r>
              <a:rPr lang="en-US" dirty="0"/>
              <a:t> </a:t>
            </a:r>
            <a:r>
              <a:rPr lang="en-US" dirty="0" err="1"/>
              <a:t>ist</a:t>
            </a:r>
            <a:r>
              <a:rPr lang="en-US" dirty="0"/>
              <a:t>, </a:t>
            </a:r>
            <a:r>
              <a:rPr lang="en-US" dirty="0" err="1"/>
              <a:t>ist</a:t>
            </a:r>
            <a:r>
              <a:rPr lang="en-US" dirty="0"/>
              <a:t> die </a:t>
            </a:r>
            <a:r>
              <a:rPr lang="en-US" b="1" dirty="0">
                <a:solidFill>
                  <a:schemeClr val="tx1"/>
                </a:solidFill>
              </a:rPr>
              <a:t>3) </a:t>
            </a:r>
            <a:r>
              <a:rPr lang="en-US" b="1" dirty="0" err="1">
                <a:solidFill>
                  <a:schemeClr val="tx1"/>
                </a:solidFill>
              </a:rPr>
              <a:t>Medienkompetenz</a:t>
            </a:r>
            <a:r>
              <a:rPr lang="en-US" dirty="0"/>
              <a:t>. </a:t>
            </a:r>
            <a:r>
              <a:rPr lang="en-US" dirty="0" err="1"/>
              <a:t>Diese</a:t>
            </a:r>
            <a:r>
              <a:rPr lang="en-US" dirty="0"/>
              <a:t> </a:t>
            </a:r>
            <a:r>
              <a:rPr lang="en-US" dirty="0" err="1"/>
              <a:t>beginnt</a:t>
            </a:r>
            <a:r>
              <a:rPr lang="en-US" dirty="0"/>
              <a:t> </a:t>
            </a:r>
            <a:r>
              <a:rPr lang="en-US" dirty="0" err="1"/>
              <a:t>bei</a:t>
            </a:r>
            <a:r>
              <a:rPr lang="en-US" dirty="0"/>
              <a:t> der </a:t>
            </a:r>
            <a:r>
              <a:rPr lang="en-US" b="1" dirty="0" err="1"/>
              <a:t>Auswahl</a:t>
            </a:r>
            <a:r>
              <a:rPr lang="en-US" b="1" dirty="0"/>
              <a:t> des </a:t>
            </a:r>
            <a:r>
              <a:rPr lang="en-US" b="1" dirty="0" err="1"/>
              <a:t>geeigneten</a:t>
            </a:r>
            <a:r>
              <a:rPr lang="en-US" b="1" dirty="0"/>
              <a:t> Tools </a:t>
            </a:r>
            <a:r>
              <a:rPr lang="en-US" b="1" dirty="0" err="1"/>
              <a:t>mit</a:t>
            </a:r>
            <a:r>
              <a:rPr lang="en-US" b="1" dirty="0"/>
              <a:t> Blick auf </a:t>
            </a:r>
            <a:r>
              <a:rPr lang="en-US" b="1" dirty="0" err="1"/>
              <a:t>Datenbasis</a:t>
            </a:r>
            <a:r>
              <a:rPr lang="en-US" b="1" dirty="0"/>
              <a:t> und DSGVO-</a:t>
            </a:r>
            <a:r>
              <a:rPr lang="en-US" b="1" dirty="0" err="1"/>
              <a:t>Konformität</a:t>
            </a:r>
            <a:r>
              <a:rPr lang="en-US" dirty="0"/>
              <a:t>. Eine </a:t>
            </a:r>
            <a:r>
              <a:rPr lang="en-US" dirty="0" err="1"/>
              <a:t>Unterstützung</a:t>
            </a:r>
            <a:r>
              <a:rPr lang="en-US" dirty="0"/>
              <a:t> </a:t>
            </a:r>
            <a:r>
              <a:rPr lang="en-US" dirty="0" err="1"/>
              <a:t>hierzu</a:t>
            </a:r>
            <a:r>
              <a:rPr lang="en-US" dirty="0"/>
              <a:t> </a:t>
            </a:r>
            <a:r>
              <a:rPr lang="en-US" dirty="0" err="1"/>
              <a:t>bieten</a:t>
            </a:r>
            <a:r>
              <a:rPr lang="en-US" dirty="0"/>
              <a:t> </a:t>
            </a:r>
            <a:r>
              <a:rPr lang="en-US" dirty="0" err="1"/>
              <a:t>wir</a:t>
            </a:r>
            <a:r>
              <a:rPr lang="en-US" dirty="0"/>
              <a:t> </a:t>
            </a:r>
            <a:r>
              <a:rPr lang="en-US" dirty="0" err="1"/>
              <a:t>Ihnen</a:t>
            </a:r>
            <a:r>
              <a:rPr lang="en-US" dirty="0"/>
              <a:t> </a:t>
            </a:r>
            <a:r>
              <a:rPr lang="en-US" dirty="0" err="1"/>
              <a:t>mit</a:t>
            </a:r>
            <a:r>
              <a:rPr lang="en-US" dirty="0"/>
              <a:t> der </a:t>
            </a:r>
            <a:r>
              <a:rPr lang="en-US" dirty="0" err="1"/>
              <a:t>folgenden</a:t>
            </a:r>
            <a:r>
              <a:rPr lang="en-US" dirty="0"/>
              <a:t> </a:t>
            </a:r>
            <a:r>
              <a:rPr lang="en-US" dirty="0" err="1"/>
              <a:t>Übersicht</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Aus dem </a:t>
            </a:r>
            <a:r>
              <a:rPr lang="en-US" dirty="0" err="1"/>
              <a:t>bisher</a:t>
            </a:r>
            <a:r>
              <a:rPr lang="en-US" dirty="0"/>
              <a:t> </a:t>
            </a:r>
            <a:r>
              <a:rPr lang="en-US" dirty="0" err="1"/>
              <a:t>Skizzierten</a:t>
            </a:r>
            <a:r>
              <a:rPr lang="en-US" dirty="0"/>
              <a:t> </a:t>
            </a:r>
            <a:r>
              <a:rPr lang="en-US" dirty="0" err="1"/>
              <a:t>wird</a:t>
            </a:r>
            <a:r>
              <a:rPr lang="en-US" dirty="0"/>
              <a:t> </a:t>
            </a:r>
            <a:r>
              <a:rPr lang="en-US" dirty="0" err="1"/>
              <a:t>deutlich</a:t>
            </a:r>
            <a:r>
              <a:rPr lang="en-US" dirty="0"/>
              <a:t>, </a:t>
            </a:r>
            <a:r>
              <a:rPr lang="en-US" dirty="0" err="1"/>
              <a:t>dass</a:t>
            </a:r>
            <a:r>
              <a:rPr lang="en-US" dirty="0"/>
              <a:t> die KI </a:t>
            </a:r>
            <a:r>
              <a:rPr lang="en-US" dirty="0" err="1"/>
              <a:t>sehr</a:t>
            </a:r>
            <a:r>
              <a:rPr lang="en-US" dirty="0"/>
              <a:t> gut </a:t>
            </a:r>
            <a:r>
              <a:rPr lang="en-US" dirty="0" err="1"/>
              <a:t>darin</a:t>
            </a:r>
            <a:r>
              <a:rPr lang="en-US" dirty="0"/>
              <a:t> </a:t>
            </a:r>
            <a:r>
              <a:rPr lang="en-US" dirty="0" err="1"/>
              <a:t>ist</a:t>
            </a:r>
            <a:r>
              <a:rPr lang="en-US" dirty="0"/>
              <a:t>, Muster in </a:t>
            </a:r>
            <a:r>
              <a:rPr lang="en-US" dirty="0" err="1"/>
              <a:t>großen</a:t>
            </a:r>
            <a:r>
              <a:rPr lang="en-US" dirty="0"/>
              <a:t> </a:t>
            </a:r>
            <a:r>
              <a:rPr lang="en-US" dirty="0" err="1"/>
              <a:t>Datenmengen</a:t>
            </a:r>
            <a:r>
              <a:rPr lang="en-US" dirty="0"/>
              <a:t> </a:t>
            </a:r>
            <a:r>
              <a:rPr lang="en-US" dirty="0" err="1"/>
              <a:t>zu</a:t>
            </a:r>
            <a:r>
              <a:rPr lang="en-US" dirty="0"/>
              <a:t> </a:t>
            </a:r>
            <a:r>
              <a:rPr lang="en-US" dirty="0" err="1"/>
              <a:t>finden</a:t>
            </a:r>
            <a:r>
              <a:rPr lang="en-US" dirty="0"/>
              <a:t>. </a:t>
            </a:r>
          </a:p>
          <a:p>
            <a:r>
              <a:rPr lang="en-US" dirty="0"/>
              <a:t>Das </a:t>
            </a:r>
            <a:r>
              <a:rPr lang="en-US" dirty="0" err="1"/>
              <a:t>führt</a:t>
            </a:r>
            <a:r>
              <a:rPr lang="en-US" dirty="0"/>
              <a:t> </a:t>
            </a:r>
            <a:r>
              <a:rPr lang="en-US" dirty="0" err="1"/>
              <a:t>dazu</a:t>
            </a:r>
            <a:r>
              <a:rPr lang="en-US" dirty="0"/>
              <a:t>, die </a:t>
            </a:r>
            <a:r>
              <a:rPr lang="en-US" dirty="0" err="1"/>
              <a:t>Leistung</a:t>
            </a:r>
            <a:r>
              <a:rPr lang="en-US" dirty="0"/>
              <a:t> der </a:t>
            </a:r>
            <a:r>
              <a:rPr lang="en-US" dirty="0" err="1"/>
              <a:t>textgenerierenden</a:t>
            </a:r>
            <a:r>
              <a:rPr lang="en-US" dirty="0"/>
              <a:t> </a:t>
            </a:r>
            <a:r>
              <a:rPr lang="en-US" dirty="0" err="1"/>
              <a:t>zu</a:t>
            </a:r>
            <a:r>
              <a:rPr lang="en-US" dirty="0"/>
              <a:t> </a:t>
            </a:r>
            <a:r>
              <a:rPr lang="en-US" dirty="0" err="1"/>
              <a:t>vermenschlichen</a:t>
            </a:r>
            <a:r>
              <a:rPr lang="en-US" dirty="0"/>
              <a:t>. ACHTUNG. </a:t>
            </a:r>
          </a:p>
          <a:p>
            <a:r>
              <a:rPr lang="en-US" dirty="0"/>
              <a:t>KI </a:t>
            </a:r>
            <a:r>
              <a:rPr lang="en-US" dirty="0" err="1"/>
              <a:t>macht</a:t>
            </a:r>
            <a:r>
              <a:rPr lang="en-US" dirty="0"/>
              <a:t> </a:t>
            </a:r>
            <a:r>
              <a:rPr lang="en-US" dirty="0" err="1"/>
              <a:t>unerwartete</a:t>
            </a:r>
            <a:r>
              <a:rPr lang="en-US" dirty="0"/>
              <a:t>, fast </a:t>
            </a:r>
            <a:r>
              <a:rPr lang="en-US" dirty="0" err="1"/>
              <a:t>schon</a:t>
            </a:r>
            <a:r>
              <a:rPr lang="en-US" dirty="0"/>
              <a:t> </a:t>
            </a:r>
            <a:r>
              <a:rPr lang="en-US" dirty="0" err="1"/>
              <a:t>als</a:t>
            </a:r>
            <a:r>
              <a:rPr lang="en-US" dirty="0"/>
              <a:t> </a:t>
            </a:r>
            <a:r>
              <a:rPr lang="en-US" dirty="0" err="1"/>
              <a:t>dumm</a:t>
            </a:r>
            <a:r>
              <a:rPr lang="en-US" dirty="0"/>
              <a:t> </a:t>
            </a:r>
            <a:r>
              <a:rPr lang="en-US" dirty="0" err="1"/>
              <a:t>zu</a:t>
            </a:r>
            <a:r>
              <a:rPr lang="en-US" dirty="0"/>
              <a:t> </a:t>
            </a:r>
            <a:r>
              <a:rPr lang="en-US" dirty="0" err="1"/>
              <a:t>bezeichnende</a:t>
            </a:r>
            <a:r>
              <a:rPr lang="en-US" dirty="0"/>
              <a:t> Fehler (</a:t>
            </a:r>
            <a:r>
              <a:rPr lang="en-US" dirty="0" err="1"/>
              <a:t>Pferd</a:t>
            </a:r>
            <a:r>
              <a:rPr lang="en-US" dirty="0"/>
              <a:t> </a:t>
            </a:r>
            <a:r>
              <a:rPr lang="en-US" dirty="0" err="1"/>
              <a:t>mit</a:t>
            </a:r>
            <a:r>
              <a:rPr lang="en-US" dirty="0"/>
              <a:t> </a:t>
            </a:r>
            <a:r>
              <a:rPr lang="en-US" dirty="0" err="1"/>
              <a:t>Wasserzeichen</a:t>
            </a:r>
            <a:r>
              <a:rPr lang="en-US" dirty="0"/>
              <a:t>). </a:t>
            </a:r>
          </a:p>
          <a:p>
            <a:r>
              <a:rPr lang="en-US" dirty="0"/>
              <a:t>KI </a:t>
            </a:r>
            <a:r>
              <a:rPr lang="en-US" dirty="0" err="1"/>
              <a:t>versteht</a:t>
            </a:r>
            <a:r>
              <a:rPr lang="en-US" dirty="0"/>
              <a:t> </a:t>
            </a:r>
            <a:r>
              <a:rPr lang="en-US" dirty="0" err="1"/>
              <a:t>keine</a:t>
            </a:r>
            <a:r>
              <a:rPr lang="en-US" dirty="0"/>
              <a:t> </a:t>
            </a:r>
            <a:r>
              <a:rPr lang="en-US" dirty="0" err="1"/>
              <a:t>Konzepte</a:t>
            </a:r>
            <a:r>
              <a:rPr lang="en-US" dirty="0"/>
              <a:t>, </a:t>
            </a:r>
            <a:r>
              <a:rPr lang="en-US" dirty="0" err="1"/>
              <a:t>kann</a:t>
            </a:r>
            <a:r>
              <a:rPr lang="en-US" dirty="0"/>
              <a:t> </a:t>
            </a:r>
            <a:r>
              <a:rPr lang="en-US" dirty="0" err="1"/>
              <a:t>Logik</a:t>
            </a:r>
            <a:r>
              <a:rPr lang="en-US" dirty="0"/>
              <a:t> </a:t>
            </a:r>
            <a:r>
              <a:rPr lang="en-US" dirty="0" err="1"/>
              <a:t>nicht</a:t>
            </a:r>
            <a:r>
              <a:rPr lang="en-US" dirty="0"/>
              <a:t> gut, </a:t>
            </a:r>
            <a:r>
              <a:rPr lang="en-US" dirty="0" err="1"/>
              <a:t>liefert</a:t>
            </a:r>
            <a:r>
              <a:rPr lang="en-US" dirty="0"/>
              <a:t> </a:t>
            </a:r>
            <a:r>
              <a:rPr lang="en-US" dirty="0" err="1"/>
              <a:t>aber</a:t>
            </a:r>
            <a:r>
              <a:rPr lang="en-US" dirty="0"/>
              <a:t> immer </a:t>
            </a:r>
            <a:r>
              <a:rPr lang="en-US" dirty="0" err="1"/>
              <a:t>eine</a:t>
            </a:r>
            <a:r>
              <a:rPr lang="en-US" dirty="0"/>
              <a:t> </a:t>
            </a:r>
            <a:r>
              <a:rPr lang="en-US" dirty="0" err="1"/>
              <a:t>Antwort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6C4F-10F7-7710-0F0F-3883D4D14B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77B3D2-F983-92F0-F6FE-6A835346D2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3B09C0-F55C-E06F-9AC1-E144193A6D2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999CBC0-E54E-1F6F-D76E-842749813DB9}"/>
              </a:ext>
            </a:extLst>
          </p:cNvPr>
          <p:cNvSpPr>
            <a:spLocks noGrp="1"/>
          </p:cNvSpPr>
          <p:nvPr>
            <p:ph type="sldNum" sz="quarter" idx="5"/>
          </p:nvPr>
        </p:nvSpPr>
        <p:spPr/>
        <p:txBody>
          <a:bodyPr/>
          <a:lstStyle/>
          <a:p>
            <a:fld id="{623DE222-71DD-DF46-93D7-28B0123EB0C6}" type="slidenum">
              <a:rPr lang="en-DE" smtClean="0"/>
              <a:t>57</a:t>
            </a:fld>
            <a:endParaRPr lang="en-DE"/>
          </a:p>
        </p:txBody>
      </p:sp>
    </p:spTree>
    <p:extLst>
      <p:ext uri="{BB962C8B-B14F-4D97-AF65-F5344CB8AC3E}">
        <p14:creationId xmlns:p14="http://schemas.microsoft.com/office/powerpoint/2010/main" val="2257466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3B15-66EC-079A-E0E5-4C2E1ABE0E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F63CF2-0A98-CC04-0761-11092CE720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BF7A1E-2024-F3EE-4184-BF9A62494D8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FC71A9C-BD00-09B0-B686-53EF15B5C6DC}"/>
              </a:ext>
            </a:extLst>
          </p:cNvPr>
          <p:cNvSpPr>
            <a:spLocks noGrp="1"/>
          </p:cNvSpPr>
          <p:nvPr>
            <p:ph type="sldNum" sz="quarter" idx="5"/>
          </p:nvPr>
        </p:nvSpPr>
        <p:spPr/>
        <p:txBody>
          <a:bodyPr/>
          <a:lstStyle/>
          <a:p>
            <a:fld id="{623DE222-71DD-DF46-93D7-28B0123EB0C6}" type="slidenum">
              <a:rPr lang="en-DE" smtClean="0"/>
              <a:t>58</a:t>
            </a:fld>
            <a:endParaRPr lang="en-DE"/>
          </a:p>
        </p:txBody>
      </p:sp>
    </p:spTree>
    <p:extLst>
      <p:ext uri="{BB962C8B-B14F-4D97-AF65-F5344CB8AC3E}">
        <p14:creationId xmlns:p14="http://schemas.microsoft.com/office/powerpoint/2010/main" val="2312006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D6AA-2A81-6062-8B33-0CD1C8299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20155-A67D-84BE-7C0C-A0E4C1766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BDA78-468D-71E9-7248-F00A57CD37E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C5690115-6321-64DF-8691-DE25A5C48FFE}"/>
              </a:ext>
            </a:extLst>
          </p:cNvPr>
          <p:cNvSpPr>
            <a:spLocks noGrp="1"/>
          </p:cNvSpPr>
          <p:nvPr>
            <p:ph type="sldNum" sz="quarter" idx="5"/>
          </p:nvPr>
        </p:nvSpPr>
        <p:spPr/>
        <p:txBody>
          <a:bodyPr/>
          <a:lstStyle/>
          <a:p>
            <a:fld id="{623DE222-71DD-DF46-93D7-28B0123EB0C6}" type="slidenum">
              <a:rPr lang="en-DE" smtClean="0"/>
              <a:t>103</a:t>
            </a:fld>
            <a:endParaRPr lang="en-DE"/>
          </a:p>
        </p:txBody>
      </p:sp>
    </p:spTree>
    <p:extLst>
      <p:ext uri="{BB962C8B-B14F-4D97-AF65-F5344CB8AC3E}">
        <p14:creationId xmlns:p14="http://schemas.microsoft.com/office/powerpoint/2010/main" val="656243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6BBAA-581D-9FCE-E02C-6676727F3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8C215-BF1B-008C-040A-048991EE2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F8987-A0E2-F6FB-7795-A20E5186DB94}"/>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DC2B0FF-DF74-1D67-1DB1-5614CECD8664}"/>
              </a:ext>
            </a:extLst>
          </p:cNvPr>
          <p:cNvSpPr>
            <a:spLocks noGrp="1"/>
          </p:cNvSpPr>
          <p:nvPr>
            <p:ph type="sldNum" sz="quarter" idx="5"/>
          </p:nvPr>
        </p:nvSpPr>
        <p:spPr/>
        <p:txBody>
          <a:bodyPr/>
          <a:lstStyle/>
          <a:p>
            <a:fld id="{623DE222-71DD-DF46-93D7-28B0123EB0C6}" type="slidenum">
              <a:rPr lang="en-DE" smtClean="0"/>
              <a:t>105</a:t>
            </a:fld>
            <a:endParaRPr lang="en-DE"/>
          </a:p>
        </p:txBody>
      </p:sp>
    </p:spTree>
    <p:extLst>
      <p:ext uri="{BB962C8B-B14F-4D97-AF65-F5344CB8AC3E}">
        <p14:creationId xmlns:p14="http://schemas.microsoft.com/office/powerpoint/2010/main" val="3033615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22A96-8131-669C-C02C-206C7E435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D65DC-7E91-C7F5-C74A-CE2D9B5BC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D4AE6-27E4-5F7C-9A92-8A4E459F9C83}"/>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DE87A581-6E6C-D3F9-6AB6-2FEAD16FA442}"/>
              </a:ext>
            </a:extLst>
          </p:cNvPr>
          <p:cNvSpPr>
            <a:spLocks noGrp="1"/>
          </p:cNvSpPr>
          <p:nvPr>
            <p:ph type="sldNum" sz="quarter" idx="5"/>
          </p:nvPr>
        </p:nvSpPr>
        <p:spPr/>
        <p:txBody>
          <a:bodyPr/>
          <a:lstStyle/>
          <a:p>
            <a:fld id="{623DE222-71DD-DF46-93D7-28B0123EB0C6}" type="slidenum">
              <a:rPr lang="en-DE" smtClean="0"/>
              <a:t>107</a:t>
            </a:fld>
            <a:endParaRPr lang="en-DE"/>
          </a:p>
        </p:txBody>
      </p:sp>
    </p:spTree>
    <p:extLst>
      <p:ext uri="{BB962C8B-B14F-4D97-AF65-F5344CB8AC3E}">
        <p14:creationId xmlns:p14="http://schemas.microsoft.com/office/powerpoint/2010/main" val="1926252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1670E-0E3B-0BB8-F187-8242633652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21F177-EB29-626A-35F4-A36120BC51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F78B89-0140-BCE9-374A-54111FFC0DA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307C7B2-E95C-1A54-9A24-10385E4B9BD5}"/>
              </a:ext>
            </a:extLst>
          </p:cNvPr>
          <p:cNvSpPr>
            <a:spLocks noGrp="1"/>
          </p:cNvSpPr>
          <p:nvPr>
            <p:ph type="sldNum" sz="quarter" idx="5"/>
          </p:nvPr>
        </p:nvSpPr>
        <p:spPr/>
        <p:txBody>
          <a:bodyPr/>
          <a:lstStyle/>
          <a:p>
            <a:fld id="{623DE222-71DD-DF46-93D7-28B0123EB0C6}" type="slidenum">
              <a:rPr lang="en-DE" smtClean="0"/>
              <a:t>108</a:t>
            </a:fld>
            <a:endParaRPr lang="en-DE"/>
          </a:p>
        </p:txBody>
      </p:sp>
    </p:spTree>
    <p:extLst>
      <p:ext uri="{BB962C8B-B14F-4D97-AF65-F5344CB8AC3E}">
        <p14:creationId xmlns:p14="http://schemas.microsoft.com/office/powerpoint/2010/main" val="1362730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347E-AF8A-F7DC-EA7D-A54B50B7C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56642-9AA2-C02E-7AB4-00AFD4DD6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BE87D-D1ED-1451-3170-97D572C5459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6CA7315B-9666-8C91-18EA-BB43877448AE}"/>
              </a:ext>
            </a:extLst>
          </p:cNvPr>
          <p:cNvSpPr>
            <a:spLocks noGrp="1"/>
          </p:cNvSpPr>
          <p:nvPr>
            <p:ph type="sldNum" sz="quarter" idx="5"/>
          </p:nvPr>
        </p:nvSpPr>
        <p:spPr/>
        <p:txBody>
          <a:bodyPr/>
          <a:lstStyle/>
          <a:p>
            <a:fld id="{623DE222-71DD-DF46-93D7-28B0123EB0C6}" type="slidenum">
              <a:rPr lang="en-DE" smtClean="0"/>
              <a:t>126</a:t>
            </a:fld>
            <a:endParaRPr lang="en-DE"/>
          </a:p>
        </p:txBody>
      </p:sp>
    </p:spTree>
    <p:extLst>
      <p:ext uri="{BB962C8B-B14F-4D97-AF65-F5344CB8AC3E}">
        <p14:creationId xmlns:p14="http://schemas.microsoft.com/office/powerpoint/2010/main" val="1747656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5DDCB-772E-46F4-3660-FD6269F76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B888C-7D63-74BF-B02C-29FCD216D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C9519-EF8A-5BC9-5E3C-E027E279F236}"/>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8DDCBB85-DC37-0D19-573A-8BD7CDE9777C}"/>
              </a:ext>
            </a:extLst>
          </p:cNvPr>
          <p:cNvSpPr>
            <a:spLocks noGrp="1"/>
          </p:cNvSpPr>
          <p:nvPr>
            <p:ph type="sldNum" sz="quarter" idx="5"/>
          </p:nvPr>
        </p:nvSpPr>
        <p:spPr/>
        <p:txBody>
          <a:bodyPr/>
          <a:lstStyle/>
          <a:p>
            <a:fld id="{623DE222-71DD-DF46-93D7-28B0123EB0C6}" type="slidenum">
              <a:rPr lang="en-DE" smtClean="0"/>
              <a:t>131</a:t>
            </a:fld>
            <a:endParaRPr lang="en-DE"/>
          </a:p>
        </p:txBody>
      </p:sp>
    </p:spTree>
    <p:extLst>
      <p:ext uri="{BB962C8B-B14F-4D97-AF65-F5344CB8AC3E}">
        <p14:creationId xmlns:p14="http://schemas.microsoft.com/office/powerpoint/2010/main" val="226082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4C6E-C072-549E-DBDB-E3186C2F1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F16FB-9533-5774-F8AE-88D9C01CB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DA193-2BA7-41E5-8180-6EFADF62E58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5B14D4E-8203-953F-1860-E11A6177FD22}"/>
              </a:ext>
            </a:extLst>
          </p:cNvPr>
          <p:cNvSpPr>
            <a:spLocks noGrp="1"/>
          </p:cNvSpPr>
          <p:nvPr>
            <p:ph type="sldNum" sz="quarter" idx="5"/>
          </p:nvPr>
        </p:nvSpPr>
        <p:spPr/>
        <p:txBody>
          <a:bodyPr/>
          <a:lstStyle/>
          <a:p>
            <a:fld id="{623DE222-71DD-DF46-93D7-28B0123EB0C6}" type="slidenum">
              <a:rPr lang="en-DE" smtClean="0"/>
              <a:t>6</a:t>
            </a:fld>
            <a:endParaRPr lang="en-DE"/>
          </a:p>
        </p:txBody>
      </p:sp>
    </p:spTree>
    <p:extLst>
      <p:ext uri="{BB962C8B-B14F-4D97-AF65-F5344CB8AC3E}">
        <p14:creationId xmlns:p14="http://schemas.microsoft.com/office/powerpoint/2010/main" val="1304518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D776-6E19-33ED-D870-0F081DF10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0E348-3B4A-0ECB-F760-7915FD9E8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B9521-83E1-9230-C6D5-CD6C7E04A2A1}"/>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607CAA8A-7968-4BFF-898F-AF007023F14E}"/>
              </a:ext>
            </a:extLst>
          </p:cNvPr>
          <p:cNvSpPr>
            <a:spLocks noGrp="1"/>
          </p:cNvSpPr>
          <p:nvPr>
            <p:ph type="sldNum" sz="quarter" idx="5"/>
          </p:nvPr>
        </p:nvSpPr>
        <p:spPr/>
        <p:txBody>
          <a:bodyPr/>
          <a:lstStyle/>
          <a:p>
            <a:fld id="{623DE222-71DD-DF46-93D7-28B0123EB0C6}" type="slidenum">
              <a:rPr lang="en-DE" smtClean="0"/>
              <a:t>134</a:t>
            </a:fld>
            <a:endParaRPr lang="en-DE"/>
          </a:p>
        </p:txBody>
      </p:sp>
    </p:spTree>
    <p:extLst>
      <p:ext uri="{BB962C8B-B14F-4D97-AF65-F5344CB8AC3E}">
        <p14:creationId xmlns:p14="http://schemas.microsoft.com/office/powerpoint/2010/main" val="2108306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136</a:t>
            </a:fld>
            <a:endParaRPr lang="en-DE"/>
          </a:p>
        </p:txBody>
      </p:sp>
    </p:spTree>
    <p:extLst>
      <p:ext uri="{BB962C8B-B14F-4D97-AF65-F5344CB8AC3E}">
        <p14:creationId xmlns:p14="http://schemas.microsoft.com/office/powerpoint/2010/main" val="3199825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2865-533B-558F-74D8-8953AAC11D7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43BD7-BF0F-2177-4D58-A37B13A1FE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1F8B62C-5C33-B5E2-EB6B-21FA74F9E9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78D2E75-2D35-F4BE-BFDB-F4B3AAA4347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5C740E-CFA0-446E-D866-B52493811CF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12A3490-D171-6432-40B0-A308CCEFF6C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9B3D73C-FC97-A46F-B3A3-886BC5338AF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9119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AD43-F8B6-B397-C5C4-AB7979E455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CC82D5-A873-0F65-0004-86F961994EC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2831F8-414C-A8F5-56D2-F88AA2F9FB4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A459B4B-4A4B-D332-6DA6-6003DB51173A}"/>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5CF9E7C-F4BB-261C-0DC3-3CAB1762404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8A5C9FA-61AD-6B18-2A4D-E29D8CEA98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567964-1EFA-5B26-C05C-D06FF640D29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6439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6EF1-DEB2-DDC1-78E1-5608FD9CC4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2051D-7FF9-6255-6E5F-51A5942452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C4CDC84-71A1-A167-371A-60F4F7DEE9D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030B76D-1563-BFC5-B443-36FCCF8FDEC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EF2E9E9-8209-1B23-B261-1C6C705F0A6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E673381-0F2A-B393-ECD5-B747849D867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A4B9E27-3919-433B-80EF-D82EFADE5E7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63357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C268-94E1-AF81-C5D7-1C602F59EC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9DC80D-8BC3-5ABA-7A47-616E9D10C2B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75E03D-D770-C466-70BD-6F0D3A7F57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1FBB68E-4428-A7E0-BACD-30345372F29E}"/>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E67FE8-C96B-8FF1-8CE4-8B86AC3BB25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DAACD1E-26B0-9C8B-1185-D4116F3BE8B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4B1185-1EED-555B-3285-36C0A185A7E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54674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0635-65ED-0CC9-3C04-875AECD8738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36AAD4-A568-2B8D-CBD9-DA30FDD9B1B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DA5520C-64A8-69E9-523F-2E21205604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136209D-8329-74BB-1B29-CB7A902E8BB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79D46DA-AA4B-D0A2-4EC3-B157FA5452D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ECC79FC-8E78-3809-E63C-30E2CBAD902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A7A8323-F3A4-9123-A60C-42085EC68A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52148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F8CD6-9BA1-87DD-66D2-3930D7BE3A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890CD-3D2B-902D-3ADD-F72ABF8D739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33DDA33-A1EE-D049-FD3F-142A1F961D9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BD46DAC-180A-BEA3-6902-3D498458F1C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5BFC443-38AE-B7B0-E5B0-1F98FBD740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7B33954F-836D-9229-CABD-A52A63562D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32C0A22-5354-DE31-3C80-F86FFC6DB27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877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NACH der kurzen Vorstellrunde:</a:t>
            </a:r>
          </a:p>
          <a:p>
            <a:endParaRPr lang="en-DE" dirty="0"/>
          </a:p>
          <a:p>
            <a:r>
              <a:rPr lang="en-DE" dirty="0"/>
              <a:t>!!! Edkimo-Abfrage hier ansprechen !!!</a:t>
            </a:r>
          </a:p>
          <a:p>
            <a:endParaRPr lang="en-DE" dirty="0"/>
          </a:p>
          <a:p>
            <a:r>
              <a:rPr lang="en-DE" dirty="0"/>
              <a:t>=&gt;alle E.-KuK, viele länger im Dienst, 5x “+” bei Zusammenarbeit mit KuK an BK, </a:t>
            </a:r>
          </a:p>
          <a:p>
            <a:r>
              <a:rPr lang="en-DE" dirty="0"/>
              <a:t>    6x nie Fobi/1x1 Fobi/1x2 Fobi,</a:t>
            </a:r>
          </a:p>
          <a:p>
            <a:endParaRPr lang="en-DE" dirty="0"/>
          </a:p>
          <a:p>
            <a:r>
              <a:rPr lang="en-DE" dirty="0"/>
              <a:t>WAS berücksichtigt	WAS WENIGER berücksichtigt</a:t>
            </a:r>
          </a:p>
          <a:p>
            <a:r>
              <a:rPr lang="en-DE" dirty="0"/>
              <a:t>-Differenzierung(A0-B1)	-Diagnostik</a:t>
            </a:r>
          </a:p>
          <a:p>
            <a:r>
              <a:rPr lang="en-DE" dirty="0"/>
              <a:t>-U.-Material		-Leistungsüberprüfung, KA, Feststellungsprüfung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-E.-U. ohne Deutsch.      -</a:t>
            </a:r>
            <a:r>
              <a:rPr lang="en-GB" dirty="0"/>
              <a:t>S</a:t>
            </a:r>
            <a:r>
              <a:rPr lang="en-DE" dirty="0"/>
              <a:t>prachsensibler Unt.</a:t>
            </a:r>
          </a:p>
          <a:p>
            <a:r>
              <a:rPr lang="en-DE" dirty="0"/>
              <a:t>-RL, Krit. </a:t>
            </a:r>
            <a:r>
              <a:rPr lang="en-GB" dirty="0"/>
              <a:t>s</a:t>
            </a:r>
            <a:r>
              <a:rPr lang="en-DE" dirty="0"/>
              <a:t>chriftl./	 </a:t>
            </a:r>
          </a:p>
          <a:p>
            <a:r>
              <a:rPr lang="en-DE" dirty="0"/>
              <a:t> mündl. Leist.</a:t>
            </a:r>
          </a:p>
          <a:p>
            <a:r>
              <a:rPr lang="en-DE" dirty="0"/>
              <a:t>-Bücher/Mat. Verlage</a:t>
            </a:r>
          </a:p>
        </p:txBody>
      </p:sp>
      <p:sp>
        <p:nvSpPr>
          <p:cNvPr id="4" name="Slide Number Placeholder 3"/>
          <p:cNvSpPr>
            <a:spLocks noGrp="1"/>
          </p:cNvSpPr>
          <p:nvPr>
            <p:ph type="sldNum" sz="quarter" idx="5"/>
          </p:nvPr>
        </p:nvSpPr>
        <p:spPr/>
        <p:txBody>
          <a:bodyPr/>
          <a:lstStyle/>
          <a:p>
            <a:fld id="{623DE222-71DD-DF46-93D7-28B0123EB0C6}" type="slidenum">
              <a:rPr lang="en-DE" smtClean="0"/>
              <a:t>9</a:t>
            </a:fld>
            <a:endParaRPr lang="en-DE"/>
          </a:p>
        </p:txBody>
      </p:sp>
    </p:spTree>
    <p:extLst>
      <p:ext uri="{BB962C8B-B14F-4D97-AF65-F5344CB8AC3E}">
        <p14:creationId xmlns:p14="http://schemas.microsoft.com/office/powerpoint/2010/main" val="196934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EAED-B3E5-6C95-33EB-5AD5B6243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A7CA5-E900-88FF-DF73-45C5531C3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8058E-61CA-BDC4-2A4C-DF88E1D2C1A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0A628FFA-3D19-7AB7-23B4-6F8F4CFDAA78}"/>
              </a:ext>
            </a:extLst>
          </p:cNvPr>
          <p:cNvSpPr>
            <a:spLocks noGrp="1"/>
          </p:cNvSpPr>
          <p:nvPr>
            <p:ph type="sldNum" sz="quarter" idx="5"/>
          </p:nvPr>
        </p:nvSpPr>
        <p:spPr/>
        <p:txBody>
          <a:bodyPr/>
          <a:lstStyle/>
          <a:p>
            <a:fld id="{623DE222-71DD-DF46-93D7-28B0123EB0C6}" type="slidenum">
              <a:rPr lang="en-DE" smtClean="0"/>
              <a:t>10</a:t>
            </a:fld>
            <a:endParaRPr lang="en-DE"/>
          </a:p>
        </p:txBody>
      </p:sp>
    </p:spTree>
    <p:extLst>
      <p:ext uri="{BB962C8B-B14F-4D97-AF65-F5344CB8AC3E}">
        <p14:creationId xmlns:p14="http://schemas.microsoft.com/office/powerpoint/2010/main" val="111621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F8D7-ED52-27D3-B8FE-BB4D4A586A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A98BD-AC6D-3C67-D4E8-7102BE1489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DC720CC-653A-0972-6EDC-4507DBD466A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ED6B4AA-2A9D-5EC9-4A5A-C7B59A44DF2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C2C458-96FF-7973-97D1-9D82059BC3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A4240D3-40BF-1818-DBB9-E2E6545FCD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49C2D4C-B8B0-71F7-C79A-D4A417BFB4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700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4147-76E8-EE54-B1A8-A21FA56BC2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69E230-87C1-1E0D-9C23-D0D2034A278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7443A2-CDCC-9ED8-D96C-269EE92075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48B6A5-5787-C071-DFD8-F79450D797F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2F199B-A28A-3A35-F6A2-D5B8F29176B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 </a:t>
            </a:r>
            <a:r>
              <a:rPr lang="en-US" b="1" dirty="0" err="1"/>
              <a:t>ein</a:t>
            </a:r>
            <a:r>
              <a:rPr lang="en-US" b="1" dirty="0"/>
              <a:t> </a:t>
            </a:r>
            <a:r>
              <a:rPr lang="en-US" b="1" dirty="0" err="1"/>
              <a:t>wenig</a:t>
            </a:r>
            <a:r>
              <a:rPr lang="en-US" b="1" dirty="0"/>
              <a:t> “</a:t>
            </a:r>
            <a:r>
              <a:rPr lang="en-US" b="1" dirty="0" err="1"/>
              <a:t>holzschnittartig</a:t>
            </a:r>
            <a:r>
              <a:rPr lang="en-US" b="1" dirty="0"/>
              <a:t>”, KI-</a:t>
            </a:r>
            <a:r>
              <a:rPr lang="en-US" b="1" dirty="0" err="1"/>
              <a:t>Antwort</a:t>
            </a:r>
            <a:r>
              <a:rPr lang="en-US" b="1" dirty="0"/>
              <a:t> </a:t>
            </a:r>
            <a:r>
              <a:rPr lang="en-US" b="1" dirty="0" err="1"/>
              <a:t>s.u</a:t>
            </a:r>
            <a:r>
              <a:rPr lang="en-US" b="1" dirty="0"/>
              <a:t>.:</a:t>
            </a:r>
          </a:p>
          <a:p>
            <a:r>
              <a:rPr lang="en-US" b="1" dirty="0" err="1"/>
              <a:t>Suchmaschinen</a:t>
            </a:r>
            <a:r>
              <a:rPr lang="en-US" b="1" dirty="0"/>
              <a:t>:</a:t>
            </a:r>
          </a:p>
          <a:p>
            <a:r>
              <a:rPr lang="en-US" dirty="0"/>
              <a:t>-</a:t>
            </a:r>
            <a:r>
              <a:rPr lang="en-US" dirty="0" err="1"/>
              <a:t>riesige</a:t>
            </a:r>
            <a:r>
              <a:rPr lang="en-US" dirty="0"/>
              <a:t> </a:t>
            </a:r>
            <a:r>
              <a:rPr lang="en-US" dirty="0" err="1"/>
              <a:t>Auswahl</a:t>
            </a:r>
            <a:r>
              <a:rPr lang="en-US" dirty="0"/>
              <a:t>, </a:t>
            </a:r>
            <a:r>
              <a:rPr lang="en-US" dirty="0" err="1"/>
              <a:t>Ergebnisse</a:t>
            </a:r>
            <a:r>
              <a:rPr lang="en-US" dirty="0"/>
              <a:t> für </a:t>
            </a:r>
            <a:r>
              <a:rPr lang="en-US" dirty="0" err="1"/>
              <a:t>sich</a:t>
            </a:r>
            <a:r>
              <a:rPr lang="en-US" dirty="0"/>
              <a:t> “</a:t>
            </a:r>
            <a:r>
              <a:rPr lang="en-US" dirty="0" err="1"/>
              <a:t>getopft</a:t>
            </a:r>
            <a:r>
              <a:rPr lang="en-US" dirty="0"/>
              <a:t>”, </a:t>
            </a:r>
            <a:r>
              <a:rPr lang="en-US" dirty="0" err="1"/>
              <a:t>durcheinander</a:t>
            </a:r>
            <a:r>
              <a:rPr lang="en-US" dirty="0"/>
              <a:t> “</a:t>
            </a:r>
            <a:r>
              <a:rPr lang="en-US" dirty="0" err="1"/>
              <a:t>getopft</a:t>
            </a:r>
            <a:r>
              <a:rPr lang="en-US" dirty="0"/>
              <a:t>” </a:t>
            </a:r>
            <a:r>
              <a:rPr lang="en-US" dirty="0" err="1"/>
              <a:t>nebeneinander</a:t>
            </a:r>
            <a:r>
              <a:rPr lang="en-US" dirty="0"/>
              <a:t> </a:t>
            </a:r>
            <a:r>
              <a:rPr lang="en-US" dirty="0" err="1"/>
              <a:t>nützliche</a:t>
            </a:r>
            <a:r>
              <a:rPr lang="en-US" dirty="0"/>
              <a:t> </a:t>
            </a:r>
            <a:r>
              <a:rPr lang="en-US" dirty="0" err="1"/>
              <a:t>Pflanzen</a:t>
            </a:r>
            <a:r>
              <a:rPr lang="en-US" dirty="0"/>
              <a:t> bis </a:t>
            </a:r>
            <a:r>
              <a:rPr lang="en-US" dirty="0" err="1"/>
              <a:t>Unkräuter</a:t>
            </a:r>
            <a:r>
              <a:rPr lang="en-US" dirty="0"/>
              <a:t>/</a:t>
            </a:r>
            <a:r>
              <a:rPr lang="en-US" dirty="0" err="1"/>
              <a:t>Schmarotzer</a:t>
            </a:r>
            <a:r>
              <a:rPr lang="en-US" dirty="0"/>
              <a:t>, </a:t>
            </a:r>
          </a:p>
          <a:p>
            <a:r>
              <a:rPr lang="en-US" dirty="0"/>
              <a:t>-</a:t>
            </a:r>
            <a:r>
              <a:rPr lang="en-US" dirty="0" err="1"/>
              <a:t>keine</a:t>
            </a:r>
            <a:r>
              <a:rPr lang="en-US" dirty="0"/>
              <a:t> </a:t>
            </a:r>
            <a:r>
              <a:rPr lang="en-US" dirty="0" err="1"/>
              <a:t>fließenden</a:t>
            </a:r>
            <a:r>
              <a:rPr lang="en-US" dirty="0"/>
              <a:t> </a:t>
            </a:r>
            <a:r>
              <a:rPr lang="en-US" dirty="0" err="1"/>
              <a:t>Übergänge</a:t>
            </a:r>
            <a:r>
              <a:rPr lang="en-US" dirty="0"/>
              <a:t> </a:t>
            </a:r>
            <a:r>
              <a:rPr lang="en-US" dirty="0" err="1"/>
              <a:t>zwischen</a:t>
            </a:r>
            <a:r>
              <a:rPr lang="en-US" dirty="0"/>
              <a:t> </a:t>
            </a:r>
            <a:r>
              <a:rPr lang="en-US" dirty="0" err="1"/>
              <a:t>verschiedenen</a:t>
            </a:r>
            <a:r>
              <a:rPr lang="en-US" dirty="0"/>
              <a:t> </a:t>
            </a:r>
            <a:r>
              <a:rPr lang="en-US" dirty="0" err="1"/>
              <a:t>Pflanzen</a:t>
            </a:r>
            <a:r>
              <a:rPr lang="en-US" dirty="0"/>
              <a:t>; </a:t>
            </a:r>
          </a:p>
          <a:p>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aus</a:t>
            </a:r>
            <a:r>
              <a:rPr lang="en-US" dirty="0"/>
              <a:t> dem </a:t>
            </a:r>
            <a:r>
              <a:rPr lang="en-US" dirty="0" err="1"/>
              <a:t>Topf</a:t>
            </a:r>
            <a:r>
              <a:rPr lang="en-US" dirty="0"/>
              <a:t>” </a:t>
            </a:r>
            <a:r>
              <a:rPr lang="en-US" dirty="0" err="1"/>
              <a:t>heraus</a:t>
            </a:r>
            <a:r>
              <a:rPr lang="en-US" dirty="0"/>
              <a:t>, also </a:t>
            </a:r>
            <a:r>
              <a:rPr lang="en-US" dirty="0" err="1"/>
              <a:t>starke</a:t>
            </a:r>
            <a:r>
              <a:rPr lang="en-US" dirty="0"/>
              <a:t> </a:t>
            </a:r>
            <a:r>
              <a:rPr lang="en-US" dirty="0" err="1"/>
              <a:t>Veränderung</a:t>
            </a:r>
            <a:r>
              <a:rPr lang="en-US" dirty="0"/>
              <a:t> </a:t>
            </a:r>
            <a:r>
              <a:rPr lang="en-US" dirty="0" err="1"/>
              <a:t>ohne</a:t>
            </a:r>
            <a:r>
              <a:rPr lang="en-US" dirty="0"/>
              <a:t> “</a:t>
            </a:r>
            <a:r>
              <a:rPr lang="en-US" dirty="0" err="1"/>
              <a:t>sanfte</a:t>
            </a:r>
            <a:r>
              <a:rPr lang="en-US" dirty="0"/>
              <a:t>” </a:t>
            </a:r>
            <a:r>
              <a:rPr lang="en-US" dirty="0" err="1"/>
              <a:t>Übergänge</a:t>
            </a:r>
            <a:r>
              <a:rPr lang="en-US" dirty="0"/>
              <a:t>.</a:t>
            </a:r>
          </a:p>
          <a:p>
            <a:r>
              <a:rPr lang="en-US" b="1" dirty="0" err="1"/>
              <a:t>Bilderkennende</a:t>
            </a:r>
            <a:r>
              <a:rPr lang="en-US" b="1" dirty="0"/>
              <a:t> KI:</a:t>
            </a:r>
          </a:p>
          <a:p>
            <a:r>
              <a:rPr lang="en-US" dirty="0"/>
              <a:t>-</a:t>
            </a:r>
            <a:r>
              <a:rPr lang="en-US" dirty="0" err="1"/>
              <a:t>riesige</a:t>
            </a:r>
            <a:r>
              <a:rPr lang="en-US" dirty="0"/>
              <a:t> </a:t>
            </a:r>
            <a:r>
              <a:rPr lang="en-US" dirty="0" err="1"/>
              <a:t>Auswahl</a:t>
            </a:r>
            <a:r>
              <a:rPr lang="en-US" dirty="0"/>
              <a:t>, </a:t>
            </a:r>
            <a:r>
              <a:rPr lang="en-US" dirty="0" err="1"/>
              <a:t>Ergebnisse</a:t>
            </a:r>
            <a:r>
              <a:rPr lang="en-US" dirty="0"/>
              <a:t> “</a:t>
            </a:r>
            <a:r>
              <a:rPr lang="en-US" dirty="0" err="1"/>
              <a:t>ungetopft</a:t>
            </a:r>
            <a:r>
              <a:rPr lang="en-US" dirty="0"/>
              <a:t>” </a:t>
            </a:r>
            <a:r>
              <a:rPr lang="en-US" dirty="0" err="1"/>
              <a:t>nebeneinander</a:t>
            </a:r>
            <a:r>
              <a:rPr lang="en-US" dirty="0"/>
              <a:t>, </a:t>
            </a:r>
          </a:p>
          <a:p>
            <a:r>
              <a:rPr lang="en-US" dirty="0"/>
              <a:t>-</a:t>
            </a:r>
            <a:r>
              <a:rPr lang="en-US" dirty="0" err="1"/>
              <a:t>fließende</a:t>
            </a:r>
            <a:r>
              <a:rPr lang="en-US" dirty="0"/>
              <a:t>/”</a:t>
            </a:r>
            <a:r>
              <a:rPr lang="en-US" dirty="0" err="1"/>
              <a:t>ungetopfte</a:t>
            </a:r>
            <a:r>
              <a:rPr lang="en-US" dirty="0"/>
              <a:t>” </a:t>
            </a:r>
            <a:r>
              <a:rPr lang="en-US" dirty="0" err="1"/>
              <a:t>Übergänge</a:t>
            </a:r>
            <a:r>
              <a:rPr lang="en-US" dirty="0"/>
              <a:t> </a:t>
            </a:r>
            <a:r>
              <a:rPr lang="en-US" dirty="0" err="1"/>
              <a:t>zwischen</a:t>
            </a:r>
            <a:r>
              <a:rPr lang="en-US" dirty="0"/>
              <a:t> </a:t>
            </a:r>
            <a:r>
              <a:rPr lang="en-US" dirty="0" err="1"/>
              <a:t>nützlichen</a:t>
            </a:r>
            <a:r>
              <a:rPr lang="en-US" dirty="0"/>
              <a:t> </a:t>
            </a:r>
            <a:r>
              <a:rPr lang="en-US" dirty="0" err="1"/>
              <a:t>Pflanzen</a:t>
            </a:r>
            <a:r>
              <a:rPr lang="en-US" dirty="0"/>
              <a:t> und </a:t>
            </a:r>
            <a:r>
              <a:rPr lang="en-US" dirty="0" err="1"/>
              <a:t>Unkräutern</a:t>
            </a:r>
            <a:r>
              <a:rPr lang="en-US" dirty="0"/>
              <a:t>/</a:t>
            </a:r>
            <a:r>
              <a:rPr lang="en-US" dirty="0" err="1"/>
              <a:t>Schmarotzern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nahtlose</a:t>
            </a:r>
            <a:r>
              <a:rPr lang="en-US" dirty="0"/>
              <a:t> </a:t>
            </a:r>
            <a:r>
              <a:rPr lang="en-US" dirty="0" err="1"/>
              <a:t>Übergänge</a:t>
            </a:r>
            <a:r>
              <a:rPr lang="en-US" dirty="0"/>
              <a:t> </a:t>
            </a:r>
            <a:r>
              <a:rPr lang="en-US" dirty="0" err="1"/>
              <a:t>ohne</a:t>
            </a:r>
            <a:r>
              <a:rPr lang="en-US" dirty="0"/>
              <a:t> </a:t>
            </a:r>
            <a:r>
              <a:rPr lang="en-US" dirty="0" err="1"/>
              <a:t>große</a:t>
            </a:r>
            <a:r>
              <a:rPr lang="en-US" dirty="0"/>
              <a:t> </a:t>
            </a:r>
            <a:r>
              <a:rPr lang="en-US" dirty="0" err="1"/>
              <a:t>Umbrüche</a:t>
            </a:r>
            <a:r>
              <a:rPr lang="en-US" dirty="0"/>
              <a:t> </a:t>
            </a:r>
            <a:r>
              <a:rPr lang="en-US" dirty="0" err="1"/>
              <a:t>möglich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a:t>
            </a:r>
            <a:r>
              <a:rPr lang="en-US" b="1" dirty="0" err="1"/>
              <a:t>Antwort</a:t>
            </a:r>
            <a:r>
              <a:rPr lang="en-US" b="1" dirty="0"/>
              <a:t> (</a:t>
            </a:r>
            <a:r>
              <a:rPr lang="en-US" b="1" dirty="0" err="1"/>
              <a:t>Vergleich</a:t>
            </a:r>
            <a:r>
              <a:rPr lang="en-US" b="1" dirty="0"/>
              <a:t> m. ChatGPT, 22.02.25, 11.25 Uhr):</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Ähnlichkeiten: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Strukturierte Informationsvermittlung: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liefern Informationen auf organisierte Weise.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erste Bild zeigt eine sehr geordnete Gartenlandschaft mit klaren Wegen und symmetrischer Anordnung (ähnlich einer Suchmaschinen-Ergebnisliste).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zweite Bild ist ebenfalls strukturiert, aber auf eine eher organische, vernetzte Weise – ähnlich wie KI, die Informationen zusammenfasst und in Kontext setzt.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Vielfältige Inhalte: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bieten eine breite Auswahl an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klassischen Suchmaschinen präsentieren viele verschiedene Links (wie die zahlreichen einzelnen Pflanzen und Töpfe im ersten Bild).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KI greift auf eine große Wissensbasis zurück, verbindet verschiedene Konzepte und zeigt eine „verwobene“ Landschaft des Wissens (wie die miteinander verbundenen Beete im zweiten Bild).</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Unterschiede:</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Präsentation der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(1. Bild) liefern eine Liste einzelner Ergebnisse, ähnlich den in Reihen angeordneten Töpfen. Man muss selbst auswählen und durchklicken.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(2. Bild) bietet eine integrierte, zusammenhängende Antwort, vergleichbar mit dem organischen, vernetzten Garten.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Nutzerführung: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ersten Bild führt der Weg linear durch den Garten – genau wie eine Suchmaschine, die den Nutzer durch verschiedene Links leitet.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zweiten Bild gibt es verschlungene, ineinander verwobene Pfade – die KI verarbeitet Informationen ganzheitlich und liefert eine konsolidierte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3. Interaktion mit den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Bei einer klassischen Suchmaschine muss der Nutzer aktiv mehrere Quellen durchsehen und sich selbst ein Bild machen.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Eine KI fasst direkt zusammen, stellt Zusammenhänge her und gibt eine kuratierte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4. Flexibilität und Kreativität: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basieren auf exakten Keywords und liefern eine eher starre Liste von Treffern.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versteht natürliche Sprache, kann Zusammenhänge erkennen und kreative Antworten generieren.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Fazit: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Suchmaschinen sind wie ein geordneter Garten, in dem man gezielt nach einzelnen Pflanzen (Informationen) suchen und diese selbst bewerten muss.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KI ist wie ein harmonisch verwobenes Gartenkunstwerk, das die Informationen bereits für den Nutzer kombiniert und kontextualisiert.  </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Beide Systeme haben ihre Stärken – Suchmaschinen bieten Kontrolle und Vielfalt, während KI eine integrierte, intuitive Nutzererfahrung schafft.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E8C287C0-D564-20F6-1ACE-951E0A301D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30C2F84-68EC-E41F-E731-3BC5A28866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8642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400"/>
            </a:lvl1p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100346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Diagram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6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647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13868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824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945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890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88178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995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4102" y="463681"/>
            <a:ext cx="6074122" cy="80507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986D5-26EF-4645-AE2C-29DD71F873E9}" type="slidenum">
              <a:rPr lang="de-DE" smtClean="0"/>
              <a:t>‹#›</a:t>
            </a:fld>
            <a:endParaRPr lang="de-DE"/>
          </a:p>
        </p:txBody>
      </p:sp>
      <p:sp>
        <p:nvSpPr>
          <p:cNvPr id="7" name="Rectangle 7"/>
          <p:cNvSpPr txBox="1">
            <a:spLocks noChangeArrowheads="1"/>
          </p:cNvSpPr>
          <p:nvPr userDrawn="1"/>
        </p:nvSpPr>
        <p:spPr bwMode="auto">
          <a:xfrm>
            <a:off x="900113" y="6453188"/>
            <a:ext cx="20875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de-DE"/>
              <a:t>Präsentationstitel       </a:t>
            </a:r>
            <a:r>
              <a:rPr lang="de-DE" altLang="de-DE" b="0"/>
              <a:t>Ort, Datum</a:t>
            </a:r>
          </a:p>
        </p:txBody>
      </p:sp>
      <p:sp>
        <p:nvSpPr>
          <p:cNvPr id="8" name="Rectangle 8"/>
          <p:cNvSpPr txBox="1">
            <a:spLocks noChangeArrowheads="1"/>
          </p:cNvSpPr>
          <p:nvPr userDrawn="1"/>
        </p:nvSpPr>
        <p:spPr bwMode="auto">
          <a:xfrm>
            <a:off x="539750" y="6453188"/>
            <a:ext cx="28892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175288-D78C-4F84-AC3B-18A8FF93C356}" type="slidenum">
              <a:rPr lang="de-DE" altLang="de-DE" smtClean="0"/>
              <a:pPr/>
              <a:t>‹#›</a:t>
            </a:fld>
            <a:endParaRPr lang="de-DE" altLang="de-DE"/>
          </a:p>
        </p:txBody>
      </p:sp>
      <p:pic>
        <p:nvPicPr>
          <p:cNvPr id="9" name="Picture 11"/>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19474" y="401638"/>
            <a:ext cx="1856982" cy="5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52635"/>
            <a:ext cx="9144000" cy="1277112"/>
          </a:xfrm>
          <a:prstGeom prst="rect">
            <a:avLst/>
          </a:prstGeom>
        </p:spPr>
      </p:pic>
      <p:sp>
        <p:nvSpPr>
          <p:cNvPr id="11" name="Datumsplatzhalter 3"/>
          <p:cNvSpPr txBox="1">
            <a:spLocks/>
          </p:cNvSpPr>
          <p:nvPr userDrawn="1"/>
        </p:nvSpPr>
        <p:spPr>
          <a:xfrm>
            <a:off x="2555776" y="6448251"/>
            <a:ext cx="2493640" cy="365125"/>
          </a:xfrm>
          <a:prstGeom prst="rect">
            <a:avLst/>
          </a:prstGeom>
        </p:spPr>
        <p:txBody>
          <a:bodyPr/>
          <a:lstStyle>
            <a:defPPr>
              <a:defRPr lang="de-DE"/>
            </a:defPPr>
            <a:lvl1pPr marL="0" algn="l" defTabSz="9144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Düsseldorf, </a:t>
            </a:r>
            <a:fld id="{9D909025-B573-4BE7-BF6F-5906D1D6DEFF}" type="datetimeFigureOut">
              <a:rPr lang="de-DE" smtClean="0"/>
              <a:pPr/>
              <a:t>20.02.26</a:t>
            </a:fld>
            <a:endParaRPr lang="de-DE"/>
          </a:p>
        </p:txBody>
      </p:sp>
      <p:sp>
        <p:nvSpPr>
          <p:cNvPr id="12" name="Foliennummernplatzhalter 5"/>
          <p:cNvSpPr txBox="1">
            <a:spLocks/>
          </p:cNvSpPr>
          <p:nvPr userDrawn="1"/>
        </p:nvSpPr>
        <p:spPr>
          <a:xfrm>
            <a:off x="539552" y="6448251"/>
            <a:ext cx="2016224" cy="365125"/>
          </a:xfrm>
          <a:prstGeom prst="rect">
            <a:avLst/>
          </a:prstGeom>
        </p:spPr>
        <p:txBody>
          <a:bodyPr/>
          <a:lstStyle>
            <a:defPPr>
              <a:defRPr lang="de-DE"/>
            </a:defPPr>
            <a:lvl1pPr marL="0" algn="l" defTabSz="9144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2866652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Symbol" panose="05050102010706020507" pitchFamily="18"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36.xml"/><Relationship Id="rId42" Type="http://schemas.openxmlformats.org/officeDocument/2006/relationships/customXml" Target="../ink/ink146.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59.xml"/><Relationship Id="rId84" Type="http://schemas.openxmlformats.org/officeDocument/2006/relationships/customXml" Target="../ink/ink167.xml"/><Relationship Id="rId89" Type="http://schemas.openxmlformats.org/officeDocument/2006/relationships/image" Target="../media/image51.png"/><Relationship Id="rId16" Type="http://schemas.openxmlformats.org/officeDocument/2006/relationships/image" Target="../media/image11.png"/><Relationship Id="rId11" Type="http://schemas.openxmlformats.org/officeDocument/2006/relationships/customXml" Target="../ink/ink131.xml"/><Relationship Id="rId32" Type="http://schemas.openxmlformats.org/officeDocument/2006/relationships/customXml" Target="../ink/ink141.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54.xml"/><Relationship Id="rId74" Type="http://schemas.openxmlformats.org/officeDocument/2006/relationships/customXml" Target="../ink/ink162.xml"/><Relationship Id="rId79" Type="http://schemas.openxmlformats.org/officeDocument/2006/relationships/image" Target="../media/image43.png"/><Relationship Id="rId5" Type="http://schemas.openxmlformats.org/officeDocument/2006/relationships/customXml" Target="../ink/ink128.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9.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49.xml"/><Relationship Id="rId56" Type="http://schemas.openxmlformats.org/officeDocument/2006/relationships/customXml" Target="../ink/ink153.xml"/><Relationship Id="rId64" Type="http://schemas.openxmlformats.org/officeDocument/2006/relationships/customXml" Target="../ink/ink157.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61.xml"/><Relationship Id="rId80" Type="http://schemas.openxmlformats.org/officeDocument/2006/relationships/customXml" Target="../ink/ink165.xml"/><Relationship Id="rId85" Type="http://schemas.openxmlformats.org/officeDocument/2006/relationships/image" Target="../media/image46.png"/><Relationship Id="rId3" Type="http://schemas.openxmlformats.org/officeDocument/2006/relationships/customXml" Target="../ink/ink127.xml"/><Relationship Id="rId12" Type="http://schemas.openxmlformats.org/officeDocument/2006/relationships/image" Target="../media/image9.png"/><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image" Target="../media/image20.png"/><Relationship Id="rId38" Type="http://schemas.openxmlformats.org/officeDocument/2006/relationships/customXml" Target="../ink/ink144.xml"/><Relationship Id="rId46" Type="http://schemas.openxmlformats.org/officeDocument/2006/relationships/customXml" Target="../ink/ink148.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52.xml"/><Relationship Id="rId62" Type="http://schemas.openxmlformats.org/officeDocument/2006/relationships/customXml" Target="../ink/ink156.xml"/><Relationship Id="rId70" Type="http://schemas.openxmlformats.org/officeDocument/2006/relationships/customXml" Target="../ink/ink160.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7.png"/><Relationship Id="rId36" Type="http://schemas.openxmlformats.org/officeDocument/2006/relationships/customXml" Target="../ink/ink143.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47.xml"/><Relationship Id="rId52" Type="http://schemas.openxmlformats.org/officeDocument/2006/relationships/customXml" Target="../ink/ink151.xml"/><Relationship Id="rId60" Type="http://schemas.openxmlformats.org/officeDocument/2006/relationships/customXml" Target="../ink/ink155.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64.xml"/><Relationship Id="rId81" Type="http://schemas.openxmlformats.org/officeDocument/2006/relationships/image" Target="../media/image44.png"/><Relationship Id="rId86" Type="http://schemas.openxmlformats.org/officeDocument/2006/relationships/customXml" Target="../ink/ink168.xml"/><Relationship Id="rId4" Type="http://schemas.openxmlformats.org/officeDocument/2006/relationships/image" Target="../media/image5.png"/><Relationship Id="rId9" Type="http://schemas.openxmlformats.org/officeDocument/2006/relationships/customXml" Target="../ink/ink130.xml"/><Relationship Id="rId13" Type="http://schemas.openxmlformats.org/officeDocument/2006/relationships/customXml" Target="../ink/ink132.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42.xml"/><Relationship Id="rId50" Type="http://schemas.openxmlformats.org/officeDocument/2006/relationships/customXml" Target="../ink/ink150.xml"/><Relationship Id="rId55" Type="http://schemas.openxmlformats.org/officeDocument/2006/relationships/image" Target="../media/image31.png"/><Relationship Id="rId76" Type="http://schemas.openxmlformats.org/officeDocument/2006/relationships/customXml" Target="../ink/ink163.xml"/><Relationship Id="rId7" Type="http://schemas.openxmlformats.org/officeDocument/2006/relationships/customXml" Target="../ink/ink129.xml"/><Relationship Id="rId71" Type="http://schemas.openxmlformats.org/officeDocument/2006/relationships/image" Target="../media/image39.png"/><Relationship Id="rId2" Type="http://schemas.openxmlformats.org/officeDocument/2006/relationships/notesSlide" Target="../notesSlides/notesSlide7.xml"/><Relationship Id="rId29" Type="http://schemas.openxmlformats.org/officeDocument/2006/relationships/customXml" Target="../ink/ink140.xml"/><Relationship Id="rId24" Type="http://schemas.openxmlformats.org/officeDocument/2006/relationships/image" Target="../media/image15.png"/><Relationship Id="rId40" Type="http://schemas.openxmlformats.org/officeDocument/2006/relationships/customXml" Target="../ink/ink145.xml"/><Relationship Id="rId45" Type="http://schemas.openxmlformats.org/officeDocument/2006/relationships/image" Target="../media/image26.png"/><Relationship Id="rId66" Type="http://schemas.openxmlformats.org/officeDocument/2006/relationships/customXml" Target="../ink/ink158.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66.xml"/><Relationship Id="rId19" Type="http://schemas.openxmlformats.org/officeDocument/2006/relationships/customXml" Target="../ink/ink135.xml"/></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78.xml"/><Relationship Id="rId42" Type="http://schemas.openxmlformats.org/officeDocument/2006/relationships/customXml" Target="../ink/ink188.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01.xml"/><Relationship Id="rId84" Type="http://schemas.openxmlformats.org/officeDocument/2006/relationships/customXml" Target="../ink/ink209.xml"/><Relationship Id="rId89" Type="http://schemas.openxmlformats.org/officeDocument/2006/relationships/image" Target="../media/image50.png"/><Relationship Id="rId16" Type="http://schemas.openxmlformats.org/officeDocument/2006/relationships/image" Target="../media/image11.png"/><Relationship Id="rId11" Type="http://schemas.openxmlformats.org/officeDocument/2006/relationships/customXml" Target="../ink/ink173.xml"/><Relationship Id="rId32" Type="http://schemas.openxmlformats.org/officeDocument/2006/relationships/customXml" Target="../ink/ink183.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96.xml"/><Relationship Id="rId74" Type="http://schemas.openxmlformats.org/officeDocument/2006/relationships/customXml" Target="../ink/ink204.xml"/><Relationship Id="rId79" Type="http://schemas.openxmlformats.org/officeDocument/2006/relationships/image" Target="../media/image43.png"/><Relationship Id="rId5" Type="http://schemas.openxmlformats.org/officeDocument/2006/relationships/customXml" Target="../ink/ink170.xml"/><Relationship Id="rId90" Type="http://schemas.openxmlformats.org/officeDocument/2006/relationships/image" Target="../media/image51.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81.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91.xml"/><Relationship Id="rId56" Type="http://schemas.openxmlformats.org/officeDocument/2006/relationships/customXml" Target="../ink/ink195.xml"/><Relationship Id="rId64" Type="http://schemas.openxmlformats.org/officeDocument/2006/relationships/customXml" Target="../ink/ink199.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03.xml"/><Relationship Id="rId80" Type="http://schemas.openxmlformats.org/officeDocument/2006/relationships/customXml" Target="../ink/ink207.xml"/><Relationship Id="rId85" Type="http://schemas.openxmlformats.org/officeDocument/2006/relationships/image" Target="../media/image46.png"/><Relationship Id="rId3" Type="http://schemas.openxmlformats.org/officeDocument/2006/relationships/customXml" Target="../ink/ink169.xml"/><Relationship Id="rId12" Type="http://schemas.openxmlformats.org/officeDocument/2006/relationships/image" Target="../media/image9.png"/><Relationship Id="rId17" Type="http://schemas.openxmlformats.org/officeDocument/2006/relationships/customXml" Target="../ink/ink176.xml"/><Relationship Id="rId25" Type="http://schemas.openxmlformats.org/officeDocument/2006/relationships/customXml" Target="../ink/ink180.xml"/><Relationship Id="rId33" Type="http://schemas.openxmlformats.org/officeDocument/2006/relationships/image" Target="../media/image20.png"/><Relationship Id="rId38" Type="http://schemas.openxmlformats.org/officeDocument/2006/relationships/customXml" Target="../ink/ink186.xml"/><Relationship Id="rId46" Type="http://schemas.openxmlformats.org/officeDocument/2006/relationships/customXml" Target="../ink/ink190.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94.xml"/><Relationship Id="rId62" Type="http://schemas.openxmlformats.org/officeDocument/2006/relationships/customXml" Target="../ink/ink198.xml"/><Relationship Id="rId70" Type="http://schemas.openxmlformats.org/officeDocument/2006/relationships/customXml" Target="../ink/ink202.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75.xml"/><Relationship Id="rId23" Type="http://schemas.openxmlformats.org/officeDocument/2006/relationships/customXml" Target="../ink/ink179.xml"/><Relationship Id="rId28" Type="http://schemas.openxmlformats.org/officeDocument/2006/relationships/image" Target="../media/image17.png"/><Relationship Id="rId36" Type="http://schemas.openxmlformats.org/officeDocument/2006/relationships/customXml" Target="../ink/ink185.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89.xml"/><Relationship Id="rId52" Type="http://schemas.openxmlformats.org/officeDocument/2006/relationships/customXml" Target="../ink/ink193.xml"/><Relationship Id="rId60" Type="http://schemas.openxmlformats.org/officeDocument/2006/relationships/customXml" Target="../ink/ink197.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06.xml"/><Relationship Id="rId81" Type="http://schemas.openxmlformats.org/officeDocument/2006/relationships/image" Target="../media/image44.png"/><Relationship Id="rId86" Type="http://schemas.openxmlformats.org/officeDocument/2006/relationships/customXml" Target="../ink/ink210.xml"/><Relationship Id="rId4" Type="http://schemas.openxmlformats.org/officeDocument/2006/relationships/image" Target="../media/image5.png"/><Relationship Id="rId9" Type="http://schemas.openxmlformats.org/officeDocument/2006/relationships/customXml" Target="../ink/ink172.xml"/><Relationship Id="rId13" Type="http://schemas.openxmlformats.org/officeDocument/2006/relationships/customXml" Target="../ink/ink174.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84.xml"/><Relationship Id="rId50" Type="http://schemas.openxmlformats.org/officeDocument/2006/relationships/customXml" Target="../ink/ink192.xml"/><Relationship Id="rId55" Type="http://schemas.openxmlformats.org/officeDocument/2006/relationships/image" Target="../media/image31.png"/><Relationship Id="rId76" Type="http://schemas.openxmlformats.org/officeDocument/2006/relationships/customXml" Target="../ink/ink205.xml"/><Relationship Id="rId7" Type="http://schemas.openxmlformats.org/officeDocument/2006/relationships/customXml" Target="../ink/ink171.xml"/><Relationship Id="rId71" Type="http://schemas.openxmlformats.org/officeDocument/2006/relationships/image" Target="../media/image39.png"/><Relationship Id="rId2" Type="http://schemas.openxmlformats.org/officeDocument/2006/relationships/notesSlide" Target="../notesSlides/notesSlide44.xml"/><Relationship Id="rId29" Type="http://schemas.openxmlformats.org/officeDocument/2006/relationships/customXml" Target="../ink/ink182.xml"/><Relationship Id="rId24" Type="http://schemas.openxmlformats.org/officeDocument/2006/relationships/image" Target="../media/image15.png"/><Relationship Id="rId40" Type="http://schemas.openxmlformats.org/officeDocument/2006/relationships/customXml" Target="../ink/ink187.xml"/><Relationship Id="rId45" Type="http://schemas.openxmlformats.org/officeDocument/2006/relationships/image" Target="../media/image26.png"/><Relationship Id="rId66" Type="http://schemas.openxmlformats.org/officeDocument/2006/relationships/customXml" Target="../ink/ink200.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08.xml"/><Relationship Id="rId19" Type="http://schemas.openxmlformats.org/officeDocument/2006/relationships/customXml" Target="../ink/ink177.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20.xml"/><Relationship Id="rId42" Type="http://schemas.openxmlformats.org/officeDocument/2006/relationships/customXml" Target="../ink/ink23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43.xml"/><Relationship Id="rId84" Type="http://schemas.openxmlformats.org/officeDocument/2006/relationships/customXml" Target="../ink/ink25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15.xml"/><Relationship Id="rId32" Type="http://schemas.openxmlformats.org/officeDocument/2006/relationships/customXml" Target="../ink/ink22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38.xml"/><Relationship Id="rId74" Type="http://schemas.openxmlformats.org/officeDocument/2006/relationships/customXml" Target="../ink/ink246.xml"/><Relationship Id="rId79" Type="http://schemas.openxmlformats.org/officeDocument/2006/relationships/image" Target="../media/image43.png"/><Relationship Id="rId5" Type="http://schemas.openxmlformats.org/officeDocument/2006/relationships/customXml" Target="../ink/ink212.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23.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33.xml"/><Relationship Id="rId56" Type="http://schemas.openxmlformats.org/officeDocument/2006/relationships/customXml" Target="../ink/ink237.xml"/><Relationship Id="rId64" Type="http://schemas.openxmlformats.org/officeDocument/2006/relationships/customXml" Target="../ink/ink241.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45.xml"/><Relationship Id="rId80" Type="http://schemas.openxmlformats.org/officeDocument/2006/relationships/customXml" Target="../ink/ink249.xml"/><Relationship Id="rId85" Type="http://schemas.openxmlformats.org/officeDocument/2006/relationships/image" Target="../media/image46.png"/><Relationship Id="rId3" Type="http://schemas.openxmlformats.org/officeDocument/2006/relationships/customXml" Target="../ink/ink211.xml"/><Relationship Id="rId12" Type="http://schemas.openxmlformats.org/officeDocument/2006/relationships/image" Target="../media/image9.png"/><Relationship Id="rId17" Type="http://schemas.openxmlformats.org/officeDocument/2006/relationships/customXml" Target="../ink/ink218.xml"/><Relationship Id="rId25" Type="http://schemas.openxmlformats.org/officeDocument/2006/relationships/customXml" Target="../ink/ink222.xml"/><Relationship Id="rId33" Type="http://schemas.openxmlformats.org/officeDocument/2006/relationships/image" Target="../media/image20.png"/><Relationship Id="rId38" Type="http://schemas.openxmlformats.org/officeDocument/2006/relationships/customXml" Target="../ink/ink228.xml"/><Relationship Id="rId46" Type="http://schemas.openxmlformats.org/officeDocument/2006/relationships/customXml" Target="../ink/ink23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36.xml"/><Relationship Id="rId62" Type="http://schemas.openxmlformats.org/officeDocument/2006/relationships/customXml" Target="../ink/ink240.xml"/><Relationship Id="rId70" Type="http://schemas.openxmlformats.org/officeDocument/2006/relationships/customXml" Target="../ink/ink24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17.xml"/><Relationship Id="rId23" Type="http://schemas.openxmlformats.org/officeDocument/2006/relationships/customXml" Target="../ink/ink221.xml"/><Relationship Id="rId28" Type="http://schemas.openxmlformats.org/officeDocument/2006/relationships/image" Target="../media/image17.png"/><Relationship Id="rId36" Type="http://schemas.openxmlformats.org/officeDocument/2006/relationships/customXml" Target="../ink/ink22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31.xml"/><Relationship Id="rId52" Type="http://schemas.openxmlformats.org/officeDocument/2006/relationships/customXml" Target="../ink/ink235.xml"/><Relationship Id="rId60" Type="http://schemas.openxmlformats.org/officeDocument/2006/relationships/customXml" Target="../ink/ink23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48.xml"/><Relationship Id="rId81" Type="http://schemas.openxmlformats.org/officeDocument/2006/relationships/image" Target="../media/image44.png"/><Relationship Id="rId86" Type="http://schemas.openxmlformats.org/officeDocument/2006/relationships/customXml" Target="../ink/ink252.xml"/><Relationship Id="rId4" Type="http://schemas.openxmlformats.org/officeDocument/2006/relationships/image" Target="../media/image5.png"/><Relationship Id="rId9" Type="http://schemas.openxmlformats.org/officeDocument/2006/relationships/customXml" Target="../ink/ink214.xml"/><Relationship Id="rId13" Type="http://schemas.openxmlformats.org/officeDocument/2006/relationships/customXml" Target="../ink/ink21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26.xml"/><Relationship Id="rId50" Type="http://schemas.openxmlformats.org/officeDocument/2006/relationships/customXml" Target="../ink/ink234.xml"/><Relationship Id="rId55" Type="http://schemas.openxmlformats.org/officeDocument/2006/relationships/image" Target="../media/image31.png"/><Relationship Id="rId76" Type="http://schemas.openxmlformats.org/officeDocument/2006/relationships/customXml" Target="../ink/ink247.xml"/><Relationship Id="rId7" Type="http://schemas.openxmlformats.org/officeDocument/2006/relationships/customXml" Target="../ink/ink213.xml"/><Relationship Id="rId71" Type="http://schemas.openxmlformats.org/officeDocument/2006/relationships/image" Target="../media/image39.png"/><Relationship Id="rId2" Type="http://schemas.openxmlformats.org/officeDocument/2006/relationships/notesSlide" Target="../notesSlides/notesSlide45.xml"/><Relationship Id="rId29" Type="http://schemas.openxmlformats.org/officeDocument/2006/relationships/customXml" Target="../ink/ink224.xml"/><Relationship Id="rId24" Type="http://schemas.openxmlformats.org/officeDocument/2006/relationships/image" Target="../media/image15.png"/><Relationship Id="rId40" Type="http://schemas.openxmlformats.org/officeDocument/2006/relationships/customXml" Target="../ink/ink229.xml"/><Relationship Id="rId45" Type="http://schemas.openxmlformats.org/officeDocument/2006/relationships/image" Target="../media/image26.png"/><Relationship Id="rId66" Type="http://schemas.openxmlformats.org/officeDocument/2006/relationships/customXml" Target="../ink/ink24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50.xml"/><Relationship Id="rId19" Type="http://schemas.openxmlformats.org/officeDocument/2006/relationships/customXml" Target="../ink/ink219.xml"/></Relationships>
</file>

<file path=ppt/slides/_rels/slide10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97.png"/><Relationship Id="rId4" Type="http://schemas.openxmlformats.org/officeDocument/2006/relationships/image" Target="../media/image196.png"/></Relationships>
</file>

<file path=ppt/slides/_rels/slide107.xml.rels><?xml version="1.0" encoding="UTF-8" standalone="yes"?>
<Relationships xmlns="http://schemas.openxmlformats.org/package/2006/relationships"><Relationship Id="rId26" Type="http://schemas.openxmlformats.org/officeDocument/2006/relationships/image" Target="../media/image1780.png"/><Relationship Id="rId21" Type="http://schemas.openxmlformats.org/officeDocument/2006/relationships/customXml" Target="../ink/ink262.xml"/><Relationship Id="rId42" Type="http://schemas.openxmlformats.org/officeDocument/2006/relationships/customXml" Target="../ink/ink272.xml"/><Relationship Id="rId47" Type="http://schemas.openxmlformats.org/officeDocument/2006/relationships/image" Target="../media/image1880.png"/><Relationship Id="rId63" Type="http://schemas.openxmlformats.org/officeDocument/2006/relationships/image" Target="../media/image1960.png"/><Relationship Id="rId68" Type="http://schemas.openxmlformats.org/officeDocument/2006/relationships/customXml" Target="../ink/ink285.xml"/><Relationship Id="rId84" Type="http://schemas.openxmlformats.org/officeDocument/2006/relationships/customXml" Target="../ink/ink293.xml"/><Relationship Id="rId89" Type="http://schemas.openxmlformats.org/officeDocument/2006/relationships/image" Target="../media/image49.png"/><Relationship Id="rId16" Type="http://schemas.openxmlformats.org/officeDocument/2006/relationships/image" Target="../media/image1730.png"/><Relationship Id="rId11" Type="http://schemas.openxmlformats.org/officeDocument/2006/relationships/customXml" Target="../ink/ink257.xml"/><Relationship Id="rId32" Type="http://schemas.openxmlformats.org/officeDocument/2006/relationships/customXml" Target="../ink/ink267.xml"/><Relationship Id="rId37" Type="http://schemas.openxmlformats.org/officeDocument/2006/relationships/image" Target="../media/image1830.png"/><Relationship Id="rId53" Type="http://schemas.openxmlformats.org/officeDocument/2006/relationships/image" Target="../media/image1910.png"/><Relationship Id="rId58" Type="http://schemas.openxmlformats.org/officeDocument/2006/relationships/customXml" Target="../ink/ink280.xml"/><Relationship Id="rId74" Type="http://schemas.openxmlformats.org/officeDocument/2006/relationships/customXml" Target="../ink/ink288.xml"/><Relationship Id="rId79" Type="http://schemas.openxmlformats.org/officeDocument/2006/relationships/image" Target="../media/image204.png"/><Relationship Id="rId5" Type="http://schemas.openxmlformats.org/officeDocument/2006/relationships/customXml" Target="../ink/ink254.xml"/><Relationship Id="rId90" Type="http://schemas.openxmlformats.org/officeDocument/2006/relationships/image" Target="../media/image50.png"/><Relationship Id="rId14" Type="http://schemas.openxmlformats.org/officeDocument/2006/relationships/image" Target="../media/image1720.png"/><Relationship Id="rId22" Type="http://schemas.openxmlformats.org/officeDocument/2006/relationships/image" Target="../media/image1760.png"/><Relationship Id="rId27" Type="http://schemas.openxmlformats.org/officeDocument/2006/relationships/customXml" Target="../ink/ink265.xml"/><Relationship Id="rId30" Type="http://schemas.openxmlformats.org/officeDocument/2006/relationships/image" Target="../media/image1800.png"/><Relationship Id="rId35" Type="http://schemas.openxmlformats.org/officeDocument/2006/relationships/image" Target="../media/image1820.png"/><Relationship Id="rId43" Type="http://schemas.openxmlformats.org/officeDocument/2006/relationships/image" Target="../media/image1860.png"/><Relationship Id="rId48" Type="http://schemas.openxmlformats.org/officeDocument/2006/relationships/customXml" Target="../ink/ink275.xml"/><Relationship Id="rId56" Type="http://schemas.openxmlformats.org/officeDocument/2006/relationships/customXml" Target="../ink/ink279.xml"/><Relationship Id="rId64" Type="http://schemas.openxmlformats.org/officeDocument/2006/relationships/customXml" Target="../ink/ink283.xml"/><Relationship Id="rId69" Type="http://schemas.openxmlformats.org/officeDocument/2006/relationships/image" Target="../media/image199.png"/><Relationship Id="rId77" Type="http://schemas.openxmlformats.org/officeDocument/2006/relationships/image" Target="../media/image203.png"/><Relationship Id="rId8" Type="http://schemas.openxmlformats.org/officeDocument/2006/relationships/image" Target="../media/image1690.png"/><Relationship Id="rId51" Type="http://schemas.openxmlformats.org/officeDocument/2006/relationships/image" Target="../media/image1900.png"/><Relationship Id="rId72" Type="http://schemas.openxmlformats.org/officeDocument/2006/relationships/customXml" Target="../ink/ink287.xml"/><Relationship Id="rId80" Type="http://schemas.openxmlformats.org/officeDocument/2006/relationships/customXml" Target="../ink/ink291.xml"/><Relationship Id="rId85" Type="http://schemas.openxmlformats.org/officeDocument/2006/relationships/image" Target="../media/image207.png"/><Relationship Id="rId3" Type="http://schemas.openxmlformats.org/officeDocument/2006/relationships/customXml" Target="../ink/ink253.xml"/><Relationship Id="rId12" Type="http://schemas.openxmlformats.org/officeDocument/2006/relationships/image" Target="../media/image1710.png"/><Relationship Id="rId17" Type="http://schemas.openxmlformats.org/officeDocument/2006/relationships/customXml" Target="../ink/ink260.xml"/><Relationship Id="rId25" Type="http://schemas.openxmlformats.org/officeDocument/2006/relationships/customXml" Target="../ink/ink264.xml"/><Relationship Id="rId33" Type="http://schemas.openxmlformats.org/officeDocument/2006/relationships/image" Target="../media/image1810.png"/><Relationship Id="rId38" Type="http://schemas.openxmlformats.org/officeDocument/2006/relationships/customXml" Target="../ink/ink270.xml"/><Relationship Id="rId46" Type="http://schemas.openxmlformats.org/officeDocument/2006/relationships/customXml" Target="../ink/ink274.xml"/><Relationship Id="rId59" Type="http://schemas.openxmlformats.org/officeDocument/2006/relationships/image" Target="../media/image1940.png"/><Relationship Id="rId67" Type="http://schemas.openxmlformats.org/officeDocument/2006/relationships/image" Target="../media/image198.png"/><Relationship Id="rId20" Type="http://schemas.openxmlformats.org/officeDocument/2006/relationships/image" Target="../media/image1750.png"/><Relationship Id="rId41" Type="http://schemas.openxmlformats.org/officeDocument/2006/relationships/image" Target="../media/image1850.png"/><Relationship Id="rId54" Type="http://schemas.openxmlformats.org/officeDocument/2006/relationships/customXml" Target="../ink/ink278.xml"/><Relationship Id="rId62" Type="http://schemas.openxmlformats.org/officeDocument/2006/relationships/customXml" Target="../ink/ink282.xml"/><Relationship Id="rId70" Type="http://schemas.openxmlformats.org/officeDocument/2006/relationships/customXml" Target="../ink/ink286.xml"/><Relationship Id="rId75" Type="http://schemas.openxmlformats.org/officeDocument/2006/relationships/image" Target="../media/image202.png"/><Relationship Id="rId83" Type="http://schemas.openxmlformats.org/officeDocument/2006/relationships/image" Target="../media/image206.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680.png"/><Relationship Id="rId15" Type="http://schemas.openxmlformats.org/officeDocument/2006/relationships/customXml" Target="../ink/ink259.xml"/><Relationship Id="rId23" Type="http://schemas.openxmlformats.org/officeDocument/2006/relationships/customXml" Target="../ink/ink263.xml"/><Relationship Id="rId28" Type="http://schemas.openxmlformats.org/officeDocument/2006/relationships/image" Target="../media/image1790.png"/><Relationship Id="rId36" Type="http://schemas.openxmlformats.org/officeDocument/2006/relationships/customXml" Target="../ink/ink269.xml"/><Relationship Id="rId49" Type="http://schemas.openxmlformats.org/officeDocument/2006/relationships/image" Target="../media/image1890.png"/><Relationship Id="rId57" Type="http://schemas.openxmlformats.org/officeDocument/2006/relationships/image" Target="../media/image1930.png"/><Relationship Id="rId10" Type="http://schemas.openxmlformats.org/officeDocument/2006/relationships/image" Target="../media/image1700.png"/><Relationship Id="rId31" Type="http://schemas.openxmlformats.org/officeDocument/2006/relationships/image" Target="../media/image19.png"/><Relationship Id="rId44" Type="http://schemas.openxmlformats.org/officeDocument/2006/relationships/customXml" Target="../ink/ink273.xml"/><Relationship Id="rId52" Type="http://schemas.openxmlformats.org/officeDocument/2006/relationships/customXml" Target="../ink/ink277.xml"/><Relationship Id="rId60" Type="http://schemas.openxmlformats.org/officeDocument/2006/relationships/customXml" Target="../ink/ink281.xml"/><Relationship Id="rId65" Type="http://schemas.openxmlformats.org/officeDocument/2006/relationships/image" Target="../media/image1970.png"/><Relationship Id="rId73" Type="http://schemas.openxmlformats.org/officeDocument/2006/relationships/image" Target="../media/image201.png"/><Relationship Id="rId78" Type="http://schemas.openxmlformats.org/officeDocument/2006/relationships/customXml" Target="../ink/ink290.xml"/><Relationship Id="rId81" Type="http://schemas.openxmlformats.org/officeDocument/2006/relationships/image" Target="../media/image205.png"/><Relationship Id="rId86" Type="http://schemas.openxmlformats.org/officeDocument/2006/relationships/customXml" Target="../ink/ink294.xml"/><Relationship Id="rId4" Type="http://schemas.openxmlformats.org/officeDocument/2006/relationships/image" Target="../media/image1670.png"/><Relationship Id="rId9" Type="http://schemas.openxmlformats.org/officeDocument/2006/relationships/customXml" Target="../ink/ink256.xml"/><Relationship Id="rId13" Type="http://schemas.openxmlformats.org/officeDocument/2006/relationships/customXml" Target="../ink/ink258.xml"/><Relationship Id="rId18" Type="http://schemas.openxmlformats.org/officeDocument/2006/relationships/image" Target="../media/image1740.png"/><Relationship Id="rId39" Type="http://schemas.openxmlformats.org/officeDocument/2006/relationships/image" Target="../media/image1840.png"/><Relationship Id="rId34" Type="http://schemas.openxmlformats.org/officeDocument/2006/relationships/customXml" Target="../ink/ink268.xml"/><Relationship Id="rId50" Type="http://schemas.openxmlformats.org/officeDocument/2006/relationships/customXml" Target="../ink/ink276.xml"/><Relationship Id="rId55" Type="http://schemas.openxmlformats.org/officeDocument/2006/relationships/image" Target="../media/image1920.png"/><Relationship Id="rId76" Type="http://schemas.openxmlformats.org/officeDocument/2006/relationships/customXml" Target="../ink/ink289.xml"/><Relationship Id="rId7" Type="http://schemas.openxmlformats.org/officeDocument/2006/relationships/customXml" Target="../ink/ink255.xml"/><Relationship Id="rId71" Type="http://schemas.openxmlformats.org/officeDocument/2006/relationships/image" Target="../media/image200.png"/><Relationship Id="rId2" Type="http://schemas.openxmlformats.org/officeDocument/2006/relationships/notesSlide" Target="../notesSlides/notesSlide46.xml"/><Relationship Id="rId29" Type="http://schemas.openxmlformats.org/officeDocument/2006/relationships/customXml" Target="../ink/ink266.xml"/><Relationship Id="rId24" Type="http://schemas.openxmlformats.org/officeDocument/2006/relationships/image" Target="../media/image1770.png"/><Relationship Id="rId40" Type="http://schemas.openxmlformats.org/officeDocument/2006/relationships/customXml" Target="../ink/ink271.xml"/><Relationship Id="rId45" Type="http://schemas.openxmlformats.org/officeDocument/2006/relationships/image" Target="../media/image1870.png"/><Relationship Id="rId66" Type="http://schemas.openxmlformats.org/officeDocument/2006/relationships/customXml" Target="../ink/ink284.xml"/><Relationship Id="rId87" Type="http://schemas.openxmlformats.org/officeDocument/2006/relationships/image" Target="../media/image208.png"/><Relationship Id="rId61" Type="http://schemas.openxmlformats.org/officeDocument/2006/relationships/image" Target="../media/image1950.png"/><Relationship Id="rId82" Type="http://schemas.openxmlformats.org/officeDocument/2006/relationships/customXml" Target="../ink/ink292.xml"/><Relationship Id="rId19" Type="http://schemas.openxmlformats.org/officeDocument/2006/relationships/customXml" Target="../ink/ink261.xml"/></Relationships>
</file>

<file path=ppt/slides/_rels/slide108.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5.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0" Type="http://schemas.microsoft.com/office/2007/relationships/hdphoto" Target="../media/hdphoto1.wdp"/><Relationship Id="rId4" Type="http://schemas.openxmlformats.org/officeDocument/2006/relationships/image" Target="../media/image130.svg"/><Relationship Id="rId9" Type="http://schemas.openxmlformats.org/officeDocument/2006/relationships/image" Target="../media/image209.png"/><Relationship Id="rId14" Type="http://schemas.openxmlformats.org/officeDocument/2006/relationships/image" Target="../media/image136.sv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1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1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22.xml.rels><?xml version="1.0" encoding="UTF-8" standalone="yes"?>
<Relationships xmlns="http://schemas.openxmlformats.org/package/2006/relationships"><Relationship Id="rId2" Type="http://schemas.microsoft.com/office/2018/10/relationships/comments" Target="../comments/modernComment_20E_F458F1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7.png"/><Relationship Id="rId2" Type="http://schemas.microsoft.com/office/2018/10/relationships/comments" Target="../comments/modernComment_274_143890B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04.xml"/><Relationship Id="rId42" Type="http://schemas.openxmlformats.org/officeDocument/2006/relationships/customXml" Target="../ink/ink31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27.xml"/><Relationship Id="rId84" Type="http://schemas.openxmlformats.org/officeDocument/2006/relationships/customXml" Target="../ink/ink335.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99.xml"/><Relationship Id="rId32" Type="http://schemas.openxmlformats.org/officeDocument/2006/relationships/customXml" Target="../ink/ink30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22.xml"/><Relationship Id="rId74" Type="http://schemas.openxmlformats.org/officeDocument/2006/relationships/customXml" Target="../ink/ink330.xml"/><Relationship Id="rId79" Type="http://schemas.openxmlformats.org/officeDocument/2006/relationships/image" Target="../media/image43.png"/><Relationship Id="rId5" Type="http://schemas.openxmlformats.org/officeDocument/2006/relationships/customXml" Target="../ink/ink296.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0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17.xml"/><Relationship Id="rId56" Type="http://schemas.openxmlformats.org/officeDocument/2006/relationships/customXml" Target="../ink/ink321.xml"/><Relationship Id="rId64" Type="http://schemas.openxmlformats.org/officeDocument/2006/relationships/customXml" Target="../ink/ink32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29.xml"/><Relationship Id="rId80" Type="http://schemas.openxmlformats.org/officeDocument/2006/relationships/customXml" Target="../ink/ink333.xml"/><Relationship Id="rId85" Type="http://schemas.openxmlformats.org/officeDocument/2006/relationships/image" Target="../media/image46.png"/><Relationship Id="rId3" Type="http://schemas.openxmlformats.org/officeDocument/2006/relationships/customXml" Target="../ink/ink295.xml"/><Relationship Id="rId12" Type="http://schemas.openxmlformats.org/officeDocument/2006/relationships/image" Target="../media/image9.png"/><Relationship Id="rId17" Type="http://schemas.openxmlformats.org/officeDocument/2006/relationships/customXml" Target="../ink/ink302.xml"/><Relationship Id="rId25" Type="http://schemas.openxmlformats.org/officeDocument/2006/relationships/customXml" Target="../ink/ink306.xml"/><Relationship Id="rId33" Type="http://schemas.openxmlformats.org/officeDocument/2006/relationships/image" Target="../media/image20.png"/><Relationship Id="rId38" Type="http://schemas.openxmlformats.org/officeDocument/2006/relationships/customXml" Target="../ink/ink312.xml"/><Relationship Id="rId46" Type="http://schemas.openxmlformats.org/officeDocument/2006/relationships/customXml" Target="../ink/ink31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20.xml"/><Relationship Id="rId62" Type="http://schemas.openxmlformats.org/officeDocument/2006/relationships/customXml" Target="../ink/ink324.xml"/><Relationship Id="rId70" Type="http://schemas.openxmlformats.org/officeDocument/2006/relationships/customXml" Target="../ink/ink32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01.xml"/><Relationship Id="rId23" Type="http://schemas.openxmlformats.org/officeDocument/2006/relationships/customXml" Target="../ink/ink305.xml"/><Relationship Id="rId28" Type="http://schemas.openxmlformats.org/officeDocument/2006/relationships/image" Target="../media/image17.png"/><Relationship Id="rId36" Type="http://schemas.openxmlformats.org/officeDocument/2006/relationships/customXml" Target="../ink/ink31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15.xml"/><Relationship Id="rId52" Type="http://schemas.openxmlformats.org/officeDocument/2006/relationships/customXml" Target="../ink/ink319.xml"/><Relationship Id="rId60" Type="http://schemas.openxmlformats.org/officeDocument/2006/relationships/customXml" Target="../ink/ink32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32.xml"/><Relationship Id="rId81" Type="http://schemas.openxmlformats.org/officeDocument/2006/relationships/image" Target="../media/image44.png"/><Relationship Id="rId86" Type="http://schemas.openxmlformats.org/officeDocument/2006/relationships/customXml" Target="../ink/ink336.xml"/><Relationship Id="rId4" Type="http://schemas.openxmlformats.org/officeDocument/2006/relationships/image" Target="../media/image5.png"/><Relationship Id="rId9" Type="http://schemas.openxmlformats.org/officeDocument/2006/relationships/customXml" Target="../ink/ink298.xml"/><Relationship Id="rId13" Type="http://schemas.openxmlformats.org/officeDocument/2006/relationships/customXml" Target="../ink/ink30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10.xml"/><Relationship Id="rId50" Type="http://schemas.openxmlformats.org/officeDocument/2006/relationships/customXml" Target="../ink/ink318.xml"/><Relationship Id="rId55" Type="http://schemas.openxmlformats.org/officeDocument/2006/relationships/image" Target="../media/image31.png"/><Relationship Id="rId76" Type="http://schemas.openxmlformats.org/officeDocument/2006/relationships/customXml" Target="../ink/ink331.xml"/><Relationship Id="rId7" Type="http://schemas.openxmlformats.org/officeDocument/2006/relationships/customXml" Target="../ink/ink297.xml"/><Relationship Id="rId71" Type="http://schemas.openxmlformats.org/officeDocument/2006/relationships/image" Target="../media/image39.png"/><Relationship Id="rId2" Type="http://schemas.openxmlformats.org/officeDocument/2006/relationships/notesSlide" Target="../notesSlides/notesSlide48.xml"/><Relationship Id="rId29" Type="http://schemas.openxmlformats.org/officeDocument/2006/relationships/customXml" Target="../ink/ink308.xml"/><Relationship Id="rId24" Type="http://schemas.openxmlformats.org/officeDocument/2006/relationships/image" Target="../media/image15.png"/><Relationship Id="rId40" Type="http://schemas.openxmlformats.org/officeDocument/2006/relationships/customXml" Target="../ink/ink313.xml"/><Relationship Id="rId45" Type="http://schemas.openxmlformats.org/officeDocument/2006/relationships/image" Target="../media/image26.png"/><Relationship Id="rId66" Type="http://schemas.openxmlformats.org/officeDocument/2006/relationships/customXml" Target="../ink/ink32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34.xml"/><Relationship Id="rId19" Type="http://schemas.openxmlformats.org/officeDocument/2006/relationships/customXml" Target="../ink/ink303.xml"/></Relationships>
</file>

<file path=ppt/slides/_rels/slide127.xml.rels><?xml version="1.0" encoding="UTF-8" standalone="yes"?>
<Relationships xmlns="http://schemas.openxmlformats.org/package/2006/relationships"><Relationship Id="rId2" Type="http://schemas.microsoft.com/office/2018/10/relationships/comments" Target="../comments/modernComment_2D4_67C3ECF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2500.png"/><Relationship Id="rId3" Type="http://schemas.openxmlformats.org/officeDocument/2006/relationships/image" Target="../media/image228.png"/><Relationship Id="rId7" Type="http://schemas.openxmlformats.org/officeDocument/2006/relationships/customXml" Target="../ink/ink338.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490.png"/><Relationship Id="rId5" Type="http://schemas.openxmlformats.org/officeDocument/2006/relationships/customXml" Target="../ink/ink337.xml"/><Relationship Id="rId10" Type="http://schemas.openxmlformats.org/officeDocument/2006/relationships/image" Target="../media/image2510.png"/><Relationship Id="rId4" Type="http://schemas.openxmlformats.org/officeDocument/2006/relationships/image" Target="../media/image229.png"/><Relationship Id="rId9" Type="http://schemas.openxmlformats.org/officeDocument/2006/relationships/customXml" Target="../ink/ink339.xml"/></Relationships>
</file>

<file path=ppt/slides/_rels/slide131.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49.xml"/><Relationship Id="rId42" Type="http://schemas.openxmlformats.org/officeDocument/2006/relationships/customXml" Target="../ink/ink359.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72.xml"/><Relationship Id="rId84" Type="http://schemas.openxmlformats.org/officeDocument/2006/relationships/customXml" Target="../ink/ink380.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44.xml"/><Relationship Id="rId32" Type="http://schemas.openxmlformats.org/officeDocument/2006/relationships/customXml" Target="../ink/ink354.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67.xml"/><Relationship Id="rId74" Type="http://schemas.openxmlformats.org/officeDocument/2006/relationships/customXml" Target="../ink/ink375.xml"/><Relationship Id="rId79" Type="http://schemas.openxmlformats.org/officeDocument/2006/relationships/image" Target="../media/image43.png"/><Relationship Id="rId5" Type="http://schemas.openxmlformats.org/officeDocument/2006/relationships/customXml" Target="../ink/ink341.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52.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62.xml"/><Relationship Id="rId56" Type="http://schemas.openxmlformats.org/officeDocument/2006/relationships/customXml" Target="../ink/ink366.xml"/><Relationship Id="rId64" Type="http://schemas.openxmlformats.org/officeDocument/2006/relationships/customXml" Target="../ink/ink370.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74.xml"/><Relationship Id="rId80" Type="http://schemas.openxmlformats.org/officeDocument/2006/relationships/customXml" Target="../ink/ink378.xml"/><Relationship Id="rId85" Type="http://schemas.openxmlformats.org/officeDocument/2006/relationships/image" Target="../media/image46.png"/><Relationship Id="rId3" Type="http://schemas.openxmlformats.org/officeDocument/2006/relationships/customXml" Target="../ink/ink340.xml"/><Relationship Id="rId12" Type="http://schemas.openxmlformats.org/officeDocument/2006/relationships/image" Target="../media/image9.png"/><Relationship Id="rId17" Type="http://schemas.openxmlformats.org/officeDocument/2006/relationships/customXml" Target="../ink/ink347.xml"/><Relationship Id="rId25" Type="http://schemas.openxmlformats.org/officeDocument/2006/relationships/customXml" Target="../ink/ink351.xml"/><Relationship Id="rId33" Type="http://schemas.openxmlformats.org/officeDocument/2006/relationships/image" Target="../media/image20.png"/><Relationship Id="rId38" Type="http://schemas.openxmlformats.org/officeDocument/2006/relationships/customXml" Target="../ink/ink357.xml"/><Relationship Id="rId46" Type="http://schemas.openxmlformats.org/officeDocument/2006/relationships/customXml" Target="../ink/ink361.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65.xml"/><Relationship Id="rId62" Type="http://schemas.openxmlformats.org/officeDocument/2006/relationships/customXml" Target="../ink/ink369.xml"/><Relationship Id="rId70" Type="http://schemas.openxmlformats.org/officeDocument/2006/relationships/customXml" Target="../ink/ink373.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46.xml"/><Relationship Id="rId23" Type="http://schemas.openxmlformats.org/officeDocument/2006/relationships/customXml" Target="../ink/ink350.xml"/><Relationship Id="rId28" Type="http://schemas.openxmlformats.org/officeDocument/2006/relationships/image" Target="../media/image17.png"/><Relationship Id="rId36" Type="http://schemas.openxmlformats.org/officeDocument/2006/relationships/customXml" Target="../ink/ink356.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60.xml"/><Relationship Id="rId52" Type="http://schemas.openxmlformats.org/officeDocument/2006/relationships/customXml" Target="../ink/ink364.xml"/><Relationship Id="rId60" Type="http://schemas.openxmlformats.org/officeDocument/2006/relationships/customXml" Target="../ink/ink368.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77.xml"/><Relationship Id="rId81" Type="http://schemas.openxmlformats.org/officeDocument/2006/relationships/image" Target="../media/image44.png"/><Relationship Id="rId86" Type="http://schemas.openxmlformats.org/officeDocument/2006/relationships/customXml" Target="../ink/ink381.xml"/><Relationship Id="rId4" Type="http://schemas.openxmlformats.org/officeDocument/2006/relationships/image" Target="../media/image5.png"/><Relationship Id="rId9" Type="http://schemas.openxmlformats.org/officeDocument/2006/relationships/customXml" Target="../ink/ink343.xml"/><Relationship Id="rId13" Type="http://schemas.openxmlformats.org/officeDocument/2006/relationships/customXml" Target="../ink/ink345.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55.xml"/><Relationship Id="rId50" Type="http://schemas.openxmlformats.org/officeDocument/2006/relationships/customXml" Target="../ink/ink363.xml"/><Relationship Id="rId55" Type="http://schemas.openxmlformats.org/officeDocument/2006/relationships/image" Target="../media/image31.png"/><Relationship Id="rId76" Type="http://schemas.openxmlformats.org/officeDocument/2006/relationships/customXml" Target="../ink/ink376.xml"/><Relationship Id="rId7" Type="http://schemas.openxmlformats.org/officeDocument/2006/relationships/customXml" Target="../ink/ink342.xml"/><Relationship Id="rId71" Type="http://schemas.openxmlformats.org/officeDocument/2006/relationships/image" Target="../media/image39.png"/><Relationship Id="rId92" Type="http://schemas.openxmlformats.org/officeDocument/2006/relationships/image" Target="../media/image53.png"/><Relationship Id="rId2" Type="http://schemas.openxmlformats.org/officeDocument/2006/relationships/notesSlide" Target="../notesSlides/notesSlide49.xml"/><Relationship Id="rId29" Type="http://schemas.openxmlformats.org/officeDocument/2006/relationships/customXml" Target="../ink/ink353.xml"/><Relationship Id="rId24" Type="http://schemas.openxmlformats.org/officeDocument/2006/relationships/image" Target="../media/image15.png"/><Relationship Id="rId40" Type="http://schemas.openxmlformats.org/officeDocument/2006/relationships/customXml" Target="../ink/ink358.xml"/><Relationship Id="rId45" Type="http://schemas.openxmlformats.org/officeDocument/2006/relationships/image" Target="../media/image26.png"/><Relationship Id="rId66" Type="http://schemas.openxmlformats.org/officeDocument/2006/relationships/customXml" Target="../ink/ink371.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79.xml"/><Relationship Id="rId19" Type="http://schemas.openxmlformats.org/officeDocument/2006/relationships/customXml" Target="../ink/ink348.xml"/></Relationships>
</file>

<file path=ppt/slides/_rels/slide13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3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91.xml"/><Relationship Id="rId42" Type="http://schemas.openxmlformats.org/officeDocument/2006/relationships/customXml" Target="../ink/ink401.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414.xml"/><Relationship Id="rId84" Type="http://schemas.openxmlformats.org/officeDocument/2006/relationships/customXml" Target="../ink/ink422.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86.xml"/><Relationship Id="rId32" Type="http://schemas.openxmlformats.org/officeDocument/2006/relationships/customXml" Target="../ink/ink396.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409.xml"/><Relationship Id="rId74" Type="http://schemas.openxmlformats.org/officeDocument/2006/relationships/customXml" Target="../ink/ink417.xml"/><Relationship Id="rId79" Type="http://schemas.openxmlformats.org/officeDocument/2006/relationships/image" Target="../media/image43.png"/><Relationship Id="rId5" Type="http://schemas.openxmlformats.org/officeDocument/2006/relationships/customXml" Target="../ink/ink383.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394.xml"/><Relationship Id="rId43" Type="http://schemas.openxmlformats.org/officeDocument/2006/relationships/image" Target="../media/image25.png"/><Relationship Id="rId48" Type="http://schemas.openxmlformats.org/officeDocument/2006/relationships/customXml" Target="../ink/ink404.xml"/><Relationship Id="rId64" Type="http://schemas.openxmlformats.org/officeDocument/2006/relationships/customXml" Target="../ink/ink412.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416.xml"/><Relationship Id="rId80" Type="http://schemas.openxmlformats.org/officeDocument/2006/relationships/customXml" Target="../ink/ink420.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382.xml"/><Relationship Id="rId12" Type="http://schemas.openxmlformats.org/officeDocument/2006/relationships/image" Target="../media/image9.png"/><Relationship Id="rId17" Type="http://schemas.openxmlformats.org/officeDocument/2006/relationships/customXml" Target="../ink/ink389.xml"/><Relationship Id="rId25" Type="http://schemas.openxmlformats.org/officeDocument/2006/relationships/customXml" Target="../ink/ink393.xml"/><Relationship Id="rId33" Type="http://schemas.openxmlformats.org/officeDocument/2006/relationships/image" Target="../media/image20.png"/><Relationship Id="rId38" Type="http://schemas.openxmlformats.org/officeDocument/2006/relationships/customXml" Target="../ink/ink399.xml"/><Relationship Id="rId46" Type="http://schemas.openxmlformats.org/officeDocument/2006/relationships/customXml" Target="../ink/ink403.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407.xml"/><Relationship Id="rId62" Type="http://schemas.openxmlformats.org/officeDocument/2006/relationships/customXml" Target="../ink/ink411.xml"/><Relationship Id="rId70" Type="http://schemas.openxmlformats.org/officeDocument/2006/relationships/customXml" Target="../ink/ink415.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88.xml"/><Relationship Id="rId23" Type="http://schemas.openxmlformats.org/officeDocument/2006/relationships/customXml" Target="../ink/ink392.xml"/><Relationship Id="rId28" Type="http://schemas.openxmlformats.org/officeDocument/2006/relationships/image" Target="../media/image17.png"/><Relationship Id="rId36" Type="http://schemas.openxmlformats.org/officeDocument/2006/relationships/customXml" Target="../ink/ink398.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402.xml"/><Relationship Id="rId52" Type="http://schemas.openxmlformats.org/officeDocument/2006/relationships/customXml" Target="../ink/ink406.xml"/><Relationship Id="rId60" Type="http://schemas.openxmlformats.org/officeDocument/2006/relationships/customXml" Target="../ink/ink410.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419.xml"/><Relationship Id="rId81" Type="http://schemas.openxmlformats.org/officeDocument/2006/relationships/image" Target="../media/image44.png"/><Relationship Id="rId86" Type="http://schemas.openxmlformats.org/officeDocument/2006/relationships/customXml" Target="../ink/ink423.xml"/><Relationship Id="rId4" Type="http://schemas.openxmlformats.org/officeDocument/2006/relationships/image" Target="../media/image5.png"/><Relationship Id="rId9" Type="http://schemas.openxmlformats.org/officeDocument/2006/relationships/customXml" Target="../ink/ink385.xml"/><Relationship Id="rId13" Type="http://schemas.openxmlformats.org/officeDocument/2006/relationships/customXml" Target="../ink/ink387.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97.xml"/><Relationship Id="rId50" Type="http://schemas.openxmlformats.org/officeDocument/2006/relationships/customXml" Target="../ink/ink405.xml"/><Relationship Id="rId55" Type="http://schemas.openxmlformats.org/officeDocument/2006/relationships/image" Target="../media/image31.png"/><Relationship Id="rId76" Type="http://schemas.openxmlformats.org/officeDocument/2006/relationships/customXml" Target="../ink/ink418.xml"/><Relationship Id="rId7" Type="http://schemas.openxmlformats.org/officeDocument/2006/relationships/customXml" Target="../ink/ink384.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50.xml"/><Relationship Id="rId29" Type="http://schemas.openxmlformats.org/officeDocument/2006/relationships/customXml" Target="../ink/ink395.xml"/><Relationship Id="rId24" Type="http://schemas.openxmlformats.org/officeDocument/2006/relationships/image" Target="../media/image15.png"/><Relationship Id="rId40" Type="http://schemas.openxmlformats.org/officeDocument/2006/relationships/customXml" Target="../ink/ink400.xml"/><Relationship Id="rId45" Type="http://schemas.openxmlformats.org/officeDocument/2006/relationships/image" Target="../media/image26.png"/><Relationship Id="rId66" Type="http://schemas.openxmlformats.org/officeDocument/2006/relationships/customXml" Target="../ink/ink413.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21.xml"/><Relationship Id="rId19" Type="http://schemas.openxmlformats.org/officeDocument/2006/relationships/customXml" Target="../ink/ink390.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408.xml"/><Relationship Id="rId77" Type="http://schemas.openxmlformats.org/officeDocument/2006/relationships/image" Target="../media/image42.png"/></Relationships>
</file>

<file path=ppt/slides/_rels/slide13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 Id="rId4" Type="http://schemas.openxmlformats.org/officeDocument/2006/relationships/image" Target="../media/image237.png"/></Relationships>
</file>

<file path=ppt/slides/_rels/slide136.xml.rels><?xml version="1.0" encoding="UTF-8" standalone="yes"?>
<Relationships xmlns="http://schemas.openxmlformats.org/package/2006/relationships"><Relationship Id="rId8" Type="http://schemas.openxmlformats.org/officeDocument/2006/relationships/hyperlink" Target="https://joschafalck.de/ki-leitfaden/" TargetMode="External"/><Relationship Id="rId13" Type="http://schemas.openxmlformats.org/officeDocument/2006/relationships/hyperlink" Target="https://en.wikipedia.org/wiki/Automation_bias" TargetMode="External"/><Relationship Id="rId3" Type="http://schemas.openxmlformats.org/officeDocument/2006/relationships/hyperlink" Target="https://buzzmatic.net/blog/ki-und-die-darstellung-der-realitaet-eine-studie-von-gender-und-race-bias-in-ki-generierten-bildern/" TargetMode="External"/><Relationship Id="rId7" Type="http://schemas.openxmlformats.org/officeDocument/2006/relationships/hyperlink" Target="https://joschafalck.de/ki-bewertung/" TargetMode="External"/><Relationship Id="rId12" Type="http://schemas.openxmlformats.org/officeDocument/2006/relationships/hyperlink" Target="http://www.taskcards.d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edkimo.com/de/TASKCARDS" TargetMode="External"/><Relationship Id="rId11" Type="http://schemas.openxmlformats.org/officeDocument/2006/relationships/hyperlink" Target="https://www.soekia.ch/GPT/" TargetMode="External"/><Relationship Id="rId5" Type="http://schemas.openxmlformats.org/officeDocument/2006/relationships/hyperlink" Target="https://cocomaterial.com/" TargetMode="External"/><Relationship Id="rId15" Type="http://schemas.openxmlformats.org/officeDocument/2006/relationships/hyperlink" Target="https://www.youtube.com/watch?v=Ae_Ieh93K64" TargetMode="External"/><Relationship Id="rId10" Type="http://schemas.openxmlformats.org/officeDocument/2006/relationships/hyperlink" Target="https://medium.com/@navazkhan85/the-ultimate-ai-tool-cheat-sheet-2025-one-guide-to-rule-them-all-46a19c97ed6b" TargetMode="External"/><Relationship Id="rId4" Type="http://schemas.openxmlformats.org/officeDocument/2006/relationships/hyperlink" Target="https://chatgpt.com/" TargetMode="External"/><Relationship Id="rId9" Type="http://schemas.openxmlformats.org/officeDocument/2006/relationships/hyperlink" Target="https://www.manuelflick.de/blog/ki-und-facharbeiten-ein-leitfaden-fuer-den-unterricht" TargetMode="External"/><Relationship Id="rId14" Type="http://schemas.openxmlformats.org/officeDocument/2006/relationships/hyperlink" Target="https://de.wikipedia.org/wiki/Brandolinis_Gesetz"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hyperlink" Target="https://url.nrw/smartphon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www.soekia.ch/GPT/" TargetMode="Externa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0.xml"/><Relationship Id="rId42" Type="http://schemas.openxmlformats.org/officeDocument/2006/relationships/customXml" Target="../ink/ink2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5.xml"/><Relationship Id="rId32" Type="http://schemas.openxmlformats.org/officeDocument/2006/relationships/customXml" Target="../ink/ink1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3.png"/><Relationship Id="rId5" Type="http://schemas.openxmlformats.org/officeDocument/2006/relationships/customXml" Target="../ink/ink2.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13.xml"/><Relationship Id="rId43" Type="http://schemas.openxmlformats.org/officeDocument/2006/relationships/image" Target="../media/image25.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5.xml"/><Relationship Id="rId80" Type="http://schemas.openxmlformats.org/officeDocument/2006/relationships/customXml" Target="../ink/ink39.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1.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2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36" Type="http://schemas.openxmlformats.org/officeDocument/2006/relationships/customXml" Target="../ink/ink1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xml"/><Relationship Id="rId81" Type="http://schemas.openxmlformats.org/officeDocument/2006/relationships/image" Target="../media/image44.png"/><Relationship Id="rId86" Type="http://schemas.openxmlformats.org/officeDocument/2006/relationships/customXml" Target="../ink/ink42.xml"/><Relationship Id="rId4" Type="http://schemas.openxmlformats.org/officeDocument/2006/relationships/image" Target="../media/image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1.png"/><Relationship Id="rId76" Type="http://schemas.openxmlformats.org/officeDocument/2006/relationships/customXml" Target="../ink/ink37.xml"/><Relationship Id="rId7" Type="http://schemas.openxmlformats.org/officeDocument/2006/relationships/customXml" Target="../ink/ink3.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2.xml"/><Relationship Id="rId29" Type="http://schemas.openxmlformats.org/officeDocument/2006/relationships/customXml" Target="../ink/ink14.xml"/><Relationship Id="rId24" Type="http://schemas.openxmlformats.org/officeDocument/2006/relationships/image" Target="../media/image15.png"/><Relationship Id="rId40" Type="http://schemas.openxmlformats.org/officeDocument/2006/relationships/customXml" Target="../ink/ink19.xml"/><Relationship Id="rId45" Type="http://schemas.openxmlformats.org/officeDocument/2006/relationships/image" Target="../media/image26.png"/><Relationship Id="rId66" Type="http://schemas.openxmlformats.org/officeDocument/2006/relationships/customXml" Target="../ink/ink3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0.xml"/><Relationship Id="rId19" Type="http://schemas.openxmlformats.org/officeDocument/2006/relationships/customXml" Target="../ink/ink9.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27.xml"/><Relationship Id="rId77" Type="http://schemas.openxmlformats.org/officeDocument/2006/relationships/image" Target="../media/image4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hyperlink" Target="https://buzzmatic.net/blog/ki-und-die-darstellung-der-realitaet-eine-studie-von-gender-und-race-bias-in-ki-generierten-bildern/"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52.xml"/><Relationship Id="rId42" Type="http://schemas.openxmlformats.org/officeDocument/2006/relationships/customXml" Target="../ink/ink6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75.xml"/><Relationship Id="rId84" Type="http://schemas.openxmlformats.org/officeDocument/2006/relationships/customXml" Target="../ink/ink83.xml"/><Relationship Id="rId16" Type="http://schemas.openxmlformats.org/officeDocument/2006/relationships/image" Target="../media/image11.png"/><Relationship Id="rId11" Type="http://schemas.openxmlformats.org/officeDocument/2006/relationships/customXml" Target="../ink/ink47.xml"/><Relationship Id="rId32" Type="http://schemas.openxmlformats.org/officeDocument/2006/relationships/customXml" Target="../ink/ink5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70.xml"/><Relationship Id="rId74" Type="http://schemas.openxmlformats.org/officeDocument/2006/relationships/customXml" Target="../ink/ink78.xml"/><Relationship Id="rId79" Type="http://schemas.openxmlformats.org/officeDocument/2006/relationships/image" Target="../media/image43.png"/><Relationship Id="rId5" Type="http://schemas.openxmlformats.org/officeDocument/2006/relationships/customXml" Target="../ink/ink44.xml"/><Relationship Id="rId19" Type="http://schemas.openxmlformats.org/officeDocument/2006/relationships/customXml" Target="../ink/ink5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5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65.xml"/><Relationship Id="rId56" Type="http://schemas.openxmlformats.org/officeDocument/2006/relationships/customXml" Target="../ink/ink69.xml"/><Relationship Id="rId64" Type="http://schemas.openxmlformats.org/officeDocument/2006/relationships/customXml" Target="../ink/ink7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77.xml"/><Relationship Id="rId80" Type="http://schemas.openxmlformats.org/officeDocument/2006/relationships/customXml" Target="../ink/ink81.xml"/><Relationship Id="rId85" Type="http://schemas.openxmlformats.org/officeDocument/2006/relationships/image" Target="../media/image46.png"/><Relationship Id="rId3" Type="http://schemas.openxmlformats.org/officeDocument/2006/relationships/customXml" Target="../ink/ink43.xml"/><Relationship Id="rId12" Type="http://schemas.openxmlformats.org/officeDocument/2006/relationships/image" Target="../media/image9.png"/><Relationship Id="rId17" Type="http://schemas.openxmlformats.org/officeDocument/2006/relationships/customXml" Target="../ink/ink50.xml"/><Relationship Id="rId25" Type="http://schemas.openxmlformats.org/officeDocument/2006/relationships/customXml" Target="../ink/ink54.xml"/><Relationship Id="rId33" Type="http://schemas.openxmlformats.org/officeDocument/2006/relationships/image" Target="../media/image20.png"/><Relationship Id="rId38" Type="http://schemas.openxmlformats.org/officeDocument/2006/relationships/customXml" Target="../ink/ink60.xml"/><Relationship Id="rId46" Type="http://schemas.openxmlformats.org/officeDocument/2006/relationships/customXml" Target="../ink/ink6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68.xml"/><Relationship Id="rId62" Type="http://schemas.openxmlformats.org/officeDocument/2006/relationships/customXml" Target="../ink/ink72.xml"/><Relationship Id="rId70" Type="http://schemas.openxmlformats.org/officeDocument/2006/relationships/customXml" Target="../ink/ink76.xml"/><Relationship Id="rId75" Type="http://schemas.openxmlformats.org/officeDocument/2006/relationships/image" Target="../media/image41.png"/><Relationship Id="rId83"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17.png"/><Relationship Id="rId36" Type="http://schemas.openxmlformats.org/officeDocument/2006/relationships/customXml" Target="../ink/ink5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63.xml"/><Relationship Id="rId52" Type="http://schemas.openxmlformats.org/officeDocument/2006/relationships/customXml" Target="../ink/ink67.xml"/><Relationship Id="rId60" Type="http://schemas.openxmlformats.org/officeDocument/2006/relationships/customXml" Target="../ink/ink7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80.xml"/><Relationship Id="rId81" Type="http://schemas.openxmlformats.org/officeDocument/2006/relationships/image" Target="../media/image44.png"/><Relationship Id="rId86" Type="http://schemas.openxmlformats.org/officeDocument/2006/relationships/customXml" Target="../ink/ink84.xml"/><Relationship Id="rId4" Type="http://schemas.openxmlformats.org/officeDocument/2006/relationships/image" Target="../media/image5.png"/><Relationship Id="rId9" Type="http://schemas.openxmlformats.org/officeDocument/2006/relationships/customXml" Target="../ink/ink46.xml"/><Relationship Id="rId13" Type="http://schemas.openxmlformats.org/officeDocument/2006/relationships/customXml" Target="../ink/ink4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58.xml"/><Relationship Id="rId50" Type="http://schemas.openxmlformats.org/officeDocument/2006/relationships/customXml" Target="../ink/ink66.xml"/><Relationship Id="rId55" Type="http://schemas.openxmlformats.org/officeDocument/2006/relationships/image" Target="../media/image31.png"/><Relationship Id="rId76" Type="http://schemas.openxmlformats.org/officeDocument/2006/relationships/customXml" Target="../ink/ink79.xml"/><Relationship Id="rId7" Type="http://schemas.openxmlformats.org/officeDocument/2006/relationships/customXml" Target="../ink/ink45.xml"/><Relationship Id="rId71" Type="http://schemas.openxmlformats.org/officeDocument/2006/relationships/image" Target="../media/image39.png"/><Relationship Id="rId2" Type="http://schemas.openxmlformats.org/officeDocument/2006/relationships/notesSlide" Target="../notesSlides/notesSlide3.xml"/><Relationship Id="rId29" Type="http://schemas.openxmlformats.org/officeDocument/2006/relationships/customXml" Target="../ink/ink56.xml"/><Relationship Id="rId24" Type="http://schemas.openxmlformats.org/officeDocument/2006/relationships/image" Target="../media/image15.png"/><Relationship Id="rId40" Type="http://schemas.openxmlformats.org/officeDocument/2006/relationships/customXml" Target="../ink/ink61.xml"/><Relationship Id="rId45" Type="http://schemas.openxmlformats.org/officeDocument/2006/relationships/image" Target="../media/image26.png"/><Relationship Id="rId66" Type="http://schemas.openxmlformats.org/officeDocument/2006/relationships/customXml" Target="../ink/ink7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82.xml"/></Relationships>
</file>

<file path=ppt/slides/_rels/slide4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n.wikipedia.org/wiki/Automation_bias" TargetMode="Externa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svg"/></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58.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6.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2.svg"/><Relationship Id="rId11" Type="http://schemas.openxmlformats.org/officeDocument/2006/relationships/image" Target="../media/image135.png"/><Relationship Id="rId5" Type="http://schemas.openxmlformats.org/officeDocument/2006/relationships/image" Target="../media/image131.png"/><Relationship Id="rId10" Type="http://schemas.openxmlformats.org/officeDocument/2006/relationships/image" Target="../media/image138.svg"/><Relationship Id="rId4" Type="http://schemas.openxmlformats.org/officeDocument/2006/relationships/image" Target="../media/image130.svg"/><Relationship Id="rId9" Type="http://schemas.openxmlformats.org/officeDocument/2006/relationships/image" Target="../media/image1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94.xml"/><Relationship Id="rId42" Type="http://schemas.openxmlformats.org/officeDocument/2006/relationships/customXml" Target="../ink/ink10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17.xml"/><Relationship Id="rId84" Type="http://schemas.openxmlformats.org/officeDocument/2006/relationships/customXml" Target="../ink/ink125.xml"/><Relationship Id="rId16" Type="http://schemas.openxmlformats.org/officeDocument/2006/relationships/image" Target="../media/image11.png"/><Relationship Id="rId11" Type="http://schemas.openxmlformats.org/officeDocument/2006/relationships/customXml" Target="../ink/ink89.xml"/><Relationship Id="rId32" Type="http://schemas.openxmlformats.org/officeDocument/2006/relationships/customXml" Target="../ink/ink9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12.xml"/><Relationship Id="rId74" Type="http://schemas.openxmlformats.org/officeDocument/2006/relationships/customXml" Target="../ink/ink120.xml"/><Relationship Id="rId79" Type="http://schemas.openxmlformats.org/officeDocument/2006/relationships/image" Target="../media/image43.png"/><Relationship Id="rId5" Type="http://schemas.openxmlformats.org/officeDocument/2006/relationships/customXml" Target="../ink/ink86.xml"/><Relationship Id="rId19" Type="http://schemas.openxmlformats.org/officeDocument/2006/relationships/customXml" Target="../ink/ink9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9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07.xml"/><Relationship Id="rId56" Type="http://schemas.openxmlformats.org/officeDocument/2006/relationships/customXml" Target="../ink/ink111.xml"/><Relationship Id="rId64" Type="http://schemas.openxmlformats.org/officeDocument/2006/relationships/customXml" Target="../ink/ink11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19.xml"/><Relationship Id="rId80" Type="http://schemas.openxmlformats.org/officeDocument/2006/relationships/customXml" Target="../ink/ink123.xml"/><Relationship Id="rId85" Type="http://schemas.openxmlformats.org/officeDocument/2006/relationships/image" Target="../media/image46.png"/><Relationship Id="rId3" Type="http://schemas.openxmlformats.org/officeDocument/2006/relationships/customXml" Target="../ink/ink85.xml"/><Relationship Id="rId12" Type="http://schemas.openxmlformats.org/officeDocument/2006/relationships/image" Target="../media/image9.png"/><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image" Target="../media/image20.png"/><Relationship Id="rId38" Type="http://schemas.openxmlformats.org/officeDocument/2006/relationships/customXml" Target="../ink/ink102.xml"/><Relationship Id="rId46" Type="http://schemas.openxmlformats.org/officeDocument/2006/relationships/customXml" Target="../ink/ink10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10.xml"/><Relationship Id="rId62" Type="http://schemas.openxmlformats.org/officeDocument/2006/relationships/customXml" Target="../ink/ink114.xml"/><Relationship Id="rId70" Type="http://schemas.openxmlformats.org/officeDocument/2006/relationships/customXml" Target="../ink/ink11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17.png"/><Relationship Id="rId36" Type="http://schemas.openxmlformats.org/officeDocument/2006/relationships/customXml" Target="../ink/ink10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05.xml"/><Relationship Id="rId52" Type="http://schemas.openxmlformats.org/officeDocument/2006/relationships/customXml" Target="../ink/ink109.xml"/><Relationship Id="rId60" Type="http://schemas.openxmlformats.org/officeDocument/2006/relationships/customXml" Target="../ink/ink11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22.xml"/><Relationship Id="rId81" Type="http://schemas.openxmlformats.org/officeDocument/2006/relationships/image" Target="../media/image44.png"/><Relationship Id="rId86" Type="http://schemas.openxmlformats.org/officeDocument/2006/relationships/customXml" Target="../ink/ink126.xml"/><Relationship Id="rId4" Type="http://schemas.openxmlformats.org/officeDocument/2006/relationships/image" Target="../media/image5.png"/><Relationship Id="rId9" Type="http://schemas.openxmlformats.org/officeDocument/2006/relationships/customXml" Target="../ink/ink88.xml"/><Relationship Id="rId13" Type="http://schemas.openxmlformats.org/officeDocument/2006/relationships/customXml" Target="../ink/ink9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00.xml"/><Relationship Id="rId50" Type="http://schemas.openxmlformats.org/officeDocument/2006/relationships/customXml" Target="../ink/ink108.xml"/><Relationship Id="rId55" Type="http://schemas.openxmlformats.org/officeDocument/2006/relationships/image" Target="../media/image31.png"/><Relationship Id="rId76" Type="http://schemas.openxmlformats.org/officeDocument/2006/relationships/customXml" Target="../ink/ink121.xml"/><Relationship Id="rId7" Type="http://schemas.openxmlformats.org/officeDocument/2006/relationships/customXml" Target="../ink/ink87.xml"/><Relationship Id="rId71" Type="http://schemas.openxmlformats.org/officeDocument/2006/relationships/image" Target="../media/image39.png"/><Relationship Id="rId2" Type="http://schemas.openxmlformats.org/officeDocument/2006/relationships/notesSlide" Target="../notesSlides/notesSlide5.xml"/><Relationship Id="rId29" Type="http://schemas.openxmlformats.org/officeDocument/2006/relationships/customXml" Target="../ink/ink98.xml"/><Relationship Id="rId24" Type="http://schemas.openxmlformats.org/officeDocument/2006/relationships/image" Target="../media/image15.png"/><Relationship Id="rId40" Type="http://schemas.openxmlformats.org/officeDocument/2006/relationships/customXml" Target="../ink/ink103.xml"/><Relationship Id="rId45" Type="http://schemas.openxmlformats.org/officeDocument/2006/relationships/image" Target="../media/image26.png"/><Relationship Id="rId66" Type="http://schemas.openxmlformats.org/officeDocument/2006/relationships/customXml" Target="../ink/ink11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24.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145032" y="1428119"/>
            <a:ext cx="9289032" cy="40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000" b="1">
                <a:solidFill>
                  <a:schemeClr val="tx1"/>
                </a:solidFill>
                <a:latin typeface="Arial-BoldMT" charset="0"/>
              </a:defRPr>
            </a:lvl1pPr>
            <a:lvl2pPr>
              <a:defRPr sz="2000" b="1">
                <a:solidFill>
                  <a:schemeClr val="tx1"/>
                </a:solidFill>
                <a:latin typeface="Arial-BoldMT" charset="0"/>
              </a:defRPr>
            </a:lvl2pPr>
            <a:lvl3pPr>
              <a:defRPr sz="2000" b="1">
                <a:solidFill>
                  <a:schemeClr val="tx1"/>
                </a:solidFill>
                <a:latin typeface="Arial-BoldMT" charset="0"/>
              </a:defRPr>
            </a:lvl3pPr>
            <a:lvl4pPr>
              <a:defRPr sz="2000" b="1">
                <a:solidFill>
                  <a:schemeClr val="tx1"/>
                </a:solidFill>
                <a:latin typeface="Arial-BoldMT" charset="0"/>
              </a:defRPr>
            </a:lvl4pPr>
            <a:lvl5pPr>
              <a:defRPr sz="2000" b="1">
                <a:solidFill>
                  <a:schemeClr val="tx1"/>
                </a:solidFill>
                <a:latin typeface="Arial-BoldMT" charset="0"/>
              </a:defRPr>
            </a:lvl5pPr>
            <a:lvl6pPr marL="457200" fontAlgn="base">
              <a:spcBef>
                <a:spcPct val="0"/>
              </a:spcBef>
              <a:spcAft>
                <a:spcPct val="0"/>
              </a:spcAft>
              <a:defRPr sz="2000" b="1">
                <a:solidFill>
                  <a:schemeClr val="tx1"/>
                </a:solidFill>
                <a:latin typeface="Arial-BoldMT" charset="0"/>
              </a:defRPr>
            </a:lvl6pPr>
            <a:lvl7pPr marL="914400" fontAlgn="base">
              <a:spcBef>
                <a:spcPct val="0"/>
              </a:spcBef>
              <a:spcAft>
                <a:spcPct val="0"/>
              </a:spcAft>
              <a:defRPr sz="2000" b="1">
                <a:solidFill>
                  <a:schemeClr val="tx1"/>
                </a:solidFill>
                <a:latin typeface="Arial-BoldMT" charset="0"/>
              </a:defRPr>
            </a:lvl7pPr>
            <a:lvl8pPr marL="1371600" fontAlgn="base">
              <a:spcBef>
                <a:spcPct val="0"/>
              </a:spcBef>
              <a:spcAft>
                <a:spcPct val="0"/>
              </a:spcAft>
              <a:defRPr sz="2000" b="1">
                <a:solidFill>
                  <a:schemeClr val="tx1"/>
                </a:solidFill>
                <a:latin typeface="Arial-BoldMT" charset="0"/>
              </a:defRPr>
            </a:lvl8pPr>
            <a:lvl9pPr marL="1828800" fontAlgn="base">
              <a:spcBef>
                <a:spcPct val="0"/>
              </a:spcBef>
              <a:spcAft>
                <a:spcPct val="0"/>
              </a:spcAft>
              <a:defRPr sz="2000" b="1">
                <a:solidFill>
                  <a:schemeClr val="tx1"/>
                </a:solidFill>
                <a:latin typeface="Arial-BoldMT" charset="0"/>
              </a:defRPr>
            </a:lvl9pPr>
          </a:lstStyle>
          <a:p>
            <a:pPr algn="ctr">
              <a:lnSpc>
                <a:spcPct val="150000"/>
              </a:lnSpc>
            </a:pPr>
            <a:r>
              <a:rPr lang="de-DE" sz="3600" noProof="0" dirty="0">
                <a:solidFill>
                  <a:schemeClr val="tx2"/>
                </a:solidFill>
                <a:latin typeface="Arial" pitchFamily="34" charset="0"/>
              </a:rPr>
              <a:t>Herzlich willkommen </a:t>
            </a:r>
          </a:p>
          <a:p>
            <a:pPr algn="ctr">
              <a:lnSpc>
                <a:spcPct val="150000"/>
              </a:lnSpc>
            </a:pPr>
            <a:r>
              <a:rPr lang="de-DE" sz="3600" noProof="0" dirty="0">
                <a:solidFill>
                  <a:schemeClr val="tx2"/>
                </a:solidFill>
                <a:latin typeface="Arial" pitchFamily="34" charset="0"/>
              </a:rPr>
              <a:t>zur Fortbildung</a:t>
            </a:r>
          </a:p>
          <a:p>
            <a:pPr algn="ctr">
              <a:lnSpc>
                <a:spcPct val="150000"/>
              </a:lnSpc>
            </a:pPr>
            <a:r>
              <a:rPr lang="de-DE" sz="4000" noProof="0" dirty="0">
                <a:solidFill>
                  <a:schemeClr val="tx2"/>
                </a:solidFill>
              </a:rPr>
              <a:t> </a:t>
            </a:r>
            <a:r>
              <a:rPr lang="de-DE" sz="3200" noProof="0" dirty="0">
                <a:solidFill>
                  <a:schemeClr val="tx2"/>
                </a:solidFill>
              </a:rPr>
              <a:t>„KI im Deutschunterricht”</a:t>
            </a:r>
          </a:p>
          <a:p>
            <a:pPr algn="ctr">
              <a:lnSpc>
                <a:spcPct val="150000"/>
              </a:lnSpc>
            </a:pPr>
            <a:endParaRPr lang="de-DE" sz="1600" b="0" noProof="0" dirty="0">
              <a:solidFill>
                <a:prstClr val="black"/>
              </a:solidFill>
              <a:latin typeface="Arial" pitchFamily="34" charset="0"/>
            </a:endParaRPr>
          </a:p>
          <a:p>
            <a:pPr algn="ctr">
              <a:lnSpc>
                <a:spcPct val="150000"/>
              </a:lnSpc>
            </a:pPr>
            <a:r>
              <a:rPr lang="de-DE" sz="1600" b="0" noProof="0" dirty="0">
                <a:solidFill>
                  <a:prstClr val="black"/>
                </a:solidFill>
                <a:latin typeface="Arial" pitchFamily="34" charset="0"/>
              </a:rPr>
              <a:t>Moderierende: Anne-Katrin Pannen, Sascha Silex</a:t>
            </a:r>
            <a:endParaRPr lang="de-DE" b="0" noProof="0" dirty="0">
              <a:solidFill>
                <a:prstClr val="black"/>
              </a:solidFill>
            </a:endParaRPr>
          </a:p>
        </p:txBody>
      </p:sp>
      <p:sp>
        <p:nvSpPr>
          <p:cNvPr id="3" name="TextBox 2">
            <a:extLst>
              <a:ext uri="{FF2B5EF4-FFF2-40B4-BE49-F238E27FC236}">
                <a16:creationId xmlns:a16="http://schemas.microsoft.com/office/drawing/2014/main" id="{73C5828A-210E-91E2-25A4-962A5BB61AF9}"/>
              </a:ext>
            </a:extLst>
          </p:cNvPr>
          <p:cNvSpPr txBox="1"/>
          <p:nvPr/>
        </p:nvSpPr>
        <p:spPr>
          <a:xfrm>
            <a:off x="3299791" y="6500191"/>
            <a:ext cx="237566" cy="369332"/>
          </a:xfrm>
          <a:prstGeom prst="rect">
            <a:avLst/>
          </a:prstGeom>
          <a:noFill/>
        </p:spPr>
        <p:txBody>
          <a:bodyPr wrap="none" rtlCol="0">
            <a:spAutoFit/>
          </a:bodyPr>
          <a:lstStyle/>
          <a:p>
            <a:r>
              <a:rPr lang="de-DE" noProof="0" dirty="0"/>
              <a:t> </a:t>
            </a:r>
          </a:p>
        </p:txBody>
      </p:sp>
      <p:pic>
        <p:nvPicPr>
          <p:cNvPr id="5" name="Grafik 4">
            <a:extLst>
              <a:ext uri="{FF2B5EF4-FFF2-40B4-BE49-F238E27FC236}">
                <a16:creationId xmlns:a16="http://schemas.microsoft.com/office/drawing/2014/main" id="{C47D42EA-4FE9-4C76-5F9D-F6D02A3ADBB4}"/>
              </a:ext>
            </a:extLst>
          </p:cNvPr>
          <p:cNvPicPr>
            <a:picLocks noChangeAspect="1"/>
          </p:cNvPicPr>
          <p:nvPr/>
        </p:nvPicPr>
        <p:blipFill>
          <a:blip r:embed="rId3"/>
          <a:stretch>
            <a:fillRect/>
          </a:stretch>
        </p:blipFill>
        <p:spPr>
          <a:xfrm>
            <a:off x="631510" y="357809"/>
            <a:ext cx="1636136" cy="1492097"/>
          </a:xfrm>
          <a:prstGeom prst="rect">
            <a:avLst/>
          </a:prstGeom>
        </p:spPr>
      </p:pic>
      <p:pic>
        <p:nvPicPr>
          <p:cNvPr id="8" name="Grafik 7">
            <a:extLst>
              <a:ext uri="{FF2B5EF4-FFF2-40B4-BE49-F238E27FC236}">
                <a16:creationId xmlns:a16="http://schemas.microsoft.com/office/drawing/2014/main" id="{1339741F-8EC2-2335-4899-942F951169FD}"/>
              </a:ext>
            </a:extLst>
          </p:cNvPr>
          <p:cNvPicPr>
            <a:picLocks noChangeAspect="1"/>
          </p:cNvPicPr>
          <p:nvPr/>
        </p:nvPicPr>
        <p:blipFill>
          <a:blip r:embed="rId4"/>
          <a:stretch>
            <a:fillRect/>
          </a:stretch>
        </p:blipFill>
        <p:spPr>
          <a:xfrm>
            <a:off x="6784298" y="3852616"/>
            <a:ext cx="1936774" cy="1710000"/>
          </a:xfrm>
          <a:prstGeom prst="rect">
            <a:avLst/>
          </a:prstGeom>
        </p:spPr>
      </p:pic>
    </p:spTree>
    <p:extLst>
      <p:ext uri="{BB962C8B-B14F-4D97-AF65-F5344CB8AC3E}">
        <p14:creationId xmlns:p14="http://schemas.microsoft.com/office/powerpoint/2010/main" val="685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9B9A-C35C-11FF-CDB6-DE1A137EA1C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7B033A5-E785-25BC-C73A-18D62C90B87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27B033A5-E785-25BC-C73A-18D62C90B87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2D812862-816A-71E6-113E-D43982F3FCB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2D812862-816A-71E6-113E-D43982F3FCBA}"/>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9A182B1-8907-C6AC-D582-5F5E766365F1}"/>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9A182B1-8907-C6AC-D582-5F5E766365F1}"/>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7FDF8D36-4F4B-4236-977C-44B16421E2B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7FDF8D36-4F4B-4236-977C-44B16421E2B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EA8D836-1ED6-420B-3919-46678AE711CE}"/>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AEA8D836-1ED6-420B-3919-46678AE711CE}"/>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7028674E-C357-E247-913E-6C1A7F663EA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7028674E-C357-E247-913E-6C1A7F663EA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76BAFF4-2E39-B4B3-3D5D-93624CCEE8DA}"/>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76BAFF4-2E39-B4B3-3D5D-93624CCEE8DA}"/>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4788512-BA17-E24F-2167-201E696C95A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4788512-BA17-E24F-2167-201E696C95A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5C32A5-2085-4F03-3FB6-0F5C023C4B58}"/>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5C32A5-2085-4F03-3FB6-0F5C023C4B58}"/>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C6DEC31D-0B0E-F799-E112-0C5B97A613C1}"/>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C6DEC31D-0B0E-F799-E112-0C5B97A613C1}"/>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167B8286-63A7-3C94-6613-3A13636DD36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167B8286-63A7-3C94-6613-3A13636DD368}"/>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8E92416-AAE2-D197-1BDE-BC16CB184257}"/>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8E92416-AAE2-D197-1BDE-BC16CB184257}"/>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CB91C63B-1AFB-8F7D-7245-90D0F9CF450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CB91C63B-1AFB-8F7D-7245-90D0F9CF450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0C00543B-CBCF-1126-ECC4-8CF34E8931A2}"/>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0C00543B-CBCF-1126-ECC4-8CF34E8931A2}"/>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7CB0793-6848-6F5D-0D5C-F196F3E19A3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1C72D72-BD1A-8FD1-2C6D-84A38F6CC675}"/>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1C72D72-BD1A-8FD1-2C6D-84A38F6CC675}"/>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6257328-3019-A1C9-64C8-4F723CC5D82E}"/>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6257328-3019-A1C9-64C8-4F723CC5D82E}"/>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CF63E8C-43C8-5B75-F816-1C69AF03D91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DCF63E8C-43C8-5B75-F816-1C69AF03D91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00DEDF8-B094-90C2-9BE7-78C07453A0F1}"/>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00DEDF8-B094-90C2-9BE7-78C07453A0F1}"/>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A828D5E-28BF-BD66-4572-F7DEC181BE6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A828D5E-28BF-BD66-4572-F7DEC181BE6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7BE312FA-844F-DE45-1BBD-7EDF38F4C38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7BE312FA-844F-DE45-1BBD-7EDF38F4C38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78692AA-6303-49D5-992A-CE7C9E9CCBCD}"/>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78692AA-6303-49D5-992A-CE7C9E9CCBCD}"/>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DB860F10-B899-62F0-ABAD-182C88FC1613}"/>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DB860F10-B899-62F0-ABAD-182C88FC1613}"/>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F3117BB-0F8F-C074-1587-C8AAD0862DF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F3117BB-0F8F-C074-1587-C8AAD0862DF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49659F-63F6-37DE-058B-7F119FF91CA4}"/>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F49659F-63F6-37DE-058B-7F119FF91CA4}"/>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44187E28-EE3F-4EBF-BBCA-FC9AB0ECEC0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44187E28-EE3F-4EBF-BBCA-FC9AB0ECEC09}"/>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1F24BD9-E28C-C548-2C9B-3DE3E4E1B5A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1F24BD9-E28C-C548-2C9B-3DE3E4E1B5A4}"/>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5D18686-256D-D690-0463-2758C34180B5}"/>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5D18686-256D-D690-0463-2758C34180B5}"/>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55D407DA-9AC5-01B2-9514-1EA1E449C42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55D407DA-9AC5-01B2-9514-1EA1E449C42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8BC2EB6-1CBB-A5CE-FCFD-F74647D640D8}"/>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8BC2EB6-1CBB-A5CE-FCFD-F74647D640D8}"/>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706FCAD-EC01-4FD1-2C36-20F0FD5E7DD8}"/>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706FCAD-EC01-4FD1-2C36-20F0FD5E7DD8}"/>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1BD75736-B3F1-3EDE-15F0-184A6B08B490}"/>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1BD75736-B3F1-3EDE-15F0-184A6B08B490}"/>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038EFE7E-411D-38B8-E7DF-0D3B6E9A2A9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038EFE7E-411D-38B8-E7DF-0D3B6E9A2A9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29DFA41-D42F-54E0-EC57-1EB406DF0E62}"/>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29DFA41-D42F-54E0-EC57-1EB406DF0E62}"/>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322A1D89-69A7-72DB-5E61-B66180958277}"/>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322A1D89-69A7-72DB-5E61-B66180958277}"/>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8AD48D1-CA42-2D76-0ABB-E1F3BEC0EBF9}"/>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D8AD48D1-CA42-2D76-0ABB-E1F3BEC0EBF9}"/>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8DA8BF5E-5418-0433-15D6-8FCF516CBAC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8DA8BF5E-5418-0433-15D6-8FCF516CBAC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804D27D-EB66-E796-BEE8-2D10A454C0D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804D27D-EB66-E796-BEE8-2D10A454C0D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D33241-FB9A-99DB-65CB-F9CD4B0C114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7AD33241-FB9A-99DB-65CB-F9CD4B0C114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F414019-F06B-4159-0C93-3F2912D6F59D}"/>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F414019-F06B-4159-0C93-3F2912D6F59D}"/>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0874987A-37E9-AD54-3B69-867F40B5A3EF}"/>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0874987A-37E9-AD54-3B69-867F40B5A3EF}"/>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A2A0B9F-1C67-6812-33E2-804D73C41E7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A2A0B9F-1C67-6812-33E2-804D73C41E7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3697623-B336-B424-DEFE-BBF85F2DB7A0}"/>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3697623-B336-B424-DEFE-BBF85F2DB7A0}"/>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44737392-DAFF-D5DB-0ED7-31F5D4C2218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65375CC2-B441-C27E-F547-69A01B1CA4F4}"/>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C63CD51-2B55-8DBF-81CE-1E1AB309C7B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11:45</a:t>
            </a:r>
          </a:p>
        </p:txBody>
      </p:sp>
      <p:sp>
        <p:nvSpPr>
          <p:cNvPr id="9" name="Textfeld 8">
            <a:extLst>
              <a:ext uri="{FF2B5EF4-FFF2-40B4-BE49-F238E27FC236}">
                <a16:creationId xmlns:a16="http://schemas.microsoft.com/office/drawing/2014/main" id="{8D7D28A7-0FF8-9FC4-596D-6AB16FA3E7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F8F10D33-060B-4B67-7B60-2426FDBE4EBA}"/>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73B68A-D843-1C21-E35D-23D2EA0D322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4">
            <a:extLst>
              <a:ext uri="{FF2B5EF4-FFF2-40B4-BE49-F238E27FC236}">
                <a16:creationId xmlns:a16="http://schemas.microsoft.com/office/drawing/2014/main" id="{EE86391B-02CE-4BD6-B264-BEB57A93BD9B}"/>
              </a:ext>
            </a:extLst>
          </p:cNvPr>
          <p:cNvSpPr/>
          <p:nvPr/>
        </p:nvSpPr>
        <p:spPr>
          <a:xfrm flipH="1">
            <a:off x="4872161" y="126477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7209107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71AF-CC86-E38E-8624-6CA9F334A1E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5118A6C-4FF5-4194-349C-3553FDB35C1B}"/>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Wortgeländer</a:t>
            </a:r>
            <a:r>
              <a:rPr lang="en-GB" b="1" dirty="0"/>
              <a:t> 12. Klasse, </a:t>
            </a:r>
            <a:r>
              <a:rPr lang="en-GB" b="1" dirty="0" err="1"/>
              <a:t>textgebundene</a:t>
            </a:r>
            <a:r>
              <a:rPr lang="en-GB" b="1" dirty="0"/>
              <a:t> </a:t>
            </a:r>
            <a:r>
              <a:rPr lang="en-GB" b="1" dirty="0" err="1"/>
              <a:t>Erörterung</a:t>
            </a:r>
            <a:r>
              <a:rPr lang="en-GB" b="1" dirty="0"/>
              <a:t>	    </a:t>
            </a:r>
            <a:endParaRPr lang="en-DE" b="1" u="sng" dirty="0"/>
          </a:p>
        </p:txBody>
      </p:sp>
      <p:pic>
        <p:nvPicPr>
          <p:cNvPr id="4" name="Picture 3" descr="A paper with text and a black text&#10;&#10;AI-generated content may be incorrect.">
            <a:extLst>
              <a:ext uri="{FF2B5EF4-FFF2-40B4-BE49-F238E27FC236}">
                <a16:creationId xmlns:a16="http://schemas.microsoft.com/office/drawing/2014/main" id="{C91F8EC4-F888-6AC1-50EC-97257C5BB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01" y="1266092"/>
            <a:ext cx="3918678" cy="4796070"/>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8DB700AA-A339-8214-988C-F9D8F0A39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66091"/>
            <a:ext cx="3918678" cy="4796070"/>
          </a:xfrm>
          <a:prstGeom prst="rect">
            <a:avLst/>
          </a:prstGeom>
        </p:spPr>
      </p:pic>
      <p:sp>
        <p:nvSpPr>
          <p:cNvPr id="2" name="TextBox 1">
            <a:extLst>
              <a:ext uri="{FF2B5EF4-FFF2-40B4-BE49-F238E27FC236}">
                <a16:creationId xmlns:a16="http://schemas.microsoft.com/office/drawing/2014/main" id="{39E70F29-700B-2378-8304-E05A3B98D691}"/>
              </a:ext>
            </a:extLst>
          </p:cNvPr>
          <p:cNvSpPr txBox="1"/>
          <p:nvPr/>
        </p:nvSpPr>
        <p:spPr>
          <a:xfrm>
            <a:off x="4164260" y="6163081"/>
            <a:ext cx="815480" cy="307777"/>
          </a:xfrm>
          <a:prstGeom prst="rect">
            <a:avLst/>
          </a:prstGeom>
          <a:noFill/>
        </p:spPr>
        <p:txBody>
          <a:bodyPr wrap="none" rtlCol="0">
            <a:spAutoFit/>
          </a:bodyPr>
          <a:lstStyle/>
          <a:p>
            <a:r>
              <a:rPr lang="en-DE" sz="1400" dirty="0"/>
              <a:t>(GPT5.2)</a:t>
            </a:r>
            <a:endParaRPr lang="en-DE" dirty="0"/>
          </a:p>
        </p:txBody>
      </p:sp>
    </p:spTree>
    <p:extLst>
      <p:ext uri="{BB962C8B-B14F-4D97-AF65-F5344CB8AC3E}">
        <p14:creationId xmlns:p14="http://schemas.microsoft.com/office/powerpoint/2010/main" val="2505538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D2C1-E329-AF5E-3BB0-526E9377F66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795C2D-DB30-6393-646F-941F1F3EFFB4}"/>
              </a:ext>
            </a:extLst>
          </p:cNvPr>
          <p:cNvSpPr txBox="1"/>
          <p:nvPr/>
        </p:nvSpPr>
        <p:spPr>
          <a:xfrm>
            <a:off x="313400" y="795839"/>
            <a:ext cx="7850886" cy="369332"/>
          </a:xfrm>
          <a:prstGeom prst="rect">
            <a:avLst/>
          </a:prstGeom>
          <a:noFill/>
        </p:spPr>
        <p:txBody>
          <a:bodyPr wrap="square" rtlCol="0">
            <a:spAutoFit/>
          </a:bodyPr>
          <a:lstStyle/>
          <a:p>
            <a:r>
              <a:rPr lang="en-GB" b="1" u="sng"/>
              <a:t>Beispiel:</a:t>
            </a:r>
            <a:r>
              <a:rPr lang="en-GB" b="1"/>
              <a:t>     Wortgeländer 12. Klasse, textgebundene Erörterung	    </a:t>
            </a:r>
            <a:endParaRPr lang="en-DE" b="1" u="sng" dirty="0"/>
          </a:p>
        </p:txBody>
      </p:sp>
      <p:pic>
        <p:nvPicPr>
          <p:cNvPr id="10" name="Picture 9" descr="A screenshot of a white paper&#10;&#10;AI-generated content may be incorrect.">
            <a:extLst>
              <a:ext uri="{FF2B5EF4-FFF2-40B4-BE49-F238E27FC236}">
                <a16:creationId xmlns:a16="http://schemas.microsoft.com/office/drawing/2014/main" id="{AF1E867A-061A-2275-9BD9-F338E723B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43" y="1262632"/>
            <a:ext cx="4025518" cy="4438926"/>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17896526-0220-A2A4-8EA0-344314475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3" y="1298490"/>
            <a:ext cx="3937171" cy="2901950"/>
          </a:xfrm>
          <a:prstGeom prst="rect">
            <a:avLst/>
          </a:prstGeom>
        </p:spPr>
      </p:pic>
      <p:sp>
        <p:nvSpPr>
          <p:cNvPr id="2" name="TextBox 1">
            <a:extLst>
              <a:ext uri="{FF2B5EF4-FFF2-40B4-BE49-F238E27FC236}">
                <a16:creationId xmlns:a16="http://schemas.microsoft.com/office/drawing/2014/main" id="{5E99B3E4-A1D2-0146-799C-DE3759B6FF47}"/>
              </a:ext>
            </a:extLst>
          </p:cNvPr>
          <p:cNvSpPr txBox="1"/>
          <p:nvPr/>
        </p:nvSpPr>
        <p:spPr>
          <a:xfrm>
            <a:off x="4164260" y="6062161"/>
            <a:ext cx="815480" cy="307777"/>
          </a:xfrm>
          <a:prstGeom prst="rect">
            <a:avLst/>
          </a:prstGeom>
          <a:noFill/>
        </p:spPr>
        <p:txBody>
          <a:bodyPr wrap="none" rtlCol="0">
            <a:spAutoFit/>
          </a:bodyPr>
          <a:lstStyle/>
          <a:p>
            <a:r>
              <a:rPr lang="en-DE" sz="1400" dirty="0"/>
              <a:t>(GPT5.2)</a:t>
            </a:r>
          </a:p>
        </p:txBody>
      </p:sp>
    </p:spTree>
    <p:extLst>
      <p:ext uri="{BB962C8B-B14F-4D97-AF65-F5344CB8AC3E}">
        <p14:creationId xmlns:p14="http://schemas.microsoft.com/office/powerpoint/2010/main" val="2545256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F0EB-DC24-1934-5A46-F44E2E4CC95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D6DEAE3-439B-C1ED-F088-9E46F032F2B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26DF9DD-38AC-829E-82F0-94DEA810CF5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7549DBD-0DCC-9E3D-3E31-796698C2AEF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819DEB7-453F-D1B0-3BB6-7606D520A26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pic>
        <p:nvPicPr>
          <p:cNvPr id="3" name="Grafik 2">
            <a:extLst>
              <a:ext uri="{FF2B5EF4-FFF2-40B4-BE49-F238E27FC236}">
                <a16:creationId xmlns:a16="http://schemas.microsoft.com/office/drawing/2014/main" id="{95BC7069-A6B7-0654-0C41-F828AFD1C2E0}"/>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D358C28F-A57B-0311-8D7C-E7793992C81E}"/>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0713B654-AC64-45AF-AED5-77F9285CAC79}"/>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4E14F005-440F-2514-ADBC-D80ABD107469}"/>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5310E61-3E8E-5DBF-4FAD-33669B3C7CC2}"/>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98A677E2-7E9D-5556-DA26-4A227471513E}"/>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7926933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B64-C889-B1F1-6256-53684E46BE2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0ACE029B-B6CE-E9BC-EEF3-A6843D47AEB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9DB7863-A402-9F80-16E4-17E7A7629E07}"/>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E3F6856-DF8A-059D-858A-53028F77EBB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DD2AB1C-5CD0-F0CA-C013-0FC38312C3DB}"/>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9DF7CD4-9316-3D12-271E-381AFD60236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1916134-FC5F-59AB-4018-3BD54F4BF29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5F0C1BCC-EF90-8511-C911-ACAC5073888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A8C3A87A-C319-7452-7307-F951F6EE917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DD647A3-AE21-4988-3658-589E02937301}"/>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7978AABB-844D-F84F-B776-4FAE767F17A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FE3E38E-C3E8-BB81-E4E2-A3F69C92711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B2CFA996-4D46-8CE4-1D55-A69A03DF493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1F9E8ABD-C624-BD0C-6EC3-2E32364DFCB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17B6FE6C-B650-7B64-141C-3BF6EF628775}"/>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74E368B-12A1-2676-68F6-2C1A0FF3C0F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CA615002-A831-06A5-ADE9-B8BAEB02047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121AF3DE-F147-8455-07B2-2108675AF5A0}"/>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A7AEA29D-DAC9-E2CC-5D0D-BE35B4568B06}"/>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07B1186-48EA-055F-92DD-991FEDF2CFF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CE07BE86-1EAC-5A61-801C-8B806043F1E6}"/>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8FEF44B4-150B-3EDF-6018-DB089F9805B3}"/>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D65F695A-902E-6DED-D5C6-E23F4580D895}"/>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295E0D56-9E34-7109-47AF-79FD58AC7E9A}"/>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072CFE0-6250-653E-F664-68A45C044356}"/>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634F8FE3-9E8A-F24B-8759-EDE7B9BF7B6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C67FBF9-F512-4A91-9121-D968CB532325}"/>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8F922B4-CDF7-15C0-6701-E5864C6793BA}"/>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858A471-0E79-486D-C015-E85563CBDBA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AF5855A6-570F-C3AC-E193-4508B733CE1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4D5A75ED-71A6-7A76-C16E-8A983808454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0D519F49-E3D9-72F7-536F-7DEE966179E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C8AF286-C2F6-1E03-F38E-B0B0205A056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FBC65D1-D5A1-B96D-0AE8-C80CC0540C1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49644128-FD84-EC08-AE42-9BAFF8866A7D}"/>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10FA984E-8C81-89FF-F3E9-75499FFD92D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A129EDD-E3FF-EF25-FD21-5AC1C42E76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8938860-135F-1416-5188-39A8C726F667}"/>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A764BF2-B496-C530-A963-4CB0CA9BDD01}"/>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26E1462-0186-0662-B736-010E23490B6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3C7F2C8-6E8F-2726-9818-FADD4B10F69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7B4F5A20-DBDC-9882-6353-F676329A1D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66FF055-96FC-DEE5-F292-9CB77D5D51F0}"/>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3C77F6A-18C7-6114-32FC-B77905BD269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F5827B9E-DC36-E916-2025-560E7D20CB7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8F9B6CA-9D8E-0BEA-64CC-BF6895FE092F}"/>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69F779A-DCC6-4F81-9E53-6881FEB6D2AE}"/>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sp>
        <p:nvSpPr>
          <p:cNvPr id="9" name="Textfeld 8">
            <a:extLst>
              <a:ext uri="{FF2B5EF4-FFF2-40B4-BE49-F238E27FC236}">
                <a16:creationId xmlns:a16="http://schemas.microsoft.com/office/drawing/2014/main" id="{29D5127F-DC85-4F79-890B-4D903053FA91}"/>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00DF8E5-DE94-58C7-7F91-A98B9F4E05A9}"/>
              </a:ext>
            </a:extLst>
          </p:cNvPr>
          <p:cNvSpPr txBox="1"/>
          <p:nvPr/>
        </p:nvSpPr>
        <p:spPr>
          <a:xfrm>
            <a:off x="5731710" y="223236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2472D530-DA60-F18F-B590-B551D3E9A6A2}"/>
              </a:ext>
            </a:extLst>
          </p:cNvPr>
          <p:cNvPicPr>
            <a:picLocks noChangeAspect="1"/>
          </p:cNvPicPr>
          <p:nvPr/>
        </p:nvPicPr>
        <p:blipFill>
          <a:blip r:embed="rId89"/>
          <a:stretch>
            <a:fillRect/>
          </a:stretch>
        </p:blipFill>
        <p:spPr>
          <a:xfrm>
            <a:off x="5370381" y="2291647"/>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89C50E5C-7BBD-A1A3-EF0B-724C01921359}"/>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BB17298-DC37-BD85-EA50-293ADB802E83}"/>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21" name="Oval 20">
            <a:extLst>
              <a:ext uri="{FF2B5EF4-FFF2-40B4-BE49-F238E27FC236}">
                <a16:creationId xmlns:a16="http://schemas.microsoft.com/office/drawing/2014/main" id="{E0BBD7CE-FCF7-BC32-7D10-396C34686C84}"/>
              </a:ext>
            </a:extLst>
          </p:cNvPr>
          <p:cNvSpPr/>
          <p:nvPr/>
        </p:nvSpPr>
        <p:spPr>
          <a:xfrm flipH="1">
            <a:off x="5613118" y="285468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805114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898" y="200584"/>
            <a:ext cx="8229599" cy="805079"/>
          </a:xfrm>
        </p:spPr>
        <p:txBody>
          <a:bodyPr>
            <a:normAutofit/>
          </a:bodyPr>
          <a:lstStyle/>
          <a:p>
            <a:r>
              <a:rPr lang="de-DE" sz="2400" b="1" noProof="0" dirty="0">
                <a:solidFill>
                  <a:schemeClr val="tx1"/>
                </a:solidFill>
              </a:rPr>
              <a:t>Zwischenstand</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sp>
        <p:nvSpPr>
          <p:cNvPr id="10" name="Titel 1">
            <a:extLst>
              <a:ext uri="{FF2B5EF4-FFF2-40B4-BE49-F238E27FC236}">
                <a16:creationId xmlns:a16="http://schemas.microsoft.com/office/drawing/2014/main" id="{05C6D1E3-24FB-FFA0-C16C-7DAE50EF05B6}"/>
              </a:ext>
            </a:extLst>
          </p:cNvPr>
          <p:cNvSpPr>
            <a:spLocks noGrp="1"/>
          </p:cNvSpPr>
          <p:nvPr/>
        </p:nvSpPr>
        <p:spPr>
          <a:xfrm>
            <a:off x="1801636" y="1903087"/>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Aktueller Stand?</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9" name="Grafik 8">
            <a:extLst>
              <a:ext uri="{FF2B5EF4-FFF2-40B4-BE49-F238E27FC236}">
                <a16:creationId xmlns:a16="http://schemas.microsoft.com/office/drawing/2014/main" id="{F2E4EC51-0320-F432-7B97-810689005038}"/>
              </a:ext>
            </a:extLst>
          </p:cNvPr>
          <p:cNvPicPr>
            <a:picLocks noChangeAspect="1"/>
          </p:cNvPicPr>
          <p:nvPr/>
        </p:nvPicPr>
        <p:blipFill>
          <a:blip r:embed="rId2"/>
          <a:stretch>
            <a:fillRect/>
          </a:stretch>
        </p:blipFill>
        <p:spPr>
          <a:xfrm>
            <a:off x="2997885" y="2679209"/>
            <a:ext cx="3762604" cy="2548589"/>
          </a:xfrm>
          <a:prstGeom prst="rect">
            <a:avLst/>
          </a:prstGeom>
        </p:spPr>
      </p:pic>
    </p:spTree>
    <p:extLst>
      <p:ext uri="{BB962C8B-B14F-4D97-AF65-F5344CB8AC3E}">
        <p14:creationId xmlns:p14="http://schemas.microsoft.com/office/powerpoint/2010/main" val="4094224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488C-7736-9E8B-9960-1275041ED9BC}"/>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F4B1CC29-617E-8F30-501C-920DF73610D9}"/>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4D8E31F-F643-4104-1245-D78CEA877A3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E4745AB7-6DAC-4A49-31A7-868396CFB153}"/>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0F65836-0501-4531-E831-8726F160327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E9DFF857-F8E6-6C9B-8673-6F0CDA507431}"/>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4037414-C576-48FA-5CE5-394EF4E8D7CA}"/>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6C0963F-ECBF-BE39-6656-B51FC72F2E09}"/>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F4410619-16BC-7821-460B-17492D3C419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C4E61CC-2D72-DD8F-2FA9-6D5CCF78938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A483E0D8-276E-DA16-B2F6-C5896254DB65}"/>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EC6BDB50-FD2D-E946-7DFE-CB8531C19232}"/>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3FC2095C-7496-0608-3104-D38E4C054C35}"/>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AD8FF957-2827-3003-4E6A-EA476DA25C3D}"/>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94CC7750-4856-CAE4-5656-AD272DBEE85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C3CE84A-70FD-F3CC-7C0A-CACBA382BEA2}"/>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3500B54F-BD12-CF19-F989-ADEEC6A7243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E6D14E7A-F655-F490-3C03-6B685C6345CB}"/>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B63B5F0-4D83-7CA3-CE39-6456E4E00E3D}"/>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09C4BD90-AC8E-2D30-5F7E-A59DF68582F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A57D7646-96C0-6ABC-4222-8976F7D9A97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4D92F956-19B0-A870-75E2-F4E2B148D1B0}"/>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26FB8627-CFFE-0874-316C-FB99FD951FAA}"/>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CFE2AD0C-3EE0-4A55-CA4A-11EA5DFD5C61}"/>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C83455B-0F26-7C25-A9A5-227B82BB31F5}"/>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49900BB4-1DFA-CDC0-CCFD-7C173E611CFD}"/>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A1E71F5-2ECE-7D4D-E64C-9E2C5942FB7E}"/>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9F7E671C-FD19-0967-05FB-AFC0AD6F4FF6}"/>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0F5978DA-2447-49E0-F2BD-911B69CCCB6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E3361CD8-312E-ED1A-AD45-263CC8B6C604}"/>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D9496AFE-5543-D874-A662-BE5FA6139CA7}"/>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C5F17530-13C9-84CF-D3F4-419B93135905}"/>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66305240-E706-F156-33F9-114EB75C136D}"/>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7FD3648D-2BA3-688F-4117-B237C2C0C53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E2B454E1-90EC-8635-A5D6-CB03F60CAF79}"/>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508FA15C-5EB4-702A-5F6F-8A09FC87AD9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CEEF00D8-3AD4-72B8-47E0-31D57881A57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30127739-7FAF-654F-3966-E3F31FB7090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E9F592AB-CCC1-528A-2DD5-0709A13EC796}"/>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CB8E44-C138-8F49-ABA8-3811DD375E0E}"/>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DD69F9F2-6083-1556-4530-98B17EF27A66}"/>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9311AB9-3FAC-37D8-33B7-A053C2B61958}"/>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76D6DB8E-58CC-EB7B-6B28-A2639289DBD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FC78E9A8-5EE2-3562-A4E6-F24DA5B6B57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8FE237B8-2EB3-2EF4-5ADC-6A6625070C16}"/>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2EB95387-3765-2732-3054-CEB700A58687}"/>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73037796-9E6C-D3A4-5740-7B6BE14A9568}"/>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759F6E72-3C32-9059-23FE-2A57669744A4}"/>
              </a:ext>
            </a:extLst>
          </p:cNvPr>
          <p:cNvPicPr>
            <a:picLocks noChangeAspect="1"/>
          </p:cNvPicPr>
          <p:nvPr/>
        </p:nvPicPr>
        <p:blipFill>
          <a:blip r:embed="rId89"/>
          <a:stretch>
            <a:fillRect/>
          </a:stretch>
        </p:blipFill>
        <p:spPr>
          <a:xfrm>
            <a:off x="3699865" y="3032070"/>
            <a:ext cx="849861" cy="606382"/>
          </a:xfrm>
          <a:prstGeom prst="rect">
            <a:avLst/>
          </a:prstGeom>
        </p:spPr>
      </p:pic>
      <p:sp>
        <p:nvSpPr>
          <p:cNvPr id="9" name="Textfeld 8">
            <a:extLst>
              <a:ext uri="{FF2B5EF4-FFF2-40B4-BE49-F238E27FC236}">
                <a16:creationId xmlns:a16="http://schemas.microsoft.com/office/drawing/2014/main" id="{26C79BDC-CF5E-A373-FE37-389EE5413773}"/>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17480291-A5E0-CF2A-8868-4D4C07FEB7B4}"/>
              </a:ext>
            </a:extLst>
          </p:cNvPr>
          <p:cNvSpPr txBox="1"/>
          <p:nvPr/>
        </p:nvSpPr>
        <p:spPr>
          <a:xfrm>
            <a:off x="4891482" y="23933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D32573D3-B726-6994-62E9-58DD4689C3C5}"/>
              </a:ext>
            </a:extLst>
          </p:cNvPr>
          <p:cNvPicPr>
            <a:picLocks noChangeAspect="1"/>
          </p:cNvPicPr>
          <p:nvPr/>
        </p:nvPicPr>
        <p:blipFill>
          <a:blip r:embed="rId90"/>
          <a:stretch>
            <a:fillRect/>
          </a:stretch>
        </p:blipFill>
        <p:spPr>
          <a:xfrm>
            <a:off x="6028534" y="1891770"/>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164CD4DB-56D8-7247-BC2C-1A4C667F9CC3}"/>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DC7E097B-4C30-179F-4813-31A1F5AD00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8E07776C-665E-80DC-AADD-1BA7EDEBC918}"/>
              </a:ext>
            </a:extLst>
          </p:cNvPr>
          <p:cNvSpPr txBox="1"/>
          <p:nvPr/>
        </p:nvSpPr>
        <p:spPr>
          <a:xfrm>
            <a:off x="2338533" y="3347834"/>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Oval 3">
            <a:extLst>
              <a:ext uri="{FF2B5EF4-FFF2-40B4-BE49-F238E27FC236}">
                <a16:creationId xmlns:a16="http://schemas.microsoft.com/office/drawing/2014/main" id="{DE27667C-E227-603B-D624-33C3AD9FA21D}"/>
              </a:ext>
            </a:extLst>
          </p:cNvPr>
          <p:cNvSpPr/>
          <p:nvPr/>
        </p:nvSpPr>
        <p:spPr>
          <a:xfrm flipH="1">
            <a:off x="3713913" y="3698962"/>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4249860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425" y="488107"/>
            <a:ext cx="6074122" cy="805079"/>
          </a:xfrm>
        </p:spPr>
        <p:txBody>
          <a:bodyPr>
            <a:normAutofit/>
          </a:bodyPr>
          <a:lstStyle/>
          <a:p>
            <a:r>
              <a:rPr lang="de-DE" sz="2400" b="1" noProof="0" dirty="0">
                <a:solidFill>
                  <a:schemeClr val="tx1"/>
                </a:solidFill>
              </a:rPr>
              <a:t>Zeit für eine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4A43AEAD-E905-9EBE-D554-923585338B70}"/>
              </a:ext>
            </a:extLst>
          </p:cNvPr>
          <p:cNvPicPr>
            <a:picLocks noChangeAspect="1"/>
          </p:cNvPicPr>
          <p:nvPr/>
        </p:nvPicPr>
        <p:blipFill>
          <a:blip r:embed="rId2"/>
          <a:stretch>
            <a:fillRect/>
          </a:stretch>
        </p:blipFill>
        <p:spPr>
          <a:xfrm>
            <a:off x="6588224" y="1658057"/>
            <a:ext cx="2014915" cy="2265377"/>
          </a:xfrm>
          <a:prstGeom prst="rect">
            <a:avLst/>
          </a:prstGeom>
        </p:spPr>
      </p:pic>
      <p:pic>
        <p:nvPicPr>
          <p:cNvPr id="10" name="Grafik 9">
            <a:extLst>
              <a:ext uri="{FF2B5EF4-FFF2-40B4-BE49-F238E27FC236}">
                <a16:creationId xmlns:a16="http://schemas.microsoft.com/office/drawing/2014/main" id="{BAF76044-712A-745D-DD80-020DB2A93A83}"/>
              </a:ext>
            </a:extLst>
          </p:cNvPr>
          <p:cNvPicPr>
            <a:picLocks noChangeAspect="1"/>
          </p:cNvPicPr>
          <p:nvPr/>
        </p:nvPicPr>
        <p:blipFill>
          <a:blip r:embed="rId3"/>
          <a:stretch>
            <a:fillRect/>
          </a:stretch>
        </p:blipFill>
        <p:spPr>
          <a:xfrm>
            <a:off x="326490" y="184944"/>
            <a:ext cx="1822258" cy="1793486"/>
          </a:xfrm>
          <a:prstGeom prst="rect">
            <a:avLst/>
          </a:prstGeom>
        </p:spPr>
      </p:pic>
      <p:pic>
        <p:nvPicPr>
          <p:cNvPr id="13" name="Grafik 12">
            <a:extLst>
              <a:ext uri="{FF2B5EF4-FFF2-40B4-BE49-F238E27FC236}">
                <a16:creationId xmlns:a16="http://schemas.microsoft.com/office/drawing/2014/main" id="{1A7EF2AC-0B02-814C-6CD0-6D310482F07E}"/>
              </a:ext>
            </a:extLst>
          </p:cNvPr>
          <p:cNvPicPr>
            <a:picLocks noChangeAspect="1"/>
          </p:cNvPicPr>
          <p:nvPr/>
        </p:nvPicPr>
        <p:blipFill>
          <a:blip r:embed="rId4"/>
          <a:stretch>
            <a:fillRect/>
          </a:stretch>
        </p:blipFill>
        <p:spPr>
          <a:xfrm>
            <a:off x="2821282" y="3309259"/>
            <a:ext cx="3279591" cy="2658094"/>
          </a:xfrm>
          <a:prstGeom prst="rect">
            <a:avLst/>
          </a:prstGeom>
        </p:spPr>
      </p:pic>
      <p:pic>
        <p:nvPicPr>
          <p:cNvPr id="16" name="Grafik 15">
            <a:extLst>
              <a:ext uri="{FF2B5EF4-FFF2-40B4-BE49-F238E27FC236}">
                <a16:creationId xmlns:a16="http://schemas.microsoft.com/office/drawing/2014/main" id="{0A0EBB28-FFDD-AA38-A558-EF7FB072A438}"/>
              </a:ext>
            </a:extLst>
          </p:cNvPr>
          <p:cNvPicPr>
            <a:picLocks noChangeAspect="1"/>
          </p:cNvPicPr>
          <p:nvPr/>
        </p:nvPicPr>
        <p:blipFill>
          <a:blip r:embed="rId5"/>
          <a:stretch>
            <a:fillRect/>
          </a:stretch>
        </p:blipFill>
        <p:spPr>
          <a:xfrm>
            <a:off x="31781" y="3586260"/>
            <a:ext cx="2789501" cy="2381093"/>
          </a:xfrm>
          <a:prstGeom prst="rect">
            <a:avLst/>
          </a:prstGeom>
        </p:spPr>
      </p:pic>
      <p:pic>
        <p:nvPicPr>
          <p:cNvPr id="11" name="Grafik 10">
            <a:extLst>
              <a:ext uri="{FF2B5EF4-FFF2-40B4-BE49-F238E27FC236}">
                <a16:creationId xmlns:a16="http://schemas.microsoft.com/office/drawing/2014/main" id="{EA31CDDA-A1CC-6DF1-BF24-D92EFA237A24}"/>
              </a:ext>
            </a:extLst>
          </p:cNvPr>
          <p:cNvPicPr>
            <a:picLocks noChangeAspect="1"/>
          </p:cNvPicPr>
          <p:nvPr/>
        </p:nvPicPr>
        <p:blipFill>
          <a:blip r:embed="rId6"/>
          <a:stretch>
            <a:fillRect/>
          </a:stretch>
        </p:blipFill>
        <p:spPr>
          <a:xfrm flipH="1">
            <a:off x="6435180" y="3955954"/>
            <a:ext cx="2516357" cy="1670050"/>
          </a:xfrm>
          <a:prstGeom prst="rect">
            <a:avLst/>
          </a:prstGeom>
        </p:spPr>
      </p:pic>
      <p:sp>
        <p:nvSpPr>
          <p:cNvPr id="5" name="Titel 1">
            <a:extLst>
              <a:ext uri="{FF2B5EF4-FFF2-40B4-BE49-F238E27FC236}">
                <a16:creationId xmlns:a16="http://schemas.microsoft.com/office/drawing/2014/main" id="{C2AF3619-CC3A-A5F3-F931-1049A3B89C6A}"/>
              </a:ext>
            </a:extLst>
          </p:cNvPr>
          <p:cNvSpPr txBox="1">
            <a:spLocks/>
          </p:cNvSpPr>
          <p:nvPr/>
        </p:nvSpPr>
        <p:spPr>
          <a:xfrm>
            <a:off x="806491" y="200584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Mittagspause bis 12:45 Uhr</a:t>
            </a:r>
          </a:p>
        </p:txBody>
      </p:sp>
    </p:spTree>
    <p:extLst>
      <p:ext uri="{BB962C8B-B14F-4D97-AF65-F5344CB8AC3E}">
        <p14:creationId xmlns:p14="http://schemas.microsoft.com/office/powerpoint/2010/main" val="3855253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46A5-B221-D6F4-6F38-70C34A2A294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CE8BE187-81CD-2723-1DAF-A1E354C5DA4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CE8BE187-81CD-2723-1DAF-A1E354C5DA4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9176966C-8704-3B2B-7134-0632ADDBCC99}"/>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9176966C-8704-3B2B-7134-0632ADDBCC99}"/>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3BD7D452-5BE5-2002-6335-95B5E59564BE}"/>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3BD7D452-5BE5-2002-6335-95B5E59564BE}"/>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08CE18B8-FD79-D444-E28F-E86A202C05FC}"/>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08CE18B8-FD79-D444-E28F-E86A202C05FC}"/>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829334E-1ECC-0055-C0A7-843F77CCE700}"/>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829334E-1ECC-0055-C0A7-843F77CCE700}"/>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410552ED-994A-3553-563E-DE0D05E19AB0}"/>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410552ED-994A-3553-563E-DE0D05E19AB0}"/>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2C019113-1D76-4F56-0F3F-C65F74DE527C}"/>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2C019113-1D76-4F56-0F3F-C65F74DE527C}"/>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B77D8E8-FDAB-4A05-42B9-F0507865EB2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6B77D8E8-FDAB-4A05-42B9-F0507865EB2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3A889E06-A129-7625-A670-39DF734E0324}"/>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3A889E06-A129-7625-A670-39DF734E0324}"/>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8298EB5-DE88-9DF2-9CBF-9113D6FF3BD8}"/>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8298EB5-DE88-9DF2-9CBF-9113D6FF3BD8}"/>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F87381BC-A44C-2A03-BE9E-CE8A50508670}"/>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F87381BC-A44C-2A03-BE9E-CE8A50508670}"/>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4001E4C1-14C5-83AE-1045-63C90EED412F}"/>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4001E4C1-14C5-83AE-1045-63C90EED412F}"/>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D8B5C2AC-3388-4B34-57B9-7C3DF0974B97}"/>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D8B5C2AC-3388-4B34-57B9-7C3DF0974B97}"/>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B41CB7CD-B02A-E701-1010-2CB32326D74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B41CB7CD-B02A-E701-1010-2CB32326D744}"/>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78EEE810-4B54-4FF4-C45C-A6F3979C2127}"/>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FE5892FD-4EB1-95D6-EE65-99DA1C85D52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FE5892FD-4EB1-95D6-EE65-99DA1C85D52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8F0C543-D2B5-A83E-A5C0-45555ABCA839}"/>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48F0C543-D2B5-A83E-A5C0-45555ABCA839}"/>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BEA05A5-93DE-74F1-AB13-0DE2C6D23DD3}"/>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BEA05A5-93DE-74F1-AB13-0DE2C6D23DD3}"/>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1245FD6-1423-387E-5C06-1F0EA890C0D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1245FD6-1423-387E-5C06-1F0EA890C0D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A887ECD6-48F2-285B-B878-C074E7A057C9}"/>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A887ECD6-48F2-285B-B878-C074E7A057C9}"/>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F788AC1D-9207-3F43-9B8A-23A31DDA3268}"/>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F788AC1D-9207-3F43-9B8A-23A31DDA3268}"/>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5AA047A-6C19-1590-EA45-D5FE8FAF773F}"/>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5AA047A-6C19-1590-EA45-D5FE8FAF773F}"/>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710F14CB-037C-8423-12DA-C86648813D34}"/>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710F14CB-037C-8423-12DA-C86648813D34}"/>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CF232C0-2FA6-2E5F-F5C3-77A79E28DA3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6CF232C0-2FA6-2E5F-F5C3-77A79E28DA3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121ED575-E5C1-909C-6FF8-2CD810B3E939}"/>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121ED575-E5C1-909C-6FF8-2CD810B3E939}"/>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E18C38B-BC5A-7225-D58E-F675FFB2290F}"/>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E18C38B-BC5A-7225-D58E-F675FFB2290F}"/>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11A20745-9D80-7FC3-B38F-7539861CFC9B}"/>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11A20745-9D80-7FC3-B38F-7539861CFC9B}"/>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E6F7A69D-389B-D12B-E215-F2D15167C200}"/>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E6F7A69D-389B-D12B-E215-F2D15167C200}"/>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162BCB77-60CA-C6AD-E24A-FD02CEC2709F}"/>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162BCB77-60CA-C6AD-E24A-FD02CEC2709F}"/>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1C63858-7052-BA01-D421-BEFEDE4A15C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1C63858-7052-BA01-D421-BEFEDE4A15C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84803C11-00AE-2F7E-684D-E183667B66C9}"/>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84803C11-00AE-2F7E-684D-E183667B66C9}"/>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6BED12C6-4DA3-48D0-443F-A177A4CC649C}"/>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6BED12C6-4DA3-48D0-443F-A177A4CC649C}"/>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EE4A4F58-5DCC-5747-C951-170227245DE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EE4A4F58-5DCC-5747-C951-170227245DE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7CAF975C-9A68-EE2F-5167-123C519CBBF8}"/>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7CAF975C-9A68-EE2F-5167-123C519CBBF8}"/>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D1E9F3C1-B0C6-04F8-5098-9517194436EB}"/>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D1E9F3C1-B0C6-04F8-5098-9517194436EB}"/>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5D7854E9-DA74-AC1F-85C6-3B9A26C49E3F}"/>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5D7854E9-DA74-AC1F-85C6-3B9A26C49E3F}"/>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DC4FFD-71FB-8798-7347-7C384F121B2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DC4FFD-71FB-8798-7347-7C384F121B2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6167786-98E2-D89E-5693-B647C19F24BF}"/>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6167786-98E2-D89E-5693-B647C19F24BF}"/>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B0017D1-0238-4575-EAC0-A7CC17404FA3}"/>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B0017D1-0238-4575-EAC0-A7CC17404FA3}"/>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FEA273E5-2CEA-53B1-7122-4BEC54DAF89F}"/>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FEA273E5-2CEA-53B1-7122-4BEC54DAF89F}"/>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961B657-B3EB-CE27-E4C5-6A8477689E35}"/>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961B657-B3EB-CE27-E4C5-6A8477689E35}"/>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CB3EE5D3-686E-BF5E-903A-48DDE436C3A2}"/>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CB3EE5D3-686E-BF5E-903A-48DDE436C3A2}"/>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81D6F84-3935-27B4-686B-89402938C82D}"/>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81D6F84-3935-27B4-686B-89402938C82D}"/>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69A914AA-A5BF-9133-1FEB-2B3A04FF9F85}"/>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EA58D7F7-74C2-EA9A-CFE1-993E6508010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514C3007-5E95-A8CC-321C-7C678A903C9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A08320CB-C552-F405-DB64-67133B702B55}"/>
              </a:ext>
            </a:extLst>
          </p:cNvPr>
          <p:cNvPicPr>
            <a:picLocks noChangeAspect="1"/>
          </p:cNvPicPr>
          <p:nvPr/>
        </p:nvPicPr>
        <p:blipFill>
          <a:blip r:embed="rId89"/>
          <a:stretch>
            <a:fillRect/>
          </a:stretch>
        </p:blipFill>
        <p:spPr>
          <a:xfrm>
            <a:off x="3699865" y="3032070"/>
            <a:ext cx="849861" cy="606382"/>
          </a:xfrm>
          <a:prstGeom prst="rect">
            <a:avLst/>
          </a:prstGeom>
        </p:spPr>
      </p:pic>
      <p:sp>
        <p:nvSpPr>
          <p:cNvPr id="9" name="Textfeld 8">
            <a:extLst>
              <a:ext uri="{FF2B5EF4-FFF2-40B4-BE49-F238E27FC236}">
                <a16:creationId xmlns:a16="http://schemas.microsoft.com/office/drawing/2014/main" id="{480E5F90-0292-D202-6A34-31678B065D69}"/>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CC2F05C-61AB-CB9D-8805-66E5F3E9EE1A}"/>
              </a:ext>
            </a:extLst>
          </p:cNvPr>
          <p:cNvSpPr txBox="1"/>
          <p:nvPr/>
        </p:nvSpPr>
        <p:spPr>
          <a:xfrm>
            <a:off x="4891482" y="23933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E52BCFED-5D40-87B4-F677-31A87768E064}"/>
              </a:ext>
            </a:extLst>
          </p:cNvPr>
          <p:cNvPicPr>
            <a:picLocks noChangeAspect="1"/>
          </p:cNvPicPr>
          <p:nvPr/>
        </p:nvPicPr>
        <p:blipFill>
          <a:blip r:embed="rId90"/>
          <a:stretch>
            <a:fillRect/>
          </a:stretch>
        </p:blipFill>
        <p:spPr>
          <a:xfrm>
            <a:off x="6028534" y="1891770"/>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12689DCE-06A8-EDFE-7792-CCA0C8711E07}"/>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99B4CD7B-1BDB-C5AC-7D0B-6FFC3C7A0138}"/>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B4648BC0-61D5-A5A4-C41A-FA1B9ABFBB9B}"/>
              </a:ext>
            </a:extLst>
          </p:cNvPr>
          <p:cNvSpPr txBox="1"/>
          <p:nvPr/>
        </p:nvSpPr>
        <p:spPr>
          <a:xfrm>
            <a:off x="2338533" y="3347834"/>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Oval 3">
            <a:extLst>
              <a:ext uri="{FF2B5EF4-FFF2-40B4-BE49-F238E27FC236}">
                <a16:creationId xmlns:a16="http://schemas.microsoft.com/office/drawing/2014/main" id="{02D99084-0EFD-8F01-09C9-0B9F7470AC1D}"/>
              </a:ext>
            </a:extLst>
          </p:cNvPr>
          <p:cNvSpPr/>
          <p:nvPr/>
        </p:nvSpPr>
        <p:spPr>
          <a:xfrm flipH="1">
            <a:off x="2214007" y="568088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8" name="Grafik 3">
            <a:extLst>
              <a:ext uri="{FF2B5EF4-FFF2-40B4-BE49-F238E27FC236}">
                <a16:creationId xmlns:a16="http://schemas.microsoft.com/office/drawing/2014/main" id="{90C85A46-7EEE-8626-3E32-36417595B71C}"/>
              </a:ext>
            </a:extLst>
          </p:cNvPr>
          <p:cNvPicPr>
            <a:picLocks noChangeAspect="1"/>
          </p:cNvPicPr>
          <p:nvPr/>
        </p:nvPicPr>
        <p:blipFill>
          <a:blip r:embed="rId88"/>
          <a:stretch>
            <a:fillRect/>
          </a:stretch>
        </p:blipFill>
        <p:spPr>
          <a:xfrm flipH="1">
            <a:off x="2529186" y="4599016"/>
            <a:ext cx="1645450" cy="1057227"/>
          </a:xfrm>
          <a:prstGeom prst="rect">
            <a:avLst/>
          </a:prstGeom>
        </p:spPr>
      </p:pic>
      <p:sp>
        <p:nvSpPr>
          <p:cNvPr id="20" name="Textfeld 14">
            <a:extLst>
              <a:ext uri="{FF2B5EF4-FFF2-40B4-BE49-F238E27FC236}">
                <a16:creationId xmlns:a16="http://schemas.microsoft.com/office/drawing/2014/main" id="{5F6585DB-CD81-39F8-94D1-C48362843120}"/>
              </a:ext>
            </a:extLst>
          </p:cNvPr>
          <p:cNvSpPr txBox="1"/>
          <p:nvPr/>
        </p:nvSpPr>
        <p:spPr>
          <a:xfrm>
            <a:off x="2650784" y="5550918"/>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a:t>
            </a:r>
            <a:r>
              <a:rPr lang="de-DE" sz="1400" b="1" dirty="0">
                <a:solidFill>
                  <a:srgbClr val="00B0F0"/>
                </a:solidFill>
              </a:rPr>
              <a:t>14:15</a:t>
            </a:r>
            <a:endParaRPr lang="de-DE" sz="1400" b="1" noProof="0" dirty="0">
              <a:solidFill>
                <a:srgbClr val="00B0F0"/>
              </a:solidFill>
            </a:endParaRPr>
          </a:p>
        </p:txBody>
      </p:sp>
    </p:spTree>
    <p:extLst>
      <p:ext uri="{BB962C8B-B14F-4D97-AF65-F5344CB8AC3E}">
        <p14:creationId xmlns:p14="http://schemas.microsoft.com/office/powerpoint/2010/main" val="135268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2428-5503-8FE0-554E-83956EB8F84A}"/>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0C73AD09-8A81-CB60-3CDB-3536ECC7AA12}"/>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9D8C6831-1FE0-ED7F-B1AB-784A102205FD}"/>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3702BBD4-E0D4-A57E-3A8A-611010ABA146}"/>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DC2F080D-BDA8-C93C-0FEF-6E2C9AE1D935}"/>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3E753CCE-AE67-694B-98B7-BBDCB2FE0F6E}"/>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790A50C8-C96D-7BA5-D3E5-5B0EE53E4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97EB2FCB-0444-B65D-818B-50D9CEB0788E}"/>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8AD5A47B-5C9A-03E1-A3DB-D5F478A62A97}"/>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248C7AEB-B543-3411-E720-4C8477E9B8EE}"/>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FC757FFA-24C7-4924-3384-29FA89E3BDDF}"/>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F4B129C7-04E4-608D-C6CA-23497B1D63F7}"/>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5455F016-400E-F50F-42FA-D08E59DD6F26}"/>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DE6807A8-4A60-BBB9-AD5A-A6862DCE228F}"/>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7B882FF3-356B-EF21-0516-4168E27B6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479542E-4674-4F18-045F-8C8CD9F0FEAD}"/>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E68EC3CC-E235-44B4-AE4E-D212D4913CAD}"/>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C70C8EE8-2A99-D835-6B70-EE14D7117EFF}"/>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E9A4EC65-A030-A370-48FC-6C7C5B3BE4EE}"/>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0FA280F0-6F4E-C7B5-A27F-4FCAA387644E}"/>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43C9F2F7-597D-7B2D-570B-EAA637E47B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3DED1D9D-3ECB-20CF-2942-BB5AF43928B7}"/>
              </a:ext>
            </a:extLst>
          </p:cNvPr>
          <p:cNvGrpSpPr/>
          <p:nvPr/>
        </p:nvGrpSpPr>
        <p:grpSpPr>
          <a:xfrm>
            <a:off x="1828776" y="0"/>
            <a:ext cx="2066928" cy="6858000"/>
            <a:chOff x="1828776" y="0"/>
            <a:chExt cx="2066928" cy="6858000"/>
          </a:xfrm>
        </p:grpSpPr>
        <p:sp>
          <p:nvSpPr>
            <p:cNvPr id="28" name="Freihandform: Form 27">
              <a:extLst>
                <a:ext uri="{FF2B5EF4-FFF2-40B4-BE49-F238E27FC236}">
                  <a16:creationId xmlns:a16="http://schemas.microsoft.com/office/drawing/2014/main" id="{1B551696-FF11-4916-CD54-52094720B8C0}"/>
                </a:ext>
              </a:extLst>
            </p:cNvPr>
            <p:cNvSpPr/>
            <p:nvPr/>
          </p:nvSpPr>
          <p:spPr>
            <a:xfrm>
              <a:off x="1828776"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6CB5AB38-7E34-5650-7B7E-9063AA0781D1}"/>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E8F59892-646F-7A03-34AE-846D3F613301}"/>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9" name="Textfeld 48">
              <a:extLst>
                <a:ext uri="{FF2B5EF4-FFF2-40B4-BE49-F238E27FC236}">
                  <a16:creationId xmlns:a16="http://schemas.microsoft.com/office/drawing/2014/main" id="{6FF628B5-00F0-932D-0CAF-BBAD3C1C29D3}"/>
                </a:ext>
              </a:extLst>
            </p:cNvPr>
            <p:cNvSpPr txBox="1"/>
            <p:nvPr/>
          </p:nvSpPr>
          <p:spPr>
            <a:xfrm>
              <a:off x="1951532" y="3332833"/>
              <a:ext cx="1588958" cy="338554"/>
            </a:xfrm>
            <a:prstGeom prst="rect">
              <a:avLst/>
            </a:prstGeom>
            <a:noFill/>
          </p:spPr>
          <p:txBody>
            <a:bodyPr wrap="square" rtlCol="0">
              <a:spAutoFit/>
            </a:bodyPr>
            <a:lstStyle/>
            <a:p>
              <a:pPr algn="ctr"/>
              <a:endParaRPr lang="de-DE" sz="1600" noProof="0" dirty="0">
                <a:latin typeface="Montserrat SemiBold" panose="00000700000000000000" pitchFamily="2" charset="0"/>
              </a:endParaRPr>
            </a:p>
          </p:txBody>
        </p:sp>
      </p:grpSp>
      <p:grpSp>
        <p:nvGrpSpPr>
          <p:cNvPr id="10" name="Gruppieren 9">
            <a:extLst>
              <a:ext uri="{FF2B5EF4-FFF2-40B4-BE49-F238E27FC236}">
                <a16:creationId xmlns:a16="http://schemas.microsoft.com/office/drawing/2014/main" id="{DC901CF4-41C2-4562-B71B-8116B1885159}"/>
              </a:ext>
            </a:extLst>
          </p:cNvPr>
          <p:cNvGrpSpPr/>
          <p:nvPr/>
        </p:nvGrpSpPr>
        <p:grpSpPr>
          <a:xfrm>
            <a:off x="-3662" y="315320"/>
            <a:ext cx="2066926" cy="6858000"/>
            <a:chOff x="0" y="0"/>
            <a:chExt cx="2066926" cy="6858000"/>
          </a:xfrm>
          <a:blipFill dpi="0" rotWithShape="1">
            <a:blip r:embed="rId9">
              <a:alphaModFix/>
              <a:extLst>
                <a:ext uri="{BEBA8EAE-BF5A-486C-A8C5-ECC9F3942E4B}">
                  <a14:imgProps xmlns:a14="http://schemas.microsoft.com/office/drawing/2010/main">
                    <a14:imgLayer r:embed="rId10">
                      <a14:imgEffect>
                        <a14:colorTemperature colorTemp="1500"/>
                      </a14:imgEffect>
                      <a14:imgEffect>
                        <a14:saturation sat="0"/>
                      </a14:imgEffect>
                    </a14:imgLayer>
                  </a14:imgProps>
                </a:ext>
              </a:extLst>
            </a:blip>
            <a:srcRect/>
            <a:tile tx="0" ty="0" sx="100000" sy="100000" flip="none" algn="tl"/>
          </a:blipFill>
        </p:grpSpPr>
        <p:sp>
          <p:nvSpPr>
            <p:cNvPr id="27" name="Freihandform: Form 26">
              <a:extLst>
                <a:ext uri="{FF2B5EF4-FFF2-40B4-BE49-F238E27FC236}">
                  <a16:creationId xmlns:a16="http://schemas.microsoft.com/office/drawing/2014/main" id="{8A651F03-918A-EF6D-3A0E-83698D922D57}"/>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grpFill/>
            <a:ln>
              <a:noFill/>
            </a:ln>
            <a:effectLst>
              <a:outerShdw blurRad="331756" dir="4440000" algn="l" rotWithShape="0">
                <a:prstClr val="black">
                  <a:alpha val="49725"/>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28B9B70D-32D3-1EB1-3666-111C2EBFE290}"/>
                </a:ext>
              </a:extLst>
            </p:cNvPr>
            <p:cNvSpPr txBox="1"/>
            <p:nvPr/>
          </p:nvSpPr>
          <p:spPr>
            <a:xfrm>
              <a:off x="234222" y="824459"/>
              <a:ext cx="1360357" cy="384721"/>
            </a:xfrm>
            <a:prstGeom prst="rect">
              <a:avLst/>
            </a:prstGeom>
            <a:grpFill/>
            <a:ln>
              <a:noFill/>
            </a:ln>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B3FB8161-CEFB-B635-43BC-3C2EDE76F560}"/>
                </a:ext>
              </a:extLst>
            </p:cNvPr>
            <p:cNvSpPr txBox="1"/>
            <p:nvPr/>
          </p:nvSpPr>
          <p:spPr>
            <a:xfrm>
              <a:off x="7782" y="1206621"/>
              <a:ext cx="1821019" cy="1107996"/>
            </a:xfrm>
            <a:prstGeom prst="rect">
              <a:avLst/>
            </a:prstGeom>
            <a:grpFill/>
            <a:ln>
              <a:noFill/>
            </a:ln>
          </p:spPr>
          <p:txBody>
            <a:bodyPr wrap="square" rtlCol="0">
              <a:spAutoFit/>
            </a:bodyPr>
            <a:lstStyle/>
            <a:p>
              <a:pPr algn="ctr"/>
              <a:r>
                <a:rPr lang="de-DE" sz="6600" noProof="0" dirty="0">
                  <a:latin typeface="Montserrat ExtraBold" panose="00000900000000000000" pitchFamily="2" charset="0"/>
                </a:rPr>
                <a:t>01</a:t>
              </a:r>
            </a:p>
          </p:txBody>
        </p:sp>
      </p:grpSp>
      <p:sp>
        <p:nvSpPr>
          <p:cNvPr id="21" name="Textfeld 20">
            <a:extLst>
              <a:ext uri="{FF2B5EF4-FFF2-40B4-BE49-F238E27FC236}">
                <a16:creationId xmlns:a16="http://schemas.microsoft.com/office/drawing/2014/main" id="{A6B50971-EBDB-40C8-B6D8-0D90B458C716}"/>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84249B36-25E9-8889-ACD7-2125DB220CEA}"/>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3" name="Grafik 56" descr="Glühbirne und Zahnrad Silhouette">
            <a:extLst>
              <a:ext uri="{FF2B5EF4-FFF2-40B4-BE49-F238E27FC236}">
                <a16:creationId xmlns:a16="http://schemas.microsoft.com/office/drawing/2014/main" id="{7EEB5373-E122-9EC5-22D1-A093F1E98C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0725" y="4484679"/>
            <a:ext cx="1179195" cy="1179195"/>
          </a:xfrm>
          <a:prstGeom prst="rect">
            <a:avLst/>
          </a:prstGeom>
        </p:spPr>
      </p:pic>
      <p:pic>
        <p:nvPicPr>
          <p:cNvPr id="8" name="Grafik 4" descr="Standardformen Silhouette">
            <a:extLst>
              <a:ext uri="{FF2B5EF4-FFF2-40B4-BE49-F238E27FC236}">
                <a16:creationId xmlns:a16="http://schemas.microsoft.com/office/drawing/2014/main" id="{4D0D3ABC-E82E-3517-0918-C70F228870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8591" y="4776768"/>
            <a:ext cx="1221105" cy="1221105"/>
          </a:xfrm>
          <a:prstGeom prst="rect">
            <a:avLst/>
          </a:prstGeom>
        </p:spPr>
      </p:pic>
      <p:sp>
        <p:nvSpPr>
          <p:cNvPr id="17" name="TextBox 16">
            <a:extLst>
              <a:ext uri="{FF2B5EF4-FFF2-40B4-BE49-F238E27FC236}">
                <a16:creationId xmlns:a16="http://schemas.microsoft.com/office/drawing/2014/main" id="{5F50647C-8C4F-62DB-4931-F6B8AAD1063C}"/>
              </a:ext>
            </a:extLst>
          </p:cNvPr>
          <p:cNvSpPr txBox="1"/>
          <p:nvPr/>
        </p:nvSpPr>
        <p:spPr>
          <a:xfrm>
            <a:off x="2115125" y="2382969"/>
            <a:ext cx="1346464" cy="638508"/>
          </a:xfrm>
          <a:prstGeom prst="rect">
            <a:avLst/>
          </a:prstGeom>
          <a:noFill/>
        </p:spPr>
        <p:txBody>
          <a:bodyPr wrap="square">
            <a:spAutoFit/>
          </a:bodyPr>
          <a:lstStyle/>
          <a:p>
            <a:pPr algn="ctr">
              <a:lnSpc>
                <a:spcPct val="115000"/>
              </a:lnSpc>
              <a:spcAft>
                <a:spcPts val="800"/>
              </a:spcAft>
              <a:buNone/>
            </a:pPr>
            <a:r>
              <a:rPr lang="de-DE" sz="1600" dirty="0">
                <a:latin typeface="Montserrat SemiBold" panose="00000700000000000000" pitchFamily="2" charset="0"/>
              </a:rPr>
              <a:t>IDEEN-FINDUNG</a:t>
            </a:r>
            <a:endParaRPr lang="en-DE" sz="1600" dirty="0">
              <a:latin typeface="Montserrat SemiBold" panose="00000700000000000000" pitchFamily="2" charset="0"/>
            </a:endParaRPr>
          </a:p>
        </p:txBody>
      </p:sp>
      <p:sp>
        <p:nvSpPr>
          <p:cNvPr id="24" name="TextBox 23">
            <a:extLst>
              <a:ext uri="{FF2B5EF4-FFF2-40B4-BE49-F238E27FC236}">
                <a16:creationId xmlns:a16="http://schemas.microsoft.com/office/drawing/2014/main" id="{9F3CF391-88E1-163C-E926-122B7A4EE4BB}"/>
              </a:ext>
            </a:extLst>
          </p:cNvPr>
          <p:cNvSpPr txBox="1"/>
          <p:nvPr/>
        </p:nvSpPr>
        <p:spPr>
          <a:xfrm>
            <a:off x="85057" y="2746046"/>
            <a:ext cx="1689082" cy="1528624"/>
          </a:xfrm>
          <a:prstGeom prst="rect">
            <a:avLst/>
          </a:prstGeom>
          <a:noFill/>
        </p:spPr>
        <p:txBody>
          <a:bodyPr wrap="square">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spTree>
    <p:extLst>
      <p:ext uri="{BB962C8B-B14F-4D97-AF65-F5344CB8AC3E}">
        <p14:creationId xmlns:p14="http://schemas.microsoft.com/office/powerpoint/2010/main" val="391520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4295BA4-9D35-36D7-A7BA-9475520EC16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D52DD27-AEF2-856F-3B26-B96E934F933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37BC0B2-FEDA-F012-2351-4A5FC0C41842}"/>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A5A58B4-8CE8-891B-5CE4-9DDFF20D60B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FAF86FF9-7343-2CE5-E1D2-6600C13F4AC2}"/>
              </a:ext>
            </a:extLst>
          </p:cNvPr>
          <p:cNvSpPr/>
          <p:nvPr/>
        </p:nvSpPr>
        <p:spPr>
          <a:xfrm>
            <a:off x="2103120" y="1354976"/>
            <a:ext cx="6579394" cy="4738253"/>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r>
              <a:rPr lang="de-DE" b="0" i="0" noProof="0" dirty="0">
                <a:solidFill>
                  <a:srgbClr val="000000"/>
                </a:solidFill>
                <a:effectLst/>
              </a:rPr>
              <a:t>Es ist noch eine Doppelstunde bis zum Start des Praktikums „übrig“. Sie überlegen, wie man diese Stunde noch sinnvoll nutzen kann und holen sich dafür Ideen bei der KI. </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In Ihrem Unterricht haben Sie ein Unterthema, das Sie gerne vertiefen würden. Ihnen fehlen aber die Ideen, wie das konkret, bezogen auf das Berufsfeld Wirtschaft und Verwaltung, aussehen könnte. Dafür konsultieren Sie die KI.</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Ein Themenbereich ist komplett neu für Sie. Es fehlt sogar an Fachliteratur. Die KI könnte Ihnen helfen.</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Sie haben einen Themenkomplex bisher eher allgemein bzw. ohne spezifischen Berufsbezug behandelt. Sie möchten den Bezug zum Berufsfeld des Bildungsgangs herstellen und den Schwerpunkt der Reihe entsprechend überarbeiten.</a:t>
            </a:r>
            <a:endParaRPr lang="de-DE" noProof="0" dirty="0"/>
          </a:p>
        </p:txBody>
      </p:sp>
      <p:sp>
        <p:nvSpPr>
          <p:cNvPr id="24" name="Rechteck 23">
            <a:extLst>
              <a:ext uri="{FF2B5EF4-FFF2-40B4-BE49-F238E27FC236}">
                <a16:creationId xmlns:a16="http://schemas.microsoft.com/office/drawing/2014/main" id="{31F95554-FD41-E22F-9158-4CB7A2936E2D}"/>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4667869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8FA2-8482-0805-F7DD-DC6785516BE4}"/>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0108FCA-BA7F-5662-B222-9B83B2E27A91}"/>
              </a:ext>
            </a:extLst>
          </p:cNvPr>
          <p:cNvSpPr txBox="1"/>
          <p:nvPr/>
        </p:nvSpPr>
        <p:spPr>
          <a:xfrm>
            <a:off x="1765475" y="1344549"/>
            <a:ext cx="7485595" cy="7801816"/>
          </a:xfrm>
          <a:prstGeom prst="rect">
            <a:avLst/>
          </a:prstGeom>
        </p:spPr>
        <p:txBody>
          <a:bodyPr lIns="0" tIns="0" rIns="0" bIns="0" rtlCol="0" anchor="t">
            <a:spAutoFit/>
          </a:bodyPr>
          <a:lstStyle/>
          <a:p>
            <a:pPr>
              <a:lnSpc>
                <a:spcPts val="2880"/>
              </a:lnSpc>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Funktionsweise KIs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KI und Bias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Halluzinationen</a:t>
            </a:r>
          </a:p>
          <a:p>
            <a:pPr marL="342900" indent="-342900">
              <a:lnSpc>
                <a:spcPts val="2880"/>
              </a:lnSpc>
              <a:buFont typeface="Arial" panose="020B0604020202020204" pitchFamily="34" charset="0"/>
              <a:buChar char="•"/>
            </a:pPr>
            <a:endParaRPr lang="de-DE" sz="2400"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Tree>
    <p:extLst>
      <p:ext uri="{BB962C8B-B14F-4D97-AF65-F5344CB8AC3E}">
        <p14:creationId xmlns:p14="http://schemas.microsoft.com/office/powerpoint/2010/main" val="2775063802"/>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431B-E364-D6EC-2BA3-22BC613A8D4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9315037-8D7E-9887-A418-91EFA3C737F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0DEAD5-CF2F-0D11-A45B-BC2BD64CA8E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DFD7368-7987-C11E-AE17-4334A31A4303}"/>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4718C6D-C5BE-FA37-4DA3-8BE4863FCFAA}"/>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B5F65116-EB91-62E5-690A-E5BFA04DE3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E031B092-C839-996D-7DAB-6D13ADCB0D4D}"/>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17527DB6-A6D5-CCE7-1F74-488CBD003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066BBBF2-0853-AE57-3CEE-0493748FF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B2941378-CFDF-18AD-E6D8-8B55F2126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2" name="TextBox 1">
            <a:extLst>
              <a:ext uri="{FF2B5EF4-FFF2-40B4-BE49-F238E27FC236}">
                <a16:creationId xmlns:a16="http://schemas.microsoft.com/office/drawing/2014/main" id="{C44255EF-BBC1-1936-C944-82743F6C6BC0}"/>
              </a:ext>
            </a:extLst>
          </p:cNvPr>
          <p:cNvSpPr txBox="1"/>
          <p:nvPr/>
        </p:nvSpPr>
        <p:spPr>
          <a:xfrm>
            <a:off x="1673817" y="-650929"/>
            <a:ext cx="184731" cy="369332"/>
          </a:xfrm>
          <a:prstGeom prst="rect">
            <a:avLst/>
          </a:prstGeom>
          <a:noFill/>
        </p:spPr>
        <p:txBody>
          <a:bodyPr wrap="none" rtlCol="0">
            <a:spAutoFit/>
          </a:bodyPr>
          <a:lstStyle/>
          <a:p>
            <a:endParaRPr lang="en-DE"/>
          </a:p>
        </p:txBody>
      </p:sp>
    </p:spTree>
    <p:extLst>
      <p:ext uri="{BB962C8B-B14F-4D97-AF65-F5344CB8AC3E}">
        <p14:creationId xmlns:p14="http://schemas.microsoft.com/office/powerpoint/2010/main" val="15336660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595E-00E8-A914-8309-58D0D77978D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F50EB16-B5C0-BE01-7151-864BDB70633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4E425AD-BCE7-CD13-65B5-E1B6CE3558E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F3AE023E-2DD0-CA8A-E403-BDAB91419694}"/>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0B2D412D-5737-2654-8817-AA4A59447F2C}"/>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7476ECCE-B3D0-7A3C-72D8-96AA79FB051C}"/>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7F9EB4DE-CEB7-C578-C3B9-46964ADF4167}"/>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6C20538D-596D-84DC-87C5-2E4E7DC39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4E025647-ED6A-6532-21AE-C771E2366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72A44D27-046E-1E8C-A1C0-4495A5BC0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6" name="Textfeld 5">
            <a:extLst>
              <a:ext uri="{FF2B5EF4-FFF2-40B4-BE49-F238E27FC236}">
                <a16:creationId xmlns:a16="http://schemas.microsoft.com/office/drawing/2014/main" id="{F8855633-7110-B1D1-484D-DA70FDE5C034}"/>
              </a:ext>
            </a:extLst>
          </p:cNvPr>
          <p:cNvSpPr txBox="1"/>
          <p:nvPr/>
        </p:nvSpPr>
        <p:spPr>
          <a:xfrm>
            <a:off x="3519320" y="5229108"/>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Team-Building-Aktivitäten</a:t>
            </a:r>
          </a:p>
        </p:txBody>
      </p:sp>
      <p:sp>
        <p:nvSpPr>
          <p:cNvPr id="2" name="Textfeld 1">
            <a:extLst>
              <a:ext uri="{FF2B5EF4-FFF2-40B4-BE49-F238E27FC236}">
                <a16:creationId xmlns:a16="http://schemas.microsoft.com/office/drawing/2014/main" id="{8E548F68-F1D5-DADA-C310-7EE3C1996CA7}"/>
              </a:ext>
            </a:extLst>
          </p:cNvPr>
          <p:cNvSpPr txBox="1"/>
          <p:nvPr/>
        </p:nvSpPr>
        <p:spPr>
          <a:xfrm>
            <a:off x="234738" y="4054685"/>
            <a:ext cx="5382044"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Vorbereitung Praktikum</a:t>
            </a:r>
          </a:p>
        </p:txBody>
      </p:sp>
      <p:sp>
        <p:nvSpPr>
          <p:cNvPr id="10" name="Textfeld 9">
            <a:extLst>
              <a:ext uri="{FF2B5EF4-FFF2-40B4-BE49-F238E27FC236}">
                <a16:creationId xmlns:a16="http://schemas.microsoft.com/office/drawing/2014/main" id="{AE8A35A1-FE04-DDE5-54EB-E0B33C02ECE3}"/>
              </a:ext>
            </a:extLst>
          </p:cNvPr>
          <p:cNvSpPr txBox="1"/>
          <p:nvPr/>
        </p:nvSpPr>
        <p:spPr>
          <a:xfrm rot="20266427">
            <a:off x="238376" y="5088873"/>
            <a:ext cx="2879082"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dirty="0">
                <a:solidFill>
                  <a:schemeClr val="bg1"/>
                </a:solidFill>
                <a:effectLst>
                  <a:outerShdw blurRad="50800" dist="38100" algn="l" rotWithShape="0">
                    <a:prstClr val="black">
                      <a:alpha val="40000"/>
                    </a:prstClr>
                  </a:outerShdw>
                </a:effectLst>
                <a:latin typeface="Montserrat SemiBold" panose="00000700000000000000" pitchFamily="2" charset="0"/>
              </a:rPr>
              <a:t>Rollenspiele</a:t>
            </a:r>
            <a:endPar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12" name="Textfeld 11">
            <a:extLst>
              <a:ext uri="{FF2B5EF4-FFF2-40B4-BE49-F238E27FC236}">
                <a16:creationId xmlns:a16="http://schemas.microsoft.com/office/drawing/2014/main" id="{4380D6CE-5AD0-88D3-2297-74C6609F9C34}"/>
              </a:ext>
            </a:extLst>
          </p:cNvPr>
          <p:cNvSpPr txBox="1"/>
          <p:nvPr/>
        </p:nvSpPr>
        <p:spPr>
          <a:xfrm>
            <a:off x="2733315" y="5866691"/>
            <a:ext cx="334019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Feedback-Runde</a:t>
            </a:r>
          </a:p>
        </p:txBody>
      </p:sp>
      <p:sp>
        <p:nvSpPr>
          <p:cNvPr id="15" name="Textfeld 14">
            <a:extLst>
              <a:ext uri="{FF2B5EF4-FFF2-40B4-BE49-F238E27FC236}">
                <a16:creationId xmlns:a16="http://schemas.microsoft.com/office/drawing/2014/main" id="{96EB7917-97BD-898C-9ADE-0EB205679833}"/>
              </a:ext>
            </a:extLst>
          </p:cNvPr>
          <p:cNvSpPr txBox="1"/>
          <p:nvPr/>
        </p:nvSpPr>
        <p:spPr>
          <a:xfrm>
            <a:off x="6132841" y="3082393"/>
            <a:ext cx="2029075"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dirty="0">
                <a:solidFill>
                  <a:schemeClr val="bg1"/>
                </a:solidFill>
                <a:effectLst>
                  <a:outerShdw blurRad="50800" dist="38100" algn="l" rotWithShape="0">
                    <a:prstClr val="black">
                      <a:alpha val="40000"/>
                    </a:prstClr>
                  </a:outerShdw>
                </a:effectLst>
                <a:latin typeface="Montserrat SemiBold" panose="00000700000000000000" pitchFamily="2" charset="0"/>
              </a:rPr>
              <a:t>Mini-Workshop</a:t>
            </a:r>
            <a:endPar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3" name="Textfeld 5">
            <a:extLst>
              <a:ext uri="{FF2B5EF4-FFF2-40B4-BE49-F238E27FC236}">
                <a16:creationId xmlns:a16="http://schemas.microsoft.com/office/drawing/2014/main" id="{6F62B641-B783-87DB-3ED3-8D43A65D8F86}"/>
              </a:ext>
            </a:extLst>
          </p:cNvPr>
          <p:cNvSpPr txBox="1"/>
          <p:nvPr/>
        </p:nvSpPr>
        <p:spPr>
          <a:xfrm rot="1311260">
            <a:off x="3854357" y="3995992"/>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und Zielsetzung</a:t>
            </a:r>
          </a:p>
        </p:txBody>
      </p:sp>
    </p:spTree>
    <p:extLst>
      <p:ext uri="{BB962C8B-B14F-4D97-AF65-F5344CB8AC3E}">
        <p14:creationId xmlns:p14="http://schemas.microsoft.com/office/powerpoint/2010/main" val="1786055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10" grpId="0" animBg="1"/>
      <p:bldP spid="12" grpId="0" animBg="1"/>
      <p:bldP spid="15" grpId="0" animBg="1"/>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5C0E4-8958-E541-7D73-B363B0080F2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D55FEC-C7E2-0348-3CE6-3A3396B287A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DC206F3-C721-34F7-A33D-64EB1F576FC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CA7499F-22F0-C7ED-1269-24D2C92CE8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895DB7F5-BC3F-569E-10E9-3EED680CF82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F73225FA-9ECB-8072-E695-373AEDAAD4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7AEC7D10-8E98-4F7D-5A9D-C3495E52FE03}"/>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D9928DB0-F9CF-10C8-9564-719BE113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83EDA118-21C5-439A-8B95-1F5FD740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D9D60FF1-0C94-32EE-2D3F-3DD3ED501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6" name="Textfeld 5">
            <a:extLst>
              <a:ext uri="{FF2B5EF4-FFF2-40B4-BE49-F238E27FC236}">
                <a16:creationId xmlns:a16="http://schemas.microsoft.com/office/drawing/2014/main" id="{8B92FA85-A3EE-5224-718B-3FCCA6EA9B6F}"/>
              </a:ext>
            </a:extLst>
          </p:cNvPr>
          <p:cNvSpPr txBox="1"/>
          <p:nvPr/>
        </p:nvSpPr>
        <p:spPr>
          <a:xfrm>
            <a:off x="3519320" y="5229108"/>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Team-Building-Aktivitäten</a:t>
            </a:r>
          </a:p>
        </p:txBody>
      </p:sp>
      <p:sp>
        <p:nvSpPr>
          <p:cNvPr id="2" name="Textfeld 1">
            <a:extLst>
              <a:ext uri="{FF2B5EF4-FFF2-40B4-BE49-F238E27FC236}">
                <a16:creationId xmlns:a16="http://schemas.microsoft.com/office/drawing/2014/main" id="{2AD83166-CD1C-2CE2-F247-B65F7D3C6124}"/>
              </a:ext>
            </a:extLst>
          </p:cNvPr>
          <p:cNvSpPr txBox="1"/>
          <p:nvPr/>
        </p:nvSpPr>
        <p:spPr>
          <a:xfrm>
            <a:off x="234738" y="4054685"/>
            <a:ext cx="5382044"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Vorbereitung Praktikum</a:t>
            </a:r>
          </a:p>
        </p:txBody>
      </p:sp>
      <p:sp>
        <p:nvSpPr>
          <p:cNvPr id="10" name="Textfeld 9">
            <a:extLst>
              <a:ext uri="{FF2B5EF4-FFF2-40B4-BE49-F238E27FC236}">
                <a16:creationId xmlns:a16="http://schemas.microsoft.com/office/drawing/2014/main" id="{35BEDF0A-483C-BED7-0021-448082F92AEE}"/>
              </a:ext>
            </a:extLst>
          </p:cNvPr>
          <p:cNvSpPr txBox="1"/>
          <p:nvPr/>
        </p:nvSpPr>
        <p:spPr>
          <a:xfrm rot="20266427">
            <a:off x="238376" y="5088873"/>
            <a:ext cx="2879082"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dirty="0">
                <a:solidFill>
                  <a:schemeClr val="bg1"/>
                </a:solidFill>
                <a:effectLst>
                  <a:outerShdw blurRad="50800" dist="38100" algn="l" rotWithShape="0">
                    <a:prstClr val="black">
                      <a:alpha val="40000"/>
                    </a:prstClr>
                  </a:outerShdw>
                </a:effectLst>
                <a:latin typeface="Montserrat SemiBold" panose="00000700000000000000" pitchFamily="2" charset="0"/>
              </a:rPr>
              <a:t>Rollenspiele</a:t>
            </a:r>
            <a:endPar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12" name="Textfeld 11">
            <a:extLst>
              <a:ext uri="{FF2B5EF4-FFF2-40B4-BE49-F238E27FC236}">
                <a16:creationId xmlns:a16="http://schemas.microsoft.com/office/drawing/2014/main" id="{72DD416F-3899-D207-70F8-73C7BCFA0A04}"/>
              </a:ext>
            </a:extLst>
          </p:cNvPr>
          <p:cNvSpPr txBox="1"/>
          <p:nvPr/>
        </p:nvSpPr>
        <p:spPr>
          <a:xfrm>
            <a:off x="2733315" y="5866691"/>
            <a:ext cx="334019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Feedback-Runde</a:t>
            </a:r>
          </a:p>
        </p:txBody>
      </p:sp>
      <p:sp>
        <p:nvSpPr>
          <p:cNvPr id="15" name="Textfeld 14">
            <a:extLst>
              <a:ext uri="{FF2B5EF4-FFF2-40B4-BE49-F238E27FC236}">
                <a16:creationId xmlns:a16="http://schemas.microsoft.com/office/drawing/2014/main" id="{3C29B4E9-01A9-915D-633C-3334D8B6E249}"/>
              </a:ext>
            </a:extLst>
          </p:cNvPr>
          <p:cNvSpPr txBox="1"/>
          <p:nvPr/>
        </p:nvSpPr>
        <p:spPr>
          <a:xfrm>
            <a:off x="6132841" y="3082393"/>
            <a:ext cx="2029075"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dirty="0">
                <a:solidFill>
                  <a:schemeClr val="bg1"/>
                </a:solidFill>
                <a:effectLst>
                  <a:outerShdw blurRad="50800" dist="38100" algn="l" rotWithShape="0">
                    <a:prstClr val="black">
                      <a:alpha val="40000"/>
                    </a:prstClr>
                  </a:outerShdw>
                </a:effectLst>
                <a:latin typeface="Montserrat SemiBold" panose="00000700000000000000" pitchFamily="2" charset="0"/>
              </a:rPr>
              <a:t>Mini-Workshop</a:t>
            </a:r>
            <a:endPar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3" name="Textfeld 5">
            <a:extLst>
              <a:ext uri="{FF2B5EF4-FFF2-40B4-BE49-F238E27FC236}">
                <a16:creationId xmlns:a16="http://schemas.microsoft.com/office/drawing/2014/main" id="{71C85E12-A68B-6722-67A8-02FC4BB199F2}"/>
              </a:ext>
            </a:extLst>
          </p:cNvPr>
          <p:cNvSpPr txBox="1"/>
          <p:nvPr/>
        </p:nvSpPr>
        <p:spPr>
          <a:xfrm rot="1311260">
            <a:off x="3854357" y="3995992"/>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und Zielsetzung</a:t>
            </a:r>
          </a:p>
        </p:txBody>
      </p:sp>
      <p:sp>
        <p:nvSpPr>
          <p:cNvPr id="17" name="Textfeld 16">
            <a:extLst>
              <a:ext uri="{FF2B5EF4-FFF2-40B4-BE49-F238E27FC236}">
                <a16:creationId xmlns:a16="http://schemas.microsoft.com/office/drawing/2014/main" id="{C6420589-786D-3B9B-9C56-19F10AF4EC22}"/>
              </a:ext>
            </a:extLst>
          </p:cNvPr>
          <p:cNvSpPr txBox="1"/>
          <p:nvPr/>
        </p:nvSpPr>
        <p:spPr>
          <a:xfrm rot="20285330">
            <a:off x="1454617" y="3228710"/>
            <a:ext cx="5897592" cy="1354217"/>
          </a:xfrm>
          <a:prstGeom prst="rect">
            <a:avLst/>
          </a:prstGeom>
          <a:solidFill>
            <a:srgbClr val="C00000"/>
          </a:solidFill>
          <a:effectLst>
            <a:outerShdw blurRad="50800" dist="38100" algn="l" rotWithShape="0">
              <a:prstClr val="black">
                <a:alpha val="40000"/>
              </a:prstClr>
            </a:outerShdw>
          </a:effectLst>
        </p:spPr>
        <p:txBody>
          <a:bodyPr wrap="square" rtlCol="0">
            <a:spAutoFit/>
          </a:bodyPr>
          <a:lstStyle/>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 Kontext</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Zielgruppe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kaum/keine Lernziele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zu allgemeine Fragestellung</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Anforderungen an die Antwort</a:t>
            </a:r>
          </a:p>
        </p:txBody>
      </p:sp>
    </p:spTree>
    <p:extLst>
      <p:ext uri="{BB962C8B-B14F-4D97-AF65-F5344CB8AC3E}">
        <p14:creationId xmlns:p14="http://schemas.microsoft.com/office/powerpoint/2010/main" val="315902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10" grpId="0" animBg="1"/>
      <p:bldP spid="12" grpId="0" animBg="1"/>
      <p:bldP spid="15" grpId="0" animBg="1"/>
      <p:bldP spid="3"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4295-2812-5D03-68B0-AF2E9670BE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2C0828F-AD59-78A2-BF7C-E273370102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AE8BB41-F45D-E828-F4F0-5BD36CC233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219DC30-1DCB-EA23-85BE-7C34042EAFF1}"/>
              </a:ext>
            </a:extLst>
          </p:cNvPr>
          <p:cNvSpPr txBox="1"/>
          <p:nvPr/>
        </p:nvSpPr>
        <p:spPr>
          <a:xfrm>
            <a:off x="1107281" y="350058"/>
            <a:ext cx="6786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C964D026-EC1B-DAB2-7906-BFDF3784EEE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9B037BD5-6242-24F6-EDCD-E4F997CEC14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black text on a white background&#10;&#10;AI-generated content may be incorrect.">
            <a:extLst>
              <a:ext uri="{FF2B5EF4-FFF2-40B4-BE49-F238E27FC236}">
                <a16:creationId xmlns:a16="http://schemas.microsoft.com/office/drawing/2014/main" id="{E89CBE6F-D5EC-0423-6B1E-B088919BF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29" y="2046269"/>
            <a:ext cx="1638300" cy="495300"/>
          </a:xfrm>
          <a:prstGeom prst="rect">
            <a:avLst/>
          </a:prstGeom>
        </p:spPr>
      </p:pic>
      <p:pic>
        <p:nvPicPr>
          <p:cNvPr id="7" name="Picture 6" descr="A close-up of a document&#10;&#10;AI-generated content may be incorrect.">
            <a:extLst>
              <a:ext uri="{FF2B5EF4-FFF2-40B4-BE49-F238E27FC236}">
                <a16:creationId xmlns:a16="http://schemas.microsoft.com/office/drawing/2014/main" id="{BDEB6894-FA08-E9A9-36CC-6B78CE998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41" y="2509295"/>
            <a:ext cx="7439319" cy="3439685"/>
          </a:xfrm>
          <a:prstGeom prst="rect">
            <a:avLst/>
          </a:prstGeom>
        </p:spPr>
      </p:pic>
    </p:spTree>
    <p:extLst>
      <p:ext uri="{BB962C8B-B14F-4D97-AF65-F5344CB8AC3E}">
        <p14:creationId xmlns:p14="http://schemas.microsoft.com/office/powerpoint/2010/main" val="32613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AEBE9-A5B6-5EEE-81E5-607C483CDC1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9A03C7A-8755-9B55-88DB-6D60D99A761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136DDF8-0403-B15A-BE50-F4416057249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D464334-CBD0-6A64-D910-51B3A3535FAE}"/>
              </a:ext>
            </a:extLst>
          </p:cNvPr>
          <p:cNvSpPr txBox="1"/>
          <p:nvPr/>
        </p:nvSpPr>
        <p:spPr>
          <a:xfrm>
            <a:off x="1107281" y="350058"/>
            <a:ext cx="6786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5747DDBD-8267-3BE9-7EA0-4C88A042E86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5C999B20-8A9B-DB23-C32F-3459858EDD2E}"/>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black text on a white background&#10;&#10;AI-generated content may be incorrect.">
            <a:extLst>
              <a:ext uri="{FF2B5EF4-FFF2-40B4-BE49-F238E27FC236}">
                <a16:creationId xmlns:a16="http://schemas.microsoft.com/office/drawing/2014/main" id="{3104907A-ADCF-AE75-53F9-D41D7CA5A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29" y="2046269"/>
            <a:ext cx="1638300" cy="495300"/>
          </a:xfrm>
          <a:prstGeom prst="rect">
            <a:avLst/>
          </a:prstGeom>
        </p:spPr>
      </p:pic>
      <p:pic>
        <p:nvPicPr>
          <p:cNvPr id="3" name="Picture 2" descr="A close-up of a paper&#10;&#10;AI-generated content may be incorrect.">
            <a:extLst>
              <a:ext uri="{FF2B5EF4-FFF2-40B4-BE49-F238E27FC236}">
                <a16:creationId xmlns:a16="http://schemas.microsoft.com/office/drawing/2014/main" id="{896DAA13-DBB0-261F-95A9-C427AED2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763" y="2467830"/>
            <a:ext cx="7432686" cy="3461022"/>
          </a:xfrm>
          <a:prstGeom prst="rect">
            <a:avLst/>
          </a:prstGeom>
        </p:spPr>
      </p:pic>
    </p:spTree>
    <p:extLst>
      <p:ext uri="{BB962C8B-B14F-4D97-AF65-F5344CB8AC3E}">
        <p14:creationId xmlns:p14="http://schemas.microsoft.com/office/powerpoint/2010/main" val="119628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808B-C519-0AB6-27CD-67A719BF702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6F0585-0BFC-8E3D-C918-5A7940D4EF6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C60308F-0013-D049-E486-EC714D6AE4A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3C269D-3979-5FAD-1FB1-731119C95E1A}"/>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C506A1A1-EEFC-0F9F-0654-2BCF1A7CAC8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61B2FF2C-8EE7-C765-F8BB-BD9C7E80388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6" name="Picture 5" descr="A close-up of a message&#10;&#10;AI-generated content may be incorrect.">
            <a:extLst>
              <a:ext uri="{FF2B5EF4-FFF2-40B4-BE49-F238E27FC236}">
                <a16:creationId xmlns:a16="http://schemas.microsoft.com/office/drawing/2014/main" id="{BFA48B62-0BB8-2386-9DD5-BC63E3DFB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238" y="2248491"/>
            <a:ext cx="6612526" cy="1938858"/>
          </a:xfrm>
          <a:prstGeom prst="rect">
            <a:avLst/>
          </a:prstGeom>
        </p:spPr>
      </p:pic>
    </p:spTree>
    <p:extLst>
      <p:ext uri="{BB962C8B-B14F-4D97-AF65-F5344CB8AC3E}">
        <p14:creationId xmlns:p14="http://schemas.microsoft.com/office/powerpoint/2010/main" val="375848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1B4B-0D99-522E-E952-D87078F1F1D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10953E1-7CE0-046B-2824-FFFE4C33D65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11867AB-0514-CB92-B174-085F54A05FA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CCE8B9F-167E-597C-396A-32EA7D685C9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2C6978EA-237F-FE13-2E6D-AFB38ECFC5F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415115D5-0672-22E5-2A97-9EAE07B706C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paper with text on it&#10;&#10;AI-generated content may be incorrect.">
            <a:extLst>
              <a:ext uri="{FF2B5EF4-FFF2-40B4-BE49-F238E27FC236}">
                <a16:creationId xmlns:a16="http://schemas.microsoft.com/office/drawing/2014/main" id="{11A0B32B-7B8B-D5D0-263E-2168B0CB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194" y="1443464"/>
            <a:ext cx="4521200" cy="4724400"/>
          </a:xfrm>
          <a:prstGeom prst="rect">
            <a:avLst/>
          </a:prstGeom>
        </p:spPr>
      </p:pic>
    </p:spTree>
    <p:extLst>
      <p:ext uri="{BB962C8B-B14F-4D97-AF65-F5344CB8AC3E}">
        <p14:creationId xmlns:p14="http://schemas.microsoft.com/office/powerpoint/2010/main" val="24165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ADD4-A8BF-4250-D628-0D6E3036FE4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AAB6DC7-7EC0-E3ED-5517-E05707C3D6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E519475-679B-C997-857F-308DF5A1CFA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280AF3B-4F75-1560-ECA2-43059CA3B52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0BCD758B-5056-FE3F-6A91-9FD735F5866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80E756A2-4E11-F52B-C993-49EE05E34D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Picture 3" descr="A screenshot of a white paper with black text&#10;&#10;AI-generated content may be incorrect.">
            <a:extLst>
              <a:ext uri="{FF2B5EF4-FFF2-40B4-BE49-F238E27FC236}">
                <a16:creationId xmlns:a16="http://schemas.microsoft.com/office/drawing/2014/main" id="{BFCB89B8-DB63-A59E-042E-C65F578E2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559" y="1438124"/>
            <a:ext cx="4849180" cy="4654098"/>
          </a:xfrm>
          <a:prstGeom prst="rect">
            <a:avLst/>
          </a:prstGeom>
        </p:spPr>
      </p:pic>
    </p:spTree>
    <p:extLst>
      <p:ext uri="{BB962C8B-B14F-4D97-AF65-F5344CB8AC3E}">
        <p14:creationId xmlns:p14="http://schemas.microsoft.com/office/powerpoint/2010/main" val="146223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FA02-09C6-34A6-62EE-E87CD18B70D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B39EC15-6689-CAD2-23EB-BA4ADE908D3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46B73D-F912-FA7F-67D1-CCAA94D33B0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3198DEA-2CAC-0679-9C44-0E4C0DE336F3}"/>
              </a:ext>
            </a:extLst>
          </p:cNvPr>
          <p:cNvSpPr txBox="1"/>
          <p:nvPr/>
        </p:nvSpPr>
        <p:spPr>
          <a:xfrm>
            <a:off x="1107281" y="350058"/>
            <a:ext cx="664369"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9CA7E53-BCB0-84BE-48C7-993112D42DC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9371780-B00A-628C-0A26-E1E5BFDF77D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white paper with black text&#10;&#10;AI-generated content may be incorrect.">
            <a:extLst>
              <a:ext uri="{FF2B5EF4-FFF2-40B4-BE49-F238E27FC236}">
                <a16:creationId xmlns:a16="http://schemas.microsoft.com/office/drawing/2014/main" id="{0BCDC9C2-2429-E6C6-C98D-2CFF9E0D2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4" y="1470332"/>
            <a:ext cx="5036970" cy="4699297"/>
          </a:xfrm>
          <a:prstGeom prst="rect">
            <a:avLst/>
          </a:prstGeom>
        </p:spPr>
      </p:pic>
    </p:spTree>
    <p:extLst>
      <p:ext uri="{BB962C8B-B14F-4D97-AF65-F5344CB8AC3E}">
        <p14:creationId xmlns:p14="http://schemas.microsoft.com/office/powerpoint/2010/main" val="290592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7FD-63B0-22C0-8C9C-BC689DC5E3D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CEF66EF-9FED-6AC7-FCD0-98BC97C2AA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4EDDF3C-3543-4E0B-C5C5-8BD2745A25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9FE186A-9F03-B179-10AD-C39806075AE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8B63E3F1-C70D-CDDE-B761-3814EFCCD5D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DF7B5D8-31A4-D2FF-E025-D0C50A9F3F28}"/>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Picture 3" descr="A screenshot of a computer&#10;&#10;AI-generated content may be incorrect.">
            <a:extLst>
              <a:ext uri="{FF2B5EF4-FFF2-40B4-BE49-F238E27FC236}">
                <a16:creationId xmlns:a16="http://schemas.microsoft.com/office/drawing/2014/main" id="{8BA81804-68D7-F30B-48EE-D9630A905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74" y="1432409"/>
            <a:ext cx="5405417" cy="4565592"/>
          </a:xfrm>
          <a:prstGeom prst="rect">
            <a:avLst/>
          </a:prstGeom>
        </p:spPr>
      </p:pic>
    </p:spTree>
    <p:extLst>
      <p:ext uri="{BB962C8B-B14F-4D97-AF65-F5344CB8AC3E}">
        <p14:creationId xmlns:p14="http://schemas.microsoft.com/office/powerpoint/2010/main" val="4866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769B-31D7-F61C-5D38-7D978A86557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DE1A7AE-DC27-4199-876A-08EAAD972B39}"/>
              </a:ext>
            </a:extLst>
          </p:cNvPr>
          <p:cNvSpPr txBox="1"/>
          <p:nvPr/>
        </p:nvSpPr>
        <p:spPr>
          <a:xfrm>
            <a:off x="391391" y="827605"/>
            <a:ext cx="8059778"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a:t>
            </a:r>
          </a:p>
          <a:p>
            <a:pPr>
              <a:lnSpc>
                <a:spcPts val="2880"/>
              </a:lnSpc>
            </a:pPr>
            <a:r>
              <a:rPr lang="de-DE" sz="2400" b="1" noProof="0" dirty="0">
                <a:solidFill>
                  <a:srgbClr val="000000"/>
                </a:solidFill>
                <a:latin typeface="Helvetica Bold"/>
                <a:ea typeface="Helvetica Bold"/>
                <a:cs typeface="Helvetica Bold"/>
                <a:sym typeface="Helvetica Bold"/>
              </a:rPr>
              <a:t>                  klassische</a:t>
            </a:r>
          </a:p>
          <a:p>
            <a:pPr>
              <a:lnSpc>
                <a:spcPts val="2880"/>
              </a:lnSpc>
            </a:pPr>
            <a:r>
              <a:rPr lang="de-DE" sz="2400" b="1" noProof="0" dirty="0">
                <a:solidFill>
                  <a:srgbClr val="000000"/>
                </a:solidFill>
                <a:latin typeface="Helvetica Bold"/>
                <a:ea typeface="Helvetica Bold"/>
                <a:cs typeface="Helvetica Bold"/>
                <a:sym typeface="Helvetica Bold"/>
              </a:rPr>
              <a:t>             Suchmaschinen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a:t>
            </a:r>
          </a:p>
        </p:txBody>
      </p:sp>
      <p:sp>
        <p:nvSpPr>
          <p:cNvPr id="37" name="TextBox 36">
            <a:extLst>
              <a:ext uri="{FF2B5EF4-FFF2-40B4-BE49-F238E27FC236}">
                <a16:creationId xmlns:a16="http://schemas.microsoft.com/office/drawing/2014/main" id="{0DEF7C32-003E-B9F5-AB65-D0AA40A80A13}"/>
              </a:ext>
            </a:extLst>
          </p:cNvPr>
          <p:cNvSpPr txBox="1"/>
          <p:nvPr/>
        </p:nvSpPr>
        <p:spPr>
          <a:xfrm>
            <a:off x="868553" y="5384064"/>
            <a:ext cx="7406893" cy="646331"/>
          </a:xfrm>
          <a:prstGeom prst="rect">
            <a:avLst/>
          </a:prstGeom>
          <a:noFill/>
        </p:spPr>
        <p:txBody>
          <a:bodyPr wrap="square" rtlCol="0">
            <a:spAutoFit/>
          </a:bodyPr>
          <a:lstStyle/>
          <a:p>
            <a:r>
              <a:rPr lang="de-DE" noProof="0" dirty="0"/>
              <a:t>… bezogen auf die Ergebnisse/ “Produkte” klassischer Suchmaschinen und KI</a:t>
            </a:r>
          </a:p>
          <a:p>
            <a:r>
              <a:rPr lang="de-DE" b="1" noProof="0" dirty="0"/>
              <a:t>=&gt; Was ist ähnlich, was ist anders?</a:t>
            </a:r>
          </a:p>
        </p:txBody>
      </p:sp>
      <p:pic>
        <p:nvPicPr>
          <p:cNvPr id="3" name="Picture 2">
            <a:extLst>
              <a:ext uri="{FF2B5EF4-FFF2-40B4-BE49-F238E27FC236}">
                <a16:creationId xmlns:a16="http://schemas.microsoft.com/office/drawing/2014/main" id="{EE96F4F4-F9BB-B3BD-26D4-4EA97E995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0" y="2246797"/>
            <a:ext cx="3810000" cy="2825750"/>
          </a:xfrm>
          <a:prstGeom prst="rect">
            <a:avLst/>
          </a:prstGeom>
        </p:spPr>
      </p:pic>
      <p:pic>
        <p:nvPicPr>
          <p:cNvPr id="6" name="Picture 5">
            <a:extLst>
              <a:ext uri="{FF2B5EF4-FFF2-40B4-BE49-F238E27FC236}">
                <a16:creationId xmlns:a16="http://schemas.microsoft.com/office/drawing/2014/main" id="{C3AAA38B-8A96-A14D-09C2-59101D5DD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546" y="2246797"/>
            <a:ext cx="3823452" cy="2825750"/>
          </a:xfrm>
          <a:prstGeom prst="rect">
            <a:avLst/>
          </a:prstGeom>
        </p:spPr>
      </p:pic>
    </p:spTree>
    <p:extLst>
      <p:ext uri="{BB962C8B-B14F-4D97-AF65-F5344CB8AC3E}">
        <p14:creationId xmlns:p14="http://schemas.microsoft.com/office/powerpoint/2010/main" val="1521367822"/>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E058-D827-4DE9-5CF3-A408924576F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BFEDD95-9DDC-F9CC-D6A7-18A8D5BDD58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021590C-5081-3B88-BDBC-3CA67EA58B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3ACB5C4-C38E-2529-BBB3-FDD6BAFF7BC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FF0C2394-1DA9-AB11-54C5-5A954F4DD61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090AC662-8248-2B51-DB15-162084C2CA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white paper with black text&#10;&#10;AI-generated content may be incorrect.">
            <a:extLst>
              <a:ext uri="{FF2B5EF4-FFF2-40B4-BE49-F238E27FC236}">
                <a16:creationId xmlns:a16="http://schemas.microsoft.com/office/drawing/2014/main" id="{D75AA185-6927-6AE2-A2E7-1DBE9AF6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974" y="1463572"/>
            <a:ext cx="4804635" cy="4750192"/>
          </a:xfrm>
          <a:prstGeom prst="rect">
            <a:avLst/>
          </a:prstGeom>
        </p:spPr>
      </p:pic>
    </p:spTree>
    <p:extLst>
      <p:ext uri="{BB962C8B-B14F-4D97-AF65-F5344CB8AC3E}">
        <p14:creationId xmlns:p14="http://schemas.microsoft.com/office/powerpoint/2010/main" val="33308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1C87-BDD7-8BEF-BD2A-34227906897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E35C48-2849-777C-263D-278E9208D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AA24D72-674A-1DB0-443E-D9C03E6A5C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16B3E2-4E65-B5BB-9C40-2747B804705E}"/>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E2B9CB16-2C27-08C0-78FD-A1776133DAE1}"/>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26BB81C8-EBC5-D9A0-60B0-38E2A9E4425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screenshot of a document&#10;&#10;AI-generated content may be incorrect.">
            <a:extLst>
              <a:ext uri="{FF2B5EF4-FFF2-40B4-BE49-F238E27FC236}">
                <a16:creationId xmlns:a16="http://schemas.microsoft.com/office/drawing/2014/main" id="{13DC484C-6C83-7779-33E1-B3587E536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58" y="2062862"/>
            <a:ext cx="2306374" cy="2017125"/>
          </a:xfrm>
          <a:prstGeom prst="rect">
            <a:avLst/>
          </a:prstGeom>
        </p:spPr>
      </p:pic>
      <p:pic>
        <p:nvPicPr>
          <p:cNvPr id="12" name="Picture 11" descr="A white paper with black text&#10;&#10;AI-generated content may be incorrect.">
            <a:extLst>
              <a:ext uri="{FF2B5EF4-FFF2-40B4-BE49-F238E27FC236}">
                <a16:creationId xmlns:a16="http://schemas.microsoft.com/office/drawing/2014/main" id="{BE224A29-4782-2289-FCCD-5E1BEAA9F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6" y="4287418"/>
            <a:ext cx="2262914" cy="1653984"/>
          </a:xfrm>
          <a:prstGeom prst="rect">
            <a:avLst/>
          </a:prstGeom>
        </p:spPr>
      </p:pic>
      <p:pic>
        <p:nvPicPr>
          <p:cNvPr id="16" name="Picture 15" descr="A white paper with black text&#10;&#10;AI-generated content may be incorrect.">
            <a:extLst>
              <a:ext uri="{FF2B5EF4-FFF2-40B4-BE49-F238E27FC236}">
                <a16:creationId xmlns:a16="http://schemas.microsoft.com/office/drawing/2014/main" id="{7BB94B09-E76D-73B7-A9CF-028924B22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198" y="2039112"/>
            <a:ext cx="2627907" cy="1893066"/>
          </a:xfrm>
          <a:prstGeom prst="rect">
            <a:avLst/>
          </a:prstGeom>
        </p:spPr>
      </p:pic>
      <p:pic>
        <p:nvPicPr>
          <p:cNvPr id="18" name="Picture 17" descr="A white paper with black text&#10;&#10;AI-generated content may be incorrect.">
            <a:extLst>
              <a:ext uri="{FF2B5EF4-FFF2-40B4-BE49-F238E27FC236}">
                <a16:creationId xmlns:a16="http://schemas.microsoft.com/office/drawing/2014/main" id="{99B16489-9DE2-B6AB-78A2-133621BD8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198" y="4287418"/>
            <a:ext cx="2374502" cy="1680682"/>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DD620C45-77B4-869D-C77A-22F7A14AA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946" y="2002862"/>
            <a:ext cx="2627907" cy="1962302"/>
          </a:xfrm>
          <a:prstGeom prst="rect">
            <a:avLst/>
          </a:prstGeom>
        </p:spPr>
      </p:pic>
      <p:sp>
        <p:nvSpPr>
          <p:cNvPr id="14" name="Textfeld 13">
            <a:extLst>
              <a:ext uri="{FF2B5EF4-FFF2-40B4-BE49-F238E27FC236}">
                <a16:creationId xmlns:a16="http://schemas.microsoft.com/office/drawing/2014/main" id="{9EFD8A9A-6BDB-EC98-BF34-36C098E26B54}"/>
              </a:ext>
            </a:extLst>
          </p:cNvPr>
          <p:cNvSpPr txBox="1"/>
          <p:nvPr/>
        </p:nvSpPr>
        <p:spPr>
          <a:xfrm>
            <a:off x="-31849" y="3005501"/>
            <a:ext cx="9144000" cy="1622333"/>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nchor="ctr" anchorCtr="0">
            <a:noAutofit/>
          </a:bodyPr>
          <a:lstStyle/>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verknüpfen das vorherige Unterrichtsthema</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übersichtlich mit Ziel, Ablauf und konkreten Schritten</a:t>
            </a:r>
          </a:p>
          <a:p>
            <a:pPr marL="1200150" lvl="2" indent="-285750">
              <a:buFont typeface="Arial" panose="020B0604020202020204" pitchFamily="34" charset="0"/>
              <a:buChar char="•"/>
            </a:pPr>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Methoden geeignet für </a:t>
            </a:r>
            <a:r>
              <a:rPr lang="de-DE" sz="1600" noProof="0" dirty="0">
                <a:solidFill>
                  <a:schemeClr val="bg1"/>
                </a:solidFill>
                <a:latin typeface="Montserrat SemiBold" panose="00000700000000000000" pitchFamily="2" charset="0"/>
              </a:rPr>
              <a:t>Kommunikation im Berufskontext</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Zielgruppe (Berufsschüler im ingenieurtechnischen Bereich) wird berücksichtigt</a:t>
            </a:r>
            <a:endPar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Tree>
    <p:extLst>
      <p:ext uri="{BB962C8B-B14F-4D97-AF65-F5344CB8AC3E}">
        <p14:creationId xmlns:p14="http://schemas.microsoft.com/office/powerpoint/2010/main" val="46016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243-0AB0-7082-BDE2-3A46BA64B53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7F7B5BD-CB88-8C0B-31DE-EFA59C168F3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2858F29-BA7F-19D9-E3A3-C794825D2CA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F1A4E9-C42E-BF55-8503-31C52816A25E}"/>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CCBB73A-57FF-1873-FB61-26FEE61348B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3E912DDF-2A76-F561-C871-E728BE6E9367}"/>
              </a:ext>
            </a:extLst>
          </p:cNvPr>
          <p:cNvSpPr/>
          <p:nvPr/>
        </p:nvSpPr>
        <p:spPr>
          <a:xfrm>
            <a:off x="980662" y="2372140"/>
            <a:ext cx="7321826" cy="248926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400" noProof="0" dirty="0">
                <a:solidFill>
                  <a:schemeClr val="tx1"/>
                </a:solidFill>
              </a:rPr>
              <a:t>Wählen Sie eine der Situationen aus und entwickeln Sie einen oder mehrere Prompts für diese Situation.</a:t>
            </a:r>
          </a:p>
          <a:p>
            <a:pPr marL="342900" indent="-342900">
              <a:buFont typeface="+mj-lt"/>
              <a:buAutoNum type="arabicPeriod"/>
            </a:pPr>
            <a:r>
              <a:rPr lang="de-DE" sz="2400" noProof="0" dirty="0">
                <a:solidFill>
                  <a:schemeClr val="tx1"/>
                </a:solidFill>
              </a:rPr>
              <a:t>Testen Sie Ihre Prompts </a:t>
            </a:r>
            <a:r>
              <a:rPr lang="de-DE" sz="2400" dirty="0">
                <a:solidFill>
                  <a:schemeClr val="tx1"/>
                </a:solidFill>
              </a:rPr>
              <a:t>mit einer KI Ihrer Wahl</a:t>
            </a:r>
            <a:r>
              <a:rPr lang="de-DE" sz="2400" noProof="0" dirty="0">
                <a:solidFill>
                  <a:schemeClr val="tx1"/>
                </a:solidFill>
              </a:rPr>
              <a:t>.</a:t>
            </a:r>
          </a:p>
          <a:p>
            <a:pPr marL="342900" indent="-342900">
              <a:buFont typeface="+mj-lt"/>
              <a:buAutoNum type="arabicPeriod"/>
            </a:pPr>
            <a:r>
              <a:rPr lang="de-DE" sz="24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CC43DF3B-DEF5-4BDD-423C-9092F850741D}"/>
              </a:ext>
            </a:extLst>
          </p:cNvPr>
          <p:cNvSpPr/>
          <p:nvPr/>
        </p:nvSpPr>
        <p:spPr>
          <a:xfrm>
            <a:off x="980662" y="1471892"/>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0994696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7743-F838-5888-3803-FD380AF078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0057A4-B5CB-D4E5-828D-2FF4815F8CCF}"/>
              </a:ext>
            </a:extLst>
          </p:cNvPr>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2</a:t>
            </a:r>
            <a:r>
              <a:rPr lang="de-DE" sz="2400" b="1" noProof="0" dirty="0"/>
              <a:t> </a:t>
            </a:r>
          </a:p>
        </p:txBody>
      </p:sp>
      <p:sp>
        <p:nvSpPr>
          <p:cNvPr id="3" name="Inhaltsplatzhalter 2">
            <a:extLst>
              <a:ext uri="{FF2B5EF4-FFF2-40B4-BE49-F238E27FC236}">
                <a16:creationId xmlns:a16="http://schemas.microsoft.com/office/drawing/2014/main" id="{81B2223D-A350-75F1-7B98-A1B63A8F2D01}"/>
              </a:ext>
            </a:extLst>
          </p:cNvPr>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46F74D3-27D4-7151-02C2-9F4C8D43D6A5}"/>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423516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C91E-EB3D-3507-FC5A-A5FD802729B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B2266BE-BE2B-FD53-E2FD-CDF0169BA8D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B59E41A-02E2-F2C9-365D-4FD9AB4B7C1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AB9D465-0169-E424-669B-62E6FA7E28BE}"/>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7A08E3B-DDA5-29D3-63A3-0DCAFE9FCD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3" name="Grafik 2">
            <a:extLst>
              <a:ext uri="{FF2B5EF4-FFF2-40B4-BE49-F238E27FC236}">
                <a16:creationId xmlns:a16="http://schemas.microsoft.com/office/drawing/2014/main" id="{BB657117-CBAF-0463-3262-F090B459C002}"/>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E82EB51B-B5EB-0F58-8CB8-35F246043DD7}"/>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CD192809-26E8-4F52-CBD0-7C09982819A2}"/>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E2ADF254-8776-2A38-DE7B-F378689B9528}"/>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72FA29A7-240B-584D-0489-AA1934C8CBC4}"/>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CC589065-954B-163A-6955-70C37E010B8B}"/>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0464357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A2D73-2305-6CB9-9700-1CBE9BDFEC4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CB62CF0-E738-4687-8985-EEC8A32A00F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E2D82F-631B-D350-2D6B-CF799E680FB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AC95359-E53C-4DDB-4656-A9EA81AEF7FA}"/>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9F77DD4-1776-DB03-955C-141D3375285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18" name="Grafik 17" descr="Ein Bild, das Schwarz, Dunkelheit enthält.&#10;&#10;KI-generierte Inhalte können fehlerhaft sein.">
            <a:extLst>
              <a:ext uri="{FF2B5EF4-FFF2-40B4-BE49-F238E27FC236}">
                <a16:creationId xmlns:a16="http://schemas.microsoft.com/office/drawing/2014/main" id="{27B594A7-67D7-4CD4-66C4-AE659FC12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52" y="1081026"/>
            <a:ext cx="3700369" cy="5233903"/>
          </a:xfrm>
          <a:prstGeom prst="rect">
            <a:avLst/>
          </a:prstGeom>
        </p:spPr>
      </p:pic>
      <p:sp>
        <p:nvSpPr>
          <p:cNvPr id="20" name="Freihandform: Form 19">
            <a:extLst>
              <a:ext uri="{FF2B5EF4-FFF2-40B4-BE49-F238E27FC236}">
                <a16:creationId xmlns:a16="http://schemas.microsoft.com/office/drawing/2014/main" id="{6044E330-471A-F692-1020-EEDDAEAE1ACA}"/>
              </a:ext>
            </a:extLst>
          </p:cNvPr>
          <p:cNvSpPr/>
          <p:nvPr/>
        </p:nvSpPr>
        <p:spPr>
          <a:xfrm>
            <a:off x="4292221" y="1523126"/>
            <a:ext cx="4273726" cy="42538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000" dirty="0">
                <a:solidFill>
                  <a:schemeClr val="tx1"/>
                </a:solidFill>
              </a:rPr>
              <a:t>Inwiefern unterscheidet sich die Qualität der KI-generierten Unterrichtsideen von denen, die Sie traditionell aus Fachliteratur oder kollegialem Austausch gewinnen?</a:t>
            </a:r>
          </a:p>
          <a:p>
            <a:pPr marL="342900" indent="-342900">
              <a:buFont typeface="+mj-lt"/>
              <a:buAutoNum type="arabicPeriod"/>
            </a:pPr>
            <a:endParaRPr lang="de-DE" sz="2000" dirty="0">
              <a:solidFill>
                <a:schemeClr val="tx1"/>
              </a:solidFill>
            </a:endParaRPr>
          </a:p>
          <a:p>
            <a:pPr marL="342900" indent="-342900">
              <a:buFont typeface="+mj-lt"/>
              <a:buAutoNum type="arabicPeriod"/>
            </a:pPr>
            <a:r>
              <a:rPr lang="de-DE" sz="2000" dirty="0">
                <a:solidFill>
                  <a:schemeClr val="tx1"/>
                </a:solidFill>
              </a:rPr>
              <a:t>Wie müssen Prompts formuliert werden, damit die KI Vorschläge liefert, die tatsächlich den Berufsfeldbezug berücksichtigen und nicht nur allgemeine didaktische Ideen generiert? </a:t>
            </a:r>
            <a:endParaRPr lang="de-DE" sz="2800" noProof="0" dirty="0">
              <a:solidFill>
                <a:schemeClr val="tx1"/>
              </a:solidFill>
            </a:endParaRPr>
          </a:p>
        </p:txBody>
      </p:sp>
    </p:spTree>
    <p:extLst>
      <p:ext uri="{BB962C8B-B14F-4D97-AF65-F5344CB8AC3E}">
        <p14:creationId xmlns:p14="http://schemas.microsoft.com/office/powerpoint/2010/main" val="3392513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6950BFC3-D8DA-4A85-94F7-54DA5524770B}">
      <p188:commentRel xmlns:p188="http://schemas.microsoft.com/office/powerpoint/2018/8/main" r:id="rId2"/>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0496-6FDF-88B9-8DC1-8466E1CC5DD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8D75369F-1E8E-5BD3-A188-E05BB69ED27E}"/>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1564757D-28DB-215D-F965-F83842B73BCD}"/>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21FABC46-36FA-EB06-F175-0C8F8DD3C210}"/>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C16AEAA-5297-606C-4FFE-FC941B8E9ACC}"/>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487EEA2-0019-FDD9-3579-7A738D55C52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9D59440-9A03-F47B-1C9F-F1FA7B3109DE}"/>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EF75BC23-A0F5-B025-EE6C-218AF8AB13FB}"/>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CA355946-F404-BBD5-DA91-EE6A4DE758D7}"/>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5E80583-7C43-29AD-0D17-564DF93C8BC6}"/>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76D6453-23B3-308A-02C1-540DF54869D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FBAD7216-0D05-0DE5-C4A8-D3AE979F13B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2CB3D9F-8FC1-7DE3-3895-28D3CFF211D3}"/>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AF2F1A02-0542-A534-AAB5-F85E1A04F65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F0A36003-028B-B5C7-9E58-58ADC1072BE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C081F29A-4017-A2B7-CF02-B6D0AD05D4D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D305B5B-08D4-FC05-F92C-5A07F0AE873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4F70F81-2B91-FD33-20B7-02396F595F83}"/>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97FAECAD-9884-BDD6-4ACE-93248C22594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E1447948-3195-E8A9-6B00-CA681056A1B9}"/>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2164447-76DF-9F8D-3D17-5076D7FC8CA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455FA538-0B81-A573-3878-991910604E9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975149F-C4CA-13E3-831E-124E8861857F}"/>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59EB6B1A-7D19-7620-DF0B-25B096CC760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34001122-6DD8-2931-509A-35FEF4B86D0E}"/>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763D5BDF-B4FC-5A73-8E39-4897E67D55A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D96CBDD2-B3D7-C2CF-41D7-65D00825DA78}"/>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E645EF8E-8025-4EAC-8F1A-48BAF004DE2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8C21EC38-B7B9-3261-AD2E-8B4C60C3FCD3}"/>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710B122E-9D31-341C-6208-645EE5C4D181}"/>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130A15C7-A323-6AE7-8479-15407230143D}"/>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6C7F87C6-BE90-143A-6D5B-CB6E5DD81C0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F5175B1-3C01-2B39-1155-8E83AAB3293B}"/>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635EEED-AD3A-9DA9-F0E2-8DB2A95E39CE}"/>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7A771389-9422-8CFB-1063-A50D16410265}"/>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A8C4168F-A2E3-3B2D-D2D1-6764D8D458CB}"/>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617B7F0D-64FD-F8E8-1456-D78B399B4ED3}"/>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C6729D1C-091F-26B2-DEAF-063DEAC9DA90}"/>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22C3EE6A-ABD4-F48B-0FA5-5C08407FA74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3437CB4-5502-BEB3-8146-0C47B9C770C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1FD97341-E356-8A9C-9558-64D60F9BD221}"/>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3DFC3860-EC76-2F51-AE0A-DF92A073025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EAC0C70-3ECB-FB87-5BA4-5E87289805A8}"/>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C3F63BF0-A71B-F035-B37B-2EA382127518}"/>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914983F7-88D0-B1D4-B339-2C232D2D0330}"/>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606EA23-D3F5-5E03-77FB-0DAFD1388CCC}"/>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C9357CCD-0CE0-EFB6-6459-366CDCD7BC3D}"/>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24079ADC-0F46-B137-09BF-7C9FAFD11B54}"/>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43826183-DE90-E8AF-CB04-FD4F514AAB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F7383D4C-54C2-A06A-FD96-D55BD99A96A9}"/>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57CDE9ED-0222-B889-4009-EA7C131B9BB8}"/>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5738C5AF-C49C-835C-BDEF-F58CD57CD926}"/>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66312C9-8317-C038-FDF6-4B8A65A162A2}"/>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82536AA4-6BBF-4D18-9666-1A1B853586A9}"/>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CD590571-2348-BBEC-228A-F570FE95F44E}"/>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13" name="Grafik 3">
            <a:extLst>
              <a:ext uri="{FF2B5EF4-FFF2-40B4-BE49-F238E27FC236}">
                <a16:creationId xmlns:a16="http://schemas.microsoft.com/office/drawing/2014/main" id="{ED9E3D28-02F3-B7ED-818E-E94207E21513}"/>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A9803A62-959E-D6CE-40A7-F31A78914B45}"/>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DF3C13DF-144E-3F0D-A00B-FCC6E19F83C4}"/>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18B78B05-0F59-D57E-F182-F81BECB4FA46}"/>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566444CE-5AD9-705A-59D2-6054E508E473}"/>
              </a:ext>
            </a:extLst>
          </p:cNvPr>
          <p:cNvSpPr/>
          <p:nvPr/>
        </p:nvSpPr>
        <p:spPr>
          <a:xfrm flipH="1">
            <a:off x="6773136" y="3823505"/>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5141810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49FB-35BE-D15D-9A62-8531C0EBC31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F40BF93-CA99-6D0B-A688-B3FFB5F8841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F7B9936-B598-185E-8217-C74BF1ED51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3BDCB56-E179-285E-D1C9-6B6BACC7062C}"/>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26D84D02-DB6C-F52E-DC5A-F4824F7AC7C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1740893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a:t>
            </a:r>
            <a:r>
              <a:rPr lang="de-DE" sz="2400" b="1" dirty="0">
                <a:solidFill>
                  <a:schemeClr val="tx1"/>
                </a:solidFill>
              </a:rPr>
              <a:t>3</a:t>
            </a:r>
            <a:r>
              <a:rPr lang="de-DE" sz="2400" b="1" noProof="0" dirty="0"/>
              <a:t>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11294861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D865-8B93-3004-0EF0-33C6A96148AF}"/>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27D8B10-0FF1-BEDA-EED1-6DBFD17D933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785EC6E-9359-69BE-11CA-79303A42F9B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CDCC321F-3680-2D96-5CBF-6E9526130CC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FB504F7A-A1DD-B94E-E104-D2E4AEAACA55}"/>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Reihenplanung, Unterrichtsplanung</a:t>
            </a:r>
            <a:endParaRPr lang="de-DE" sz="1600" noProof="0" dirty="0">
              <a:latin typeface="Montserrat SemiBold" panose="00000700000000000000" pitchFamily="2" charset="0"/>
            </a:endParaRPr>
          </a:p>
        </p:txBody>
      </p:sp>
      <p:pic>
        <p:nvPicPr>
          <p:cNvPr id="3" name="Grafik 2">
            <a:extLst>
              <a:ext uri="{FF2B5EF4-FFF2-40B4-BE49-F238E27FC236}">
                <a16:creationId xmlns:a16="http://schemas.microsoft.com/office/drawing/2014/main" id="{D234E5D2-77A1-4542-7102-608F7781842E}"/>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3490D5F4-CFFB-BB57-BA0C-FCE8083C33D0}"/>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A0C32A18-7E05-603B-986D-87554AC7850E}"/>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27A6C831-FA3A-6A98-6428-549CE2191451}"/>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7F73BC4-7E24-7033-CE88-76E30CD23CC3}"/>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3D96284F-7A48-CF7A-39AD-A56F204B7098}"/>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007977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00AB-000F-3FE4-BCA2-E063172BD76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18BE97A-F62F-0677-8BB5-684CFB93B4AB}"/>
              </a:ext>
            </a:extLst>
          </p:cNvPr>
          <p:cNvSpPr txBox="1"/>
          <p:nvPr/>
        </p:nvSpPr>
        <p:spPr>
          <a:xfrm>
            <a:off x="1350498" y="905561"/>
            <a:ext cx="6794695"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Anfangsphase</a:t>
            </a:r>
          </a:p>
        </p:txBody>
      </p:sp>
      <p:pic>
        <p:nvPicPr>
          <p:cNvPr id="4" name="Picture 3">
            <a:extLst>
              <a:ext uri="{FF2B5EF4-FFF2-40B4-BE49-F238E27FC236}">
                <a16:creationId xmlns:a16="http://schemas.microsoft.com/office/drawing/2014/main" id="{8B497F6A-67DC-C383-BA81-2738E234A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286" y="1419926"/>
            <a:ext cx="3121428" cy="4682142"/>
          </a:xfrm>
          <a:prstGeom prst="rect">
            <a:avLst/>
          </a:prstGeom>
        </p:spPr>
      </p:pic>
    </p:spTree>
    <p:extLst>
      <p:ext uri="{BB962C8B-B14F-4D97-AF65-F5344CB8AC3E}">
        <p14:creationId xmlns:p14="http://schemas.microsoft.com/office/powerpoint/2010/main" val="2490568657"/>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5839" y="143217"/>
            <a:ext cx="6074122" cy="805079"/>
          </a:xfrm>
        </p:spPr>
        <p:txBody>
          <a:bodyPr>
            <a:normAutofit/>
          </a:bodyPr>
          <a:lstStyle/>
          <a:p>
            <a:r>
              <a:rPr lang="de-DE" sz="2400" b="1" noProof="0" dirty="0">
                <a:solidFill>
                  <a:schemeClr val="tx1"/>
                </a:solidFill>
              </a:rPr>
              <a:t>Workshop Phase 3</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201084" y="262402"/>
            <a:ext cx="2164257" cy="1399181"/>
          </a:xfrm>
          <a:prstGeom prst="rect">
            <a:avLst/>
          </a:prstGeom>
        </p:spPr>
      </p:pic>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15" name="Grafik 14">
            <a:extLst>
              <a:ext uri="{FF2B5EF4-FFF2-40B4-BE49-F238E27FC236}">
                <a16:creationId xmlns:a16="http://schemas.microsoft.com/office/drawing/2014/main" id="{FE25E7AF-9E9F-7950-E77A-478DB41C5A34}"/>
              </a:ext>
            </a:extLst>
          </p:cNvPr>
          <p:cNvPicPr>
            <a:picLocks noChangeAspect="1"/>
          </p:cNvPicPr>
          <p:nvPr/>
        </p:nvPicPr>
        <p:blipFill>
          <a:blip r:embed="rId3"/>
          <a:stretch>
            <a:fillRect/>
          </a:stretch>
        </p:blipFill>
        <p:spPr>
          <a:xfrm rot="1227233">
            <a:off x="3352339" y="1474466"/>
            <a:ext cx="2161123" cy="1767658"/>
          </a:xfrm>
          <a:prstGeom prst="rect">
            <a:avLst/>
          </a:prstGeom>
        </p:spPr>
      </p:pic>
      <p:pic>
        <p:nvPicPr>
          <p:cNvPr id="7" name="Grafik 6">
            <a:extLst>
              <a:ext uri="{FF2B5EF4-FFF2-40B4-BE49-F238E27FC236}">
                <a16:creationId xmlns:a16="http://schemas.microsoft.com/office/drawing/2014/main" id="{7588E5D3-AEE4-72F4-CB7B-CFFF545D24E7}"/>
              </a:ext>
            </a:extLst>
          </p:cNvPr>
          <p:cNvPicPr>
            <a:picLocks noChangeAspect="1"/>
          </p:cNvPicPr>
          <p:nvPr/>
        </p:nvPicPr>
        <p:blipFill>
          <a:blip r:embed="rId4"/>
          <a:stretch>
            <a:fillRect/>
          </a:stretch>
        </p:blipFill>
        <p:spPr>
          <a:xfrm>
            <a:off x="6272171" y="2919504"/>
            <a:ext cx="2435787" cy="202294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5092AEED-7CBF-7B22-2794-AF76814D80CE}"/>
                  </a:ext>
                </a:extLst>
              </p14:cNvPr>
              <p14:cNvContentPartPr/>
              <p14:nvPr/>
            </p14:nvContentPartPr>
            <p14:xfrm>
              <a:off x="1592620" y="1693590"/>
              <a:ext cx="1561320" cy="730080"/>
            </p14:xfrm>
          </p:contentPart>
        </mc:Choice>
        <mc:Fallback xmlns="">
          <p:pic>
            <p:nvPicPr>
              <p:cNvPr id="8" name="Freihand 7">
                <a:extLst>
                  <a:ext uri="{FF2B5EF4-FFF2-40B4-BE49-F238E27FC236}">
                    <a16:creationId xmlns:a16="http://schemas.microsoft.com/office/drawing/2014/main" id="{5092AEED-7CBF-7B22-2794-AF76814D80CE}"/>
                  </a:ext>
                </a:extLst>
              </p:cNvPr>
              <p:cNvPicPr/>
              <p:nvPr/>
            </p:nvPicPr>
            <p:blipFill>
              <a:blip r:embed="rId6"/>
              <a:stretch>
                <a:fillRect/>
              </a:stretch>
            </p:blipFill>
            <p:spPr>
              <a:xfrm>
                <a:off x="1561667" y="1662630"/>
                <a:ext cx="1622506" cy="791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a16="http://schemas.microsoft.com/office/drawing/2014/main" id="{42CAD56A-D5F4-06C6-F858-4E174549798F}"/>
                  </a:ext>
                </a:extLst>
              </p14:cNvPr>
              <p14:cNvContentPartPr/>
              <p14:nvPr/>
            </p14:nvContentPartPr>
            <p14:xfrm>
              <a:off x="5482060" y="3190830"/>
              <a:ext cx="677520" cy="397080"/>
            </p14:xfrm>
          </p:contentPart>
        </mc:Choice>
        <mc:Fallback xmlns="">
          <p:pic>
            <p:nvPicPr>
              <p:cNvPr id="17" name="Freihand 16">
                <a:extLst>
                  <a:ext uri="{FF2B5EF4-FFF2-40B4-BE49-F238E27FC236}">
                    <a16:creationId xmlns:a16="http://schemas.microsoft.com/office/drawing/2014/main" id="{42CAD56A-D5F4-06C6-F858-4E174549798F}"/>
                  </a:ext>
                </a:extLst>
              </p:cNvPr>
              <p:cNvPicPr/>
              <p:nvPr/>
            </p:nvPicPr>
            <p:blipFill>
              <a:blip r:embed="rId8"/>
              <a:stretch>
                <a:fillRect/>
              </a:stretch>
            </p:blipFill>
            <p:spPr>
              <a:xfrm>
                <a:off x="5451116" y="3159898"/>
                <a:ext cx="738687" cy="4582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Freihand 17">
                <a:extLst>
                  <a:ext uri="{FF2B5EF4-FFF2-40B4-BE49-F238E27FC236}">
                    <a16:creationId xmlns:a16="http://schemas.microsoft.com/office/drawing/2014/main" id="{10DE3C60-7EAD-B89E-1409-C318E60568E5}"/>
                  </a:ext>
                </a:extLst>
              </p14:cNvPr>
              <p14:cNvContentPartPr/>
              <p14:nvPr/>
            </p14:nvContentPartPr>
            <p14:xfrm>
              <a:off x="6117100" y="3529230"/>
              <a:ext cx="79560" cy="90360"/>
            </p14:xfrm>
          </p:contentPart>
        </mc:Choice>
        <mc:Fallback xmlns="">
          <p:pic>
            <p:nvPicPr>
              <p:cNvPr id="18" name="Freihand 17">
                <a:extLst>
                  <a:ext uri="{FF2B5EF4-FFF2-40B4-BE49-F238E27FC236}">
                    <a16:creationId xmlns:a16="http://schemas.microsoft.com/office/drawing/2014/main" id="{10DE3C60-7EAD-B89E-1409-C318E60568E5}"/>
                  </a:ext>
                </a:extLst>
              </p:cNvPr>
              <p:cNvPicPr/>
              <p:nvPr/>
            </p:nvPicPr>
            <p:blipFill>
              <a:blip r:embed="rId10"/>
              <a:stretch>
                <a:fillRect/>
              </a:stretch>
            </p:blipFill>
            <p:spPr>
              <a:xfrm>
                <a:off x="6086279" y="3498270"/>
                <a:ext cx="140484" cy="151560"/>
              </a:xfrm>
              <a:prstGeom prst="rect">
                <a:avLst/>
              </a:prstGeom>
            </p:spPr>
          </p:pic>
        </mc:Fallback>
      </mc:AlternateContent>
      <p:sp>
        <p:nvSpPr>
          <p:cNvPr id="20" name="Textfeld 19">
            <a:extLst>
              <a:ext uri="{FF2B5EF4-FFF2-40B4-BE49-F238E27FC236}">
                <a16:creationId xmlns:a16="http://schemas.microsoft.com/office/drawing/2014/main" id="{51A8E5D4-013B-F1EC-444E-10DEE56733F6}"/>
              </a:ext>
            </a:extLst>
          </p:cNvPr>
          <p:cNvSpPr txBox="1"/>
          <p:nvPr/>
        </p:nvSpPr>
        <p:spPr>
          <a:xfrm>
            <a:off x="5083711" y="4875884"/>
            <a:ext cx="5259916" cy="1065035"/>
          </a:xfrm>
          <a:prstGeom prst="rect">
            <a:avLst/>
          </a:prstGeom>
          <a:noFill/>
        </p:spPr>
        <p:txBody>
          <a:bodyPr wrap="square">
            <a:spAutoFit/>
          </a:bodyPr>
          <a:lstStyle/>
          <a:p>
            <a:pPr lvl="1">
              <a:lnSpc>
                <a:spcPct val="150000"/>
              </a:lnSpc>
            </a:pPr>
            <a:r>
              <a:rPr lang="de-DE" sz="2600" b="1" noProof="0" dirty="0"/>
              <a:t>Präsentation/Austausch</a:t>
            </a:r>
          </a:p>
          <a:p>
            <a:pPr lvl="1">
              <a:lnSpc>
                <a:spcPct val="150000"/>
              </a:lnSpc>
            </a:pPr>
            <a:endParaRPr lang="de-DE" b="1" noProof="0" dirty="0"/>
          </a:p>
        </p:txBody>
      </p:sp>
    </p:spTree>
    <p:extLst>
      <p:ext uri="{BB962C8B-B14F-4D97-AF65-F5344CB8AC3E}">
        <p14:creationId xmlns:p14="http://schemas.microsoft.com/office/powerpoint/2010/main" val="24978855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72623-267A-D40C-CEFB-84A40D2FA68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C890AC85-2D7D-8025-3644-726E72A2E71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9BBB6939-427B-001C-0D46-0862D033DDB6}"/>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ED7B769D-9A65-E192-02E7-CE86B952332B}"/>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E567ACE-69B6-457E-D166-9218DC9593B8}"/>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107DF14B-F841-7800-BB73-C444CCCFEF1B}"/>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43503C-E53F-1782-2CBF-1314C70FBB47}"/>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FBE51F22-66A1-3B0D-E472-49FFFC12EF2B}"/>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DCFB8F2-BF7B-B591-A2F3-99F05A21029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47511812-6146-52C2-9722-7DD857E0ED15}"/>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4007DC2-FC3E-A806-C27D-584E1C56519F}"/>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3875EB0B-CC9D-1AD7-8193-11F8F9194370}"/>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C32A025A-894D-05CB-AF5C-FEB91CD85DD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8383A4CF-34CE-D677-2F7B-BD17C5EE376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D65D7A3A-A270-9E47-C88B-9ACF7931080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2EF06F5-7B9C-C5A1-E274-86B68E71908B}"/>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63D3BB4C-7C89-6D68-9BC0-EE18BE928F3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BB9BD7C9-F4EC-1731-CC17-360788A43BB4}"/>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6C54C08-E972-19F9-5481-278DD339BFC2}"/>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032FF19-7CD1-EAF0-14D3-4005DD138BED}"/>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97C7FF6-86A3-EFB3-EF1C-B29455590800}"/>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9E425E5F-5145-530B-B485-9BCA1489056E}"/>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3A6ACDE-5B9B-28E8-FC0D-F8D0A6FC1BF0}"/>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6771CDF7-D249-BA2C-ABCF-8D7D60542E2E}"/>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587BD988-EEBB-9BAA-96F0-AD04D2EE7A8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E6B83E1-8202-CD1B-BAB7-76DB74801E48}"/>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3D78700E-B53A-A992-2025-8C0C18D92CE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13C9123B-606F-708C-7FB2-7002C50ADF7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26671354-6BB2-9586-3A8D-A44BA7EA42FA}"/>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BEB5DD1F-38EB-6446-40A6-67192093FB0A}"/>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B8EBB1F1-060A-E4D2-1125-35BD25DFCF54}"/>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F4B4C81E-5C26-AEF5-E2FC-35D207388DD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72A033E-2729-0ED6-9BC0-7A00232DF5D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E6EFCE9-45EA-B6B7-AA5F-836C5563E93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349D3401-31BA-D3EE-947E-5D870C771E4A}"/>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A9416018-B211-2B17-5529-AB1B5E13080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4674F28-DFBA-6850-EFF1-34471E3D05D4}"/>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77241E9D-A4D8-8776-75D2-34CC4892FF40}"/>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5AD7FE17-8369-FBF2-4E0A-A1D801586958}"/>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B51195A-9E5B-876C-FAB2-647DB0DDA20E}"/>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D07F407-E46D-5EF4-6811-E81BFDF194B8}"/>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0E43DD3-4196-E8A0-A9EF-E176575E5E0E}"/>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DD81D79-940C-CEAD-5135-57E7E849D596}"/>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3DBEED33-5125-D1D9-E3DD-426F2B5B78D3}"/>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E9D7B076-DE1B-79F8-E36A-27B5C94DED0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5E9A053-46AE-0506-2016-EBC9A9543868}"/>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E2E4B5B4-2BF2-4299-F1B5-C51C8886C688}"/>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150061E5-C8BA-C4D4-0E11-9A67537AD374}"/>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F455ED63-2DED-6E69-B70E-37EAB68CEBB9}"/>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B599C860-5362-DA73-ED98-947C08010AE6}"/>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1EA1DD60-7CBE-7423-D155-FBB097176435}"/>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523FD195-7D69-8DDE-95E6-15749827C5B8}"/>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9F27B41D-485A-91CE-C444-174B1F0444E5}"/>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3AA7269B-047F-C9B9-CE0D-75FBE64A5CEB}"/>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AA38E47E-E42A-44AD-1EA5-88FCDD1B2514}"/>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sp>
        <p:nvSpPr>
          <p:cNvPr id="6" name="Textfeld 9">
            <a:extLst>
              <a:ext uri="{FF2B5EF4-FFF2-40B4-BE49-F238E27FC236}">
                <a16:creationId xmlns:a16="http://schemas.microsoft.com/office/drawing/2014/main" id="{B023A4BB-D59C-631C-6B1F-A8B8D1FB9761}"/>
              </a:ext>
            </a:extLst>
          </p:cNvPr>
          <p:cNvSpPr txBox="1"/>
          <p:nvPr/>
        </p:nvSpPr>
        <p:spPr>
          <a:xfrm>
            <a:off x="6525329" y="5211299"/>
            <a:ext cx="1609397" cy="1234312"/>
          </a:xfrm>
          <a:prstGeom prst="rect">
            <a:avLst/>
          </a:prstGeom>
          <a:noFill/>
        </p:spPr>
        <p:txBody>
          <a:bodyPr wrap="square">
            <a:spAutoFit/>
          </a:bodyPr>
          <a:lstStyle/>
          <a:p>
            <a:r>
              <a:rPr lang="de-DE" b="1" dirty="0"/>
              <a:t>Präsentation/Austausch</a:t>
            </a:r>
            <a:endParaRPr lang="de-DE" b="1" noProof="0" dirty="0"/>
          </a:p>
          <a:p>
            <a:r>
              <a:rPr lang="de-DE" sz="1400" b="1" noProof="0" dirty="0">
                <a:solidFill>
                  <a:srgbClr val="00B0F0"/>
                </a:solidFill>
              </a:rPr>
              <a:t>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684231C6-FEBE-979D-C369-ABDF240D81D9}"/>
              </a:ext>
            </a:extLst>
          </p:cNvPr>
          <p:cNvPicPr>
            <a:picLocks noChangeAspect="1"/>
          </p:cNvPicPr>
          <p:nvPr/>
        </p:nvPicPr>
        <p:blipFill>
          <a:blip r:embed="rId92"/>
          <a:stretch>
            <a:fillRect/>
          </a:stretch>
        </p:blipFill>
        <p:spPr>
          <a:xfrm>
            <a:off x="5809827" y="5257006"/>
            <a:ext cx="744586" cy="849030"/>
          </a:xfrm>
          <a:prstGeom prst="rect">
            <a:avLst/>
          </a:prstGeom>
        </p:spPr>
      </p:pic>
      <p:pic>
        <p:nvPicPr>
          <p:cNvPr id="13" name="Grafik 3">
            <a:extLst>
              <a:ext uri="{FF2B5EF4-FFF2-40B4-BE49-F238E27FC236}">
                <a16:creationId xmlns:a16="http://schemas.microsoft.com/office/drawing/2014/main" id="{3989F727-5373-A616-A8A5-E3FAF0D4F8CA}"/>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AA163A67-28B4-2FC7-A929-0F3A73C0B9B6}"/>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7797E7FD-E3D1-D0C7-1A8C-A60A74EB2E5B}"/>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A3C5F9AD-5257-6B2F-4EEA-516A80067F13}"/>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436E929C-DC9F-08CE-0270-6F2FE8B71FD1}"/>
              </a:ext>
            </a:extLst>
          </p:cNvPr>
          <p:cNvSpPr/>
          <p:nvPr/>
        </p:nvSpPr>
        <p:spPr>
          <a:xfrm flipH="1">
            <a:off x="7641696" y="5581785"/>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8709636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2353A-4B20-66CB-ED66-DFE85D1BCE78}"/>
              </a:ext>
            </a:extLst>
          </p:cNvPr>
          <p:cNvSpPr>
            <a:spLocks noGrp="1"/>
          </p:cNvSpPr>
          <p:nvPr>
            <p:ph type="title"/>
          </p:nvPr>
        </p:nvSpPr>
        <p:spPr>
          <a:xfrm>
            <a:off x="2840952" y="2060803"/>
            <a:ext cx="5516617" cy="2581266"/>
          </a:xfrm>
        </p:spPr>
        <p:txBody>
          <a:bodyPr>
            <a:normAutofit/>
          </a:bodyPr>
          <a:lstStyle/>
          <a:p>
            <a:r>
              <a:rPr lang="de-DE" sz="3000" b="1" noProof="0" dirty="0">
                <a:solidFill>
                  <a:schemeClr val="tx1"/>
                </a:solidFill>
              </a:rPr>
              <a:t>Herzlichen Dank für die Vorstellung Ihrer Ergebnisse </a:t>
            </a:r>
          </a:p>
        </p:txBody>
      </p:sp>
      <p:pic>
        <p:nvPicPr>
          <p:cNvPr id="6" name="Inhaltsplatzhalter 5">
            <a:extLst>
              <a:ext uri="{FF2B5EF4-FFF2-40B4-BE49-F238E27FC236}">
                <a16:creationId xmlns:a16="http://schemas.microsoft.com/office/drawing/2014/main" id="{B2EECB82-33DA-0E96-9927-A4AB2AA8D8E0}"/>
              </a:ext>
            </a:extLst>
          </p:cNvPr>
          <p:cNvPicPr>
            <a:picLocks noGrp="1" noChangeAspect="1"/>
          </p:cNvPicPr>
          <p:nvPr>
            <p:ph idx="1"/>
          </p:nvPr>
        </p:nvPicPr>
        <p:blipFill>
          <a:blip r:embed="rId2"/>
          <a:stretch>
            <a:fillRect/>
          </a:stretch>
        </p:blipFill>
        <p:spPr>
          <a:xfrm>
            <a:off x="786431" y="3351436"/>
            <a:ext cx="1459955" cy="1771093"/>
          </a:xfrm>
          <a:prstGeom prst="rect">
            <a:avLst/>
          </a:prstGeom>
        </p:spPr>
      </p:pic>
      <p:sp>
        <p:nvSpPr>
          <p:cNvPr id="11" name="Titel 3">
            <a:extLst>
              <a:ext uri="{FF2B5EF4-FFF2-40B4-BE49-F238E27FC236}">
                <a16:creationId xmlns:a16="http://schemas.microsoft.com/office/drawing/2014/main" id="{618B00D5-0681-BA38-F58E-F0900E841AE7}"/>
              </a:ext>
            </a:extLst>
          </p:cNvPr>
          <p:cNvSpPr txBox="1">
            <a:spLocks/>
          </p:cNvSpPr>
          <p:nvPr/>
        </p:nvSpPr>
        <p:spPr>
          <a:xfrm>
            <a:off x="630716" y="301262"/>
            <a:ext cx="6074122" cy="805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700" b="1" noProof="0" dirty="0">
                <a:solidFill>
                  <a:schemeClr val="tx1"/>
                </a:solidFill>
              </a:rPr>
              <a:t>Präsentation/Austausch</a:t>
            </a:r>
            <a:endParaRPr lang="de-DE" noProof="0" dirty="0">
              <a:solidFill>
                <a:schemeClr val="tx1"/>
              </a:solidFill>
            </a:endParaRPr>
          </a:p>
        </p:txBody>
      </p:sp>
      <p:pic>
        <p:nvPicPr>
          <p:cNvPr id="14" name="Grafik 13">
            <a:extLst>
              <a:ext uri="{FF2B5EF4-FFF2-40B4-BE49-F238E27FC236}">
                <a16:creationId xmlns:a16="http://schemas.microsoft.com/office/drawing/2014/main" id="{A5EB0509-E635-708E-BCD8-718CC8A34273}"/>
              </a:ext>
            </a:extLst>
          </p:cNvPr>
          <p:cNvPicPr>
            <a:picLocks noChangeAspect="1"/>
          </p:cNvPicPr>
          <p:nvPr/>
        </p:nvPicPr>
        <p:blipFill>
          <a:blip r:embed="rId3"/>
          <a:stretch>
            <a:fillRect/>
          </a:stretch>
        </p:blipFill>
        <p:spPr>
          <a:xfrm>
            <a:off x="3571015" y="1419236"/>
            <a:ext cx="843894" cy="1283134"/>
          </a:xfrm>
          <a:prstGeom prst="rect">
            <a:avLst/>
          </a:prstGeom>
        </p:spPr>
      </p:pic>
      <p:pic>
        <p:nvPicPr>
          <p:cNvPr id="17" name="Grafik 16">
            <a:extLst>
              <a:ext uri="{FF2B5EF4-FFF2-40B4-BE49-F238E27FC236}">
                <a16:creationId xmlns:a16="http://schemas.microsoft.com/office/drawing/2014/main" id="{FF735303-634A-C5A9-B93D-C45C4474B352}"/>
              </a:ext>
            </a:extLst>
          </p:cNvPr>
          <p:cNvPicPr>
            <a:picLocks noChangeAspect="1"/>
          </p:cNvPicPr>
          <p:nvPr/>
        </p:nvPicPr>
        <p:blipFill>
          <a:blip r:embed="rId4"/>
          <a:stretch>
            <a:fillRect/>
          </a:stretch>
        </p:blipFill>
        <p:spPr>
          <a:xfrm>
            <a:off x="5866142" y="3925239"/>
            <a:ext cx="942892" cy="1433659"/>
          </a:xfrm>
          <a:prstGeom prst="rect">
            <a:avLst/>
          </a:prstGeom>
        </p:spPr>
      </p:pic>
    </p:spTree>
    <p:extLst>
      <p:ext uri="{BB962C8B-B14F-4D97-AF65-F5344CB8AC3E}">
        <p14:creationId xmlns:p14="http://schemas.microsoft.com/office/powerpoint/2010/main" val="3655278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185" y="265278"/>
            <a:ext cx="6074122" cy="805079"/>
          </a:xfrm>
        </p:spPr>
        <p:txBody>
          <a:bodyPr>
            <a:normAutofit fontScale="90000"/>
          </a:bodyPr>
          <a:lstStyle/>
          <a:p>
            <a:r>
              <a:rPr lang="de-DE" sz="2400" b="1" noProof="0" dirty="0">
                <a:solidFill>
                  <a:schemeClr val="tx1"/>
                </a:solidFill>
              </a:rPr>
              <a:t>Klärung allgemeiner offener Fragen &amp; Anmerkungen</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a:p>
            <a:pPr marL="0" indent="0">
              <a:buNone/>
            </a:pPr>
            <a:endParaRPr lang="de-DE" noProof="0" dirty="0"/>
          </a:p>
        </p:txBody>
      </p:sp>
      <p:pic>
        <p:nvPicPr>
          <p:cNvPr id="6" name="Grafik 5">
            <a:extLst>
              <a:ext uri="{FF2B5EF4-FFF2-40B4-BE49-F238E27FC236}">
                <a16:creationId xmlns:a16="http://schemas.microsoft.com/office/drawing/2014/main" id="{C5A4B652-7430-541F-521C-C08177D2712F}"/>
              </a:ext>
            </a:extLst>
          </p:cNvPr>
          <p:cNvPicPr>
            <a:picLocks noChangeAspect="1"/>
          </p:cNvPicPr>
          <p:nvPr/>
        </p:nvPicPr>
        <p:blipFill>
          <a:blip r:embed="rId2"/>
          <a:stretch>
            <a:fillRect/>
          </a:stretch>
        </p:blipFill>
        <p:spPr>
          <a:xfrm>
            <a:off x="7066145" y="3489228"/>
            <a:ext cx="1209618" cy="2592039"/>
          </a:xfrm>
          <a:prstGeom prst="rect">
            <a:avLst/>
          </a:prstGeom>
        </p:spPr>
      </p:pic>
      <p:pic>
        <p:nvPicPr>
          <p:cNvPr id="9" name="Grafik 8">
            <a:extLst>
              <a:ext uri="{FF2B5EF4-FFF2-40B4-BE49-F238E27FC236}">
                <a16:creationId xmlns:a16="http://schemas.microsoft.com/office/drawing/2014/main" id="{41B509EF-6D3B-830E-3DD5-37405C5AB270}"/>
              </a:ext>
            </a:extLst>
          </p:cNvPr>
          <p:cNvPicPr>
            <a:picLocks noChangeAspect="1"/>
          </p:cNvPicPr>
          <p:nvPr/>
        </p:nvPicPr>
        <p:blipFill>
          <a:blip r:embed="rId3"/>
          <a:stretch>
            <a:fillRect/>
          </a:stretch>
        </p:blipFill>
        <p:spPr>
          <a:xfrm>
            <a:off x="2456784" y="3401823"/>
            <a:ext cx="4609361" cy="1556302"/>
          </a:xfrm>
          <a:prstGeom prst="rect">
            <a:avLst/>
          </a:prstGeom>
        </p:spPr>
      </p:pic>
      <p:sp>
        <p:nvSpPr>
          <p:cNvPr id="10" name="Textfeld 9">
            <a:extLst>
              <a:ext uri="{FF2B5EF4-FFF2-40B4-BE49-F238E27FC236}">
                <a16:creationId xmlns:a16="http://schemas.microsoft.com/office/drawing/2014/main" id="{66192D54-2E63-6230-54CF-645F578378C8}"/>
              </a:ext>
            </a:extLst>
          </p:cNvPr>
          <p:cNvSpPr txBox="1"/>
          <p:nvPr/>
        </p:nvSpPr>
        <p:spPr>
          <a:xfrm>
            <a:off x="3770330" y="3731973"/>
            <a:ext cx="2732945" cy="461665"/>
          </a:xfrm>
          <a:prstGeom prst="rect">
            <a:avLst/>
          </a:prstGeom>
          <a:noFill/>
        </p:spPr>
        <p:txBody>
          <a:bodyPr wrap="square" rtlCol="0">
            <a:spAutoFit/>
          </a:bodyPr>
          <a:lstStyle/>
          <a:p>
            <a:pPr algn="l"/>
            <a:r>
              <a:rPr lang="de-DE" sz="2400" noProof="0" dirty="0"/>
              <a:t>Mir fehlt noch…</a:t>
            </a:r>
          </a:p>
        </p:txBody>
      </p:sp>
      <p:pic>
        <p:nvPicPr>
          <p:cNvPr id="7" name="Grafik 6">
            <a:extLst>
              <a:ext uri="{FF2B5EF4-FFF2-40B4-BE49-F238E27FC236}">
                <a16:creationId xmlns:a16="http://schemas.microsoft.com/office/drawing/2014/main" id="{73B9498A-6895-E0B2-2EB2-7C97944059A7}"/>
              </a:ext>
            </a:extLst>
          </p:cNvPr>
          <p:cNvPicPr>
            <a:picLocks noChangeAspect="1"/>
          </p:cNvPicPr>
          <p:nvPr/>
        </p:nvPicPr>
        <p:blipFill>
          <a:blip r:embed="rId3"/>
          <a:stretch>
            <a:fillRect/>
          </a:stretch>
        </p:blipFill>
        <p:spPr>
          <a:xfrm>
            <a:off x="3472010" y="1530425"/>
            <a:ext cx="5437914" cy="1673185"/>
          </a:xfrm>
          <a:prstGeom prst="rect">
            <a:avLst/>
          </a:prstGeom>
        </p:spPr>
      </p:pic>
      <p:pic>
        <p:nvPicPr>
          <p:cNvPr id="11" name="Grafik 10">
            <a:extLst>
              <a:ext uri="{FF2B5EF4-FFF2-40B4-BE49-F238E27FC236}">
                <a16:creationId xmlns:a16="http://schemas.microsoft.com/office/drawing/2014/main" id="{E88B2588-457D-9A80-AB2C-4FDB6734955D}"/>
              </a:ext>
            </a:extLst>
          </p:cNvPr>
          <p:cNvPicPr>
            <a:picLocks noChangeAspect="1"/>
          </p:cNvPicPr>
          <p:nvPr/>
        </p:nvPicPr>
        <p:blipFill>
          <a:blip r:embed="rId3"/>
          <a:stretch>
            <a:fillRect/>
          </a:stretch>
        </p:blipFill>
        <p:spPr>
          <a:xfrm>
            <a:off x="399711" y="1357156"/>
            <a:ext cx="3027136" cy="1877054"/>
          </a:xfrm>
          <a:prstGeom prst="rect">
            <a:avLst/>
          </a:prstGeom>
        </p:spPr>
      </p:pic>
      <p:sp>
        <p:nvSpPr>
          <p:cNvPr id="13" name="Textfeld 12">
            <a:extLst>
              <a:ext uri="{FF2B5EF4-FFF2-40B4-BE49-F238E27FC236}">
                <a16:creationId xmlns:a16="http://schemas.microsoft.com/office/drawing/2014/main" id="{8F3A5A69-27EF-FFDC-6D90-7B7B2CBF9341}"/>
              </a:ext>
            </a:extLst>
          </p:cNvPr>
          <p:cNvSpPr txBox="1"/>
          <p:nvPr/>
        </p:nvSpPr>
        <p:spPr>
          <a:xfrm>
            <a:off x="899984" y="1918900"/>
            <a:ext cx="4572000" cy="461665"/>
          </a:xfrm>
          <a:prstGeom prst="rect">
            <a:avLst/>
          </a:prstGeom>
          <a:noFill/>
        </p:spPr>
        <p:txBody>
          <a:bodyPr wrap="square">
            <a:spAutoFit/>
          </a:bodyPr>
          <a:lstStyle/>
          <a:p>
            <a:pPr marL="0" indent="0">
              <a:buNone/>
            </a:pPr>
            <a:r>
              <a:rPr lang="de-DE" sz="2400" noProof="0" dirty="0"/>
              <a:t>Mir ist unklar…</a:t>
            </a:r>
          </a:p>
        </p:txBody>
      </p:sp>
      <p:sp>
        <p:nvSpPr>
          <p:cNvPr id="15" name="Textfeld 14">
            <a:extLst>
              <a:ext uri="{FF2B5EF4-FFF2-40B4-BE49-F238E27FC236}">
                <a16:creationId xmlns:a16="http://schemas.microsoft.com/office/drawing/2014/main" id="{DF29C066-459B-5474-16D4-EF9D1D3FADD3}"/>
              </a:ext>
            </a:extLst>
          </p:cNvPr>
          <p:cNvSpPr txBox="1"/>
          <p:nvPr/>
        </p:nvSpPr>
        <p:spPr>
          <a:xfrm>
            <a:off x="4280397" y="2004594"/>
            <a:ext cx="4572000" cy="446276"/>
          </a:xfrm>
          <a:prstGeom prst="rect">
            <a:avLst/>
          </a:prstGeom>
          <a:noFill/>
        </p:spPr>
        <p:txBody>
          <a:bodyPr wrap="square">
            <a:spAutoFit/>
          </a:bodyPr>
          <a:lstStyle/>
          <a:p>
            <a:pPr marL="0" indent="0">
              <a:buNone/>
            </a:pPr>
            <a:r>
              <a:rPr lang="de-DE" sz="2300" noProof="0" dirty="0"/>
              <a:t>Mich würde noch interessieren…</a:t>
            </a:r>
          </a:p>
        </p:txBody>
      </p:sp>
    </p:spTree>
    <p:extLst>
      <p:ext uri="{BB962C8B-B14F-4D97-AF65-F5344CB8AC3E}">
        <p14:creationId xmlns:p14="http://schemas.microsoft.com/office/powerpoint/2010/main" val="37510315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7322E-2D9E-6BF8-E7B3-1B210C3733F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BFBF0135-2FE0-0FE7-60A8-9BBD7BAB1131}"/>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70B08E9-00A3-447D-B187-7ABE4357C216}"/>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626B011-A201-2787-E5CE-3F2ACFAEB444}"/>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E1DA29D9-1D67-E031-4A0C-B6E7738F68B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FC54979A-7274-E3B5-2F88-A87C2C46B0F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E57D7385-FC54-2D27-3FED-D98500F83236}"/>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0F70FBC-F4C9-8E57-2308-1F628E56787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2BC88DC6-6906-4D73-E3AC-EBC8E2C173A5}"/>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A312C5B-CDD8-8D36-3F06-C1CEA500A2AF}"/>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6CFC0495-9BD1-C292-BD00-E6DC65682F99}"/>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5058288B-66B5-00C1-13CC-1426B8E60AA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95A8134-FCD8-9BA0-C08A-994200755C12}"/>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E44975C2-4E6B-768C-68DF-23DB3A863275}"/>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3EAA5E2E-17FB-5905-5F5B-B24C258D65B1}"/>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71D8CE0B-FE90-0DA4-A8E0-9386224CD4A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4E228288-D66B-024C-9DC8-AD878345AA54}"/>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AADAF30F-A0D4-C5EF-417C-8719E0D1DEC6}"/>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605F73D-05CA-C5B0-2762-10A1FDEC755C}"/>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F0BC703-DDDC-CC50-1803-33CAD15B710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45136E36-261B-D806-7458-F4C30F67017A}"/>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AFFBD778-020D-503A-25E8-68FE9880BF0F}"/>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7F492DE9-C2BB-8B70-CE31-5F6D63F56D74}"/>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F2AA379-FEDA-F245-7CF9-FDB3D32AA53B}"/>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86FABDC0-DB3A-49E0-08BE-CCE071ABE0E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6636ABF-D004-075B-5673-19150E78BABD}"/>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AB6FE71-32F6-E228-EA2E-19524D9AA90A}"/>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51F3D1CE-24EB-2C72-A222-841DE3B210A9}"/>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0BE66CA3-56EF-C83B-C951-D74609A59DEB}"/>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0D2995DF-BB4D-5A54-6E99-154330F3D30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E5C2D8BA-BE55-623F-8249-6DE4A759BB6C}"/>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E480E18D-1622-C881-4EAA-A346748A821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7AF2B82-77AF-317E-5A1F-F72CFE266CB8}"/>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2F764DA9-0E2A-F926-97F7-11C855AB5ACB}"/>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A2FEBC3E-6F9B-8405-6662-F845943BAB75}"/>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506F7D45-CC49-A627-8BEA-F483478ADC1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B19A4EB6-D304-E458-A1FA-759632C62EC5}"/>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8CAEEBE-78CA-AA1E-4E51-DF28BBE9DEA8}"/>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F72D7FA4-3332-C039-9344-277D1FC63027}"/>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0041E7E6-7DC1-C3BF-BE6E-E1087AC47DB7}"/>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735CBF8B-1F2D-27C7-C73F-29048A199D0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E5A79D24-105E-9347-A3EB-27E4E925C9FA}"/>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D788835-38F0-DDC7-95DB-4903977C517A}"/>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1EA38FFC-D545-A422-1D6F-C17C4F7FCA5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88C5D2F0-4445-BD8B-ED6D-6C724490EA2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F717EA6-B0D4-A7FF-6090-C935C67466BA}"/>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1ECE5E7-51B9-6BA6-D833-0A88956FD500}"/>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379D4F70-BE55-559C-A67E-F9F5F8BD8F76}"/>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3A18CC35-056B-161B-B8E4-478ED5B2D16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E6565F2-B24B-CF95-4193-7E5CA649D134}"/>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CB6D675D-ADF2-B991-44C0-A816EEE5EA30}"/>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F9973138-A567-289B-7BCC-386210198DC2}"/>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5B27DE15-1865-DDFF-0036-F86E9D63C23F}"/>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ACB03B89-6B7D-CD74-9692-A24C93658DB6}"/>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F07497F3-DF03-409A-DD03-F4C9A8B401A2}"/>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5" name="Grafik 7">
            <a:extLst>
              <a:ext uri="{FF2B5EF4-FFF2-40B4-BE49-F238E27FC236}">
                <a16:creationId xmlns:a16="http://schemas.microsoft.com/office/drawing/2014/main" id="{C7EA1FEA-9B2D-7728-C0CC-DC780617AA2A}"/>
              </a:ext>
            </a:extLst>
          </p:cNvPr>
          <p:cNvPicPr>
            <a:picLocks noChangeAspect="1"/>
          </p:cNvPicPr>
          <p:nvPr/>
        </p:nvPicPr>
        <p:blipFill>
          <a:blip r:embed="rId92"/>
          <a:stretch>
            <a:fillRect/>
          </a:stretch>
        </p:blipFill>
        <p:spPr>
          <a:xfrm>
            <a:off x="8190267" y="3482239"/>
            <a:ext cx="832277" cy="1041671"/>
          </a:xfrm>
          <a:prstGeom prst="rect">
            <a:avLst/>
          </a:prstGeom>
        </p:spPr>
      </p:pic>
      <p:sp>
        <p:nvSpPr>
          <p:cNvPr id="6" name="Textfeld 9">
            <a:extLst>
              <a:ext uri="{FF2B5EF4-FFF2-40B4-BE49-F238E27FC236}">
                <a16:creationId xmlns:a16="http://schemas.microsoft.com/office/drawing/2014/main" id="{6737DDEA-48AB-DC47-DA68-59DC2441446A}"/>
              </a:ext>
            </a:extLst>
          </p:cNvPr>
          <p:cNvSpPr txBox="1"/>
          <p:nvPr/>
        </p:nvSpPr>
        <p:spPr>
          <a:xfrm>
            <a:off x="6539617" y="5239875"/>
            <a:ext cx="1609397" cy="1234312"/>
          </a:xfrm>
          <a:prstGeom prst="rect">
            <a:avLst/>
          </a:prstGeom>
          <a:noFill/>
        </p:spPr>
        <p:txBody>
          <a:bodyPr wrap="square">
            <a:spAutoFit/>
          </a:bodyPr>
          <a:lstStyle/>
          <a:p>
            <a:r>
              <a:rPr lang="de-DE" b="1" dirty="0"/>
              <a:t>Präsentation/Diskussion</a:t>
            </a:r>
            <a:endParaRPr lang="de-DE" b="1" noProof="0" dirty="0"/>
          </a:p>
          <a:p>
            <a:r>
              <a:rPr lang="de-DE" sz="1400" b="1" noProof="0" dirty="0">
                <a:solidFill>
                  <a:srgbClr val="00B0F0"/>
                </a:solidFill>
              </a:rPr>
              <a:t>   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335A92EC-1759-38F1-02E5-4ED6CBE9AB0C}"/>
              </a:ext>
            </a:extLst>
          </p:cNvPr>
          <p:cNvPicPr>
            <a:picLocks noChangeAspect="1"/>
          </p:cNvPicPr>
          <p:nvPr/>
        </p:nvPicPr>
        <p:blipFill>
          <a:blip r:embed="rId93"/>
          <a:stretch>
            <a:fillRect/>
          </a:stretch>
        </p:blipFill>
        <p:spPr>
          <a:xfrm>
            <a:off x="5838403" y="5228430"/>
            <a:ext cx="744586" cy="849030"/>
          </a:xfrm>
          <a:prstGeom prst="rect">
            <a:avLst/>
          </a:prstGeom>
        </p:spPr>
      </p:pic>
      <p:sp>
        <p:nvSpPr>
          <p:cNvPr id="10" name="Textfeld 13">
            <a:extLst>
              <a:ext uri="{FF2B5EF4-FFF2-40B4-BE49-F238E27FC236}">
                <a16:creationId xmlns:a16="http://schemas.microsoft.com/office/drawing/2014/main" id="{350A4731-E3D2-FD61-151F-CF2DAA497692}"/>
              </a:ext>
            </a:extLst>
          </p:cNvPr>
          <p:cNvSpPr txBox="1"/>
          <p:nvPr/>
        </p:nvSpPr>
        <p:spPr>
          <a:xfrm>
            <a:off x="8330717"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pic>
        <p:nvPicPr>
          <p:cNvPr id="13" name="Grafik 3">
            <a:extLst>
              <a:ext uri="{FF2B5EF4-FFF2-40B4-BE49-F238E27FC236}">
                <a16:creationId xmlns:a16="http://schemas.microsoft.com/office/drawing/2014/main" id="{183F4121-F73C-C6D4-5A54-57A9ADA157B5}"/>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303E7584-605D-3E15-29D7-13F132FC5917}"/>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3DAAEC0D-E7FD-5348-B67F-65914F26E39E}"/>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565B6E55-210C-CEA4-A2BA-67A6CED87A34}"/>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2D4561CC-AF43-1120-3F21-FE06E8B9B2EC}"/>
              </a:ext>
            </a:extLst>
          </p:cNvPr>
          <p:cNvSpPr/>
          <p:nvPr/>
        </p:nvSpPr>
        <p:spPr>
          <a:xfrm flipH="1">
            <a:off x="8462420" y="2967276"/>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2584622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895" y="639922"/>
            <a:ext cx="6074122" cy="805079"/>
          </a:xfrm>
        </p:spPr>
        <p:txBody>
          <a:bodyPr anchor="ctr">
            <a:normAutofit/>
          </a:bodyPr>
          <a:lstStyle/>
          <a:p>
            <a:r>
              <a:rPr lang="de-DE" sz="4000" b="1" noProof="0" dirty="0">
                <a:solidFill>
                  <a:schemeClr val="tx1"/>
                </a:solidFill>
              </a:rPr>
              <a:t>Gute Heimreise!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539D395E-EAFC-0591-E242-3A9C25416FBE}"/>
              </a:ext>
            </a:extLst>
          </p:cNvPr>
          <p:cNvPicPr>
            <a:picLocks noChangeAspect="1"/>
          </p:cNvPicPr>
          <p:nvPr/>
        </p:nvPicPr>
        <p:blipFill>
          <a:blip r:embed="rId2"/>
          <a:stretch>
            <a:fillRect/>
          </a:stretch>
        </p:blipFill>
        <p:spPr>
          <a:xfrm>
            <a:off x="6820593" y="4742190"/>
            <a:ext cx="1491136" cy="1227859"/>
          </a:xfrm>
          <a:prstGeom prst="rect">
            <a:avLst/>
          </a:prstGeom>
        </p:spPr>
      </p:pic>
      <p:pic>
        <p:nvPicPr>
          <p:cNvPr id="10" name="Grafik 9">
            <a:extLst>
              <a:ext uri="{FF2B5EF4-FFF2-40B4-BE49-F238E27FC236}">
                <a16:creationId xmlns:a16="http://schemas.microsoft.com/office/drawing/2014/main" id="{56285251-B2CA-6D5D-CE42-9D039C979FFC}"/>
              </a:ext>
            </a:extLst>
          </p:cNvPr>
          <p:cNvPicPr>
            <a:picLocks noChangeAspect="1"/>
          </p:cNvPicPr>
          <p:nvPr/>
        </p:nvPicPr>
        <p:blipFill>
          <a:blip r:embed="rId3"/>
          <a:stretch>
            <a:fillRect/>
          </a:stretch>
        </p:blipFill>
        <p:spPr>
          <a:xfrm>
            <a:off x="2832460" y="3863181"/>
            <a:ext cx="3835040" cy="606470"/>
          </a:xfrm>
          <a:prstGeom prst="rect">
            <a:avLst/>
          </a:prstGeom>
        </p:spPr>
      </p:pic>
      <p:pic>
        <p:nvPicPr>
          <p:cNvPr id="13" name="Grafik 12">
            <a:extLst>
              <a:ext uri="{FF2B5EF4-FFF2-40B4-BE49-F238E27FC236}">
                <a16:creationId xmlns:a16="http://schemas.microsoft.com/office/drawing/2014/main" id="{EC87B4A8-C3BE-27C4-A70F-56E9BE37D2EA}"/>
              </a:ext>
            </a:extLst>
          </p:cNvPr>
          <p:cNvPicPr>
            <a:picLocks noChangeAspect="1"/>
          </p:cNvPicPr>
          <p:nvPr/>
        </p:nvPicPr>
        <p:blipFill>
          <a:blip r:embed="rId4"/>
          <a:stretch>
            <a:fillRect/>
          </a:stretch>
        </p:blipFill>
        <p:spPr>
          <a:xfrm>
            <a:off x="813160" y="1849944"/>
            <a:ext cx="3835040" cy="1237672"/>
          </a:xfrm>
          <a:prstGeom prst="rect">
            <a:avLst/>
          </a:prstGeom>
        </p:spPr>
      </p:pic>
    </p:spTree>
    <p:extLst>
      <p:ext uri="{BB962C8B-B14F-4D97-AF65-F5344CB8AC3E}">
        <p14:creationId xmlns:p14="http://schemas.microsoft.com/office/powerpoint/2010/main" val="3152433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7663" y="409578"/>
            <a:ext cx="2556705" cy="323843"/>
          </a:xfrm>
        </p:spPr>
        <p:txBody>
          <a:bodyPr>
            <a:normAutofit fontScale="90000"/>
          </a:bodyPr>
          <a:lstStyle/>
          <a:p>
            <a:r>
              <a:rPr lang="de-DE" b="1" noProof="0" dirty="0">
                <a:solidFill>
                  <a:schemeClr val="tx1"/>
                </a:solidFill>
              </a:rPr>
              <a:t>Quellenverzeichnis</a:t>
            </a:r>
          </a:p>
        </p:txBody>
      </p:sp>
      <p:sp>
        <p:nvSpPr>
          <p:cNvPr id="3" name="Inhaltsplatzhalter 2"/>
          <p:cNvSpPr>
            <a:spLocks noGrp="1"/>
          </p:cNvSpPr>
          <p:nvPr>
            <p:ph idx="1"/>
          </p:nvPr>
        </p:nvSpPr>
        <p:spPr>
          <a:xfrm>
            <a:off x="395536" y="800100"/>
            <a:ext cx="8340960" cy="5486400"/>
          </a:xfrm>
        </p:spPr>
        <p:txBody>
          <a:bodyPr>
            <a:noAutofit/>
          </a:bodyPr>
          <a:lstStyle/>
          <a:p>
            <a:r>
              <a:rPr lang="de-DE" sz="1150" dirty="0"/>
              <a:t>Bronner, Patrick: </a:t>
            </a:r>
            <a:r>
              <a:rPr lang="de-DE" sz="1150" i="1" dirty="0"/>
              <a:t>Online-Fortbildung bei </a:t>
            </a:r>
            <a:r>
              <a:rPr lang="de-DE" sz="1150" i="1" dirty="0" err="1"/>
              <a:t>Fobizz</a:t>
            </a:r>
            <a:r>
              <a:rPr lang="de-DE" sz="1150" dirty="0"/>
              <a:t>, 2025.</a:t>
            </a:r>
          </a:p>
          <a:p>
            <a:r>
              <a:rPr lang="de-DE" sz="1150" u="sng" noProof="0" dirty="0">
                <a:ea typeface="Helvetica"/>
                <a:sym typeface="Helvetica"/>
                <a:hlinkClick r:id="rId3" tooltip="https://buzzmatic.net/blog/ki-und-die-darstellung-der-realitaet-eine-studie-von-gender-und-race-bias-in-ki-generierten-bildern/">
                  <a:extLst>
                    <a:ext uri="{A12FA001-AC4F-418D-AE19-62706E023703}">
                      <ahyp:hlinkClr xmlns:ahyp="http://schemas.microsoft.com/office/drawing/2018/hyperlinkcolor" val="tx"/>
                    </a:ext>
                  </a:extLst>
                </a:hlinkClick>
              </a:rPr>
              <a:t>https://buzzmatic.net/blog/ki-und-die-darstellung-der-realitaet-eine-studie-von-gender-und-race-bias-in-ki-generierten-bildern/</a:t>
            </a:r>
            <a:endParaRPr lang="de-DE" sz="1150" u="sng" noProof="0" dirty="0">
              <a:ea typeface="Helvetica"/>
              <a:sym typeface="Helvetica"/>
            </a:endParaRPr>
          </a:p>
          <a:p>
            <a:r>
              <a:rPr lang="de-DE" sz="1150" noProof="0" dirty="0">
                <a:hlinkClick r:id="rId4">
                  <a:extLst>
                    <a:ext uri="{A12FA001-AC4F-418D-AE19-62706E023703}">
                      <ahyp:hlinkClr xmlns:ahyp="http://schemas.microsoft.com/office/drawing/2018/hyperlinkcolor" val="tx"/>
                    </a:ext>
                  </a:extLst>
                </a:hlinkClick>
              </a:rPr>
              <a:t>https://chatgpt.com</a:t>
            </a:r>
            <a:r>
              <a:rPr lang="de-DE" sz="1150" noProof="0" dirty="0"/>
              <a:t> (u.a. Ideengeber, Bilder)</a:t>
            </a:r>
          </a:p>
          <a:p>
            <a:r>
              <a:rPr lang="de-DE" sz="1150" noProof="0" dirty="0">
                <a:hlinkClick r:id="rId5">
                  <a:extLst>
                    <a:ext uri="{A12FA001-AC4F-418D-AE19-62706E023703}">
                      <ahyp:hlinkClr xmlns:ahyp="http://schemas.microsoft.com/office/drawing/2018/hyperlinkcolor" val="tx"/>
                    </a:ext>
                  </a:extLst>
                </a:hlinkClick>
              </a:rPr>
              <a:t>https://cocomaterial.com</a:t>
            </a:r>
            <a:r>
              <a:rPr lang="de-DE" sz="1150" noProof="0" dirty="0"/>
              <a:t> (Icons der Präsentation)</a:t>
            </a:r>
          </a:p>
          <a:p>
            <a:r>
              <a:rPr lang="de-DE" sz="1150" u="sng" noProof="0" dirty="0"/>
              <a:t>https://</a:t>
            </a:r>
            <a:r>
              <a:rPr lang="de-DE" sz="1150" u="sng" noProof="0" dirty="0" err="1"/>
              <a:t>ditchthattextbook.com</a:t>
            </a:r>
            <a:r>
              <a:rPr lang="de-DE" sz="1150" u="sng" noProof="0" dirty="0"/>
              <a:t>/ai-tools/ </a:t>
            </a:r>
            <a:r>
              <a:rPr lang="de-DE" sz="1150" noProof="0" dirty="0"/>
              <a:t>(KI-Tool-Übersichten)</a:t>
            </a:r>
          </a:p>
          <a:p>
            <a:r>
              <a:rPr lang="de-DE" sz="1150" noProof="0" dirty="0">
                <a:hlinkClick r:id="rId6">
                  <a:extLst>
                    <a:ext uri="{A12FA001-AC4F-418D-AE19-62706E023703}">
                      <ahyp:hlinkClr xmlns:ahyp="http://schemas.microsoft.com/office/drawing/2018/hyperlinkcolor" val="tx"/>
                    </a:ext>
                  </a:extLst>
                </a:hlinkClick>
              </a:rPr>
              <a:t>https://edkimo.com/de/</a:t>
            </a:r>
          </a:p>
          <a:p>
            <a:r>
              <a:rPr lang="de-DE" sz="1150" u="sng" dirty="0">
                <a:hlinkClick r:id="rId6">
                  <a:extLst>
                    <a:ext uri="{A12FA001-AC4F-418D-AE19-62706E023703}">
                      <ahyp:hlinkClr xmlns:ahyp="http://schemas.microsoft.com/office/drawing/2018/hyperlinkcolor" val="tx"/>
                    </a:ext>
                  </a:extLst>
                </a:hlinkClick>
              </a:rPr>
              <a:t>https://fellofish.de</a:t>
            </a:r>
          </a:p>
          <a:p>
            <a:r>
              <a:rPr lang="de-DE" sz="1150" dirty="0" err="1"/>
              <a:t>Hinsberger</a:t>
            </a:r>
            <a:r>
              <a:rPr lang="de-DE" sz="1150" dirty="0"/>
              <a:t>, Thomas: „Eine verlorene Generation: So treibt man junge Männer in die Radikalität“.  </a:t>
            </a:r>
            <a:r>
              <a:rPr lang="de-DE" sz="1150" i="1" dirty="0"/>
              <a:t>Frankfurter Rundschau, </a:t>
            </a:r>
            <a:r>
              <a:rPr lang="de-DE" sz="1150" dirty="0"/>
              <a:t>15.02.2026.</a:t>
            </a:r>
          </a:p>
          <a:p>
            <a:r>
              <a:rPr lang="de-DE" sz="1150" noProof="0" dirty="0">
                <a:ea typeface="Arimo Bold"/>
                <a:sym typeface="Arimo Bold"/>
                <a:hlinkClick r:id="rId7">
                  <a:extLst>
                    <a:ext uri="{A12FA001-AC4F-418D-AE19-62706E023703}">
                      <ahyp:hlinkClr xmlns:ahyp="http://schemas.microsoft.com/office/drawing/2018/hyperlinkcolor" val="tx"/>
                    </a:ext>
                  </a:extLst>
                </a:hlinkClick>
              </a:rPr>
              <a:t>https://joschafalck.de/ki-bewertung/</a:t>
            </a:r>
            <a:endParaRPr lang="de-DE" sz="1150" noProof="0" dirty="0">
              <a:ea typeface="Arimo Bold"/>
              <a:sym typeface="Arimo Bold"/>
            </a:endParaRPr>
          </a:p>
          <a:p>
            <a:r>
              <a:rPr lang="de-DE" sz="1150" dirty="0">
                <a:sym typeface="Arimo Bold"/>
              </a:rPr>
              <a:t>ht</a:t>
            </a:r>
            <a:r>
              <a:rPr lang="de-DE" sz="1150" u="sng" dirty="0">
                <a:sym typeface="Arimo Bold"/>
              </a:rPr>
              <a:t>tps://</a:t>
            </a:r>
            <a:r>
              <a:rPr lang="de-DE" sz="1150" u="sng" dirty="0" err="1">
                <a:sym typeface="Arimo Bold"/>
              </a:rPr>
              <a:t>joschafalck.de</a:t>
            </a:r>
            <a:r>
              <a:rPr lang="de-DE" sz="1150" u="sng" dirty="0">
                <a:sym typeface="Arimo Bold"/>
              </a:rPr>
              <a:t>/</a:t>
            </a:r>
            <a:r>
              <a:rPr lang="de-DE" sz="1150" u="sng" dirty="0" err="1">
                <a:sym typeface="Arimo Bold"/>
              </a:rPr>
              <a:t>ki</a:t>
            </a:r>
            <a:r>
              <a:rPr lang="de-DE" sz="1150" u="sng" dirty="0">
                <a:sym typeface="Arimo Bold"/>
              </a:rPr>
              <a:t>-kompetenzen/</a:t>
            </a:r>
          </a:p>
          <a:p>
            <a:r>
              <a:rPr lang="de-DE" sz="1150" noProof="0" dirty="0">
                <a:ea typeface="Arimo Bold"/>
                <a:sym typeface="Arimo Bold"/>
                <a:hlinkClick r:id="rId8">
                  <a:extLst>
                    <a:ext uri="{A12FA001-AC4F-418D-AE19-62706E023703}">
                      <ahyp:hlinkClr xmlns:ahyp="http://schemas.microsoft.com/office/drawing/2018/hyperlinkcolor" val="tx"/>
                    </a:ext>
                  </a:extLst>
                </a:hlinkClick>
              </a:rPr>
              <a:t>https://joschafalck.de/ki-leitfaden/</a:t>
            </a:r>
            <a:endParaRPr lang="de-DE" sz="1150" noProof="0" dirty="0">
              <a:ea typeface="Arimo Bold"/>
              <a:sym typeface="Arimo Bold"/>
            </a:endParaRPr>
          </a:p>
          <a:p>
            <a:r>
              <a:rPr lang="de-DE" sz="1150" noProof="0" dirty="0">
                <a:ea typeface="Arimo Bold"/>
                <a:sym typeface="Arimo Bold"/>
                <a:hlinkClick r:id="rId9">
                  <a:extLst>
                    <a:ext uri="{A12FA001-AC4F-418D-AE19-62706E023703}">
                      <ahyp:hlinkClr xmlns:ahyp="http://schemas.microsoft.com/office/drawing/2018/hyperlinkcolor" val="tx"/>
                    </a:ext>
                  </a:extLst>
                </a:hlinkClick>
              </a:rPr>
              <a:t>https://www.manuelflick.de/blog/ki-und-facharbeiten-ein-leitfaden-fuer-den-unterricht</a:t>
            </a:r>
            <a:endParaRPr lang="de-DE" sz="1150" noProof="0" dirty="0">
              <a:ea typeface="Arimo Bold"/>
              <a:sym typeface="Arimo Bold"/>
            </a:endParaRPr>
          </a:p>
          <a:p>
            <a:r>
              <a:rPr lang="en-DE" sz="1150" u="sng" dirty="0">
                <a:hlinkClick r:id="rId10">
                  <a:extLst>
                    <a:ext uri="{A12FA001-AC4F-418D-AE19-62706E023703}">
                      <ahyp:hlinkClr xmlns:ahyp="http://schemas.microsoft.com/office/drawing/2018/hyperlinkcolor" val="tx"/>
                    </a:ext>
                  </a:extLst>
                </a:hlinkClick>
              </a:rPr>
              <a:t>https://medium.com/@navazkhan85/the-ultimate-ai-tool-cheat-sheet-2025-one-guide-to-rule-them-all-46a19c97ed6b</a:t>
            </a:r>
            <a:endParaRPr lang="en-DE" sz="1150" u="sng" dirty="0"/>
          </a:p>
          <a:p>
            <a:r>
              <a:rPr lang="de-DE" sz="1150" dirty="0">
                <a:ea typeface="Arial"/>
                <a:sym typeface="Arial"/>
                <a:hlinkClick r:id="rId11" tooltip="https://www.soekia.ch/GPT/">
                  <a:extLst>
                    <a:ext uri="{A12FA001-AC4F-418D-AE19-62706E023703}">
                      <ahyp:hlinkClr xmlns:ahyp="http://schemas.microsoft.com/office/drawing/2018/hyperlinkcolor" val="tx"/>
                    </a:ext>
                  </a:extLst>
                </a:hlinkClick>
              </a:rPr>
              <a:t>https://peer-ai-tutor.streamlit.app</a:t>
            </a:r>
          </a:p>
          <a:p>
            <a:r>
              <a:rPr lang="de-DE" sz="1150" dirty="0"/>
              <a:t>Schulz, Regina: </a:t>
            </a:r>
            <a:r>
              <a:rPr lang="de-DE" sz="1150" i="1" dirty="0"/>
              <a:t>Online-Fortbildung bei </a:t>
            </a:r>
            <a:r>
              <a:rPr lang="de-DE" sz="1150" i="1" dirty="0" err="1"/>
              <a:t>Fobizz</a:t>
            </a:r>
            <a:r>
              <a:rPr lang="de-DE" sz="1150" dirty="0"/>
              <a:t>, 2024.</a:t>
            </a:r>
          </a:p>
          <a:p>
            <a:r>
              <a:rPr lang="de-DE" sz="1150" noProof="0" dirty="0">
                <a:ea typeface="Arial"/>
                <a:sym typeface="Arial"/>
                <a:hlinkClick r:id="rId11" tooltip="https://www.soekia.ch/GPT/">
                  <a:extLst>
                    <a:ext uri="{A12FA001-AC4F-418D-AE19-62706E023703}">
                      <ahyp:hlinkClr xmlns:ahyp="http://schemas.microsoft.com/office/drawing/2018/hyperlinkcolor" val="tx"/>
                    </a:ext>
                  </a:extLst>
                </a:hlinkClick>
              </a:rPr>
              <a:t>https://www.soekia.ch/gpt.html</a:t>
            </a:r>
          </a:p>
          <a:p>
            <a:r>
              <a:rPr lang="de-DE" sz="1150" noProof="0" dirty="0">
                <a:hlinkClick r:id="rId12">
                  <a:extLst>
                    <a:ext uri="{A12FA001-AC4F-418D-AE19-62706E023703}">
                      <ahyp:hlinkClr xmlns:ahyp="http://schemas.microsoft.com/office/drawing/2018/hyperlinkcolor" val="tx"/>
                    </a:ext>
                  </a:extLst>
                </a:hlinkClick>
              </a:rPr>
              <a:t>www.taskcards.de</a:t>
            </a:r>
            <a:r>
              <a:rPr lang="de-DE" sz="1150" noProof="0" dirty="0"/>
              <a:t> </a:t>
            </a:r>
          </a:p>
          <a:p>
            <a:r>
              <a:rPr lang="de-DE" sz="1150" noProof="0" dirty="0">
                <a:ea typeface="Calibri (MS)"/>
                <a:sym typeface="Calibri (MS)"/>
                <a:hlinkClick r:id="rId13" tooltip="https://en.wikipedia.org/wiki/Automation_bias">
                  <a:extLst>
                    <a:ext uri="{A12FA001-AC4F-418D-AE19-62706E023703}">
                      <ahyp:hlinkClr xmlns:ahyp="http://schemas.microsoft.com/office/drawing/2018/hyperlinkcolor" val="tx"/>
                    </a:ext>
                  </a:extLst>
                </a:hlinkClick>
              </a:rPr>
              <a:t>https://en.wikipedia.org/wiki/Automation_bias</a:t>
            </a:r>
            <a:endParaRPr lang="de-DE" sz="1150" noProof="0" dirty="0">
              <a:ea typeface="Calibri (MS)"/>
              <a:sym typeface="Calibri (MS)"/>
            </a:endParaRPr>
          </a:p>
          <a:p>
            <a:r>
              <a:rPr lang="de-DE" sz="1150" noProof="0" dirty="0">
                <a:hlinkClick r:id="rId14">
                  <a:extLst>
                    <a:ext uri="{A12FA001-AC4F-418D-AE19-62706E023703}">
                      <ahyp:hlinkClr xmlns:ahyp="http://schemas.microsoft.com/office/drawing/2018/hyperlinkcolor" val="tx"/>
                    </a:ext>
                  </a:extLst>
                </a:hlinkClick>
              </a:rPr>
              <a:t>https://de.wikipedia.org/wiki/Brandolinis_Gesetz</a:t>
            </a:r>
            <a:endParaRPr lang="de-DE" sz="1150" noProof="0" dirty="0"/>
          </a:p>
          <a:p>
            <a:r>
              <a:rPr lang="de-DE" sz="1150" noProof="0" dirty="0">
                <a:hlinkClick r:id="rId15">
                  <a:extLst>
                    <a:ext uri="{A12FA001-AC4F-418D-AE19-62706E023703}">
                      <ahyp:hlinkClr xmlns:ahyp="http://schemas.microsoft.com/office/drawing/2018/hyperlinkcolor" val="tx"/>
                    </a:ext>
                  </a:extLst>
                </a:hlinkClick>
              </a:rPr>
              <a:t>https://www.youtube.com/watch?v=Ae_Ieh93K64</a:t>
            </a:r>
            <a:r>
              <a:rPr lang="de-DE" sz="1150" dirty="0"/>
              <a:t> (DeepSeek, </a:t>
            </a:r>
            <a:r>
              <a:rPr lang="de-DE" sz="1150" dirty="0" err="1"/>
              <a:t>Reasoning</a:t>
            </a:r>
            <a:r>
              <a:rPr lang="de-DE" sz="1150" dirty="0"/>
              <a:t> Models, and </a:t>
            </a:r>
            <a:r>
              <a:rPr lang="de-DE" sz="1150" dirty="0" err="1"/>
              <a:t>the</a:t>
            </a:r>
            <a:r>
              <a:rPr lang="de-DE" sz="1150" dirty="0"/>
              <a:t> </a:t>
            </a:r>
            <a:r>
              <a:rPr lang="de-DE" sz="1150" dirty="0" err="1"/>
              <a:t>future</a:t>
            </a:r>
            <a:r>
              <a:rPr lang="de-DE" sz="1150" dirty="0"/>
              <a:t> </a:t>
            </a:r>
            <a:r>
              <a:rPr lang="de-DE" sz="1150" dirty="0" err="1"/>
              <a:t>of</a:t>
            </a:r>
            <a:r>
              <a:rPr lang="de-DE" sz="1150" dirty="0"/>
              <a:t> LLMs, Screenshot auf Folie zu LRMs)</a:t>
            </a:r>
          </a:p>
          <a:p>
            <a:r>
              <a:rPr lang="de-DE" sz="1150" noProof="0" dirty="0" err="1"/>
              <a:t>Nill</a:t>
            </a:r>
            <a:r>
              <a:rPr lang="de-DE" sz="1150" noProof="0" dirty="0"/>
              <a:t>, U.  Maier, M. (Hrsg., 2000): </a:t>
            </a:r>
            <a:r>
              <a:rPr lang="de-DE" sz="1150" i="1" noProof="0" dirty="0" err="1"/>
              <a:t>Kommunikado</a:t>
            </a:r>
            <a:r>
              <a:rPr lang="de-DE" sz="1150" i="1" noProof="0" dirty="0"/>
              <a:t>. Arbeitsbuch zur mündlichen Kommunikation im Betrieb und im Privatleben</a:t>
            </a:r>
            <a:r>
              <a:rPr lang="de-DE" sz="1150" noProof="0" dirty="0"/>
              <a:t>.  Stuttgart: Klett.</a:t>
            </a:r>
          </a:p>
          <a:p>
            <a:pPr marL="0" indent="0">
              <a:buNone/>
            </a:pPr>
            <a:endParaRPr lang="de-DE" sz="1150" noProof="0" dirty="0"/>
          </a:p>
          <a:p>
            <a:pPr marL="0" indent="0">
              <a:lnSpc>
                <a:spcPct val="150000"/>
              </a:lnSpc>
              <a:buNone/>
            </a:pPr>
            <a:endParaRPr lang="de-DE" sz="1150" noProof="0" dirty="0"/>
          </a:p>
          <a:p>
            <a:pPr>
              <a:lnSpc>
                <a:spcPct val="150000"/>
              </a:lnSpc>
            </a:pPr>
            <a:endParaRPr lang="de-DE" sz="1150" u="sng" noProof="0" dirty="0"/>
          </a:p>
          <a:p>
            <a:pPr>
              <a:lnSpc>
                <a:spcPct val="150000"/>
              </a:lnSpc>
            </a:pPr>
            <a:endParaRPr lang="de-DE" sz="1150" noProof="0" dirty="0"/>
          </a:p>
          <a:p>
            <a:pPr>
              <a:lnSpc>
                <a:spcPct val="150000"/>
              </a:lnSpc>
            </a:pPr>
            <a:endParaRPr lang="de-DE" sz="1150" noProof="0" dirty="0"/>
          </a:p>
          <a:p>
            <a:endParaRPr lang="de-DE" sz="1150" noProof="0" dirty="0"/>
          </a:p>
        </p:txBody>
      </p:sp>
    </p:spTree>
    <p:extLst>
      <p:ext uri="{BB962C8B-B14F-4D97-AF65-F5344CB8AC3E}">
        <p14:creationId xmlns:p14="http://schemas.microsoft.com/office/powerpoint/2010/main" val="4178029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896F-3E5F-CD42-BAFD-2189857C867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B16117-7127-3037-E33B-38CDD39AE9B7}"/>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dieser PPP</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AC79E22-64FA-D070-AB41-3CE6896C118E}"/>
              </a:ext>
            </a:extLst>
          </p:cNvPr>
          <p:cNvSpPr txBox="1"/>
          <p:nvPr/>
        </p:nvSpPr>
        <p:spPr>
          <a:xfrm>
            <a:off x="462224" y="5914572"/>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1D97EA7-050C-2CBD-0082-1643A224961B}"/>
              </a:ext>
            </a:extLst>
          </p:cNvPr>
          <p:cNvSpPr txBox="1"/>
          <p:nvPr/>
        </p:nvSpPr>
        <p:spPr>
          <a:xfrm>
            <a:off x="592856" y="1060319"/>
            <a:ext cx="7881683" cy="4832092"/>
          </a:xfrm>
          <a:prstGeom prst="rect">
            <a:avLst/>
          </a:prstGeom>
          <a:noFill/>
        </p:spPr>
        <p:txBody>
          <a:bodyPr wrap="square" rtlCol="0">
            <a:spAutoFit/>
          </a:bodyPr>
          <a:lstStyle/>
          <a:p>
            <a:pPr lvl="0"/>
            <a:r>
              <a:rPr lang="en-DE" sz="1400" b="1" dirty="0"/>
              <a:t>Alignment</a:t>
            </a:r>
            <a:br>
              <a:rPr lang="en-DE" sz="1400" dirty="0"/>
            </a:br>
            <a:r>
              <a:rPr lang="en-DE" sz="1400" dirty="0"/>
              <a:t>Die KI wird so eingestellt, dass sie sicher, hilfreich und regelkonform antwortet.</a:t>
            </a:r>
            <a:br>
              <a:rPr lang="en-DE" sz="1400" dirty="0"/>
            </a:br>
            <a:r>
              <a:rPr lang="en-DE" sz="1400" dirty="0"/>
              <a:t>Zum Beispiel: höflich bleiben, keine gefährlichen Inhalte erzeugen, Aufgaben korrekt ausführen.</a:t>
            </a:r>
          </a:p>
          <a:p>
            <a:pPr lvl="0"/>
            <a:r>
              <a:rPr lang="en-DE" sz="1400" b="1" dirty="0"/>
              <a:t>Analyse</a:t>
            </a:r>
            <a:br>
              <a:rPr lang="en-DE" sz="1400" dirty="0"/>
            </a:br>
            <a:r>
              <a:rPr lang="en-DE" sz="1400" dirty="0"/>
              <a:t>Genaues Untersuchen eines Textes oder Themas. Die KI sucht Zusammenhänge, Hauptaussagen und Details.</a:t>
            </a:r>
          </a:p>
          <a:p>
            <a:pPr lvl="0"/>
            <a:r>
              <a:rPr lang="en-DE" sz="1400" b="1" dirty="0"/>
              <a:t>Anfrage (API-Anfrage)</a:t>
            </a:r>
            <a:br>
              <a:rPr lang="en-DE" sz="1400" dirty="0"/>
            </a:br>
            <a:r>
              <a:rPr lang="en-DE" sz="1400" dirty="0"/>
              <a:t>Eine Frage oder Aufgabe, die an die KI geschickt wird. Jede Anfrage verbraucht Rechenleistung und Tokens.</a:t>
            </a:r>
          </a:p>
          <a:p>
            <a:pPr lvl="0"/>
            <a:r>
              <a:rPr lang="en-DE" sz="1400" b="1" dirty="0"/>
              <a:t>Anweisungen (Instructions)</a:t>
            </a:r>
            <a:br>
              <a:rPr lang="en-DE" sz="1400" dirty="0"/>
            </a:br>
            <a:r>
              <a:rPr lang="en-DE" sz="1400" dirty="0"/>
              <a:t>Klare Vorgaben für die KI. Zum Beispiel: „Fasse den Text zusammen“ oder „Erkläre auf B1-Niveau“.</a:t>
            </a:r>
          </a:p>
          <a:p>
            <a:pPr lvl="0"/>
            <a:r>
              <a:rPr lang="en-DE" sz="1400" dirty="0"/>
              <a:t>A</a:t>
            </a:r>
            <a:r>
              <a:rPr lang="en-DE" sz="1400" b="1" dirty="0"/>
              <a:t>PI (Application Programming Interface) </a:t>
            </a:r>
          </a:p>
          <a:p>
            <a:r>
              <a:rPr lang="en-DE" sz="1400" dirty="0"/>
              <a:t>Eine technische Schnittstelle. Programme nutzen die KI automatisch, ohne Chat-Oberfläche.</a:t>
            </a:r>
          </a:p>
          <a:p>
            <a:pPr lvl="0"/>
            <a:r>
              <a:rPr lang="en-DE" sz="1400" b="1" dirty="0"/>
              <a:t>API-Maximum</a:t>
            </a:r>
            <a:br>
              <a:rPr lang="en-DE" sz="1400" dirty="0"/>
            </a:br>
            <a:r>
              <a:rPr lang="en-DE" sz="1400" dirty="0"/>
              <a:t>Die größte Textmenge, die über die API erlaubt ist. In der Chat-Oberfläche kann diese Grenze kleiner sein.</a:t>
            </a:r>
          </a:p>
          <a:p>
            <a:pPr lvl="0"/>
            <a:r>
              <a:rPr lang="en-DE" sz="1400" b="1" dirty="0"/>
              <a:t>Aspekt</a:t>
            </a:r>
            <a:br>
              <a:rPr lang="en-DE" sz="1400" dirty="0"/>
            </a:br>
            <a:r>
              <a:rPr lang="en-DE" sz="1400" dirty="0"/>
              <a:t>Ein Blickwinkel oder Vergleichspunkt. Zum Beispiel: Geschwindigkeit, Qualität oder Kosten.</a:t>
            </a:r>
          </a:p>
          <a:p>
            <a:pPr lvl="0"/>
            <a:r>
              <a:rPr lang="en-DE" sz="1400" dirty="0"/>
              <a:t>B</a:t>
            </a:r>
            <a:r>
              <a:rPr lang="en-DE" sz="1400" b="1" dirty="0"/>
              <a:t>ase Model (Grundmodell)</a:t>
            </a:r>
            <a:br>
              <a:rPr lang="en-DE" sz="1400" dirty="0"/>
            </a:br>
            <a:r>
              <a:rPr lang="en-DE" sz="1400" dirty="0"/>
              <a:t>Das Ausgangsmodell der KI. Es kann Sprache verarbeiten, aber noch nicht gezielt denken oder erklären.</a:t>
            </a:r>
          </a:p>
          <a:p>
            <a:pPr lvl="0"/>
            <a:r>
              <a:rPr lang="en-DE" sz="1400" b="1" dirty="0"/>
              <a:t>Benchmark</a:t>
            </a:r>
            <a:br>
              <a:rPr lang="en-DE" sz="1400" dirty="0"/>
            </a:br>
            <a:r>
              <a:rPr lang="en-DE" sz="1400" dirty="0"/>
              <a:t>Ein standardisierter Test für KI-Leistung. Er misst z. B. Denken, Mathe oder Sprachverständnis.</a:t>
            </a:r>
          </a:p>
          <a:p>
            <a:pPr lvl="0"/>
            <a:r>
              <a:rPr lang="en-DE" sz="1400" b="1" dirty="0"/>
              <a:t>Bullet-Points</a:t>
            </a:r>
            <a:br>
              <a:rPr lang="en-DE" sz="1400" dirty="0"/>
            </a:br>
            <a:r>
              <a:rPr lang="en-DE" sz="1400" dirty="0"/>
              <a:t>Stichpunkte statt langer Sätze. Sie sparen Tokens und sind übersichtlicher.</a:t>
            </a:r>
          </a:p>
        </p:txBody>
      </p:sp>
    </p:spTree>
    <p:extLst>
      <p:ext uri="{BB962C8B-B14F-4D97-AF65-F5344CB8AC3E}">
        <p14:creationId xmlns:p14="http://schemas.microsoft.com/office/powerpoint/2010/main" val="59822358"/>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2BEB-A9B3-8108-057F-15AAD70B95C6}"/>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AA2A96-DDDA-D2D3-A549-7D1363A3DE73}"/>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713AC22-6D85-53B4-E6CB-83C9DEE15FAF}"/>
              </a:ext>
            </a:extLst>
          </p:cNvPr>
          <p:cNvSpPr txBox="1"/>
          <p:nvPr/>
        </p:nvSpPr>
        <p:spPr>
          <a:xfrm>
            <a:off x="462224" y="59472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C45812BD-C72A-B087-B3EC-DD86DAE460D5}"/>
              </a:ext>
            </a:extLst>
          </p:cNvPr>
          <p:cNvSpPr txBox="1"/>
          <p:nvPr/>
        </p:nvSpPr>
        <p:spPr>
          <a:xfrm>
            <a:off x="581971" y="1083734"/>
            <a:ext cx="7598042" cy="5016758"/>
          </a:xfrm>
          <a:prstGeom prst="rect">
            <a:avLst/>
          </a:prstGeom>
          <a:noFill/>
        </p:spPr>
        <p:txBody>
          <a:bodyPr wrap="square" rtlCol="0">
            <a:spAutoFit/>
          </a:bodyPr>
          <a:lstStyle/>
          <a:p>
            <a:pPr lvl="0"/>
            <a:r>
              <a:rPr lang="en-DE" sz="1400" b="1" dirty="0"/>
              <a:t>Chain of Thought (CoT)</a:t>
            </a:r>
            <a:br>
              <a:rPr lang="en-DE" sz="1400" b="1" dirty="0"/>
            </a:br>
            <a:r>
              <a:rPr lang="en-DE" sz="1400" dirty="0"/>
              <a:t>Die Gedankenschritte der KI bei einer Aufgabe. Sie helfen beim logischen Denken, werden meist nicht angezeigt.</a:t>
            </a:r>
          </a:p>
          <a:p>
            <a:pPr lvl="0"/>
            <a:r>
              <a:rPr lang="en-DE" sz="1400" b="1" dirty="0"/>
              <a:t>Chain-of-Thought-Traces (CoT-Traces)</a:t>
            </a:r>
            <a:br>
              <a:rPr lang="en-DE" sz="1400" b="1" dirty="0"/>
            </a:br>
            <a:r>
              <a:rPr lang="en-DE" sz="1400" dirty="0"/>
              <a:t>Aufgeschriebene Denkwege. Die KI sieht Schritt für Schritt, wie eine Lösung entsteht.</a:t>
            </a:r>
          </a:p>
          <a:p>
            <a:pPr lvl="0"/>
            <a:r>
              <a:rPr lang="en-DE" sz="1400" b="1" dirty="0"/>
              <a:t>Chunks</a:t>
            </a:r>
            <a:br>
              <a:rPr lang="en-DE" sz="1400" dirty="0"/>
            </a:br>
            <a:r>
              <a:rPr lang="en-DE" sz="1400" dirty="0"/>
              <a:t>Kleine Textstücke aus einem langen Dokument. Nur relevante Teile werden weiterverwendet.</a:t>
            </a:r>
          </a:p>
          <a:p>
            <a:pPr lvl="0"/>
            <a:r>
              <a:rPr lang="en-DE" sz="1400" b="1" dirty="0"/>
              <a:t>Context / Kontext</a:t>
            </a:r>
            <a:br>
              <a:rPr lang="en-DE" sz="1400" dirty="0"/>
            </a:br>
            <a:r>
              <a:rPr lang="en-DE" sz="1400" dirty="0"/>
              <a:t>Der gesamte Text, den die KI gleichzeitig berücksichtigt. Mehr Kontext = mehr Überblick, aber auch mehr Kosten.</a:t>
            </a:r>
          </a:p>
          <a:p>
            <a:pPr lvl="0"/>
            <a:r>
              <a:rPr lang="en-DE" sz="1400" b="1" dirty="0"/>
              <a:t>Context Window (Kontextfenster</a:t>
            </a:r>
            <a:r>
              <a:rPr lang="en-DE" sz="1400" dirty="0"/>
              <a:t>)</a:t>
            </a:r>
            <a:br>
              <a:rPr lang="en-DE" sz="1400" dirty="0"/>
            </a:br>
            <a:r>
              <a:rPr lang="en-DE" sz="1400" dirty="0"/>
              <a:t>Die maximale Textmenge (Input + Output), die die KI verarbeiten kann. Wird in Tokens gemessen.</a:t>
            </a:r>
          </a:p>
          <a:p>
            <a:pPr lvl="0"/>
            <a:r>
              <a:rPr lang="en-DE" sz="1400" b="1" dirty="0"/>
              <a:t>Compute (Rechenleistung)</a:t>
            </a:r>
            <a:br>
              <a:rPr lang="en-DE" sz="1400" dirty="0"/>
            </a:br>
            <a:r>
              <a:rPr lang="en-DE" sz="1400" dirty="0"/>
              <a:t>Die technische Leistung der Computer. Mehr Compute ermöglicht besseres Training und Denken.</a:t>
            </a:r>
          </a:p>
          <a:p>
            <a:pPr lvl="0"/>
            <a:r>
              <a:rPr lang="en-DE" sz="1400" b="1" dirty="0"/>
              <a:t>Datenaufbereitung / Datenpräparation</a:t>
            </a:r>
            <a:br>
              <a:rPr lang="en-DE" sz="1400" dirty="0"/>
            </a:br>
            <a:r>
              <a:rPr lang="en-DE" sz="1400" dirty="0"/>
              <a:t>Daten werden gesammelt, gereinigt und vorbereitet. Schlechte oder falsche Daten werden entfernt.</a:t>
            </a:r>
          </a:p>
          <a:p>
            <a:pPr lvl="0"/>
            <a:r>
              <a:rPr lang="en-DE" sz="1400" b="1" dirty="0"/>
              <a:t>Deployment</a:t>
            </a:r>
            <a:br>
              <a:rPr lang="en-DE" sz="1400" dirty="0"/>
            </a:br>
            <a:r>
              <a:rPr lang="en-DE" sz="1400" dirty="0"/>
              <a:t>Das Modell wird freigegeben und nutzbar gemacht. Zum Beispiel in ChatGPT oder einer App.</a:t>
            </a:r>
          </a:p>
          <a:p>
            <a:pPr lvl="0"/>
            <a:r>
              <a:rPr lang="en-DE" sz="1400" b="1" dirty="0"/>
              <a:t>Dokument-Analyse</a:t>
            </a:r>
            <a:br>
              <a:rPr lang="en-DE" sz="1400" dirty="0"/>
            </a:br>
            <a:r>
              <a:rPr lang="en-DE" sz="1400" dirty="0"/>
              <a:t>Auswertung langer Texte wie Verträge oder Berichte. Dafür ist ein großes Kontextfenster wichtig.</a:t>
            </a:r>
          </a:p>
          <a:p>
            <a:pPr lvl="0"/>
            <a:r>
              <a:rPr lang="en-DE" sz="1400" b="1" dirty="0"/>
              <a:t>Effizienz</a:t>
            </a:r>
            <a:br>
              <a:rPr lang="en-DE" sz="1400" dirty="0"/>
            </a:br>
            <a:r>
              <a:rPr lang="en-DE" sz="1400" dirty="0"/>
              <a:t>Gute Nutzung von Zeit, Textmenge und Rechenleistung. Weniger Tokens bei gleicher Qualität.</a:t>
            </a:r>
          </a:p>
          <a:p>
            <a:endParaRPr lang="en-DE" sz="1200" dirty="0"/>
          </a:p>
        </p:txBody>
      </p:sp>
    </p:spTree>
    <p:extLst>
      <p:ext uri="{BB962C8B-B14F-4D97-AF65-F5344CB8AC3E}">
        <p14:creationId xmlns:p14="http://schemas.microsoft.com/office/powerpoint/2010/main" val="2797021665"/>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5F92-7083-4200-7BD8-88F1AD3C25E2}"/>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1923E9C3-8AE3-9988-2ED2-B00DD0E2D27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9358A6D-0841-D08A-3BA0-D89DB1992107}"/>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718EEE11-C539-7BB7-3C66-169025231130}"/>
              </a:ext>
            </a:extLst>
          </p:cNvPr>
          <p:cNvSpPr txBox="1"/>
          <p:nvPr/>
        </p:nvSpPr>
        <p:spPr>
          <a:xfrm>
            <a:off x="593875" y="825724"/>
            <a:ext cx="7415428" cy="5909310"/>
          </a:xfrm>
          <a:prstGeom prst="rect">
            <a:avLst/>
          </a:prstGeom>
          <a:noFill/>
        </p:spPr>
        <p:txBody>
          <a:bodyPr wrap="square" rtlCol="0">
            <a:spAutoFit/>
          </a:bodyPr>
          <a:lstStyle/>
          <a:p>
            <a:br>
              <a:rPr lang="en-DE" sz="1400" dirty="0">
                <a:effectLst>
                  <a:outerShdw blurRad="38100" dist="19050" dir="2700000" algn="tl">
                    <a:schemeClr val="dk1">
                      <a:alpha val="40000"/>
                    </a:schemeClr>
                  </a:outerShdw>
                </a:effectLst>
              </a:rPr>
            </a:br>
            <a:r>
              <a:rPr lang="en-DE" sz="1400" b="1" dirty="0"/>
              <a:t>Embedding-Suche</a:t>
            </a:r>
          </a:p>
          <a:p>
            <a:r>
              <a:rPr lang="en-DE" sz="1400" dirty="0"/>
              <a:t>Technik zur Suche nach passenden Textstellen. Es geht um Bedeutung, nicht nur um gleiche Wörter.</a:t>
            </a:r>
          </a:p>
          <a:p>
            <a:r>
              <a:rPr lang="en-DE" sz="1400" b="1" dirty="0"/>
              <a:t>Evaluation</a:t>
            </a:r>
            <a:br>
              <a:rPr lang="en-DE" sz="1400" dirty="0"/>
            </a:br>
            <a:r>
              <a:rPr lang="en-DE" sz="1400" dirty="0"/>
              <a:t>Überprüfung der Qualität der KI. Wie korrekt, hilfreich und sicher sind die Antworten?</a:t>
            </a:r>
          </a:p>
          <a:p>
            <a:r>
              <a:rPr lang="en-DE" sz="1400" b="1" dirty="0"/>
              <a:t>Fine-Tuning</a:t>
            </a:r>
            <a:br>
              <a:rPr lang="en-DE" sz="1400" dirty="0"/>
            </a:br>
            <a:r>
              <a:rPr lang="en-DE" sz="1400" dirty="0"/>
              <a:t>Feineinstellung nach dem Grundtraining. Die KI wird gezielt besser gemacht.</a:t>
            </a:r>
          </a:p>
          <a:p>
            <a:r>
              <a:rPr lang="en-DE" sz="1400" b="1" dirty="0"/>
              <a:t>Halluzinationen</a:t>
            </a:r>
            <a:br>
              <a:rPr lang="en-DE" sz="1400" dirty="0"/>
            </a:br>
            <a:r>
              <a:rPr lang="en-DE" sz="1400" dirty="0"/>
              <a:t>Die KI erfindet falsche Informationen. Klingt überzeugend, ist aber nicht korrekt.</a:t>
            </a:r>
          </a:p>
          <a:p>
            <a:r>
              <a:rPr lang="en-DE" sz="1400" b="1" dirty="0"/>
              <a:t>Hierarchisches Reasoning</a:t>
            </a:r>
            <a:br>
              <a:rPr lang="en-DE" sz="1400" dirty="0"/>
            </a:br>
            <a:r>
              <a:rPr lang="en-DE" sz="1400" dirty="0"/>
              <a:t>Denken in Stufen: erst Überblick, dann Details. Hilft bei sehr langen Texten.</a:t>
            </a:r>
          </a:p>
          <a:p>
            <a:r>
              <a:rPr lang="en-DE" sz="1400" b="1" dirty="0"/>
              <a:t>Inference</a:t>
            </a:r>
            <a:br>
              <a:rPr lang="en-DE" sz="1400" dirty="0"/>
            </a:br>
            <a:r>
              <a:rPr lang="en-DE" sz="1400" dirty="0"/>
              <a:t>Der Moment, in dem die KI antwortet. Das eigentliche „Arbeiten“ des Modells.</a:t>
            </a:r>
          </a:p>
          <a:p>
            <a:r>
              <a:rPr lang="en-DE" sz="1400" dirty="0"/>
              <a:t>Infe</a:t>
            </a:r>
            <a:r>
              <a:rPr lang="en-DE" sz="1400" b="1" dirty="0"/>
              <a:t>rence-Kosten</a:t>
            </a:r>
            <a:br>
              <a:rPr lang="en-DE" sz="1400" dirty="0"/>
            </a:br>
            <a:r>
              <a:rPr lang="en-DE" sz="1400" dirty="0"/>
              <a:t>Aufwand und Kosten pro Antwort. Reasoning-Modelle brauchen mehr Rechenzeit.</a:t>
            </a:r>
          </a:p>
          <a:p>
            <a:r>
              <a:rPr lang="en-DE" sz="1400" b="1" dirty="0"/>
              <a:t>Key-Points (Schlüsselpunkte)</a:t>
            </a:r>
            <a:br>
              <a:rPr lang="en-DE" sz="1400" dirty="0"/>
            </a:br>
            <a:r>
              <a:rPr lang="en-DE" sz="1400" dirty="0"/>
              <a:t>Die wichtigsten Aussagen eines Textes. Alles Unwichtige wird weggelassen. </a:t>
            </a:r>
          </a:p>
          <a:p>
            <a:r>
              <a:rPr lang="en-DE" sz="1400" dirty="0"/>
              <a:t>La</a:t>
            </a:r>
            <a:r>
              <a:rPr lang="en-DE" sz="1400" b="1" dirty="0"/>
              <a:t>rge Language Model (LLM)</a:t>
            </a:r>
            <a:br>
              <a:rPr lang="en-DE" sz="1400" dirty="0"/>
            </a:br>
            <a:r>
              <a:rPr lang="en-DE" sz="1400" dirty="0"/>
              <a:t>Ein großes Sprachmodell. Gut für Schreiben, Übersetzen und Zusammenfassen. </a:t>
            </a:r>
          </a:p>
          <a:p>
            <a:r>
              <a:rPr lang="en-DE" sz="1400" b="1" dirty="0"/>
              <a:t>Language Reasoning Model (LRM)</a:t>
            </a:r>
            <a:br>
              <a:rPr lang="en-DE" sz="1400" dirty="0"/>
            </a:br>
            <a:r>
              <a:rPr lang="en-DE" sz="1400" dirty="0"/>
              <a:t>Ein Modell mit Fokus auf logisches Denken. Es arbeitet Schritt für Schritt.</a:t>
            </a:r>
          </a:p>
          <a:p>
            <a:r>
              <a:rPr lang="en-DE" sz="1400" b="1" dirty="0"/>
              <a:t>Lost-in-the-Middle-Effekt</a:t>
            </a:r>
            <a:br>
              <a:rPr lang="en-DE" sz="1400" dirty="0"/>
            </a:br>
            <a:r>
              <a:rPr lang="en-DE" sz="1400" dirty="0"/>
              <a:t>Die KI übersieht Informationen in der Mitte langer Texte.  Anfang und Ende werden besser erkannt.</a:t>
            </a:r>
          </a:p>
          <a:p>
            <a:endParaRPr lang="en-DE" sz="1400" dirty="0">
              <a:effectLst>
                <a:outerShdw blurRad="38100" dist="19050" dir="2700000" algn="tl">
                  <a:schemeClr val="dk1">
                    <a:alpha val="40000"/>
                  </a:schemeClr>
                </a:outerShdw>
              </a:effectLst>
            </a:endParaRPr>
          </a:p>
          <a:p>
            <a:endParaRPr lang="en-DE" sz="1400" dirty="0">
              <a:effectLst>
                <a:outerShdw blurRad="38100" dist="19050" dir="2700000" algn="tl">
                  <a:schemeClr val="dk1">
                    <a:alpha val="40000"/>
                  </a:schemeClr>
                </a:outerShdw>
              </a:effectLst>
            </a:endParaRPr>
          </a:p>
          <a:p>
            <a:endParaRPr lang="en-DE" sz="1400" dirty="0"/>
          </a:p>
        </p:txBody>
      </p:sp>
    </p:spTree>
    <p:extLst>
      <p:ext uri="{BB962C8B-B14F-4D97-AF65-F5344CB8AC3E}">
        <p14:creationId xmlns:p14="http://schemas.microsoft.com/office/powerpoint/2010/main" val="351907658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E118-07B8-B2DC-DD30-310F1C66F633}"/>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D1B6147A-4853-D817-A07F-03040743A6C6}"/>
              </a:ext>
            </a:extLst>
          </p:cNvPr>
          <p:cNvSpPr txBox="1"/>
          <p:nvPr/>
        </p:nvSpPr>
        <p:spPr>
          <a:xfrm>
            <a:off x="682283" y="905563"/>
            <a:ext cx="7779434"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Überarbeitungsphase </a:t>
            </a:r>
          </a:p>
        </p:txBody>
      </p:sp>
      <p:pic>
        <p:nvPicPr>
          <p:cNvPr id="4" name="Picture 3">
            <a:extLst>
              <a:ext uri="{FF2B5EF4-FFF2-40B4-BE49-F238E27FC236}">
                <a16:creationId xmlns:a16="http://schemas.microsoft.com/office/drawing/2014/main" id="{3763F67F-9338-2B49-17D2-0C3F16584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58" y="1442255"/>
            <a:ext cx="6259484" cy="4172989"/>
          </a:xfrm>
          <a:prstGeom prst="rect">
            <a:avLst/>
          </a:prstGeom>
        </p:spPr>
      </p:pic>
    </p:spTree>
    <p:extLst>
      <p:ext uri="{BB962C8B-B14F-4D97-AF65-F5344CB8AC3E}">
        <p14:creationId xmlns:p14="http://schemas.microsoft.com/office/powerpoint/2010/main" val="450750555"/>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1C0A-733D-1F2C-D503-AB7B71FF6F2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7280FBD-2DBA-1230-F915-42C16EA9CEB8}"/>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3139EE8-46C2-C661-9B29-1D48453DBF1B}"/>
              </a:ext>
            </a:extLst>
          </p:cNvPr>
          <p:cNvSpPr txBox="1"/>
          <p:nvPr/>
        </p:nvSpPr>
        <p:spPr>
          <a:xfrm>
            <a:off x="462224" y="5947223"/>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D25E65DB-6DE5-A755-EB96-241AF3D0363C}"/>
              </a:ext>
            </a:extLst>
          </p:cNvPr>
          <p:cNvSpPr txBox="1"/>
          <p:nvPr/>
        </p:nvSpPr>
        <p:spPr>
          <a:xfrm>
            <a:off x="587603" y="1089293"/>
            <a:ext cx="7157024" cy="4832092"/>
          </a:xfrm>
          <a:prstGeom prst="rect">
            <a:avLst/>
          </a:prstGeom>
          <a:noFill/>
        </p:spPr>
        <p:txBody>
          <a:bodyPr wrap="none" rtlCol="0">
            <a:spAutoFit/>
          </a:bodyPr>
          <a:lstStyle/>
          <a:p>
            <a:pPr lvl="0"/>
            <a:r>
              <a:rPr lang="en-DE" sz="1400" b="1" dirty="0"/>
              <a:t>Multimodal</a:t>
            </a:r>
            <a:br>
              <a:rPr lang="en-DE" sz="1400" dirty="0"/>
            </a:br>
            <a:r>
              <a:rPr lang="en-DE" sz="1400" dirty="0"/>
              <a:t>Die KI verarbeitet verschiedene Datentypen. Zum Beispiel Text, Bilder, Audio oder Code.</a:t>
            </a:r>
          </a:p>
          <a:p>
            <a:pPr lvl="0"/>
            <a:r>
              <a:rPr lang="en-DE" sz="1400" b="1" dirty="0"/>
              <a:t>Next-Token-Prediction</a:t>
            </a:r>
            <a:br>
              <a:rPr lang="en-DE" sz="1400" dirty="0"/>
            </a:br>
            <a:r>
              <a:rPr lang="en-DE" sz="1400" dirty="0"/>
              <a:t>Grundprinzip der KI. Sie sagt immer das nächste Wort (Token) voraus.</a:t>
            </a:r>
          </a:p>
          <a:p>
            <a:pPr lvl="0"/>
            <a:r>
              <a:rPr lang="en-DE" sz="1400" b="1" dirty="0"/>
              <a:t>Parameter</a:t>
            </a:r>
            <a:br>
              <a:rPr lang="en-DE" sz="1400" dirty="0"/>
            </a:br>
            <a:r>
              <a:rPr lang="en-DE" sz="1400" dirty="0"/>
              <a:t>Innere Einstellungen des Modells. Mehr Parameter = mehr Lernfähigkeit.</a:t>
            </a:r>
          </a:p>
          <a:p>
            <a:pPr lvl="0"/>
            <a:r>
              <a:rPr lang="en-DE" sz="1400" b="1" dirty="0"/>
              <a:t>Post-Training</a:t>
            </a:r>
            <a:br>
              <a:rPr lang="en-DE" sz="1400" dirty="0"/>
            </a:br>
            <a:r>
              <a:rPr lang="en-DE" sz="1400" dirty="0"/>
              <a:t>Letzte Phase nach dem Training. Optimieren, testen und absichern.</a:t>
            </a:r>
          </a:p>
          <a:p>
            <a:pPr lvl="0"/>
            <a:r>
              <a:rPr lang="en-DE" sz="1400" b="1" dirty="0"/>
              <a:t>Pretraining</a:t>
            </a:r>
            <a:br>
              <a:rPr lang="en-DE" sz="1400" dirty="0"/>
            </a:br>
            <a:r>
              <a:rPr lang="en-DE" sz="1400" dirty="0"/>
              <a:t>Erstes großes Lernen der KI mit sehr vielen Texten. Grundlage für alle späteren Fähigkeiten.</a:t>
            </a:r>
          </a:p>
          <a:p>
            <a:pPr lvl="0"/>
            <a:r>
              <a:rPr lang="en-DE" sz="1400" b="1" dirty="0"/>
              <a:t>RAG (Retrieval-Augmented Generation)</a:t>
            </a:r>
            <a:br>
              <a:rPr lang="en-DE" sz="1400" dirty="0"/>
            </a:br>
            <a:r>
              <a:rPr lang="en-DE" sz="1400" dirty="0"/>
              <a:t>Die KI sucht zuerst relevante Textstellen und nutzt nur diese für die Antwort.</a:t>
            </a:r>
          </a:p>
          <a:p>
            <a:pPr lvl="0"/>
            <a:r>
              <a:rPr lang="en-DE" sz="1400" b="1" dirty="0"/>
              <a:t>Reasoning</a:t>
            </a:r>
            <a:br>
              <a:rPr lang="en-DE" sz="1400" dirty="0"/>
            </a:br>
            <a:r>
              <a:rPr lang="en-DE" sz="1400" dirty="0"/>
              <a:t>Logisches Denken in mehreren Schritten. Wichtig für Analyse, Mathe, Code und Argumentation.</a:t>
            </a:r>
          </a:p>
          <a:p>
            <a:pPr lvl="0"/>
            <a:r>
              <a:rPr lang="en-DE" sz="1400" b="1" dirty="0"/>
              <a:t>Red-Teaming</a:t>
            </a:r>
            <a:br>
              <a:rPr lang="en-DE" sz="1400" dirty="0"/>
            </a:br>
            <a:r>
              <a:rPr lang="en-DE" sz="1400" dirty="0"/>
              <a:t>Absichtliches Testen auf Fehler und Risiken. Die KI wird „angegriffen“, um Schwächen zu finden.</a:t>
            </a:r>
          </a:p>
          <a:p>
            <a:pPr lvl="0"/>
            <a:r>
              <a:rPr lang="en-DE" sz="1400" b="1" dirty="0"/>
              <a:t>Reinforcement Learning (RL)</a:t>
            </a:r>
            <a:br>
              <a:rPr lang="en-DE" sz="1400" dirty="0"/>
            </a:br>
            <a:r>
              <a:rPr lang="en-DE" sz="1400" dirty="0"/>
              <a:t>Lernen durch Belohnung. Gute Antworten werden verstärkt.</a:t>
            </a:r>
          </a:p>
          <a:p>
            <a:pPr lvl="0"/>
            <a:r>
              <a:rPr lang="en-DE" sz="1400" b="1" dirty="0"/>
              <a:t>RLHF / RLAIF</a:t>
            </a:r>
            <a:br>
              <a:rPr lang="en-DE" sz="1400" dirty="0"/>
            </a:br>
            <a:r>
              <a:rPr lang="en-DE" sz="1400" dirty="0"/>
              <a:t>Reinforcement Learning mit Feedback von Menschen (RLHF) oder von KI (RLAIF).</a:t>
            </a:r>
          </a:p>
          <a:p>
            <a:pPr lvl="0"/>
            <a:r>
              <a:rPr lang="en-DE" sz="1400" b="1" dirty="0"/>
              <a:t>Rolling Context</a:t>
            </a:r>
            <a:br>
              <a:rPr lang="en-DE" sz="1400" dirty="0"/>
            </a:br>
            <a:r>
              <a:rPr lang="en-DE" sz="1400" dirty="0"/>
              <a:t>Alte Chat-Teile werden zusammengefasst. So bleibt Platz für neue Inhalte.</a:t>
            </a:r>
          </a:p>
        </p:txBody>
      </p:sp>
    </p:spTree>
    <p:extLst>
      <p:ext uri="{BB962C8B-B14F-4D97-AF65-F5344CB8AC3E}">
        <p14:creationId xmlns:p14="http://schemas.microsoft.com/office/powerpoint/2010/main" val="2683489188"/>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22521-2B77-9192-FC42-9512EA71306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9EA886-A97C-75C0-48CB-D822546C6F4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943A9A0-760B-8EC9-0BE2-62E5EABD6B9B}"/>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F6C1A5FA-7FB2-1F96-58A3-DE66F9659788}"/>
              </a:ext>
            </a:extLst>
          </p:cNvPr>
          <p:cNvSpPr txBox="1"/>
          <p:nvPr/>
        </p:nvSpPr>
        <p:spPr>
          <a:xfrm>
            <a:off x="587603" y="1089293"/>
            <a:ext cx="7597721" cy="5262979"/>
          </a:xfrm>
          <a:prstGeom prst="rect">
            <a:avLst/>
          </a:prstGeom>
          <a:noFill/>
        </p:spPr>
        <p:txBody>
          <a:bodyPr wrap="none" rtlCol="0">
            <a:spAutoFit/>
          </a:bodyPr>
          <a:lstStyle/>
          <a:p>
            <a:r>
              <a:rPr lang="en-DE" sz="1400" b="1" dirty="0"/>
              <a:t>SFT (Supervised Fine-Tuning)</a:t>
            </a:r>
            <a:br>
              <a:rPr lang="en-DE" sz="1400" b="1" dirty="0"/>
            </a:br>
            <a:r>
              <a:rPr lang="en-DE" sz="1400" dirty="0"/>
              <a:t>Lernen mit vorgegebenen guten Beispielen. Menschen zeigen der KI richtige Antworten.</a:t>
            </a:r>
          </a:p>
          <a:p>
            <a:r>
              <a:rPr lang="en-DE" sz="1400" b="1" dirty="0"/>
              <a:t>Skalierung</a:t>
            </a:r>
            <a:br>
              <a:rPr lang="en-DE" sz="1400" dirty="0"/>
            </a:br>
            <a:r>
              <a:rPr lang="en-DE" sz="1400" dirty="0"/>
              <a:t>Das Modell wird größer und leistungsfähiger. Durch mehr Daten, Compute und Parameter.</a:t>
            </a:r>
          </a:p>
          <a:p>
            <a:r>
              <a:rPr lang="en-DE" sz="1400" b="1" dirty="0"/>
              <a:t>Synthetic Data Generation</a:t>
            </a:r>
            <a:br>
              <a:rPr lang="en-DE" sz="1400" dirty="0"/>
            </a:br>
            <a:r>
              <a:rPr lang="en-DE" sz="1400" dirty="0"/>
              <a:t>Künstlich erzeugte Trainingsdaten. Sie ergänzen echte Daten.</a:t>
            </a:r>
          </a:p>
          <a:p>
            <a:r>
              <a:rPr lang="en-DE" sz="1400" b="1" dirty="0"/>
              <a:t>Test-Time-Compute</a:t>
            </a:r>
            <a:br>
              <a:rPr lang="en-DE" sz="1400" dirty="0"/>
            </a:br>
            <a:r>
              <a:rPr lang="en-DE" sz="1400" dirty="0"/>
              <a:t>Zusätzliche Rechenzeit beim Antworten. Mehr „Bedenkzeit“ verbessert oft die Qualität.</a:t>
            </a:r>
          </a:p>
          <a:p>
            <a:r>
              <a:rPr lang="en-DE" sz="1400" b="1" dirty="0"/>
              <a:t>Thinking-Modus</a:t>
            </a:r>
            <a:br>
              <a:rPr lang="en-DE" sz="1400" dirty="0"/>
            </a:br>
            <a:r>
              <a:rPr lang="en-DE" sz="1400" dirty="0"/>
              <a:t>Die KI denkt intern nach, bevor sie antwortet. Besonders wichtig für komplexe Aufgaben.</a:t>
            </a:r>
          </a:p>
          <a:p>
            <a:r>
              <a:rPr lang="en-DE" sz="1400" b="1" dirty="0"/>
              <a:t>Token</a:t>
            </a:r>
            <a:br>
              <a:rPr lang="en-DE" sz="1400" dirty="0"/>
            </a:br>
            <a:r>
              <a:rPr lang="en-DE" sz="1400" dirty="0"/>
              <a:t>Kleine Texteinheiten (Wörter oder Wortteile). Kontextfenster und Kosten werden in Tokens gemessen.</a:t>
            </a:r>
          </a:p>
          <a:p>
            <a:r>
              <a:rPr lang="en-DE" sz="1400" b="1" dirty="0"/>
              <a:t>Token-Zähler</a:t>
            </a:r>
            <a:br>
              <a:rPr lang="en-DE" sz="1400" dirty="0"/>
            </a:br>
            <a:r>
              <a:rPr lang="en-DE" sz="1400" dirty="0"/>
              <a:t>Werkzeug zum Zählen von Tokens vorab. Hilft, zu lange Prompts zu vermeiden.</a:t>
            </a:r>
          </a:p>
          <a:p>
            <a:r>
              <a:rPr lang="en-DE" sz="1400" b="1" dirty="0"/>
              <a:t>Training</a:t>
            </a:r>
            <a:br>
              <a:rPr lang="en-DE" sz="1400" dirty="0"/>
            </a:br>
            <a:r>
              <a:rPr lang="en-DE" sz="1400" dirty="0"/>
              <a:t>Der gesamte Lernprozess der KI. Vom Pretraining bis zur Feinabstimmung.</a:t>
            </a:r>
          </a:p>
          <a:p>
            <a:r>
              <a:rPr lang="en-DE" sz="1400" b="1" dirty="0"/>
              <a:t>Übersetzung</a:t>
            </a:r>
            <a:br>
              <a:rPr lang="en-DE" sz="1400" dirty="0"/>
            </a:br>
            <a:r>
              <a:rPr lang="en-DE" sz="1400" dirty="0"/>
              <a:t>Texte von einer Sprache in eine andere übertragen. Eine typische Stärke von Sprachmodellen.</a:t>
            </a:r>
          </a:p>
          <a:p>
            <a:r>
              <a:rPr lang="en-DE" sz="1400" b="1" dirty="0"/>
              <a:t>Window-Nutzung (z. B. 80 %)</a:t>
            </a:r>
            <a:br>
              <a:rPr lang="en-DE" sz="1400" b="1" dirty="0"/>
            </a:br>
            <a:r>
              <a:rPr lang="en-DE" sz="1400" dirty="0"/>
              <a:t>Empfohlene Auslastung des Kontextfensters. Ein Sicherheitspuffer verhindert Fehler.</a:t>
            </a:r>
          </a:p>
          <a:p>
            <a:r>
              <a:rPr lang="en-DE" sz="1400" b="1" dirty="0"/>
              <a:t>Weltwissen</a:t>
            </a:r>
            <a:br>
              <a:rPr lang="en-DE" sz="1400" dirty="0"/>
            </a:br>
            <a:r>
              <a:rPr lang="en-DE" sz="1400" dirty="0"/>
              <a:t>Allgemeines Wissen über viele Themen. Zum Beispiel Alltag, Kultur und Geschichte.</a:t>
            </a:r>
          </a:p>
          <a:p>
            <a:r>
              <a:rPr lang="en-DE" sz="1400" dirty="0">
                <a:effectLst>
                  <a:outerShdw blurRad="38100" dist="19050" dir="2700000" algn="tl">
                    <a:schemeClr val="dk1">
                      <a:alpha val="40000"/>
                    </a:schemeClr>
                  </a:outerShdw>
                </a:effectLst>
              </a:rPr>
              <a:t> </a:t>
            </a:r>
            <a:endParaRPr lang="en-DE" sz="1400" dirty="0"/>
          </a:p>
          <a:p>
            <a:pPr lvl="0"/>
            <a:endParaRPr lang="en-DE" sz="1400" dirty="0"/>
          </a:p>
        </p:txBody>
      </p:sp>
    </p:spTree>
    <p:extLst>
      <p:ext uri="{BB962C8B-B14F-4D97-AF65-F5344CB8AC3E}">
        <p14:creationId xmlns:p14="http://schemas.microsoft.com/office/powerpoint/2010/main" val="1231937789"/>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2D1A-D1BC-EDDD-E604-096E87ABD254}"/>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8EBDA83-83D2-8678-6C66-D52B7A510AA9}"/>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73BD65A-B0FE-355F-8F86-2DA04AFC37EC}"/>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6FFB939F-180C-D52E-79D8-3036CFDF262C}"/>
              </a:ext>
            </a:extLst>
          </p:cNvPr>
          <p:cNvSpPr txBox="1"/>
          <p:nvPr/>
        </p:nvSpPr>
        <p:spPr>
          <a:xfrm>
            <a:off x="407983" y="1089293"/>
            <a:ext cx="8393111" cy="4708981"/>
          </a:xfrm>
          <a:prstGeom prst="rect">
            <a:avLst/>
          </a:prstGeom>
          <a:noFill/>
        </p:spPr>
        <p:txBody>
          <a:bodyPr wrap="square" rtlCol="0">
            <a:spAutoFit/>
          </a:bodyPr>
          <a:lstStyle/>
          <a:p>
            <a:r>
              <a:rPr lang="en-DE" sz="2000" b="1" dirty="0"/>
              <a:t>Wie wurde das Glossar erstellt?</a:t>
            </a:r>
          </a:p>
          <a:p>
            <a:endParaRPr lang="en-DE" sz="2000" dirty="0"/>
          </a:p>
          <a:p>
            <a:r>
              <a:rPr lang="en-DE" sz="2000" dirty="0"/>
              <a:t>1 … Folien 20 bis 26 als Screenshots nacheinander hochgeladen;</a:t>
            </a:r>
          </a:p>
          <a:p>
            <a:r>
              <a:rPr lang="en-DE" sz="2000" dirty="0"/>
              <a:t>2 … dann jeweils als Prompt: </a:t>
            </a:r>
          </a:p>
          <a:p>
            <a:r>
              <a:rPr lang="en-DE" sz="2000" dirty="0"/>
              <a:t>  „Schaue dir das Diagramm genau an. Erstelle ein Glossar zu den Fachbebriffen. </a:t>
            </a:r>
          </a:p>
          <a:p>
            <a:r>
              <a:rPr lang="en-DE" sz="2000" dirty="0"/>
              <a:t>    Gehe von einem Laien aus, der die Begriffe nicht kennt. Schreibe in </a:t>
            </a:r>
          </a:p>
          <a:p>
            <a:r>
              <a:rPr lang="en-DE" sz="2000" dirty="0"/>
              <a:t>    einfachem Deutsch. Es soll für Teilnehmer einer Englischfortbildung sein. </a:t>
            </a:r>
          </a:p>
          <a:p>
            <a:r>
              <a:rPr lang="en-DE" sz="2000" dirty="0"/>
              <a:t>    Erstelle die Liste im Bulletpoint-Stil, von A bis Z.”</a:t>
            </a:r>
          </a:p>
          <a:p>
            <a:r>
              <a:rPr lang="en-DE" sz="2000" dirty="0"/>
              <a:t>3 … dann als zusammenfassender Prompt:</a:t>
            </a:r>
          </a:p>
          <a:p>
            <a:r>
              <a:rPr lang="en-DE" sz="2000" dirty="0"/>
              <a:t>   „Gehe alle Dateien durch. Erstelle ein Glossar von A bis Z, in dem alle </a:t>
            </a:r>
          </a:p>
          <a:p>
            <a:r>
              <a:rPr lang="en-DE" sz="2000" dirty="0"/>
              <a:t>     Erklärungen so wie in den Dateien vorkommen. Vermeide Redundanzen.</a:t>
            </a:r>
          </a:p>
          <a:p>
            <a:r>
              <a:rPr lang="en-DE" sz="2000" dirty="0"/>
              <a:t>     Verwende einfaches Deutsch für Teilnehmer einer Fortbildung, Thema der</a:t>
            </a:r>
          </a:p>
          <a:p>
            <a:r>
              <a:rPr lang="en-DE" sz="2000" dirty="0"/>
              <a:t>     Fortbildung: Ki im Englischunterricht.”</a:t>
            </a:r>
          </a:p>
          <a:p>
            <a:endParaRPr lang="en-DE" sz="2000" dirty="0"/>
          </a:p>
          <a:p>
            <a:pPr lvl="0"/>
            <a:endParaRPr lang="en-DE" sz="2000" dirty="0"/>
          </a:p>
        </p:txBody>
      </p:sp>
    </p:spTree>
    <p:extLst>
      <p:ext uri="{BB962C8B-B14F-4D97-AF65-F5344CB8AC3E}">
        <p14:creationId xmlns:p14="http://schemas.microsoft.com/office/powerpoint/2010/main" val="27247059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0065-7443-AA87-B5AC-1772BA1057DB}"/>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E140BD3-3695-9431-F9DB-9DAA4A8E38B5}"/>
              </a:ext>
            </a:extLst>
          </p:cNvPr>
          <p:cNvSpPr txBox="1"/>
          <p:nvPr/>
        </p:nvSpPr>
        <p:spPr>
          <a:xfrm>
            <a:off x="1354119" y="863358"/>
            <a:ext cx="6414868"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Nutzerphase  </a:t>
            </a:r>
          </a:p>
        </p:txBody>
      </p:sp>
      <p:pic>
        <p:nvPicPr>
          <p:cNvPr id="6" name="Picture 5">
            <a:extLst>
              <a:ext uri="{FF2B5EF4-FFF2-40B4-BE49-F238E27FC236}">
                <a16:creationId xmlns:a16="http://schemas.microsoft.com/office/drawing/2014/main" id="{F7B33A74-5106-C5DE-4BA0-281EBFFD3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591" y="1382180"/>
            <a:ext cx="6868818" cy="4579212"/>
          </a:xfrm>
          <a:prstGeom prst="rect">
            <a:avLst/>
          </a:prstGeom>
        </p:spPr>
      </p:pic>
    </p:spTree>
    <p:extLst>
      <p:ext uri="{BB962C8B-B14F-4D97-AF65-F5344CB8AC3E}">
        <p14:creationId xmlns:p14="http://schemas.microsoft.com/office/powerpoint/2010/main" val="9694796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26780"/>
            <a:ext cx="6619369" cy="363882"/>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 ist das Boot?</a:t>
            </a:r>
          </a:p>
        </p:txBody>
      </p:sp>
      <p:pic>
        <p:nvPicPr>
          <p:cNvPr id="3" name="Picture 2">
            <a:extLst>
              <a:ext uri="{FF2B5EF4-FFF2-40B4-BE49-F238E27FC236}">
                <a16:creationId xmlns:a16="http://schemas.microsoft.com/office/drawing/2014/main" id="{59FD63FD-EF49-2B30-E7E6-C4D3CBEE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316" y="1490661"/>
            <a:ext cx="2929834" cy="4394751"/>
          </a:xfrm>
          <a:prstGeom prst="rect">
            <a:avLst/>
          </a:prstGeom>
        </p:spPr>
      </p:pic>
      <p:pic>
        <p:nvPicPr>
          <p:cNvPr id="5" name="Picture 4">
            <a:extLst>
              <a:ext uri="{FF2B5EF4-FFF2-40B4-BE49-F238E27FC236}">
                <a16:creationId xmlns:a16="http://schemas.microsoft.com/office/drawing/2014/main" id="{9B66A2BA-BBE0-170D-3F00-7F9D1C1E9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851" y="1490662"/>
            <a:ext cx="2929833" cy="4394749"/>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descr="Bild"/>
          <p:cNvSpPr/>
          <p:nvPr/>
        </p:nvSpPr>
        <p:spPr>
          <a:xfrm>
            <a:off x="498805" y="1866900"/>
            <a:ext cx="8204200" cy="3124200"/>
          </a:xfrm>
          <a:custGeom>
            <a:avLst/>
            <a:gdLst/>
            <a:ahLst/>
            <a:cxnLst/>
            <a:rect l="l" t="t" r="r" b="b"/>
            <a:pathLst>
              <a:path w="16408400" h="6248400">
                <a:moveTo>
                  <a:pt x="0" y="0"/>
                </a:moveTo>
                <a:lnTo>
                  <a:pt x="16408400" y="0"/>
                </a:lnTo>
                <a:lnTo>
                  <a:pt x="16408400" y="6248400"/>
                </a:lnTo>
                <a:lnTo>
                  <a:pt x="0" y="6248400"/>
                </a:lnTo>
                <a:lnTo>
                  <a:pt x="0" y="0"/>
                </a:lnTo>
                <a:close/>
              </a:path>
            </a:pathLst>
          </a:custGeom>
          <a:blipFill>
            <a:blip r:embed="rId3"/>
            <a:stretch>
              <a:fillRect l="-126" r="-126"/>
            </a:stretch>
          </a:blipFill>
        </p:spPr>
        <p:txBody>
          <a:bodyPr/>
          <a:lstStyle/>
          <a:p>
            <a:endParaRPr lang="de-DE" sz="900" noProof="0" dirty="0"/>
          </a:p>
        </p:txBody>
      </p:sp>
      <p:sp>
        <p:nvSpPr>
          <p:cNvPr id="10" name="TextBox 10"/>
          <p:cNvSpPr txBox="1"/>
          <p:nvPr/>
        </p:nvSpPr>
        <p:spPr>
          <a:xfrm>
            <a:off x="573324" y="4824196"/>
            <a:ext cx="2408325" cy="205890"/>
          </a:xfrm>
          <a:prstGeom prst="rect">
            <a:avLst/>
          </a:prstGeom>
        </p:spPr>
        <p:txBody>
          <a:bodyPr lIns="0" tIns="0" rIns="0" bIns="0" rtlCol="0" anchor="t">
            <a:spAutoFit/>
          </a:bodyPr>
          <a:lstStyle/>
          <a:p>
            <a:pPr>
              <a:lnSpc>
                <a:spcPts val="1728"/>
              </a:lnSpc>
            </a:pPr>
            <a:r>
              <a:rPr lang="de-DE" sz="1200" noProof="0" dirty="0">
                <a:solidFill>
                  <a:srgbClr val="000000"/>
                </a:solidFill>
                <a:latin typeface="Helvetica"/>
                <a:ea typeface="Helvetica"/>
                <a:cs typeface="Helvetica"/>
                <a:sym typeface="Helvetica"/>
              </a:rPr>
              <a:t> </a:t>
            </a:r>
            <a:endParaRPr lang="de-DE" sz="1200" u="sng" noProof="0" dirty="0">
              <a:solidFill>
                <a:srgbClr val="0000FF"/>
              </a:solidFill>
              <a:latin typeface="Helvetica"/>
              <a:ea typeface="Helvetica"/>
              <a:cs typeface="Helvetica"/>
              <a:sym typeface="Helvetica"/>
              <a:hlinkClick r:id="rId4" tooltip="https://url.nrw/smartphone"/>
            </a:endParaRPr>
          </a:p>
        </p:txBody>
      </p:sp>
      <p:sp>
        <p:nvSpPr>
          <p:cNvPr id="11" name="TextBox 11"/>
          <p:cNvSpPr txBox="1"/>
          <p:nvPr/>
        </p:nvSpPr>
        <p:spPr>
          <a:xfrm>
            <a:off x="1982965" y="484307"/>
            <a:ext cx="5235880"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Text</a:t>
            </a:r>
            <a:r>
              <a:rPr lang="de-DE" sz="2400" b="1" noProof="0" dirty="0">
                <a:solidFill>
                  <a:srgbClr val="00B050"/>
                </a:solidFill>
                <a:latin typeface="Helvetica Bold"/>
                <a:ea typeface="Helvetica Bold"/>
                <a:cs typeface="Helvetica Bold"/>
                <a:sym typeface="Helvetica Bold"/>
              </a:rPr>
              <a:t>generierende</a:t>
            </a:r>
            <a:r>
              <a:rPr lang="de-DE" sz="2400" b="1" noProof="0" dirty="0">
                <a:solidFill>
                  <a:srgbClr val="000000"/>
                </a:solidFill>
                <a:latin typeface="Helvetica Bold"/>
                <a:ea typeface="Helvetica Bold"/>
                <a:cs typeface="Helvetica Bold"/>
                <a:sym typeface="Helvetica Bold"/>
              </a:rPr>
              <a:t> KI </a:t>
            </a:r>
          </a:p>
          <a:p>
            <a:pPr algn="ctr">
              <a:lnSpc>
                <a:spcPts val="2880"/>
              </a:lnSpc>
            </a:pPr>
            <a:r>
              <a:rPr lang="de-DE" sz="2400" b="1" noProof="0" dirty="0">
                <a:solidFill>
                  <a:srgbClr val="000000"/>
                </a:solidFill>
                <a:latin typeface="Helvetica Bold"/>
                <a:ea typeface="Helvetica Bold"/>
                <a:cs typeface="Helvetica Bold"/>
                <a:sym typeface="Helvetica Bold"/>
              </a:rPr>
              <a:t>(LLM, Large Language Models): </a:t>
            </a:r>
          </a:p>
          <a:p>
            <a:pPr algn="ctr">
              <a:lnSpc>
                <a:spcPts val="2880"/>
              </a:lnSpc>
            </a:pPr>
            <a:r>
              <a:rPr lang="de-DE" sz="2400" b="1" noProof="0" dirty="0">
                <a:solidFill>
                  <a:srgbClr val="000000"/>
                </a:solidFill>
                <a:latin typeface="Helvetica Bold"/>
                <a:ea typeface="Helvetica Bold"/>
                <a:cs typeface="Helvetica Bold"/>
                <a:sym typeface="Helvetica Bold"/>
              </a:rPr>
              <a:t>Was kommt als Nächstes im Satz?</a:t>
            </a:r>
          </a:p>
        </p:txBody>
      </p:sp>
      <p:pic>
        <p:nvPicPr>
          <p:cNvPr id="6" name="Picture 5">
            <a:extLst>
              <a:ext uri="{FF2B5EF4-FFF2-40B4-BE49-F238E27FC236}">
                <a16:creationId xmlns:a16="http://schemas.microsoft.com/office/drawing/2014/main" id="{E12A2CB6-F14C-8B25-79FA-7DC20F7FE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57" y="1833650"/>
            <a:ext cx="1918100" cy="3438103"/>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03BD6253-FCFE-7686-CF2E-5DF351C97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78" y="1238367"/>
            <a:ext cx="8220032" cy="4181911"/>
          </a:xfrm>
          <a:prstGeom prst="rect">
            <a:avLst/>
          </a:prstGeom>
        </p:spPr>
      </p:pic>
      <p:sp>
        <p:nvSpPr>
          <p:cNvPr id="10" name="TextBox 10"/>
          <p:cNvSpPr txBox="1"/>
          <p:nvPr/>
        </p:nvSpPr>
        <p:spPr>
          <a:xfrm>
            <a:off x="478078" y="749477"/>
            <a:ext cx="6733195" cy="359329"/>
          </a:xfrm>
          <a:prstGeom prst="rect">
            <a:avLst/>
          </a:prstGeom>
        </p:spPr>
        <p:txBody>
          <a:bodyPr wrap="square" lIns="0" tIns="0" rIns="0" bIns="0" rtlCol="0" anchor="t">
            <a:spAutoFit/>
          </a:bodyPr>
          <a:lstStyle/>
          <a:p>
            <a:pPr algn="ctr">
              <a:lnSpc>
                <a:spcPts val="2851"/>
              </a:lnSpc>
            </a:pPr>
            <a:r>
              <a:rPr lang="de-DE" sz="2376" b="1" noProof="0" dirty="0">
                <a:solidFill>
                  <a:srgbClr val="000000"/>
                </a:solidFill>
                <a:latin typeface="Arimo Bold"/>
                <a:ea typeface="Arimo Bold"/>
                <a:cs typeface="Arimo Bold"/>
                <a:sym typeface="Arimo Bold"/>
              </a:rPr>
              <a:t>Textgenerierende KI (didaktisches LLM-Modell)</a:t>
            </a:r>
          </a:p>
        </p:txBody>
      </p:sp>
      <p:sp>
        <p:nvSpPr>
          <p:cNvPr id="12" name="Freeform 12" descr="Grafik 4"/>
          <p:cNvSpPr/>
          <p:nvPr/>
        </p:nvSpPr>
        <p:spPr>
          <a:xfrm>
            <a:off x="7610804" y="4200204"/>
            <a:ext cx="1419429" cy="1419429"/>
          </a:xfrm>
          <a:custGeom>
            <a:avLst/>
            <a:gdLst/>
            <a:ahLst/>
            <a:cxnLst/>
            <a:rect l="l" t="t" r="r" b="b"/>
            <a:pathLst>
              <a:path w="2838858" h="2838858">
                <a:moveTo>
                  <a:pt x="0" y="0"/>
                </a:moveTo>
                <a:lnTo>
                  <a:pt x="2838858" y="0"/>
                </a:lnTo>
                <a:lnTo>
                  <a:pt x="2838858" y="2838858"/>
                </a:lnTo>
                <a:lnTo>
                  <a:pt x="0" y="2838858"/>
                </a:lnTo>
                <a:lnTo>
                  <a:pt x="0" y="0"/>
                </a:lnTo>
                <a:close/>
              </a:path>
            </a:pathLst>
          </a:custGeom>
          <a:blipFill>
            <a:blip r:embed="rId4"/>
            <a:stretch>
              <a:fillRect/>
            </a:stretch>
          </a:blipFill>
        </p:spPr>
        <p:txBody>
          <a:bodyPr/>
          <a:lstStyle/>
          <a:p>
            <a:endParaRPr lang="de-DE" sz="900" noProof="0" dirty="0"/>
          </a:p>
        </p:txBody>
      </p:sp>
      <p:sp>
        <p:nvSpPr>
          <p:cNvPr id="13" name="TextBox 13"/>
          <p:cNvSpPr txBox="1"/>
          <p:nvPr/>
        </p:nvSpPr>
        <p:spPr>
          <a:xfrm>
            <a:off x="3219719" y="5918506"/>
            <a:ext cx="2402412" cy="179536"/>
          </a:xfrm>
          <a:prstGeom prst="rect">
            <a:avLst/>
          </a:prstGeom>
        </p:spPr>
        <p:txBody>
          <a:bodyPr wrap="square" lIns="0" tIns="0" rIns="0" bIns="0" rtlCol="0" anchor="t">
            <a:spAutoFit/>
          </a:bodyPr>
          <a:lstStyle/>
          <a:p>
            <a:pPr>
              <a:lnSpc>
                <a:spcPts val="1440"/>
              </a:lnSpc>
            </a:pPr>
            <a:r>
              <a:rPr lang="de-DE" sz="1400" noProof="0" dirty="0">
                <a:latin typeface="Arial"/>
                <a:ea typeface="Arial"/>
                <a:cs typeface="Arial"/>
                <a:sym typeface="Arial"/>
                <a:hlinkClick r:id="rId5" tooltip="https://www.soekia.ch/GPT/">
                  <a:extLst>
                    <a:ext uri="{A12FA001-AC4F-418D-AE19-62706E023703}">
                      <ahyp:hlinkClr xmlns:ahyp="http://schemas.microsoft.com/office/drawing/2018/hyperlinkcolor" val="tx"/>
                    </a:ext>
                  </a:extLst>
                </a:hlinkClick>
              </a:rPr>
              <a:t>https://www.soekia.ch/gpt.html</a:t>
            </a:r>
          </a:p>
        </p:txBody>
      </p:sp>
      <p:sp>
        <p:nvSpPr>
          <p:cNvPr id="15" name="Freeform 9">
            <a:extLst>
              <a:ext uri="{FF2B5EF4-FFF2-40B4-BE49-F238E27FC236}">
                <a16:creationId xmlns:a16="http://schemas.microsoft.com/office/drawing/2014/main" id="{C508A889-7E3F-4509-A965-3FF9AC496C1D}"/>
              </a:ext>
            </a:extLst>
          </p:cNvPr>
          <p:cNvSpPr/>
          <p:nvPr/>
        </p:nvSpPr>
        <p:spPr>
          <a:xfrm rot="1816544">
            <a:off x="6027426" y="5121489"/>
            <a:ext cx="1315219" cy="1419584"/>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F947-0FD2-0469-2C34-560566CA01B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CED4A95F-7DA5-8E56-679B-EC49EF56B2AA}"/>
              </a:ext>
            </a:extLst>
          </p:cNvPr>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A564AAD1-7DF4-F008-7AEF-0E9847A8228E}"/>
              </a:ext>
            </a:extLst>
          </p:cNvPr>
          <p:cNvSpPr txBox="1"/>
          <p:nvPr/>
        </p:nvSpPr>
        <p:spPr>
          <a:xfrm>
            <a:off x="7486793" y="2953588"/>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10.05.25</a:t>
            </a:r>
            <a:r>
              <a:rPr lang="en-DE" dirty="0"/>
              <a:t>) </a:t>
            </a:r>
          </a:p>
          <a:p>
            <a:pPr algn="r"/>
            <a:endParaRPr lang="en-DE" dirty="0"/>
          </a:p>
        </p:txBody>
      </p:sp>
      <p:pic>
        <p:nvPicPr>
          <p:cNvPr id="5" name="Grafik 4" descr="Ein Bild, das Text, Screenshot, Schrift, Design enthält.&#10;&#10;KI-generierte Inhalte können fehlerhaft sein.">
            <a:extLst>
              <a:ext uri="{FF2B5EF4-FFF2-40B4-BE49-F238E27FC236}">
                <a16:creationId xmlns:a16="http://schemas.microsoft.com/office/drawing/2014/main" id="{E989DE64-DADF-39BF-70CA-9B9366A680E8}"/>
              </a:ext>
            </a:extLst>
          </p:cNvPr>
          <p:cNvPicPr>
            <a:picLocks noChangeAspect="1"/>
          </p:cNvPicPr>
          <p:nvPr/>
        </p:nvPicPr>
        <p:blipFill>
          <a:blip r:embed="rId3"/>
          <a:stretch>
            <a:fillRect/>
          </a:stretch>
        </p:blipFill>
        <p:spPr>
          <a:xfrm>
            <a:off x="2995644" y="1234460"/>
            <a:ext cx="3360551" cy="5040827"/>
          </a:xfrm>
          <a:prstGeom prst="rect">
            <a:avLst/>
          </a:prstGeom>
        </p:spPr>
      </p:pic>
    </p:spTree>
    <p:extLst>
      <p:ext uri="{BB962C8B-B14F-4D97-AF65-F5344CB8AC3E}">
        <p14:creationId xmlns:p14="http://schemas.microsoft.com/office/powerpoint/2010/main" val="30111590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95FF899-7AC4-FF9C-F994-3FFEB620D265}"/>
              </a:ext>
            </a:extLst>
          </p:cNvPr>
          <p:cNvSpPr>
            <a:spLocks noChangeArrowheads="1"/>
          </p:cNvSpPr>
          <p:nvPr/>
        </p:nvSpPr>
        <p:spPr bwMode="auto">
          <a:xfrm>
            <a:off x="308768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E"/>
          </a:p>
        </p:txBody>
      </p:sp>
      <p:sp>
        <p:nvSpPr>
          <p:cNvPr id="5" name="TextBox 4">
            <a:extLst>
              <a:ext uri="{FF2B5EF4-FFF2-40B4-BE49-F238E27FC236}">
                <a16:creationId xmlns:a16="http://schemas.microsoft.com/office/drawing/2014/main" id="{C265AB89-9AC6-7FB7-702B-C1AF2C18440E}"/>
              </a:ext>
            </a:extLst>
          </p:cNvPr>
          <p:cNvSpPr txBox="1"/>
          <p:nvPr/>
        </p:nvSpPr>
        <p:spPr>
          <a:xfrm>
            <a:off x="3289465" y="368135"/>
            <a:ext cx="2634054" cy="461665"/>
          </a:xfrm>
          <a:prstGeom prst="rect">
            <a:avLst/>
          </a:prstGeom>
          <a:noFill/>
        </p:spPr>
        <p:txBody>
          <a:bodyPr wrap="none" rtlCol="0">
            <a:spAutoFit/>
          </a:bodyPr>
          <a:lstStyle/>
          <a:p>
            <a:r>
              <a:rPr lang="en-DE" sz="2400" dirty="0">
                <a:latin typeface="Arial" panose="020B0604020202020204" pitchFamily="34" charset="0"/>
                <a:cs typeface="Arial" panose="020B0604020202020204" pitchFamily="34" charset="0"/>
              </a:rPr>
              <a:t>Inhaltsverzeichnis</a:t>
            </a:r>
          </a:p>
        </p:txBody>
      </p:sp>
      <p:graphicFrame>
        <p:nvGraphicFramePr>
          <p:cNvPr id="14" name="Table 13">
            <a:extLst>
              <a:ext uri="{FF2B5EF4-FFF2-40B4-BE49-F238E27FC236}">
                <a16:creationId xmlns:a16="http://schemas.microsoft.com/office/drawing/2014/main" id="{F8DEFBEC-82E0-98FA-36EE-FEE8FC0FC78C}"/>
              </a:ext>
            </a:extLst>
          </p:cNvPr>
          <p:cNvGraphicFramePr>
            <a:graphicFrameLocks noGrp="1"/>
          </p:cNvGraphicFramePr>
          <p:nvPr>
            <p:extLst>
              <p:ext uri="{D42A27DB-BD31-4B8C-83A1-F6EECF244321}">
                <p14:modId xmlns:p14="http://schemas.microsoft.com/office/powerpoint/2010/main" val="4173787011"/>
              </p:ext>
            </p:extLst>
          </p:nvPr>
        </p:nvGraphicFramePr>
        <p:xfrm>
          <a:off x="1253067" y="1087198"/>
          <a:ext cx="3285067" cy="4883550"/>
        </p:xfrm>
        <a:graphic>
          <a:graphicData uri="http://schemas.openxmlformats.org/drawingml/2006/table">
            <a:tbl>
              <a:tblPr firstRow="1" firstCol="1" bandRow="1">
                <a:tableStyleId>{5C22544A-7EE6-4342-B048-85BDC9FD1C3A}</a:tableStyleId>
              </a:tblPr>
              <a:tblGrid>
                <a:gridCol w="411361">
                  <a:extLst>
                    <a:ext uri="{9D8B030D-6E8A-4147-A177-3AD203B41FA5}">
                      <a16:colId xmlns:a16="http://schemas.microsoft.com/office/drawing/2014/main" val="2319988706"/>
                    </a:ext>
                  </a:extLst>
                </a:gridCol>
                <a:gridCol w="2873706">
                  <a:extLst>
                    <a:ext uri="{9D8B030D-6E8A-4147-A177-3AD203B41FA5}">
                      <a16:colId xmlns:a16="http://schemas.microsoft.com/office/drawing/2014/main" val="129261252"/>
                    </a:ext>
                  </a:extLst>
                </a:gridCol>
              </a:tblGrid>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latin typeface="Aptos" panose="020B0004020202020204" pitchFamily="34" charset="0"/>
                          <a:ea typeface="Aptos" panose="020B0004020202020204" pitchFamily="34" charset="0"/>
                          <a:cs typeface="Times New Roman" panose="02020603050405020304" pitchFamily="18" charset="0"/>
                        </a:rPr>
                        <a:t>Titelfolie</a:t>
                      </a:r>
                    </a:p>
                  </a:txBody>
                  <a:tcPr marL="62607" marR="62607" marT="0" marB="0"/>
                </a:tc>
                <a:extLst>
                  <a:ext uri="{0D108BD9-81ED-4DB2-BD59-A6C34878D82A}">
                    <a16:rowId xmlns:a16="http://schemas.microsoft.com/office/drawing/2014/main" val="1412756076"/>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a:effectLst/>
                        </a:rPr>
                        <a:t>2</a:t>
                      </a:r>
                      <a:endParaRPr lang="en-DE" sz="1100" kern="10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Ablauf</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1118120402"/>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latin typeface="Aptos" panose="020B0004020202020204" pitchFamily="34" charset="0"/>
                          <a:ea typeface="Aptos" panose="020B0004020202020204" pitchFamily="34" charset="0"/>
                          <a:cs typeface="Times New Roman" panose="02020603050405020304" pitchFamily="18" charset="0"/>
                        </a:rPr>
                        <a:t>5</a:t>
                      </a: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TC der Fobi</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1991090476"/>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latin typeface="Aptos" panose="020B0004020202020204" pitchFamily="34" charset="0"/>
                          <a:ea typeface="Aptos" panose="020B0004020202020204" pitchFamily="34" charset="0"/>
                          <a:cs typeface="Times New Roman" panose="02020603050405020304" pitchFamily="18" charset="0"/>
                        </a:rPr>
                        <a:t>7</a:t>
                      </a: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Vorstellungsrunde</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647809759"/>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12</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Funktionsweise KIs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1428110607"/>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18</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Soekia</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3606531571"/>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latin typeface="Aptos" panose="020B0004020202020204" pitchFamily="34" charset="0"/>
                          <a:ea typeface="Aptos" panose="020B0004020202020204" pitchFamily="34" charset="0"/>
                          <a:cs typeface="Times New Roman" panose="02020603050405020304" pitchFamily="18" charset="0"/>
                        </a:rPr>
                        <a:t>20</a:t>
                      </a: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Vgl. LRM/LLM</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452584241"/>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25</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GPT5.2</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219833778"/>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28</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Kontext-Windows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443896386"/>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34</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KI und Bias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53751520"/>
                  </a:ext>
                </a:extLst>
              </a:tr>
              <a:tr h="229813">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35</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Scientist/Wissenschaftler*in 2024-2026</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517872948"/>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41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Automation Bias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4062479796"/>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42</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2 Methoden Reduktion Bias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1933979459"/>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a:effectLst/>
                        </a:rPr>
                        <a:t>Halluzinationen</a:t>
                      </a:r>
                      <a:endParaRPr lang="en-DE" sz="1100" kern="10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878953512"/>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45</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Brandolinis Gesetz</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3203110110"/>
                  </a:ext>
                </a:extLst>
              </a:tr>
              <a:tr h="254384">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46</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Halluzinationen – Fluch oder Segen?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458284963"/>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47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KI erkennt Muster</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388616992"/>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48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a:effectLst/>
                        </a:rPr>
                        <a:t>Verschiedene KI Tools/Apps</a:t>
                      </a:r>
                      <a:endParaRPr lang="en-DE" sz="1100" kern="10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1410835261"/>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51</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Aufbau eines Prompts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282618660"/>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53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Zsfg. Texte bei DaZ</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2205545990"/>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57</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Workshop Phase 1</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449051991"/>
                  </a:ext>
                </a:extLst>
              </a:tr>
              <a:tr h="375603">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59</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Situation 1: Materialerstellung und Differenzierung, Überblick</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874832872"/>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72</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Situation 1: Arbeitsauftrag</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4212681643"/>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73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Texterstellung</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3226318591"/>
                  </a:ext>
                </a:extLst>
              </a:tr>
              <a:tr h="18281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76</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Ironischer Blogartikel</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607" marR="62607" marT="0" marB="0"/>
                </a:tc>
                <a:extLst>
                  <a:ext uri="{0D108BD9-81ED-4DB2-BD59-A6C34878D82A}">
                    <a16:rowId xmlns:a16="http://schemas.microsoft.com/office/drawing/2014/main" val="90314352"/>
                  </a:ext>
                </a:extLst>
              </a:tr>
            </a:tbl>
          </a:graphicData>
        </a:graphic>
      </p:graphicFrame>
      <p:graphicFrame>
        <p:nvGraphicFramePr>
          <p:cNvPr id="15" name="Table 14">
            <a:extLst>
              <a:ext uri="{FF2B5EF4-FFF2-40B4-BE49-F238E27FC236}">
                <a16:creationId xmlns:a16="http://schemas.microsoft.com/office/drawing/2014/main" id="{469818B8-877B-50E3-FF9E-F817E506D2F5}"/>
              </a:ext>
            </a:extLst>
          </p:cNvPr>
          <p:cNvGraphicFramePr>
            <a:graphicFrameLocks noGrp="1"/>
          </p:cNvGraphicFramePr>
          <p:nvPr>
            <p:extLst>
              <p:ext uri="{D42A27DB-BD31-4B8C-83A1-F6EECF244321}">
                <p14:modId xmlns:p14="http://schemas.microsoft.com/office/powerpoint/2010/main" val="915453076"/>
              </p:ext>
            </p:extLst>
          </p:nvPr>
        </p:nvGraphicFramePr>
        <p:xfrm>
          <a:off x="4730221" y="1510576"/>
          <a:ext cx="3285067" cy="4040237"/>
        </p:xfrm>
        <a:graphic>
          <a:graphicData uri="http://schemas.openxmlformats.org/drawingml/2006/table">
            <a:tbl>
              <a:tblPr firstRow="1" firstCol="1" bandRow="1">
                <a:tableStyleId>{5C22544A-7EE6-4342-B048-85BDC9FD1C3A}</a:tableStyleId>
              </a:tblPr>
              <a:tblGrid>
                <a:gridCol w="377066">
                  <a:extLst>
                    <a:ext uri="{9D8B030D-6E8A-4147-A177-3AD203B41FA5}">
                      <a16:colId xmlns:a16="http://schemas.microsoft.com/office/drawing/2014/main" val="1375582608"/>
                    </a:ext>
                  </a:extLst>
                </a:gridCol>
                <a:gridCol w="2908001">
                  <a:extLst>
                    <a:ext uri="{9D8B030D-6E8A-4147-A177-3AD203B41FA5}">
                      <a16:colId xmlns:a16="http://schemas.microsoft.com/office/drawing/2014/main" val="2231482792"/>
                    </a:ext>
                  </a:extLst>
                </a:gridCol>
              </a:tblGrid>
              <a:tr h="0">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DE" sz="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DE" sz="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24927980"/>
                  </a:ext>
                </a:extLst>
              </a:tr>
              <a:tr h="287887">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79</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Tabelle zu sprachlichen Mitteln, Quiz</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52522451"/>
                  </a:ext>
                </a:extLst>
              </a:tr>
              <a:tr h="21500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83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altes Material -&gt; neues Material (4-S-M, 8 Bsp.)</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624047944"/>
                  </a:ext>
                </a:extLst>
              </a:tr>
              <a:tr h="19555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86</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true/false</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663095787"/>
                  </a:ext>
                </a:extLst>
              </a:tr>
              <a:tr h="19555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88</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multiple choice</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272576152"/>
                  </a:ext>
                </a:extLst>
              </a:tr>
              <a:tr h="19555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90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Rollenspiel</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719092886"/>
                  </a:ext>
                </a:extLst>
              </a:tr>
              <a:tr h="23617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93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Differenzierte Formulierungen zur Kundenhöflichkeit</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976486664"/>
                  </a:ext>
                </a:extLst>
              </a:tr>
              <a:tr h="195552">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97</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a:effectLst/>
                        </a:rPr>
                        <a:t>Prompt: Wortschatzliste DaZ</a:t>
                      </a:r>
                      <a:endParaRPr lang="en-DE" sz="1100" kern="10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17583024"/>
                  </a:ext>
                </a:extLst>
              </a:tr>
              <a:tr h="226761">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100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Prompt: Wortgeländer textgebundene Erörterung</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055756465"/>
                  </a:ext>
                </a:extLst>
              </a:tr>
              <a:tr h="120436">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105</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Zwischenstand</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163938750"/>
                  </a:ext>
                </a:extLst>
              </a:tr>
              <a:tr h="203045">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107</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Mittagspause</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034986208"/>
                  </a:ext>
                </a:extLst>
              </a:tr>
              <a:tr h="233464">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109</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Situation 2: Ideenfindung für ein neues Thema, Übersicht</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906549189"/>
                  </a:ext>
                </a:extLst>
              </a:tr>
              <a:tr h="204281">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123</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a:effectLst/>
                        </a:rPr>
                        <a:t>Situation 2: Auftrag</a:t>
                      </a:r>
                      <a:endParaRPr lang="en-DE" sz="1100" kern="10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59776507"/>
                  </a:ext>
                </a:extLst>
              </a:tr>
              <a:tr h="214009">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124</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Workshop Phase 2</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874777985"/>
                  </a:ext>
                </a:extLst>
              </a:tr>
              <a:tr h="262575">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highlight>
                            <a:srgbClr val="FF0000"/>
                          </a:highlight>
                        </a:rPr>
                        <a:t>127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highlight>
                            <a:srgbClr val="FF0000"/>
                          </a:highlight>
                        </a:rPr>
                        <a:t>… (Workshop Phase 3, noch erstellen) …</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57928347"/>
                  </a:ext>
                </a:extLst>
              </a:tr>
              <a:tr h="252991">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138</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DE" sz="1100" kern="100" dirty="0">
                          <a:effectLst/>
                        </a:rPr>
                        <a:t>Glossar KI-Begriffe und Prompt (zur Erstellung Glossar)</a:t>
                      </a:r>
                      <a:endParaRPr lang="en-DE" sz="1100" kern="100" dirty="0">
                        <a:effectLst/>
                        <a:latin typeface="Aptos" panose="020B000402020202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460840049"/>
                  </a:ext>
                </a:extLst>
              </a:tr>
            </a:tbl>
          </a:graphicData>
        </a:graphic>
      </p:graphicFrame>
    </p:spTree>
    <p:extLst>
      <p:ext uri="{BB962C8B-B14F-4D97-AF65-F5344CB8AC3E}">
        <p14:creationId xmlns:p14="http://schemas.microsoft.com/office/powerpoint/2010/main" val="190144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3" name="Picture 2" descr="A white and blue card with black text&#10;&#10;AI-generated content may be incorrect.">
            <a:extLst>
              <a:ext uri="{FF2B5EF4-FFF2-40B4-BE49-F238E27FC236}">
                <a16:creationId xmlns:a16="http://schemas.microsoft.com/office/drawing/2014/main" id="{7E2818B7-D0C1-D44F-4E71-D970E4944BB4}"/>
              </a:ext>
            </a:extLst>
          </p:cNvPr>
          <p:cNvPicPr>
            <a:picLocks noChangeAspect="1"/>
          </p:cNvPicPr>
          <p:nvPr/>
        </p:nvPicPr>
        <p:blipFill>
          <a:blip r:embed="rId3"/>
          <a:stretch>
            <a:fillRect/>
          </a:stretch>
        </p:blipFill>
        <p:spPr>
          <a:xfrm>
            <a:off x="1981938" y="1123091"/>
            <a:ext cx="5157821" cy="5157821"/>
          </a:xfrm>
          <a:prstGeom prst="rect">
            <a:avLst/>
          </a:prstGeom>
        </p:spPr>
      </p:pic>
      <p:sp>
        <p:nvSpPr>
          <p:cNvPr id="4" name="TextBox 3">
            <a:extLst>
              <a:ext uri="{FF2B5EF4-FFF2-40B4-BE49-F238E27FC236}">
                <a16:creationId xmlns:a16="http://schemas.microsoft.com/office/drawing/2014/main" id="{458735BF-579E-58EF-5393-E672EAC4A4DE}"/>
              </a:ext>
            </a:extLst>
          </p:cNvPr>
          <p:cNvSpPr txBox="1"/>
          <p:nvPr/>
        </p:nvSpPr>
        <p:spPr>
          <a:xfrm>
            <a:off x="7509094" y="2975891"/>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09.05.25</a:t>
            </a:r>
            <a:r>
              <a:rPr lang="en-DE" dirty="0"/>
              <a:t>) </a:t>
            </a:r>
          </a:p>
          <a:p>
            <a:pPr algn="r"/>
            <a:endParaRPr lang="en-DE"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345B5F-FAF6-C831-3EB4-B113BE9D307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FB55FA65-CF36-74AE-26C7-D45E90044501}"/>
              </a:ext>
            </a:extLst>
          </p:cNvPr>
          <p:cNvSpPr txBox="1"/>
          <p:nvPr/>
        </p:nvSpPr>
        <p:spPr>
          <a:xfrm>
            <a:off x="2141035" y="869793"/>
            <a:ext cx="5084957" cy="410116"/>
          </a:xfrm>
          <a:prstGeom prst="rect">
            <a:avLst/>
          </a:prstGeom>
        </p:spPr>
        <p:txBody>
          <a:bodyPr vert="horz" lIns="91440" tIns="45720" rIns="91440" bIns="45720" rtlCol="0" anchor="ctr">
            <a:normAutofit/>
          </a:bodyPr>
          <a:lstStyle/>
          <a:p>
            <a:pPr>
              <a:spcBef>
                <a:spcPct val="0"/>
              </a:spcBef>
              <a:spcAft>
                <a:spcPts val="600"/>
              </a:spcAft>
            </a:pPr>
            <a:r>
              <a:rPr lang="de-DE" sz="2000" b="1" kern="1200" dirty="0">
                <a:solidFill>
                  <a:srgbClr val="FF0000"/>
                </a:solidFill>
                <a:latin typeface="Arial" panose="020B0604020202020204" pitchFamily="34" charset="0"/>
                <a:ea typeface="+mj-ea"/>
                <a:cs typeface="Arial" panose="020B0604020202020204" pitchFamily="34" charset="0"/>
              </a:rPr>
              <a:t>LRM</a:t>
            </a:r>
            <a:r>
              <a:rPr lang="de-DE" sz="2000" b="1" dirty="0">
                <a:solidFill>
                  <a:srgbClr val="FF0000"/>
                </a:solidFill>
                <a:latin typeface="Arial" panose="020B0604020202020204" pitchFamily="34" charset="0"/>
                <a:ea typeface="+mj-ea"/>
                <a:cs typeface="Arial" panose="020B0604020202020204" pitchFamily="34" charset="0"/>
              </a:rPr>
              <a:t>s</a:t>
            </a:r>
            <a:r>
              <a:rPr lang="de-DE" sz="2000" b="1" kern="1200" dirty="0">
                <a:solidFill>
                  <a:srgbClr val="FF0000"/>
                </a:solidFill>
                <a:latin typeface="Arial" panose="020B0604020202020204" pitchFamily="34" charset="0"/>
                <a:ea typeface="+mj-ea"/>
                <a:cs typeface="Arial" panose="020B0604020202020204" pitchFamily="34" charset="0"/>
              </a:rPr>
              <a:t>: </a:t>
            </a:r>
            <a:r>
              <a:rPr lang="de-DE" sz="2000" b="1" dirty="0">
                <a:solidFill>
                  <a:srgbClr val="FF0000"/>
                </a:solidFill>
                <a:latin typeface="Arial" panose="020B0604020202020204" pitchFamily="34" charset="0"/>
                <a:ea typeface="+mj-ea"/>
                <a:cs typeface="Arial" panose="020B0604020202020204" pitchFamily="34" charset="0"/>
              </a:rPr>
              <a:t>W</a:t>
            </a:r>
            <a:r>
              <a:rPr lang="de-DE" sz="2000" b="1" kern="1200" dirty="0">
                <a:solidFill>
                  <a:srgbClr val="FF0000"/>
                </a:solidFill>
                <a:latin typeface="Arial" panose="020B0604020202020204" pitchFamily="34" charset="0"/>
                <a:ea typeface="+mj-ea"/>
                <a:cs typeface="Arial" panose="020B0604020202020204" pitchFamily="34" charset="0"/>
              </a:rPr>
              <a:t>ie wurde </a:t>
            </a:r>
            <a:r>
              <a:rPr lang="de-DE" sz="2000" b="1" kern="1200" dirty="0" err="1">
                <a:solidFill>
                  <a:srgbClr val="FF0000"/>
                </a:solidFill>
                <a:latin typeface="Arial" panose="020B0604020202020204" pitchFamily="34" charset="0"/>
                <a:ea typeface="+mj-ea"/>
                <a:cs typeface="Arial" panose="020B0604020202020204" pitchFamily="34" charset="0"/>
              </a:rPr>
              <a:t>DeepSeek</a:t>
            </a:r>
            <a:r>
              <a:rPr lang="de-DE" sz="2000" b="1" kern="1200" dirty="0">
                <a:solidFill>
                  <a:srgbClr val="FF0000"/>
                </a:solidFill>
                <a:latin typeface="Arial" panose="020B0604020202020204" pitchFamily="34" charset="0"/>
                <a:ea typeface="+mj-ea"/>
                <a:cs typeface="Arial" panose="020B0604020202020204" pitchFamily="34" charset="0"/>
              </a:rPr>
              <a:t> R1 erstellt? </a:t>
            </a:r>
            <a:endParaRPr lang="de-DE" sz="2000" b="1" kern="1200" noProof="0" dirty="0">
              <a:solidFill>
                <a:srgbClr val="FF0000"/>
              </a:solidFill>
              <a:latin typeface="Arial" panose="020B0604020202020204" pitchFamily="34" charset="0"/>
              <a:ea typeface="+mj-ea"/>
              <a:cs typeface="Arial" panose="020B0604020202020204" pitchFamily="34" charset="0"/>
            </a:endParaRPr>
          </a:p>
        </p:txBody>
      </p:sp>
      <p:pic>
        <p:nvPicPr>
          <p:cNvPr id="14" name="Grafik 13" descr="Ein Bild, das Text, Screenshot, Schrift, Diagramm enthält.&#10;&#10;KI-generierte Inhalte können fehlerhaft sein.">
            <a:extLst>
              <a:ext uri="{FF2B5EF4-FFF2-40B4-BE49-F238E27FC236}">
                <a16:creationId xmlns:a16="http://schemas.microsoft.com/office/drawing/2014/main" id="{434CB135-1C64-3B41-37EF-34E96680D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5" y="1258510"/>
            <a:ext cx="8597589" cy="4277299"/>
          </a:xfrm>
          <a:prstGeom prst="rect">
            <a:avLst/>
          </a:prstGeom>
          <a:noFill/>
        </p:spPr>
      </p:pic>
    </p:spTree>
    <p:extLst>
      <p:ext uri="{BB962C8B-B14F-4D97-AF65-F5344CB8AC3E}">
        <p14:creationId xmlns:p14="http://schemas.microsoft.com/office/powerpoint/2010/main" val="2876244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EF1E53-101E-C0E7-C917-433FAC805601}"/>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950A752-AFD7-13D3-13AD-1B4B64C28D36}"/>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LLM vs. LRM</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10B9E6C-8A91-9142-8556-14B8A66D66E4}"/>
              </a:ext>
            </a:extLst>
          </p:cNvPr>
          <p:cNvSpPr txBox="1"/>
          <p:nvPr/>
        </p:nvSpPr>
        <p:spPr>
          <a:xfrm>
            <a:off x="7440805" y="3009344"/>
            <a:ext cx="1472189" cy="1477328"/>
          </a:xfrm>
          <a:prstGeom prst="rect">
            <a:avLst/>
          </a:prstGeom>
          <a:noFill/>
        </p:spPr>
        <p:txBody>
          <a:bodyPr wrap="square" rtlCol="0">
            <a:spAutoFit/>
          </a:bodyPr>
          <a:lstStyle/>
          <a:p>
            <a:pPr algn="r"/>
            <a:r>
              <a:rPr lang="en-GB" dirty="0"/>
              <a:t>(g</a:t>
            </a:r>
            <a:r>
              <a:rPr lang="en-DE" dirty="0"/>
              <a:t>eneriert von</a:t>
            </a:r>
          </a:p>
          <a:p>
            <a:pPr algn="r"/>
            <a:r>
              <a:rPr lang="en-DE" dirty="0"/>
              <a:t>     OpenAI o3</a:t>
            </a:r>
          </a:p>
          <a:p>
            <a:pPr algn="r"/>
            <a:r>
              <a:rPr lang="en-GB" dirty="0"/>
              <a:t>       am 9.5.25)</a:t>
            </a:r>
            <a:r>
              <a:rPr lang="en-DE" dirty="0"/>
              <a:t> </a:t>
            </a:r>
          </a:p>
        </p:txBody>
      </p:sp>
      <p:pic>
        <p:nvPicPr>
          <p:cNvPr id="19" name="Picture 18" descr="A table of information&#10;&#10;AI-generated content may be incorrect.">
            <a:extLst>
              <a:ext uri="{FF2B5EF4-FFF2-40B4-BE49-F238E27FC236}">
                <a16:creationId xmlns:a16="http://schemas.microsoft.com/office/drawing/2014/main" id="{3CACA92B-C5E1-3BEE-661D-78ECA57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233" y="995375"/>
            <a:ext cx="5623269" cy="5410266"/>
          </a:xfrm>
          <a:prstGeom prst="rect">
            <a:avLst/>
          </a:prstGeom>
        </p:spPr>
      </p:pic>
    </p:spTree>
    <p:extLst>
      <p:ext uri="{BB962C8B-B14F-4D97-AF65-F5344CB8AC3E}">
        <p14:creationId xmlns:p14="http://schemas.microsoft.com/office/powerpoint/2010/main" val="10734152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82743DA-3A6C-E032-690F-68671C1C8DDB}"/>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D617E238-9ED2-C27D-6622-B1B1C60EE145}"/>
              </a:ext>
            </a:extLst>
          </p:cNvPr>
          <p:cNvSpPr txBox="1"/>
          <p:nvPr/>
        </p:nvSpPr>
        <p:spPr>
          <a:xfrm>
            <a:off x="1262314" y="524809"/>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 GPT4o -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0A2E2525-EB6B-3CCD-38B2-14FDBFB9B09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3EF5BCD3-C0F3-5B51-5868-24CEFB7A0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39" y="995011"/>
            <a:ext cx="8572918" cy="4867978"/>
          </a:xfrm>
          <a:prstGeom prst="rect">
            <a:avLst/>
          </a:prstGeom>
        </p:spPr>
      </p:pic>
    </p:spTree>
    <p:extLst>
      <p:ext uri="{BB962C8B-B14F-4D97-AF65-F5344CB8AC3E}">
        <p14:creationId xmlns:p14="http://schemas.microsoft.com/office/powerpoint/2010/main" val="42237029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CE70-5A67-29FE-74E1-58A3A22E828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8620FCA-FB9D-EE68-60DE-5ED5B7A2EABE}"/>
              </a:ext>
            </a:extLst>
          </p:cNvPr>
          <p:cNvSpPr txBox="1"/>
          <p:nvPr/>
        </p:nvSpPr>
        <p:spPr>
          <a:xfrm>
            <a:off x="1828796" y="1242724"/>
            <a:ext cx="5486399" cy="553998"/>
          </a:xfrm>
          <a:prstGeom prst="rect">
            <a:avLst/>
          </a:prstGeom>
          <a:solidFill>
            <a:schemeClr val="tx2">
              <a:lumMod val="40000"/>
              <a:lumOff val="60000"/>
            </a:schemeClr>
          </a:solidFill>
          <a:ln>
            <a:solidFill>
              <a:schemeClr val="accent1">
                <a:shade val="95000"/>
                <a:satMod val="105000"/>
              </a:schemeClr>
            </a:solidFill>
          </a:ln>
        </p:spPr>
        <p:txBody>
          <a:bodyPr wrap="square" lIns="0" tIns="0" rIns="0" bIns="0" rtlCol="0" anchor="t">
            <a:spAutoFit/>
          </a:bodyPr>
          <a:lstStyle/>
          <a:p>
            <a:pPr algn="ctr"/>
            <a:r>
              <a:rPr lang="en-GB" b="1" u="sng" dirty="0"/>
              <a:t>1. Pretraining:</a:t>
            </a:r>
            <a:r>
              <a:rPr lang="en-GB" b="1" dirty="0"/>
              <a:t> </a:t>
            </a:r>
            <a:r>
              <a:rPr lang="en-GB" dirty="0"/>
              <a:t>Self-Supervised auf </a:t>
            </a:r>
            <a:r>
              <a:rPr lang="en-GB" dirty="0" err="1"/>
              <a:t>Milliarden</a:t>
            </a:r>
            <a:r>
              <a:rPr lang="en-GB" dirty="0"/>
              <a:t> Tokens </a:t>
            </a:r>
          </a:p>
          <a:p>
            <a:pPr algn="ctr"/>
            <a:r>
              <a:rPr lang="en-GB" dirty="0"/>
              <a:t>(Text, Code, Multimodal-</a:t>
            </a:r>
            <a:r>
              <a:rPr lang="en-GB" dirty="0" err="1"/>
              <a:t>Daten</a:t>
            </a:r>
            <a:r>
              <a:rPr lang="en-GB" dirty="0"/>
              <a:t>) </a:t>
            </a:r>
            <a:r>
              <a:rPr lang="en-GB" dirty="0" err="1"/>
              <a:t>mit</a:t>
            </a:r>
            <a:r>
              <a:rPr lang="en-GB" dirty="0"/>
              <a:t> Next-Token-Prediction</a:t>
            </a:r>
            <a:endParaRPr lang="en-DE" dirty="0"/>
          </a:p>
        </p:txBody>
      </p:sp>
      <p:sp>
        <p:nvSpPr>
          <p:cNvPr id="4" name="TextBox 3">
            <a:extLst>
              <a:ext uri="{FF2B5EF4-FFF2-40B4-BE49-F238E27FC236}">
                <a16:creationId xmlns:a16="http://schemas.microsoft.com/office/drawing/2014/main" id="{C390473C-E206-AC65-BE08-D1790B9C1C91}"/>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sp>
        <p:nvSpPr>
          <p:cNvPr id="2" name="TextBox 1">
            <a:extLst>
              <a:ext uri="{FF2B5EF4-FFF2-40B4-BE49-F238E27FC236}">
                <a16:creationId xmlns:a16="http://schemas.microsoft.com/office/drawing/2014/main" id="{B4EFA9E0-1A3C-078D-451E-3757A121CE06}"/>
              </a:ext>
            </a:extLst>
          </p:cNvPr>
          <p:cNvSpPr txBox="1"/>
          <p:nvPr/>
        </p:nvSpPr>
        <p:spPr>
          <a:xfrm>
            <a:off x="1610233" y="2189151"/>
            <a:ext cx="5984847" cy="646331"/>
          </a:xfrm>
          <a:prstGeom prst="rect">
            <a:avLst/>
          </a:prstGeom>
          <a:solidFill>
            <a:schemeClr val="tx2">
              <a:lumMod val="40000"/>
              <a:lumOff val="60000"/>
            </a:schemeClr>
          </a:solidFill>
          <a:ln>
            <a:solidFill>
              <a:schemeClr val="accent1">
                <a:shade val="95000"/>
                <a:satMod val="105000"/>
              </a:schemeClr>
            </a:solidFill>
          </a:ln>
        </p:spPr>
        <p:txBody>
          <a:bodyPr wrap="square" rtlCol="0">
            <a:spAutoFit/>
          </a:bodyPr>
          <a:lstStyle/>
          <a:p>
            <a:pPr algn="ctr"/>
            <a:r>
              <a:rPr lang="en-GB" b="1" u="sng" dirty="0"/>
              <a:t>2. Supervised Fine-Tuning (SFT):</a:t>
            </a:r>
            <a:r>
              <a:rPr lang="en-GB" b="1" dirty="0"/>
              <a:t> </a:t>
            </a:r>
            <a:r>
              <a:rPr lang="en-GB" dirty="0" err="1"/>
              <a:t>Feintuning</a:t>
            </a:r>
            <a:r>
              <a:rPr lang="en-GB" dirty="0"/>
              <a:t> auf </a:t>
            </a:r>
            <a:r>
              <a:rPr lang="en-GB" dirty="0" err="1"/>
              <a:t>hochwertigen</a:t>
            </a:r>
            <a:r>
              <a:rPr lang="en-GB" dirty="0"/>
              <a:t> </a:t>
            </a:r>
            <a:endParaRPr lang="en-DE" dirty="0"/>
          </a:p>
          <a:p>
            <a:pPr algn="ctr"/>
            <a:r>
              <a:rPr lang="en-GB" dirty="0"/>
              <a:t>Reasoning-</a:t>
            </a:r>
            <a:r>
              <a:rPr lang="en-GB" dirty="0" err="1"/>
              <a:t>Daten</a:t>
            </a:r>
            <a:r>
              <a:rPr lang="en-GB" dirty="0"/>
              <a:t> </a:t>
            </a:r>
            <a:r>
              <a:rPr lang="en-GB" dirty="0" err="1"/>
              <a:t>mit</a:t>
            </a:r>
            <a:r>
              <a:rPr lang="en-GB" dirty="0"/>
              <a:t> Chain-of-Thought-Traces </a:t>
            </a:r>
            <a:endParaRPr lang="en-DE" dirty="0"/>
          </a:p>
        </p:txBody>
      </p:sp>
      <p:sp>
        <p:nvSpPr>
          <p:cNvPr id="5" name="TextBox 4">
            <a:extLst>
              <a:ext uri="{FF2B5EF4-FFF2-40B4-BE49-F238E27FC236}">
                <a16:creationId xmlns:a16="http://schemas.microsoft.com/office/drawing/2014/main" id="{A1263D44-4407-7B16-EBE0-883E5824B905}"/>
              </a:ext>
            </a:extLst>
          </p:cNvPr>
          <p:cNvSpPr txBox="1"/>
          <p:nvPr/>
        </p:nvSpPr>
        <p:spPr>
          <a:xfrm>
            <a:off x="1755825" y="3098895"/>
            <a:ext cx="5693662" cy="923330"/>
          </a:xfrm>
          <a:prstGeom prst="rect">
            <a:avLst/>
          </a:prstGeom>
          <a:solidFill>
            <a:schemeClr val="tx2">
              <a:lumMod val="40000"/>
              <a:lumOff val="60000"/>
            </a:schemeClr>
          </a:solidFill>
          <a:ln>
            <a:solidFill>
              <a:schemeClr val="tx2">
                <a:lumMod val="60000"/>
                <a:lumOff val="40000"/>
              </a:schemeClr>
            </a:solidFill>
          </a:ln>
        </p:spPr>
        <p:txBody>
          <a:bodyPr wrap="square" rtlCol="0">
            <a:spAutoFit/>
          </a:bodyPr>
          <a:lstStyle/>
          <a:p>
            <a:pPr algn="ctr"/>
            <a:r>
              <a:rPr lang="en-GB" b="1" u="sng" dirty="0"/>
              <a:t>3. Reinforcement Learning from Human/Al Feedback (RHF/RLAIF): </a:t>
            </a:r>
            <a:r>
              <a:rPr lang="de-DE" dirty="0"/>
              <a:t>Trainiere Belohnungsmodell, optimiere mit PPO/DPO für </a:t>
            </a:r>
            <a:r>
              <a:rPr lang="de-DE" dirty="0" err="1"/>
              <a:t>Thinking</a:t>
            </a:r>
            <a:r>
              <a:rPr lang="de-DE" dirty="0"/>
              <a:t>-Modus und </a:t>
            </a:r>
            <a:r>
              <a:rPr lang="de-DE" dirty="0" err="1"/>
              <a:t>Safety</a:t>
            </a:r>
            <a:endParaRPr lang="en-DE" dirty="0"/>
          </a:p>
        </p:txBody>
      </p:sp>
      <p:sp>
        <p:nvSpPr>
          <p:cNvPr id="6" name="TextBox 5">
            <a:extLst>
              <a:ext uri="{FF2B5EF4-FFF2-40B4-BE49-F238E27FC236}">
                <a16:creationId xmlns:a16="http://schemas.microsoft.com/office/drawing/2014/main" id="{8BB34131-CD1F-8B3A-3C55-E62AC65D57B5}"/>
              </a:ext>
            </a:extLst>
          </p:cNvPr>
          <p:cNvSpPr txBox="1"/>
          <p:nvPr/>
        </p:nvSpPr>
        <p:spPr>
          <a:xfrm>
            <a:off x="2157804" y="4346920"/>
            <a:ext cx="4889704" cy="646331"/>
          </a:xfrm>
          <a:prstGeom prst="rect">
            <a:avLst/>
          </a:prstGeom>
          <a:solidFill>
            <a:schemeClr val="tx2">
              <a:lumMod val="40000"/>
              <a:lumOff val="60000"/>
            </a:schemeClr>
          </a:solidFill>
          <a:ln>
            <a:solidFill>
              <a:srgbClr val="00B0F0"/>
            </a:solidFill>
          </a:ln>
        </p:spPr>
        <p:txBody>
          <a:bodyPr wrap="square" rtlCol="0">
            <a:spAutoFit/>
          </a:bodyPr>
          <a:lstStyle/>
          <a:p>
            <a:pPr algn="ctr"/>
            <a:r>
              <a:rPr lang="en-GB" b="1" u="sng" dirty="0"/>
              <a:t>4. Post-Training</a:t>
            </a:r>
            <a:r>
              <a:rPr lang="en-GB" dirty="0"/>
              <a:t>: Optimization, Quantization, </a:t>
            </a:r>
          </a:p>
          <a:p>
            <a:pPr algn="ctr"/>
            <a:r>
              <a:rPr lang="en-GB" dirty="0"/>
              <a:t>Evaluation auf Benchmarks (MATH, GPOA, MMLU)</a:t>
            </a:r>
            <a:endParaRPr lang="en-DE" dirty="0"/>
          </a:p>
        </p:txBody>
      </p:sp>
      <p:sp>
        <p:nvSpPr>
          <p:cNvPr id="7" name="TextBox 6">
            <a:extLst>
              <a:ext uri="{FF2B5EF4-FFF2-40B4-BE49-F238E27FC236}">
                <a16:creationId xmlns:a16="http://schemas.microsoft.com/office/drawing/2014/main" id="{FA0908E9-1F0D-5472-4B3F-E57A5142C007}"/>
              </a:ext>
            </a:extLst>
          </p:cNvPr>
          <p:cNvSpPr txBox="1"/>
          <p:nvPr/>
        </p:nvSpPr>
        <p:spPr>
          <a:xfrm>
            <a:off x="2029787" y="5349158"/>
            <a:ext cx="5084419" cy="369332"/>
          </a:xfrm>
          <a:prstGeom prst="rect">
            <a:avLst/>
          </a:prstGeom>
          <a:solidFill>
            <a:schemeClr val="accent3"/>
          </a:solidFill>
          <a:ln>
            <a:solidFill>
              <a:schemeClr val="accent1">
                <a:shade val="95000"/>
                <a:satMod val="105000"/>
              </a:schemeClr>
            </a:solidFill>
          </a:ln>
        </p:spPr>
        <p:txBody>
          <a:bodyPr wrap="square" rtlCol="0">
            <a:spAutoFit/>
          </a:bodyPr>
          <a:lstStyle/>
          <a:p>
            <a:pPr algn="ctr"/>
            <a:r>
              <a:rPr lang="de-DE" b="1" u="sng" dirty="0"/>
              <a:t>GPT-5.2 bereit </a:t>
            </a:r>
            <a:r>
              <a:rPr lang="de-DE" dirty="0"/>
              <a:t>(mit </a:t>
            </a:r>
            <a:r>
              <a:rPr lang="de-DE" dirty="0" err="1"/>
              <a:t>Thinking</a:t>
            </a:r>
            <a:r>
              <a:rPr lang="de-DE" dirty="0"/>
              <a:t>-Modus &amp; </a:t>
            </a:r>
            <a:r>
              <a:rPr lang="de-DE" dirty="0" err="1"/>
              <a:t>CoT</a:t>
            </a:r>
            <a:r>
              <a:rPr lang="de-DE" dirty="0"/>
              <a:t>-Anzeige)</a:t>
            </a:r>
            <a:endParaRPr lang="en-DE" dirty="0"/>
          </a:p>
        </p:txBody>
      </p:sp>
      <p:sp>
        <p:nvSpPr>
          <p:cNvPr id="11" name="TextBox 10">
            <a:extLst>
              <a:ext uri="{FF2B5EF4-FFF2-40B4-BE49-F238E27FC236}">
                <a16:creationId xmlns:a16="http://schemas.microsoft.com/office/drawing/2014/main" id="{7CB11296-C40C-BD4A-0A04-8BB092442E9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Trainingsprozess von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12" name="TextBox 11">
            <a:extLst>
              <a:ext uri="{FF2B5EF4-FFF2-40B4-BE49-F238E27FC236}">
                <a16:creationId xmlns:a16="http://schemas.microsoft.com/office/drawing/2014/main" id="{06B26EE9-E857-0EAC-80F7-9A0AE84A6032}"/>
              </a:ext>
            </a:extLst>
          </p:cNvPr>
          <p:cNvSpPr txBox="1"/>
          <p:nvPr/>
        </p:nvSpPr>
        <p:spPr>
          <a:xfrm>
            <a:off x="207055" y="1231435"/>
            <a:ext cx="1341866" cy="1477328"/>
          </a:xfrm>
          <a:prstGeom prst="rect">
            <a:avLst/>
          </a:prstGeom>
          <a:solidFill>
            <a:schemeClr val="bg1">
              <a:lumMod val="75000"/>
            </a:schemeClr>
          </a:solidFill>
          <a:ln>
            <a:solidFill>
              <a:schemeClr val="accent1"/>
            </a:solidFill>
          </a:ln>
        </p:spPr>
        <p:txBody>
          <a:bodyPr wrap="square" rtlCol="0">
            <a:spAutoFit/>
          </a:bodyPr>
          <a:lstStyle/>
          <a:p>
            <a:r>
              <a:rPr lang="en-GB" dirty="0" err="1"/>
              <a:t>Datenauf</a:t>
            </a:r>
            <a:r>
              <a:rPr lang="en-GB" dirty="0"/>
              <a:t>-</a:t>
            </a:r>
          </a:p>
          <a:p>
            <a:r>
              <a:rPr lang="en-GB" dirty="0" err="1"/>
              <a:t>bereitung</a:t>
            </a:r>
            <a:r>
              <a:rPr lang="en-GB" dirty="0"/>
              <a:t> &amp; </a:t>
            </a:r>
            <a:endParaRPr lang="en-DE" dirty="0"/>
          </a:p>
          <a:p>
            <a:r>
              <a:rPr lang="en-GB" dirty="0"/>
              <a:t>Synthetic </a:t>
            </a:r>
          </a:p>
          <a:p>
            <a:r>
              <a:rPr lang="en-GB" dirty="0"/>
              <a:t>Data </a:t>
            </a:r>
          </a:p>
          <a:p>
            <a:r>
              <a:rPr lang="en-GB" dirty="0"/>
              <a:t>Generation</a:t>
            </a:r>
            <a:endParaRPr lang="en-DE" dirty="0"/>
          </a:p>
        </p:txBody>
      </p:sp>
      <p:sp>
        <p:nvSpPr>
          <p:cNvPr id="13" name="TextBox 12">
            <a:extLst>
              <a:ext uri="{FF2B5EF4-FFF2-40B4-BE49-F238E27FC236}">
                <a16:creationId xmlns:a16="http://schemas.microsoft.com/office/drawing/2014/main" id="{BDFA0D6D-8133-4734-7F7C-9EF4F9888257}"/>
              </a:ext>
            </a:extLst>
          </p:cNvPr>
          <p:cNvSpPr txBox="1"/>
          <p:nvPr/>
        </p:nvSpPr>
        <p:spPr>
          <a:xfrm>
            <a:off x="7594955" y="3594652"/>
            <a:ext cx="1180451" cy="923330"/>
          </a:xfrm>
          <a:prstGeom prst="rect">
            <a:avLst/>
          </a:prstGeom>
          <a:solidFill>
            <a:schemeClr val="bg1">
              <a:lumMod val="75000"/>
            </a:schemeClr>
          </a:solidFill>
          <a:ln>
            <a:solidFill>
              <a:schemeClr val="accent1"/>
            </a:solidFill>
          </a:ln>
        </p:spPr>
        <p:txBody>
          <a:bodyPr wrap="none" rtlCol="0">
            <a:spAutoFit/>
          </a:bodyPr>
          <a:lstStyle/>
          <a:p>
            <a:r>
              <a:rPr lang="en-GB" dirty="0"/>
              <a:t>Red-</a:t>
            </a:r>
          </a:p>
          <a:p>
            <a:r>
              <a:rPr lang="en-GB" dirty="0"/>
              <a:t>Teaming &amp;</a:t>
            </a:r>
            <a:endParaRPr lang="en-DE" dirty="0"/>
          </a:p>
          <a:p>
            <a:r>
              <a:rPr lang="en-GB" dirty="0"/>
              <a:t>Alignment</a:t>
            </a:r>
            <a:endParaRPr lang="en-DE" dirty="0"/>
          </a:p>
        </p:txBody>
      </p:sp>
      <p:cxnSp>
        <p:nvCxnSpPr>
          <p:cNvPr id="15" name="Straight Arrow Connector 14">
            <a:extLst>
              <a:ext uri="{FF2B5EF4-FFF2-40B4-BE49-F238E27FC236}">
                <a16:creationId xmlns:a16="http://schemas.microsoft.com/office/drawing/2014/main" id="{B9D2AC6E-8477-979C-6BDE-079C6F875D9D}"/>
              </a:ext>
            </a:extLst>
          </p:cNvPr>
          <p:cNvCxnSpPr>
            <a:cxnSpLocks/>
          </p:cNvCxnSpPr>
          <p:nvPr/>
        </p:nvCxnSpPr>
        <p:spPr>
          <a:xfrm>
            <a:off x="1548921" y="1936232"/>
            <a:ext cx="1160412" cy="2146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38EA7D-ADE9-36FD-A190-534C85BD65FB}"/>
              </a:ext>
            </a:extLst>
          </p:cNvPr>
          <p:cNvCxnSpPr>
            <a:cxnSpLocks/>
          </p:cNvCxnSpPr>
          <p:nvPr/>
        </p:nvCxnSpPr>
        <p:spPr>
          <a:xfrm flipH="1">
            <a:off x="7052931" y="4562119"/>
            <a:ext cx="1137673" cy="13381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E3B54F-3FE2-3374-54C9-73DF208AA56B}"/>
              </a:ext>
            </a:extLst>
          </p:cNvPr>
          <p:cNvCxnSpPr>
            <a:cxnSpLocks/>
          </p:cNvCxnSpPr>
          <p:nvPr/>
        </p:nvCxnSpPr>
        <p:spPr>
          <a:xfrm>
            <a:off x="7449487" y="3312794"/>
            <a:ext cx="735694" cy="2199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1F8F02-16F8-00ED-D45F-B4485FA190F7}"/>
              </a:ext>
            </a:extLst>
          </p:cNvPr>
          <p:cNvCxnSpPr>
            <a:cxnSpLocks/>
          </p:cNvCxnSpPr>
          <p:nvPr/>
        </p:nvCxnSpPr>
        <p:spPr>
          <a:xfrm>
            <a:off x="4418624" y="1845147"/>
            <a:ext cx="488" cy="33957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F19EBC5-7E7E-6BB3-C6A4-0BAC2B197DDA}"/>
              </a:ext>
            </a:extLst>
          </p:cNvPr>
          <p:cNvCxnSpPr>
            <a:cxnSpLocks/>
          </p:cNvCxnSpPr>
          <p:nvPr/>
        </p:nvCxnSpPr>
        <p:spPr>
          <a:xfrm>
            <a:off x="4419112" y="4056317"/>
            <a:ext cx="0" cy="2749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C6A669D-6AEF-8A6D-26EB-31C213F05375}"/>
              </a:ext>
            </a:extLst>
          </p:cNvPr>
          <p:cNvCxnSpPr>
            <a:cxnSpLocks/>
          </p:cNvCxnSpPr>
          <p:nvPr/>
        </p:nvCxnSpPr>
        <p:spPr>
          <a:xfrm>
            <a:off x="4418624" y="2835482"/>
            <a:ext cx="488" cy="25121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76B85B8-6EA7-4ED3-182A-CDD8FFE84721}"/>
              </a:ext>
            </a:extLst>
          </p:cNvPr>
          <p:cNvCxnSpPr>
            <a:cxnSpLocks/>
          </p:cNvCxnSpPr>
          <p:nvPr/>
        </p:nvCxnSpPr>
        <p:spPr>
          <a:xfrm>
            <a:off x="4418624" y="5032518"/>
            <a:ext cx="0" cy="2959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1741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CD0D08-D5F8-3BB7-F52E-9BA3E5AB424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447EAFC-630E-03C4-EDAE-D242A87B763D}"/>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A42BAC1-B11D-59DC-C4A0-A4FF9844C2D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9D8D273A-585E-9A48-E7FC-11A6376D8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22" y="1095627"/>
            <a:ext cx="8219551" cy="3668516"/>
          </a:xfrm>
          <a:prstGeom prst="rect">
            <a:avLst/>
          </a:prstGeom>
        </p:spPr>
      </p:pic>
      <p:sp>
        <p:nvSpPr>
          <p:cNvPr id="3" name="Rectangle 2">
            <a:extLst>
              <a:ext uri="{FF2B5EF4-FFF2-40B4-BE49-F238E27FC236}">
                <a16:creationId xmlns:a16="http://schemas.microsoft.com/office/drawing/2014/main" id="{0AAC4E08-0086-0728-98FF-76F4EBA151F7}"/>
              </a:ext>
            </a:extLst>
          </p:cNvPr>
          <p:cNvSpPr/>
          <p:nvPr/>
        </p:nvSpPr>
        <p:spPr>
          <a:xfrm>
            <a:off x="3385457"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8976BBA6-B051-178B-AB45-BA457D799ADF}"/>
              </a:ext>
            </a:extLst>
          </p:cNvPr>
          <p:cNvSpPr/>
          <p:nvPr/>
        </p:nvSpPr>
        <p:spPr>
          <a:xfrm>
            <a:off x="4256315" y="2666999"/>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659DC000-434A-122E-49EE-995FA97B9E7F}"/>
              </a:ext>
            </a:extLst>
          </p:cNvPr>
          <p:cNvSpPr/>
          <p:nvPr/>
        </p:nvSpPr>
        <p:spPr>
          <a:xfrm>
            <a:off x="376645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32275704-05BC-E393-AEAF-C581D390448B}"/>
              </a:ext>
            </a:extLst>
          </p:cNvPr>
          <p:cNvSpPr/>
          <p:nvPr/>
        </p:nvSpPr>
        <p:spPr>
          <a:xfrm>
            <a:off x="3429002" y="37318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BF46A3D5-F64F-BF05-F501-BFE61FEC9D0A}"/>
              </a:ext>
            </a:extLst>
          </p:cNvPr>
          <p:cNvSpPr/>
          <p:nvPr/>
        </p:nvSpPr>
        <p:spPr>
          <a:xfrm>
            <a:off x="2188030" y="4504732"/>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tangle 13">
            <a:extLst>
              <a:ext uri="{FF2B5EF4-FFF2-40B4-BE49-F238E27FC236}">
                <a16:creationId xmlns:a16="http://schemas.microsoft.com/office/drawing/2014/main" id="{65A87F7A-77C0-577E-EBD7-702A850EF131}"/>
              </a:ext>
            </a:extLst>
          </p:cNvPr>
          <p:cNvSpPr/>
          <p:nvPr/>
        </p:nvSpPr>
        <p:spPr>
          <a:xfrm>
            <a:off x="5715002" y="2750078"/>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B7CE2E2B-4701-9E98-C409-06A82456F996}"/>
              </a:ext>
            </a:extLst>
          </p:cNvPr>
          <p:cNvSpPr/>
          <p:nvPr/>
        </p:nvSpPr>
        <p:spPr>
          <a:xfrm>
            <a:off x="8175171" y="2521478"/>
            <a:ext cx="2997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685119A8-5136-ED6F-4039-AB6A220BD4F7}"/>
              </a:ext>
            </a:extLst>
          </p:cNvPr>
          <p:cNvSpPr/>
          <p:nvPr/>
        </p:nvSpPr>
        <p:spPr>
          <a:xfrm>
            <a:off x="6733235"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8CEF78CE-0870-88BD-E2D2-18A8FFA9FC27}"/>
              </a:ext>
            </a:extLst>
          </p:cNvPr>
          <p:cNvSpPr/>
          <p:nvPr/>
        </p:nvSpPr>
        <p:spPr>
          <a:xfrm>
            <a:off x="749523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tangle 17">
            <a:extLst>
              <a:ext uri="{FF2B5EF4-FFF2-40B4-BE49-F238E27FC236}">
                <a16:creationId xmlns:a16="http://schemas.microsoft.com/office/drawing/2014/main" id="{9CF2F126-2137-6DEE-2D73-FDD20E4A4B64}"/>
              </a:ext>
            </a:extLst>
          </p:cNvPr>
          <p:cNvSpPr/>
          <p:nvPr/>
        </p:nvSpPr>
        <p:spPr>
          <a:xfrm>
            <a:off x="6248830" y="38461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89778531-7B34-EDED-A9DA-F95DE4B46075}"/>
              </a:ext>
            </a:extLst>
          </p:cNvPr>
          <p:cNvSpPr/>
          <p:nvPr/>
        </p:nvSpPr>
        <p:spPr>
          <a:xfrm>
            <a:off x="6390757" y="44903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924412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E016F9-9A20-5D76-4F8D-F8511E5E24B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52169F3-6044-1327-6987-AB71676C67A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gn="ctr">
              <a:lnSpc>
                <a:spcPts val="2880"/>
              </a:lnSpc>
            </a:pPr>
            <a:r>
              <a:rPr lang="de-DE" sz="2400" b="1" dirty="0">
                <a:solidFill>
                  <a:srgbClr val="000000"/>
                </a:solidFill>
                <a:latin typeface="Helvetica Bold"/>
                <a:ea typeface="Helvetica Bold"/>
                <a:cs typeface="Helvetica Bold"/>
                <a:sym typeface="Helvetica Bold"/>
              </a:rPr>
              <a:t>Vergleich GPT4.0 vs.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2DF19EE-7F85-0AD3-1187-ED1FA59A030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7" name="Picture 6">
            <a:extLst>
              <a:ext uri="{FF2B5EF4-FFF2-40B4-BE49-F238E27FC236}">
                <a16:creationId xmlns:a16="http://schemas.microsoft.com/office/drawing/2014/main" id="{8F956262-E9CE-9C17-5C10-6D170509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16" y="2043390"/>
            <a:ext cx="8215759" cy="1675708"/>
          </a:xfrm>
          <a:prstGeom prst="rect">
            <a:avLst/>
          </a:prstGeom>
        </p:spPr>
      </p:pic>
      <p:sp>
        <p:nvSpPr>
          <p:cNvPr id="2" name="Rectangle 1">
            <a:extLst>
              <a:ext uri="{FF2B5EF4-FFF2-40B4-BE49-F238E27FC236}">
                <a16:creationId xmlns:a16="http://schemas.microsoft.com/office/drawing/2014/main" id="{0F8961B3-3EC8-2CE0-8C86-282717512594}"/>
              </a:ext>
            </a:extLst>
          </p:cNvPr>
          <p:cNvSpPr/>
          <p:nvPr/>
        </p:nvSpPr>
        <p:spPr>
          <a:xfrm>
            <a:off x="6814887" y="22350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3816525C-4BC7-45D4-8CCF-7A04F064BCDA}"/>
              </a:ext>
            </a:extLst>
          </p:cNvPr>
          <p:cNvSpPr/>
          <p:nvPr/>
        </p:nvSpPr>
        <p:spPr>
          <a:xfrm flipV="1">
            <a:off x="7669411" y="2757434"/>
            <a:ext cx="424543" cy="247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C929B30E-1A45-2502-52B6-958A0A969FE9}"/>
              </a:ext>
            </a:extLst>
          </p:cNvPr>
          <p:cNvSpPr/>
          <p:nvPr/>
        </p:nvSpPr>
        <p:spPr>
          <a:xfrm flipV="1">
            <a:off x="8093954" y="311445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587737F8-C609-8002-509C-B4347A57761D}"/>
              </a:ext>
            </a:extLst>
          </p:cNvPr>
          <p:cNvSpPr/>
          <p:nvPr/>
        </p:nvSpPr>
        <p:spPr>
          <a:xfrm flipV="1">
            <a:off x="4223656" y="3305191"/>
            <a:ext cx="255388"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377595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5691A-B065-2772-B328-F9664088DE9C}"/>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F0A2B119-6C47-3CA8-B092-C00A06468DA6}"/>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5C1D1D5A-BFF0-CB2A-DA83-3D55C2DE4C4A}"/>
              </a:ext>
            </a:extLst>
          </p:cNvPr>
          <p:cNvSpPr txBox="1"/>
          <p:nvPr/>
        </p:nvSpPr>
        <p:spPr>
          <a:xfrm>
            <a:off x="462224" y="5865162"/>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CB6079C6-AECC-EF32-48E6-D37DC33BD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24" y="1075623"/>
            <a:ext cx="7712948" cy="2954330"/>
          </a:xfrm>
          <a:prstGeom prst="rect">
            <a:avLst/>
          </a:prstGeom>
        </p:spPr>
      </p:pic>
      <p:sp>
        <p:nvSpPr>
          <p:cNvPr id="3" name="Rectangle 2">
            <a:extLst>
              <a:ext uri="{FF2B5EF4-FFF2-40B4-BE49-F238E27FC236}">
                <a16:creationId xmlns:a16="http://schemas.microsoft.com/office/drawing/2014/main" id="{421B2332-160B-8845-4AFF-94209F59C48E}"/>
              </a:ext>
            </a:extLst>
          </p:cNvPr>
          <p:cNvSpPr/>
          <p:nvPr/>
        </p:nvSpPr>
        <p:spPr>
          <a:xfrm>
            <a:off x="3429420" y="1736478"/>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516179CC-B247-9877-8A9C-76FA869F9609}"/>
              </a:ext>
            </a:extLst>
          </p:cNvPr>
          <p:cNvSpPr/>
          <p:nvPr/>
        </p:nvSpPr>
        <p:spPr>
          <a:xfrm>
            <a:off x="6603028" y="1725805"/>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6D721EE5-789A-34CD-3EB3-0561BD345F41}"/>
              </a:ext>
            </a:extLst>
          </p:cNvPr>
          <p:cNvSpPr/>
          <p:nvPr/>
        </p:nvSpPr>
        <p:spPr>
          <a:xfrm>
            <a:off x="4256315" y="2138907"/>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4D026E51-7965-503D-CB2E-3F160FA8945A}"/>
              </a:ext>
            </a:extLst>
          </p:cNvPr>
          <p:cNvSpPr/>
          <p:nvPr/>
        </p:nvSpPr>
        <p:spPr>
          <a:xfrm>
            <a:off x="2343781" y="362899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63F904B6-9478-D164-1171-4E7FC4D782B2}"/>
              </a:ext>
            </a:extLst>
          </p:cNvPr>
          <p:cNvSpPr/>
          <p:nvPr/>
        </p:nvSpPr>
        <p:spPr>
          <a:xfrm>
            <a:off x="2188030" y="4504732"/>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4" name="Rectangle 13">
            <a:extLst>
              <a:ext uri="{FF2B5EF4-FFF2-40B4-BE49-F238E27FC236}">
                <a16:creationId xmlns:a16="http://schemas.microsoft.com/office/drawing/2014/main" id="{2208E46F-8BF3-6815-2353-A13B8854E645}"/>
              </a:ext>
            </a:extLst>
          </p:cNvPr>
          <p:cNvSpPr/>
          <p:nvPr/>
        </p:nvSpPr>
        <p:spPr>
          <a:xfrm>
            <a:off x="5616198" y="22730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8D00D251-98E2-D999-5B91-C45AD6CC1A85}"/>
              </a:ext>
            </a:extLst>
          </p:cNvPr>
          <p:cNvSpPr/>
          <p:nvPr/>
        </p:nvSpPr>
        <p:spPr>
          <a:xfrm>
            <a:off x="7353495" y="2603030"/>
            <a:ext cx="2997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6D1CDF92-62E7-CBB8-D0DC-F0537C33522E}"/>
              </a:ext>
            </a:extLst>
          </p:cNvPr>
          <p:cNvSpPr/>
          <p:nvPr/>
        </p:nvSpPr>
        <p:spPr>
          <a:xfrm>
            <a:off x="7919782" y="2073960"/>
            <a:ext cx="299781" cy="233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2CE7C393-4224-B8B7-7137-6FF7A7578F5B}"/>
              </a:ext>
            </a:extLst>
          </p:cNvPr>
          <p:cNvSpPr/>
          <p:nvPr/>
        </p:nvSpPr>
        <p:spPr>
          <a:xfrm>
            <a:off x="6139545" y="3143539"/>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tangle 17">
            <a:extLst>
              <a:ext uri="{FF2B5EF4-FFF2-40B4-BE49-F238E27FC236}">
                <a16:creationId xmlns:a16="http://schemas.microsoft.com/office/drawing/2014/main" id="{681557D2-BEF6-6BBE-F7EB-39D0A9071D21}"/>
              </a:ext>
            </a:extLst>
          </p:cNvPr>
          <p:cNvSpPr/>
          <p:nvPr/>
        </p:nvSpPr>
        <p:spPr>
          <a:xfrm>
            <a:off x="6178485" y="368005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A381B3E9-7208-7644-EF11-5E9933F90CEC}"/>
              </a:ext>
            </a:extLst>
          </p:cNvPr>
          <p:cNvSpPr/>
          <p:nvPr/>
        </p:nvSpPr>
        <p:spPr>
          <a:xfrm>
            <a:off x="6390757" y="44903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 name="Picture 1">
            <a:extLst>
              <a:ext uri="{FF2B5EF4-FFF2-40B4-BE49-F238E27FC236}">
                <a16:creationId xmlns:a16="http://schemas.microsoft.com/office/drawing/2014/main" id="{26B46733-D14A-F1D3-5A91-15BC1535D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75" y="4477471"/>
            <a:ext cx="7614555" cy="1354892"/>
          </a:xfrm>
          <a:prstGeom prst="rect">
            <a:avLst/>
          </a:prstGeom>
        </p:spPr>
      </p:pic>
      <p:sp>
        <p:nvSpPr>
          <p:cNvPr id="7" name="TextBox 6">
            <a:extLst>
              <a:ext uri="{FF2B5EF4-FFF2-40B4-BE49-F238E27FC236}">
                <a16:creationId xmlns:a16="http://schemas.microsoft.com/office/drawing/2014/main" id="{BA1C97F9-7060-E281-BD58-761FD9F30827}"/>
              </a:ext>
            </a:extLst>
          </p:cNvPr>
          <p:cNvSpPr txBox="1"/>
          <p:nvPr/>
        </p:nvSpPr>
        <p:spPr>
          <a:xfrm>
            <a:off x="1709165" y="4039349"/>
            <a:ext cx="5725665" cy="434350"/>
          </a:xfrm>
          <a:prstGeom prst="rect">
            <a:avLst/>
          </a:prstGeom>
          <a:noFill/>
        </p:spPr>
        <p:txBody>
          <a:bodyPr wrap="square" rtlCol="0">
            <a:spAutoFit/>
          </a:bodyPr>
          <a:lstStyle/>
          <a:p>
            <a:pPr algn="ctr">
              <a:lnSpc>
                <a:spcPts val="2880"/>
              </a:lnSpc>
            </a:pPr>
            <a:r>
              <a:rPr lang="de-DE" b="1" dirty="0">
                <a:solidFill>
                  <a:srgbClr val="000000"/>
                </a:solidFill>
                <a:latin typeface="Helvetica Bold"/>
                <a:ea typeface="Helvetica Bold"/>
                <a:cs typeface="Helvetica Bold"/>
                <a:sym typeface="Helvetica Bold"/>
              </a:rPr>
              <a:t>Kontext-</a:t>
            </a:r>
            <a:r>
              <a:rPr lang="de-DE" b="1" dirty="0" err="1">
                <a:solidFill>
                  <a:srgbClr val="000000"/>
                </a:solidFill>
                <a:latin typeface="Helvetica Bold"/>
                <a:ea typeface="Helvetica Bold"/>
                <a:cs typeface="Helvetica Bold"/>
                <a:sym typeface="Helvetica Bold"/>
              </a:rPr>
              <a:t>Windows,Vergleich</a:t>
            </a:r>
            <a:r>
              <a:rPr lang="de-DE" b="1" dirty="0">
                <a:solidFill>
                  <a:srgbClr val="000000"/>
                </a:solidFill>
                <a:latin typeface="Helvetica Bold"/>
                <a:ea typeface="Helvetica Bold"/>
                <a:cs typeface="Helvetica Bold"/>
                <a:sym typeface="Helvetica Bold"/>
              </a:rPr>
              <a:t> GPT4. 0 vs. GPT5.2</a:t>
            </a:r>
            <a:endParaRPr lang="en-DE" dirty="0"/>
          </a:p>
        </p:txBody>
      </p:sp>
      <p:sp>
        <p:nvSpPr>
          <p:cNvPr id="8" name="Rectangle 7">
            <a:extLst>
              <a:ext uri="{FF2B5EF4-FFF2-40B4-BE49-F238E27FC236}">
                <a16:creationId xmlns:a16="http://schemas.microsoft.com/office/drawing/2014/main" id="{E8B4EEAD-BEFA-2930-C86F-A3258A8ED2C3}"/>
              </a:ext>
            </a:extLst>
          </p:cNvPr>
          <p:cNvSpPr/>
          <p:nvPr/>
        </p:nvSpPr>
        <p:spPr>
          <a:xfrm>
            <a:off x="3791045" y="2598882"/>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C78CB9FA-B3E5-EE23-0D96-CB76357BEA2D}"/>
              </a:ext>
            </a:extLst>
          </p:cNvPr>
          <p:cNvSpPr/>
          <p:nvPr/>
        </p:nvSpPr>
        <p:spPr>
          <a:xfrm>
            <a:off x="3479659" y="3007445"/>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0199540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72BF5B-2B98-B30C-E76E-CD37BF4510D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1C267D7-D187-8715-EC81-4472FC8881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Überblick Tipps zur </a:t>
            </a:r>
          </a:p>
          <a:p>
            <a:pPr algn="ctr">
              <a:lnSpc>
                <a:spcPts val="2880"/>
              </a:lnSpc>
            </a:pPr>
            <a:r>
              <a:rPr lang="de-DE" sz="2400" b="1" dirty="0">
                <a:solidFill>
                  <a:srgbClr val="000000"/>
                </a:solidFill>
                <a:latin typeface="Helvetica Bold"/>
                <a:ea typeface="Helvetica Bold"/>
                <a:cs typeface="Helvetica Bold"/>
                <a:sym typeface="Helvetica Bold"/>
              </a:rPr>
              <a:t>Token-Optimierung 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18C1C11-7FA1-8231-688E-5C7526287114}"/>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8" name="Picture 7">
            <a:extLst>
              <a:ext uri="{FF2B5EF4-FFF2-40B4-BE49-F238E27FC236}">
                <a16:creationId xmlns:a16="http://schemas.microsoft.com/office/drawing/2014/main" id="{8EB4959C-D1BD-2142-88B4-8FB644957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5" y="1256764"/>
            <a:ext cx="8219550" cy="4327607"/>
          </a:xfrm>
          <a:prstGeom prst="rect">
            <a:avLst/>
          </a:prstGeom>
        </p:spPr>
      </p:pic>
      <p:sp>
        <p:nvSpPr>
          <p:cNvPr id="2" name="Rectangle 1">
            <a:extLst>
              <a:ext uri="{FF2B5EF4-FFF2-40B4-BE49-F238E27FC236}">
                <a16:creationId xmlns:a16="http://schemas.microsoft.com/office/drawing/2014/main" id="{F03E328F-1565-327C-3ABA-1A77D66DB563}"/>
              </a:ext>
            </a:extLst>
          </p:cNvPr>
          <p:cNvSpPr/>
          <p:nvPr/>
        </p:nvSpPr>
        <p:spPr>
          <a:xfrm flipV="1">
            <a:off x="5143926" y="5318172"/>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27684E52-65C0-F0BA-F69D-454240B3136C}"/>
              </a:ext>
            </a:extLst>
          </p:cNvPr>
          <p:cNvSpPr/>
          <p:nvPr/>
        </p:nvSpPr>
        <p:spPr>
          <a:xfrm flipV="1">
            <a:off x="7419041" y="471945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C6E355C5-219B-5B5F-1031-3A570D13F829}"/>
              </a:ext>
            </a:extLst>
          </p:cNvPr>
          <p:cNvSpPr/>
          <p:nvPr/>
        </p:nvSpPr>
        <p:spPr>
          <a:xfrm flipV="1">
            <a:off x="3271583" y="4382000"/>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AEBF3718-D754-85F3-41D3-8B84D8370968}"/>
              </a:ext>
            </a:extLst>
          </p:cNvPr>
          <p:cNvSpPr/>
          <p:nvPr/>
        </p:nvSpPr>
        <p:spPr>
          <a:xfrm flipV="1">
            <a:off x="5195421" y="370708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6">
            <a:extLst>
              <a:ext uri="{FF2B5EF4-FFF2-40B4-BE49-F238E27FC236}">
                <a16:creationId xmlns:a16="http://schemas.microsoft.com/office/drawing/2014/main" id="{10CE0A5D-A5D7-DC86-66CF-DE0A0677A0E6}"/>
              </a:ext>
            </a:extLst>
          </p:cNvPr>
          <p:cNvSpPr/>
          <p:nvPr/>
        </p:nvSpPr>
        <p:spPr>
          <a:xfrm flipV="1">
            <a:off x="4536408" y="310164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7D627278-21C0-F8EB-80A9-1398A4A45AA9}"/>
              </a:ext>
            </a:extLst>
          </p:cNvPr>
          <p:cNvSpPr/>
          <p:nvPr/>
        </p:nvSpPr>
        <p:spPr>
          <a:xfrm flipV="1">
            <a:off x="5206307" y="2427610"/>
            <a:ext cx="486922"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072F244D-A0E1-A3A6-2CFC-87627EC7C4A5}"/>
              </a:ext>
            </a:extLst>
          </p:cNvPr>
          <p:cNvSpPr/>
          <p:nvPr/>
        </p:nvSpPr>
        <p:spPr>
          <a:xfrm flipV="1">
            <a:off x="1646677" y="1835479"/>
            <a:ext cx="383083"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87943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0BD160-8AC2-A841-108F-BDA121EC64F3}"/>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140FFB9-A516-7310-A5AD-8682A0161F3E}"/>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D08BBB0-2911-4521-545C-6886FE4180A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847431CB-56EE-0C37-D3EB-084DB7C37085}"/>
              </a:ext>
            </a:extLst>
          </p:cNvPr>
          <p:cNvSpPr txBox="1"/>
          <p:nvPr/>
        </p:nvSpPr>
        <p:spPr>
          <a:xfrm>
            <a:off x="825910" y="1548581"/>
            <a:ext cx="7724743" cy="4462760"/>
          </a:xfrm>
          <a:prstGeom prst="rect">
            <a:avLst/>
          </a:prstGeom>
          <a:noFill/>
        </p:spPr>
        <p:txBody>
          <a:bodyPr wrap="none" rtlCol="0">
            <a:spAutoFit/>
          </a:bodyPr>
          <a:lstStyle/>
          <a:p>
            <a:r>
              <a:rPr lang="en-DE" sz="2000" b="1" u="sng" dirty="0"/>
              <a:t>1 Einfache Prompts</a:t>
            </a:r>
          </a:p>
          <a:p>
            <a:endParaRPr lang="en-DE" sz="2000" dirty="0"/>
          </a:p>
          <a:p>
            <a:r>
              <a:rPr lang="en-DE" sz="2000" b="1" dirty="0"/>
              <a:t>schlechter Prompt ❌</a:t>
            </a:r>
          </a:p>
          <a:p>
            <a:r>
              <a:rPr lang="en-DE" sz="2000" dirty="0"/>
              <a:t>„Kannst du mir bitte diesen langen Text irgendwie zusammenfassen und </a:t>
            </a:r>
          </a:p>
          <a:p>
            <a:r>
              <a:rPr lang="en-GB" sz="2000" dirty="0"/>
              <a:t>d</a:t>
            </a:r>
            <a:r>
              <a:rPr lang="en-DE" sz="2000" dirty="0"/>
              <a:t>anach ein bisschen analysieren?“</a:t>
            </a:r>
          </a:p>
          <a:p>
            <a:r>
              <a:rPr lang="en-DE" sz="2000" dirty="0"/>
              <a:t>Problem:</a:t>
            </a:r>
          </a:p>
          <a:p>
            <a:pPr lvl="0"/>
            <a:r>
              <a:rPr lang="en-GB" sz="2000" dirty="0"/>
              <a:t>… u</a:t>
            </a:r>
            <a:r>
              <a:rPr lang="en-DE" sz="2000" dirty="0"/>
              <a:t>nklar, zu lang, keine Struktur.</a:t>
            </a:r>
          </a:p>
          <a:p>
            <a:endParaRPr lang="en-DE" sz="2000" dirty="0"/>
          </a:p>
          <a:p>
            <a:r>
              <a:rPr lang="en-DE" sz="2000" b="1" dirty="0"/>
              <a:t>guter Prompt ✅</a:t>
            </a:r>
          </a:p>
          <a:p>
            <a:r>
              <a:rPr lang="en-DE" sz="2000" dirty="0"/>
              <a:t>„Fasse den Text in 5 Bullet-Points zusammen.</a:t>
            </a:r>
            <a:br>
              <a:rPr lang="en-DE" sz="2000" dirty="0"/>
            </a:br>
            <a:r>
              <a:rPr lang="en-DE" sz="2000" dirty="0"/>
              <a:t>Danach erkläre die Hauptaussage in 3 Sätzen.“</a:t>
            </a:r>
          </a:p>
          <a:p>
            <a:r>
              <a:rPr lang="en-DE" sz="2000" dirty="0"/>
              <a:t>Warum besser?</a:t>
            </a:r>
          </a:p>
          <a:p>
            <a:pPr lvl="0"/>
            <a:r>
              <a:rPr lang="en-DE" sz="2000" dirty="0"/>
              <a:t>… klare Aufgaben, klare Struktur, weniger Text.</a:t>
            </a:r>
          </a:p>
          <a:p>
            <a:endParaRPr lang="en-DE" sz="2400" dirty="0"/>
          </a:p>
        </p:txBody>
      </p:sp>
    </p:spTree>
    <p:extLst>
      <p:ext uri="{BB962C8B-B14F-4D97-AF65-F5344CB8AC3E}">
        <p14:creationId xmlns:p14="http://schemas.microsoft.com/office/powerpoint/2010/main" val="26399895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FCF0-6D5D-7E43-712C-16394CE9C0A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59F2A13-306C-074A-D798-29087E252412}"/>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3A2C2582-3599-ABDD-3D37-2F04D41045A8}"/>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694F36DB-4BE2-77A5-5178-667AADCDD0C3}"/>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EAE21BED-F037-E957-94DD-E5641E20D410}"/>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B1BC3953-4EC0-4EBF-7EA6-F503B2940F6A}"/>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CFDA80D9-912A-1C5E-6C1F-F77E697F40EC}"/>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95973318-5B5A-6CD5-4E65-0B33A267A5C2}"/>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1500CA58-BBA5-5F07-D896-808421A4DEA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14C64FBC-BFFD-5BFF-B38D-2AA6A08F5FFF}"/>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EABB7FD-E1A6-3EF4-6D88-8C4ED7AF559A}"/>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C25B042E-DFE6-7CAD-6768-81A0AA17B9B9}"/>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D5C9CC13-5F46-3797-5D1C-D4AE85676050}"/>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BC42859E-9FF5-1908-2F0B-43CB184ED05B}"/>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D09A1C20-9538-B002-AB7E-3533A71127D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FE1D3F96-8D66-1313-AD48-923B899696FE}"/>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E87FD2C5-54D5-B85F-531C-CD0C62FFB30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EBD2B62-0FD5-097A-70C6-6F2BC801D222}"/>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8EE902B-F714-791F-CBD3-4340DE63C5C1}"/>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A8F7778C-83CD-5723-14DB-8C307A59F98C}"/>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E18D2799-E6D1-2A76-7BDB-D75401250F9C}"/>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A2AF1C82-7079-A1D0-6EE9-A4B2F331F2FB}"/>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4527BE2-399B-7176-0D78-5BB99A22229C}"/>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B268235-733F-1096-A9FC-E53D795D34DF}"/>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6C5DB74-CB5C-ACED-4DA2-E6C8837777D8}"/>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6BBCA8-BF11-0042-1205-F895F8EE0CF1}"/>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E6A819A3-4C3D-1F8A-8DF8-DAE3CD05F797}"/>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45C2E086-1CF7-83C8-6303-FF8BC01D9698}"/>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B9FB3B68-5AFB-976F-4246-9B6D6D1391E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B4775213-0EF0-C685-2B83-B61A03F49D47}"/>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148ADEF2-C0AC-ACBD-2932-60660737A8D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7280990D-7B2C-C96D-5BA9-5CA599A0D7B4}"/>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A743A3B-9B93-EEB5-84E3-4A224C351945}"/>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1EA7BAE-0993-0F5E-1492-5EE52A787CB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FD7EEE2D-96B4-EB19-86DE-617C976B511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7BD37ED3-4D34-9BDA-A4D4-E7C516E1A7AD}"/>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14D89D0-982A-2C50-FDED-FC91E6466E5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A0F14E84-862A-7CFD-95EB-D460D12FCD36}"/>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959ED84E-534E-50BD-BE9A-BBF55BE49BB2}"/>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8BBAE520-03A9-16FE-05C5-BC20898EE546}"/>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C52ABA38-A99A-5BB9-66B1-9340C38764E7}"/>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4364248-BB54-8B85-D295-06FB0B660A76}"/>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12DB276-276F-C949-6DBB-66CD71B2D90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E1406D9D-84D6-F16D-85FF-C27C713EB952}"/>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26684846-B10D-A4DC-236F-ED3DBC2D920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CBC3769F-C079-1427-673C-FA19DD8710A2}"/>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E84266EF-1E98-F305-95D4-AF036ED58B7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208252A0-A9A1-43C2-EBB4-ED0EE4E32C53}"/>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F411B690-82F6-40FF-31BB-2E6DFFFDF5C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45A2273-DC79-D772-8832-1B19B7BBAE13}"/>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7C9B95D7-A88A-AEDF-3C01-5B002873E760}"/>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7727EFD4-758C-F521-74EC-1A610CF3AFB1}"/>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3E99D976-6ABE-E041-CD25-BF0309CE267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BE01B588-AF07-0822-192D-27D35BF7160C}"/>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8952600B-E0E1-5A64-F673-E3892310261A}"/>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5" name="Grafik 7">
            <a:extLst>
              <a:ext uri="{FF2B5EF4-FFF2-40B4-BE49-F238E27FC236}">
                <a16:creationId xmlns:a16="http://schemas.microsoft.com/office/drawing/2014/main" id="{C972B1F1-045B-4D07-663C-6FEE0E347537}"/>
              </a:ext>
            </a:extLst>
          </p:cNvPr>
          <p:cNvPicPr>
            <a:picLocks noChangeAspect="1"/>
          </p:cNvPicPr>
          <p:nvPr/>
        </p:nvPicPr>
        <p:blipFill>
          <a:blip r:embed="rId92"/>
          <a:stretch>
            <a:fillRect/>
          </a:stretch>
        </p:blipFill>
        <p:spPr>
          <a:xfrm>
            <a:off x="8190267" y="3482239"/>
            <a:ext cx="832277" cy="1041671"/>
          </a:xfrm>
          <a:prstGeom prst="rect">
            <a:avLst/>
          </a:prstGeom>
        </p:spPr>
      </p:pic>
      <p:sp>
        <p:nvSpPr>
          <p:cNvPr id="6" name="Textfeld 9">
            <a:extLst>
              <a:ext uri="{FF2B5EF4-FFF2-40B4-BE49-F238E27FC236}">
                <a16:creationId xmlns:a16="http://schemas.microsoft.com/office/drawing/2014/main" id="{986A7312-DDB0-E92D-B5CB-5E4E6C16A7C1}"/>
              </a:ext>
            </a:extLst>
          </p:cNvPr>
          <p:cNvSpPr txBox="1"/>
          <p:nvPr/>
        </p:nvSpPr>
        <p:spPr>
          <a:xfrm>
            <a:off x="6525329" y="5239875"/>
            <a:ext cx="1609397" cy="1234312"/>
          </a:xfrm>
          <a:prstGeom prst="rect">
            <a:avLst/>
          </a:prstGeom>
          <a:noFill/>
        </p:spPr>
        <p:txBody>
          <a:bodyPr wrap="square">
            <a:spAutoFit/>
          </a:bodyPr>
          <a:lstStyle/>
          <a:p>
            <a:r>
              <a:rPr lang="de-DE" b="1" dirty="0"/>
              <a:t>Präsentation/Diskussion</a:t>
            </a:r>
            <a:endParaRPr lang="de-DE" b="1" noProof="0" dirty="0"/>
          </a:p>
          <a:p>
            <a:r>
              <a:rPr lang="de-DE" sz="1400" b="1" noProof="0" dirty="0">
                <a:solidFill>
                  <a:srgbClr val="00B0F0"/>
                </a:solidFill>
              </a:rPr>
              <a:t>   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9B192ED2-5BCB-13DB-9234-646485A3CFDD}"/>
              </a:ext>
            </a:extLst>
          </p:cNvPr>
          <p:cNvPicPr>
            <a:picLocks noChangeAspect="1"/>
          </p:cNvPicPr>
          <p:nvPr/>
        </p:nvPicPr>
        <p:blipFill>
          <a:blip r:embed="rId93"/>
          <a:stretch>
            <a:fillRect/>
          </a:stretch>
        </p:blipFill>
        <p:spPr>
          <a:xfrm>
            <a:off x="5809827" y="5228430"/>
            <a:ext cx="744586" cy="849030"/>
          </a:xfrm>
          <a:prstGeom prst="rect">
            <a:avLst/>
          </a:prstGeom>
        </p:spPr>
      </p:pic>
      <p:sp>
        <p:nvSpPr>
          <p:cNvPr id="10" name="Textfeld 13">
            <a:extLst>
              <a:ext uri="{FF2B5EF4-FFF2-40B4-BE49-F238E27FC236}">
                <a16:creationId xmlns:a16="http://schemas.microsoft.com/office/drawing/2014/main" id="{4B2E7C32-49C7-ABB4-097C-73FB86D5AB9B}"/>
              </a:ext>
            </a:extLst>
          </p:cNvPr>
          <p:cNvSpPr txBox="1"/>
          <p:nvPr/>
        </p:nvSpPr>
        <p:spPr>
          <a:xfrm>
            <a:off x="8330717"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pic>
        <p:nvPicPr>
          <p:cNvPr id="13" name="Grafik 3">
            <a:extLst>
              <a:ext uri="{FF2B5EF4-FFF2-40B4-BE49-F238E27FC236}">
                <a16:creationId xmlns:a16="http://schemas.microsoft.com/office/drawing/2014/main" id="{C1047975-FC83-0668-A421-A7D47B271E13}"/>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475EFEBA-D215-20CA-5D07-94A5DC81F75A}"/>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AA8AD16E-3117-7983-3EB4-164815C26D13}"/>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26AD9D8D-8F5C-4155-33D9-3F7ECDAA8E78}"/>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Tree>
    <p:extLst>
      <p:ext uri="{BB962C8B-B14F-4D97-AF65-F5344CB8AC3E}">
        <p14:creationId xmlns:p14="http://schemas.microsoft.com/office/powerpoint/2010/main" val="201377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E209B4-2434-C981-F765-5C998958E6C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01E87A-21AC-CD0D-C516-FA486CF53027}"/>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60E04B0-1FC6-206A-1728-40A851AE89D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132123DE-DA05-B0A3-8F5B-09E321910EC4}"/>
              </a:ext>
            </a:extLst>
          </p:cNvPr>
          <p:cNvSpPr txBox="1"/>
          <p:nvPr/>
        </p:nvSpPr>
        <p:spPr>
          <a:xfrm>
            <a:off x="825910" y="1563329"/>
            <a:ext cx="7881453" cy="2862322"/>
          </a:xfrm>
          <a:prstGeom prst="rect">
            <a:avLst/>
          </a:prstGeom>
          <a:noFill/>
        </p:spPr>
        <p:txBody>
          <a:bodyPr wrap="none" rtlCol="0">
            <a:spAutoFit/>
          </a:bodyPr>
          <a:lstStyle/>
          <a:p>
            <a:r>
              <a:rPr lang="en-DE" sz="2000" b="1" u="sng" dirty="0"/>
              <a:t>2 Prompt-Kondensation</a:t>
            </a:r>
          </a:p>
          <a:p>
            <a:endParaRPr lang="en-DE" sz="2000" b="1" dirty="0">
              <a:effectLst>
                <a:outerShdw blurRad="38100" dist="19050" dir="2700000" algn="tl">
                  <a:schemeClr val="dk1">
                    <a:alpha val="40000"/>
                  </a:schemeClr>
                </a:outerShdw>
              </a:effectLst>
            </a:endParaRPr>
          </a:p>
          <a:p>
            <a:r>
              <a:rPr lang="en-DE" sz="2000" dirty="0"/>
              <a:t>… </a:t>
            </a:r>
            <a:r>
              <a:rPr lang="en-DE" sz="2000" b="1" dirty="0"/>
              <a:t>„schlechter“ Prompt </a:t>
            </a:r>
            <a:r>
              <a:rPr lang="en-DE" sz="2000" dirty="0"/>
              <a:t>❌, formuliere den Prompt kürzer und klarer:</a:t>
            </a:r>
          </a:p>
          <a:p>
            <a:r>
              <a:rPr lang="en-DE" sz="2000" dirty="0"/>
              <a:t>„Bitte lies dir den folgenden Text sorgfältig durch und gib mir danach eine </a:t>
            </a:r>
          </a:p>
          <a:p>
            <a:r>
              <a:rPr lang="en-DE" sz="2000" dirty="0"/>
              <a:t>kurze, aber dennoch informative Zusammenfassung der wichtigsten </a:t>
            </a:r>
          </a:p>
          <a:p>
            <a:r>
              <a:rPr lang="en-DE" sz="2000" dirty="0"/>
              <a:t>Inhalte.“</a:t>
            </a:r>
          </a:p>
          <a:p>
            <a:br>
              <a:rPr lang="en-DE" sz="2000" dirty="0"/>
            </a:br>
            <a:r>
              <a:rPr lang="en-DE" sz="2000" dirty="0"/>
              <a:t>…</a:t>
            </a:r>
            <a:r>
              <a:rPr lang="en-DE" sz="2000" b="1" dirty="0">
                <a:effectLst>
                  <a:outerShdw blurRad="38100" dist="19050" dir="2700000" algn="tl">
                    <a:schemeClr val="dk1">
                      <a:alpha val="40000"/>
                    </a:schemeClr>
                  </a:outerShdw>
                </a:effectLst>
              </a:rPr>
              <a:t> besserer Prompt ✅</a:t>
            </a:r>
            <a:endParaRPr lang="en-DE" sz="2000" dirty="0"/>
          </a:p>
          <a:p>
            <a:r>
              <a:rPr lang="en-DE" sz="2000" dirty="0"/>
              <a:t>„Fasse den Text in 5 Stichpunkten zusammen.“</a:t>
            </a:r>
          </a:p>
        </p:txBody>
      </p:sp>
    </p:spTree>
    <p:extLst>
      <p:ext uri="{BB962C8B-B14F-4D97-AF65-F5344CB8AC3E}">
        <p14:creationId xmlns:p14="http://schemas.microsoft.com/office/powerpoint/2010/main" val="37396050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973568-8316-91BA-99C3-FAD896D504F5}"/>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C6827E7-5725-557D-1243-2DD930D6316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5563F9CC-A29B-C882-B139-068CDD5CC84A}"/>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F67C9A9-62AD-989D-1758-122591D21275}"/>
              </a:ext>
            </a:extLst>
          </p:cNvPr>
          <p:cNvSpPr txBox="1"/>
          <p:nvPr/>
        </p:nvSpPr>
        <p:spPr>
          <a:xfrm>
            <a:off x="825910" y="1503041"/>
            <a:ext cx="7711406" cy="4708981"/>
          </a:xfrm>
          <a:prstGeom prst="rect">
            <a:avLst/>
          </a:prstGeom>
          <a:noFill/>
        </p:spPr>
        <p:txBody>
          <a:bodyPr wrap="none" rtlCol="0">
            <a:spAutoFit/>
          </a:bodyPr>
          <a:lstStyle/>
          <a:p>
            <a:r>
              <a:rPr lang="en-DE" sz="2000" b="1" u="sng" dirty="0"/>
              <a:t>3 Iteratives Zusammenfassen</a:t>
            </a:r>
          </a:p>
          <a:p>
            <a:r>
              <a:rPr lang="en-DE" sz="2000" dirty="0"/>
              <a:t>„Fasse Abschnitt 1 in 3 Bullet-Points zusammen.“</a:t>
            </a:r>
          </a:p>
          <a:p>
            <a:r>
              <a:rPr lang="en-DE" sz="2000" dirty="0"/>
              <a:t>„Fasse Abschnitt 2 in 3 Bullet-Points zusammen.“</a:t>
            </a:r>
          </a:p>
          <a:p>
            <a:r>
              <a:rPr lang="en-DE" sz="2000" dirty="0"/>
              <a:t>„Nutze nur die Bullet-Points und erstelle eine Gesamtzusammenfassung </a:t>
            </a:r>
          </a:p>
          <a:p>
            <a:r>
              <a:rPr lang="en-DE" sz="2000" dirty="0"/>
              <a:t>  (max. 120 Tokens).“</a:t>
            </a:r>
          </a:p>
          <a:p>
            <a:endParaRPr lang="en-DE" sz="2000" dirty="0"/>
          </a:p>
          <a:p>
            <a:endParaRPr lang="en-DE" sz="2000" dirty="0"/>
          </a:p>
          <a:p>
            <a:r>
              <a:rPr lang="en-DE" sz="2000" b="1" u="sng" dirty="0"/>
              <a:t>4 Hierarchisches Reasoning</a:t>
            </a:r>
          </a:p>
          <a:p>
            <a:r>
              <a:rPr lang="en-DE" sz="2000" dirty="0"/>
              <a:t>„Extrahiere zuerst die 3 Hauptargumente. Danach analysiere jedes </a:t>
            </a:r>
          </a:p>
          <a:p>
            <a:r>
              <a:rPr lang="en-DE" sz="2000" dirty="0"/>
              <a:t>  Argument in 2 Sätzen.“</a:t>
            </a:r>
          </a:p>
          <a:p>
            <a:endParaRPr lang="en-DE" sz="2000" dirty="0"/>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p:txBody>
      </p:sp>
    </p:spTree>
    <p:extLst>
      <p:ext uri="{BB962C8B-B14F-4D97-AF65-F5344CB8AC3E}">
        <p14:creationId xmlns:p14="http://schemas.microsoft.com/office/powerpoint/2010/main" val="33465593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3AB218-54BE-769A-E424-642114BDEF3D}"/>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9B297CE-3B5F-6CB7-5D00-4CDFE4FAA6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CECFAFA1-A217-712A-2002-9E46F9C5655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B03E0FAD-5B3A-8A98-CECC-FC1E28838DB3}"/>
              </a:ext>
            </a:extLst>
          </p:cNvPr>
          <p:cNvSpPr txBox="1"/>
          <p:nvPr/>
        </p:nvSpPr>
        <p:spPr>
          <a:xfrm>
            <a:off x="825910" y="1503041"/>
            <a:ext cx="6063968" cy="4370427"/>
          </a:xfrm>
          <a:prstGeom prst="rect">
            <a:avLst/>
          </a:prstGeom>
          <a:noFill/>
        </p:spPr>
        <p:txBody>
          <a:bodyPr wrap="none" rtlCol="0">
            <a:spAutoFit/>
          </a:bodyPr>
          <a:lstStyle/>
          <a:p>
            <a:r>
              <a:rPr lang="en-DE" sz="2000" b="1" u="sng" dirty="0"/>
              <a:t>5: RAG-ähnliches Arbeiten</a:t>
            </a:r>
          </a:p>
          <a:p>
            <a:r>
              <a:rPr lang="en-DE" sz="2000" dirty="0"/>
              <a:t>„Nutze nur die folgenden Textstellen für deine Antwort:</a:t>
            </a:r>
            <a:br>
              <a:rPr lang="en-DE" sz="2000" dirty="0"/>
            </a:br>
            <a:r>
              <a:rPr lang="en-DE" sz="2000" dirty="0"/>
              <a:t>– Absatz 2</a:t>
            </a:r>
            <a:br>
              <a:rPr lang="en-DE" sz="2000" dirty="0"/>
            </a:br>
            <a:r>
              <a:rPr lang="en-DE" sz="2000" dirty="0"/>
              <a:t>– Absatz 5</a:t>
            </a:r>
            <a:br>
              <a:rPr lang="en-DE" sz="2000" dirty="0"/>
            </a:br>
            <a:r>
              <a:rPr lang="en-DE" sz="2000" dirty="0"/>
              <a:t>– Absatz 7</a:t>
            </a:r>
            <a:br>
              <a:rPr lang="en-DE" sz="2000" dirty="0"/>
            </a:br>
            <a:r>
              <a:rPr lang="en-DE" sz="2000" dirty="0"/>
              <a:t>Beantworte dann die Frage in 4 Sätzen.“</a:t>
            </a:r>
          </a:p>
          <a:p>
            <a:endParaRPr lang="en-DE" sz="2000" dirty="0"/>
          </a:p>
          <a:p>
            <a:endParaRPr lang="en-DE" sz="2000" dirty="0"/>
          </a:p>
          <a:p>
            <a:r>
              <a:rPr lang="en-DE" sz="2000" b="1" u="sng" dirty="0"/>
              <a:t>6: Rolling Context im Chat</a:t>
            </a:r>
          </a:p>
          <a:p>
            <a:r>
              <a:rPr lang="en-DE" sz="2000" dirty="0"/>
              <a:t>„Fasse den bisherigen Chat in 6 Bullet-Points zusammen.</a:t>
            </a:r>
            <a:br>
              <a:rPr lang="en-DE" sz="2000" dirty="0"/>
            </a:br>
            <a:r>
              <a:rPr lang="en-DE" sz="2000" dirty="0"/>
              <a:t>Nutze diese Zusammenfassung als neuen Kontext.“</a:t>
            </a:r>
          </a:p>
          <a:p>
            <a:endParaRPr lang="en-DE" sz="2000" dirty="0"/>
          </a:p>
          <a:p>
            <a:endParaRPr lang="en-DE" sz="2000" dirty="0"/>
          </a:p>
          <a:p>
            <a:endParaRPr lang="en-DE" sz="2000" dirty="0"/>
          </a:p>
        </p:txBody>
      </p:sp>
    </p:spTree>
    <p:extLst>
      <p:ext uri="{BB962C8B-B14F-4D97-AF65-F5344CB8AC3E}">
        <p14:creationId xmlns:p14="http://schemas.microsoft.com/office/powerpoint/2010/main" val="12193093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856-38AD-1546-C84F-050D36E6EDC7}"/>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161EF30-E407-84B4-64D0-2CCA01783F90}"/>
              </a:ext>
            </a:extLst>
          </p:cNvPr>
          <p:cNvSpPr txBox="1"/>
          <p:nvPr/>
        </p:nvSpPr>
        <p:spPr>
          <a:xfrm>
            <a:off x="1262315" y="1206078"/>
            <a:ext cx="6619369" cy="735779"/>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KI und Bias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6" name="Picture 5" descr="A sign with a person and person symbol&#10;&#10;AI-generated content may be incorrect.">
            <a:extLst>
              <a:ext uri="{FF2B5EF4-FFF2-40B4-BE49-F238E27FC236}">
                <a16:creationId xmlns:a16="http://schemas.microsoft.com/office/drawing/2014/main" id="{71ED379E-C89A-3B13-6501-FF4F0D116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37" y="1645641"/>
            <a:ext cx="4053910" cy="4053910"/>
          </a:xfrm>
          <a:prstGeom prst="rect">
            <a:avLst/>
          </a:prstGeom>
        </p:spPr>
      </p:pic>
      <p:pic>
        <p:nvPicPr>
          <p:cNvPr id="2" name="Picture 1" descr="A white and black sign&#10;&#10;AI-generated content may be incorrect.">
            <a:extLst>
              <a:ext uri="{FF2B5EF4-FFF2-40B4-BE49-F238E27FC236}">
                <a16:creationId xmlns:a16="http://schemas.microsoft.com/office/drawing/2014/main" id="{D847BE50-08B7-5F17-442B-3843FF3DF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51" y="2108695"/>
            <a:ext cx="1247351" cy="2973685"/>
          </a:xfrm>
          <a:prstGeom prst="rect">
            <a:avLst/>
          </a:prstGeom>
        </p:spPr>
      </p:pic>
      <p:pic>
        <p:nvPicPr>
          <p:cNvPr id="3" name="Picture 2" descr="A black figure with white stripes&#10;&#10;AI-generated content may be incorrect.">
            <a:extLst>
              <a:ext uri="{FF2B5EF4-FFF2-40B4-BE49-F238E27FC236}">
                <a16:creationId xmlns:a16="http://schemas.microsoft.com/office/drawing/2014/main" id="{6B0D46AA-55B7-B611-64C3-22F361423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569" y="2127945"/>
            <a:ext cx="1264322" cy="2973685"/>
          </a:xfrm>
          <a:prstGeom prst="rect">
            <a:avLst/>
          </a:prstGeom>
        </p:spPr>
      </p:pic>
      <p:pic>
        <p:nvPicPr>
          <p:cNvPr id="4" name="Picture 3" descr="A black rectangles on a white background&#10;&#10;AI-generated content may be incorrect.">
            <a:extLst>
              <a:ext uri="{FF2B5EF4-FFF2-40B4-BE49-F238E27FC236}">
                <a16:creationId xmlns:a16="http://schemas.microsoft.com/office/drawing/2014/main" id="{64AFDBA7-FBD5-49A9-E72F-49E1EDEB0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269" y="2999404"/>
            <a:ext cx="1130300" cy="1282700"/>
          </a:xfrm>
          <a:prstGeom prst="rect">
            <a:avLst/>
          </a:prstGeom>
        </p:spPr>
      </p:pic>
      <p:sp>
        <p:nvSpPr>
          <p:cNvPr id="5" name="Rectangle 4">
            <a:extLst>
              <a:ext uri="{FF2B5EF4-FFF2-40B4-BE49-F238E27FC236}">
                <a16:creationId xmlns:a16="http://schemas.microsoft.com/office/drawing/2014/main" id="{83773E77-FA33-38D1-7057-6C5F9C6AD68C}"/>
              </a:ext>
            </a:extLst>
          </p:cNvPr>
          <p:cNvSpPr/>
          <p:nvPr/>
        </p:nvSpPr>
        <p:spPr>
          <a:xfrm>
            <a:off x="6720382" y="2793271"/>
            <a:ext cx="275573" cy="1791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53848048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35436" y="1057797"/>
            <a:ext cx="7531069" cy="73577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Vergleichsstudie zu bildgenerierender KI und Bias</a:t>
            </a:r>
          </a:p>
          <a:p>
            <a:pPr>
              <a:lnSpc>
                <a:spcPts val="2880"/>
              </a:lnSpc>
            </a:pPr>
            <a:r>
              <a:rPr lang="de-DE" sz="2400" b="1" dirty="0">
                <a:solidFill>
                  <a:srgbClr val="000000"/>
                </a:solidFill>
                <a:latin typeface="Helvetica Bold"/>
                <a:ea typeface="Helvetica Bold"/>
                <a:cs typeface="Helvetica Bold"/>
                <a:sym typeface="Helvetica Bold"/>
              </a:rPr>
              <a:t>(05.02.2024)</a:t>
            </a:r>
            <a:endParaRPr lang="de-DE" sz="2400" b="1" noProof="0" dirty="0">
              <a:solidFill>
                <a:srgbClr val="000000"/>
              </a:solidFill>
              <a:latin typeface="Helvetica Bold"/>
              <a:ea typeface="Helvetica Bold"/>
              <a:cs typeface="Helvetica Bold"/>
              <a:sym typeface="Helvetica Bold"/>
            </a:endParaRPr>
          </a:p>
        </p:txBody>
      </p:sp>
      <p:sp>
        <p:nvSpPr>
          <p:cNvPr id="10" name="TextBox 10"/>
          <p:cNvSpPr txBox="1"/>
          <p:nvPr/>
        </p:nvSpPr>
        <p:spPr>
          <a:xfrm>
            <a:off x="677495" y="5166790"/>
            <a:ext cx="7789010" cy="649024"/>
          </a:xfrm>
          <a:prstGeom prst="rect">
            <a:avLst/>
          </a:prstGeom>
        </p:spPr>
        <p:txBody>
          <a:bodyPr lIns="0" tIns="0" rIns="0" bIns="0" rtlCol="0" anchor="t">
            <a:spAutoFit/>
          </a:bodyPr>
          <a:lstStyle/>
          <a:p>
            <a:pPr>
              <a:lnSpc>
                <a:spcPts val="1680"/>
              </a:lnSpc>
            </a:pPr>
            <a:r>
              <a:rPr lang="de-DE" sz="1400" noProof="0" dirty="0">
                <a:solidFill>
                  <a:srgbClr val="111111"/>
                </a:solidFill>
                <a:latin typeface="Helvetica"/>
                <a:ea typeface="Helvetica"/>
                <a:cs typeface="Helvetica"/>
                <a:sym typeface="Helvetica"/>
              </a:rPr>
              <a:t>Quelle: </a:t>
            </a:r>
          </a:p>
          <a:p>
            <a:pPr>
              <a:lnSpc>
                <a:spcPts val="1680"/>
              </a:lnSpc>
            </a:pPr>
            <a:r>
              <a:rPr lang="de-DE" sz="1400" u="sng" noProof="0" dirty="0">
                <a:solidFill>
                  <a:srgbClr val="0000FF"/>
                </a:solidFill>
                <a:latin typeface="Helvetica"/>
                <a:ea typeface="Helvetica"/>
                <a:cs typeface="Helvetica"/>
                <a:sym typeface="Helvetica"/>
                <a:hlinkClick r:id="rId3" tooltip="https://buzzmatic.net/blog/ki-und-die-darstellung-der-realitaet-eine-studie-von-gender-und-race-bias-in-ki-generierten-bildern/"/>
              </a:rPr>
              <a:t>https://buzzmatic.net/blog/ki-und-die-darstellung-der-realitaet-eine-studie-von-gender-und-race-bias-in-ki-generierten-bildern/</a:t>
            </a:r>
            <a:r>
              <a:rPr lang="de-DE" sz="1400" noProof="0" dirty="0">
                <a:solidFill>
                  <a:srgbClr val="111111"/>
                </a:solidFill>
                <a:latin typeface="Helvetica"/>
                <a:ea typeface="Helvetica"/>
                <a:cs typeface="Helvetica"/>
                <a:sym typeface="Helvetica"/>
              </a:rPr>
              <a:t> </a:t>
            </a:r>
          </a:p>
        </p:txBody>
      </p:sp>
      <p:sp>
        <p:nvSpPr>
          <p:cNvPr id="11" name="Freeform 11" descr="Bildschirmfoto 2024-10-09 um 06.43.41.png"/>
          <p:cNvSpPr/>
          <p:nvPr/>
        </p:nvSpPr>
        <p:spPr>
          <a:xfrm>
            <a:off x="3941160" y="1549561"/>
            <a:ext cx="4265131" cy="3564930"/>
          </a:xfrm>
          <a:custGeom>
            <a:avLst/>
            <a:gdLst/>
            <a:ahLst/>
            <a:cxnLst/>
            <a:rect l="l" t="t" r="r" b="b"/>
            <a:pathLst>
              <a:path w="8530262" h="7129860">
                <a:moveTo>
                  <a:pt x="0" y="0"/>
                </a:moveTo>
                <a:lnTo>
                  <a:pt x="8530262" y="0"/>
                </a:lnTo>
                <a:lnTo>
                  <a:pt x="8530262" y="7129860"/>
                </a:lnTo>
                <a:lnTo>
                  <a:pt x="0" y="7129860"/>
                </a:lnTo>
                <a:lnTo>
                  <a:pt x="0" y="0"/>
                </a:lnTo>
                <a:close/>
              </a:path>
            </a:pathLst>
          </a:custGeom>
          <a:blipFill>
            <a:blip r:embed="rId4"/>
            <a:stretch>
              <a:fillRect l="-78772" t="-83449" r="-98929" b="-24204"/>
            </a:stretch>
          </a:blipFill>
        </p:spPr>
        <p:txBody>
          <a:bodyPr/>
          <a:lstStyle/>
          <a:p>
            <a:endParaRPr lang="de-DE" sz="900" noProof="0" dirty="0"/>
          </a:p>
        </p:txBody>
      </p:sp>
      <p:sp>
        <p:nvSpPr>
          <p:cNvPr id="12" name="Freeform 12" descr="Bildschirmfoto 2024-10-09 um 06.43.41.png"/>
          <p:cNvSpPr/>
          <p:nvPr/>
        </p:nvSpPr>
        <p:spPr>
          <a:xfrm>
            <a:off x="386014" y="2386139"/>
            <a:ext cx="3523431" cy="1660796"/>
          </a:xfrm>
          <a:custGeom>
            <a:avLst/>
            <a:gdLst/>
            <a:ahLst/>
            <a:cxnLst/>
            <a:rect l="l" t="t" r="r" b="b"/>
            <a:pathLst>
              <a:path w="7046862" h="3321592">
                <a:moveTo>
                  <a:pt x="0" y="0"/>
                </a:moveTo>
                <a:lnTo>
                  <a:pt x="7046862" y="0"/>
                </a:lnTo>
                <a:lnTo>
                  <a:pt x="7046862" y="3321592"/>
                </a:lnTo>
                <a:lnTo>
                  <a:pt x="0" y="3321592"/>
                </a:lnTo>
                <a:lnTo>
                  <a:pt x="0" y="0"/>
                </a:lnTo>
                <a:close/>
              </a:path>
            </a:pathLst>
          </a:custGeom>
          <a:blipFill>
            <a:blip r:embed="rId4"/>
            <a:stretch>
              <a:fillRect l="-120036" t="-118320" r="-203133" b="-342784"/>
            </a:stretch>
          </a:blipFill>
        </p:spPr>
        <p:txBody>
          <a:bodyPr/>
          <a:lstStyle/>
          <a:p>
            <a:endParaRPr lang="de-DE" sz="900" noProof="0"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9497-F879-47BE-CD5B-2D1BB21DA53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76F5606-92E6-9271-3134-114499858AED}"/>
              </a:ext>
            </a:extLst>
          </p:cNvPr>
          <p:cNvSpPr txBox="1"/>
          <p:nvPr/>
        </p:nvSpPr>
        <p:spPr>
          <a:xfrm>
            <a:off x="1493346" y="1058794"/>
            <a:ext cx="6763686" cy="110767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nachgetestet am </a:t>
            </a:r>
            <a:r>
              <a:rPr lang="de-DE" sz="2400" b="1" dirty="0">
                <a:solidFill>
                  <a:srgbClr val="000000"/>
                </a:solidFill>
                <a:latin typeface="Helvetica Bold"/>
                <a:ea typeface="Helvetica Bold"/>
                <a:cs typeface="Helvetica Bold"/>
                <a:sym typeface="Helvetica Bold"/>
              </a:rPr>
              <a:t>31</a:t>
            </a:r>
            <a:r>
              <a:rPr lang="de-DE" sz="2400" b="1" noProof="0" dirty="0">
                <a:solidFill>
                  <a:srgbClr val="000000"/>
                </a:solidFill>
                <a:latin typeface="Helvetica Bold"/>
                <a:ea typeface="Helvetica Bold"/>
                <a:cs typeface="Helvetica Bold"/>
                <a:sym typeface="Helvetica Bold"/>
              </a:rPr>
              <a:t>.03.2025, </a:t>
            </a:r>
            <a:r>
              <a:rPr lang="de-DE" sz="2400" b="1" noProof="0" dirty="0" err="1">
                <a:solidFill>
                  <a:srgbClr val="000000"/>
                </a:solidFill>
                <a:latin typeface="Helvetica Bold"/>
                <a:ea typeface="Helvetica Bold"/>
                <a:cs typeface="Helvetica Bold"/>
                <a:sym typeface="Helvetica Bold"/>
              </a:rPr>
              <a:t>Fobizz</a:t>
            </a:r>
            <a:r>
              <a:rPr lang="de-DE" sz="2400" b="1" noProof="0" dirty="0">
                <a:solidFill>
                  <a:srgbClr val="000000"/>
                </a:solidFill>
                <a:latin typeface="Helvetica Bold"/>
                <a:ea typeface="Helvetica Bold"/>
                <a:cs typeface="Helvetica Bold"/>
                <a:sym typeface="Helvetica Bold"/>
              </a:rPr>
              <a:t> DALL-E3</a:t>
            </a:r>
          </a:p>
          <a:p>
            <a:pP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„Wissenschaftler*in“</a:t>
            </a:r>
          </a:p>
        </p:txBody>
      </p:sp>
      <p:pic>
        <p:nvPicPr>
          <p:cNvPr id="3" name="Picture 2">
            <a:extLst>
              <a:ext uri="{FF2B5EF4-FFF2-40B4-BE49-F238E27FC236}">
                <a16:creationId xmlns:a16="http://schemas.microsoft.com/office/drawing/2014/main" id="{A473E39F-DA30-7072-ED61-BA00A9665233}"/>
              </a:ext>
            </a:extLst>
          </p:cNvPr>
          <p:cNvPicPr>
            <a:picLocks noChangeAspect="1"/>
          </p:cNvPicPr>
          <p:nvPr/>
        </p:nvPicPr>
        <p:blipFill>
          <a:blip r:embed="rId3"/>
          <a:stretch>
            <a:fillRect/>
          </a:stretch>
        </p:blipFill>
        <p:spPr>
          <a:xfrm>
            <a:off x="-11878" y="2222056"/>
            <a:ext cx="5794010" cy="3141866"/>
          </a:xfrm>
          <a:prstGeom prst="rect">
            <a:avLst/>
          </a:prstGeom>
        </p:spPr>
      </p:pic>
      <p:pic>
        <p:nvPicPr>
          <p:cNvPr id="2" name="Picture 1" descr="A collage of people in white coats&#10;&#10;AI-generated content may be incorrect.">
            <a:extLst>
              <a:ext uri="{FF2B5EF4-FFF2-40B4-BE49-F238E27FC236}">
                <a16:creationId xmlns:a16="http://schemas.microsoft.com/office/drawing/2014/main" id="{1FED4CEB-B22B-2E21-CEE0-CAD0467DD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741" y="2142045"/>
            <a:ext cx="3603258" cy="3224226"/>
          </a:xfrm>
          <a:prstGeom prst="rect">
            <a:avLst/>
          </a:prstGeom>
        </p:spPr>
      </p:pic>
    </p:spTree>
    <p:extLst>
      <p:ext uri="{BB962C8B-B14F-4D97-AF65-F5344CB8AC3E}">
        <p14:creationId xmlns:p14="http://schemas.microsoft.com/office/powerpoint/2010/main" val="220537866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7564-4DEC-19F1-85E2-FAFA441EE565}"/>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4086177-11BD-85DA-275D-51C0AF514CE7}"/>
              </a:ext>
            </a:extLst>
          </p:cNvPr>
          <p:cNvSpPr txBox="1"/>
          <p:nvPr/>
        </p:nvSpPr>
        <p:spPr>
          <a:xfrm>
            <a:off x="682842" y="1058794"/>
            <a:ext cx="7976525"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09.05</a:t>
            </a:r>
            <a:r>
              <a:rPr lang="de-DE" sz="2400" b="1" noProof="0" dirty="0">
                <a:solidFill>
                  <a:srgbClr val="000000"/>
                </a:solidFill>
                <a:latin typeface="Helvetica Bold"/>
                <a:ea typeface="Helvetica Bold"/>
                <a:cs typeface="Helvetica Bold"/>
                <a:sym typeface="Helvetica Bold"/>
              </a:rPr>
              <a:t>.2025, </a:t>
            </a:r>
            <a:r>
              <a:rPr lang="de-DE" sz="2400" b="1" dirty="0">
                <a:solidFill>
                  <a:srgbClr val="000000"/>
                </a:solidFill>
                <a:latin typeface="Helvetica Bold"/>
                <a:ea typeface="Helvetica Bold"/>
                <a:cs typeface="Helvetica Bold"/>
                <a:sym typeface="Helvetica Bold"/>
              </a:rPr>
              <a:t>ChatGPT </a:t>
            </a:r>
            <a:r>
              <a:rPr lang="de-DE" sz="2400" b="1" noProof="0" dirty="0">
                <a:solidFill>
                  <a:srgbClr val="000000"/>
                </a:solidFill>
                <a:latin typeface="Helvetica Bold"/>
                <a:ea typeface="Helvetica Bold"/>
                <a:cs typeface="Helvetica Bold"/>
                <a:sym typeface="Helvetica Bold"/>
              </a:rPr>
              <a:t>DALL-E3 </a:t>
            </a:r>
          </a:p>
          <a:p>
            <a:pPr algn="ct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noProof="0" dirty="0">
                <a:solidFill>
                  <a:srgbClr val="000000"/>
                </a:solidFill>
                <a:latin typeface="Helvetica Bold"/>
                <a:ea typeface="Helvetica Bold"/>
                <a:cs typeface="Helvetica Bold"/>
                <a:sym typeface="Helvetica Bold"/>
              </a:rPr>
              <a:t> </a:t>
            </a: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dirty="0" err="1">
                <a:solidFill>
                  <a:srgbClr val="000000"/>
                </a:solidFill>
                <a:latin typeface="Helvetica Bold"/>
                <a:ea typeface="Helvetica Bold"/>
                <a:cs typeface="Helvetica Bold"/>
                <a:sym typeface="Helvetica Bold"/>
              </a:rPr>
              <a:t>scientist</a:t>
            </a:r>
            <a:r>
              <a:rPr lang="de-DE" sz="2400" b="1" dirty="0">
                <a:solidFill>
                  <a:srgbClr val="000000"/>
                </a:solidFill>
                <a:latin typeface="Helvetica Bold"/>
                <a:ea typeface="Helvetica Bold"/>
                <a:cs typeface="Helvetica Bold"/>
                <a:sym typeface="Helvetica Bold"/>
              </a:rPr>
              <a:t>“		 	„Wissenschaftler*in“</a:t>
            </a:r>
            <a:endParaRPr lang="de-DE" sz="2400" b="1" noProof="0" dirty="0">
              <a:solidFill>
                <a:srgbClr val="000000"/>
              </a:solidFill>
              <a:latin typeface="Helvetica Bold"/>
              <a:ea typeface="Helvetica Bold"/>
              <a:cs typeface="Helvetica Bold"/>
              <a:sym typeface="Helvetica Bold"/>
            </a:endParaRPr>
          </a:p>
        </p:txBody>
      </p:sp>
      <p:pic>
        <p:nvPicPr>
          <p:cNvPr id="12" name="Picture 11" descr="A person in a lab coat working on a computer&#10;&#10;AI-generated content may be incorrect.">
            <a:extLst>
              <a:ext uri="{FF2B5EF4-FFF2-40B4-BE49-F238E27FC236}">
                <a16:creationId xmlns:a16="http://schemas.microsoft.com/office/drawing/2014/main" id="{D0D751A1-BBED-7CBA-AD41-B9402CA76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 y="2149134"/>
            <a:ext cx="2009031" cy="2009031"/>
          </a:xfrm>
          <a:prstGeom prst="rect">
            <a:avLst/>
          </a:prstGeom>
        </p:spPr>
      </p:pic>
      <p:pic>
        <p:nvPicPr>
          <p:cNvPr id="4" name="Picture 3" descr="A person in a lab coat and goggles looking at test tubes&#10;&#10;AI-generated content may be incorrect.">
            <a:extLst>
              <a:ext uri="{FF2B5EF4-FFF2-40B4-BE49-F238E27FC236}">
                <a16:creationId xmlns:a16="http://schemas.microsoft.com/office/drawing/2014/main" id="{0988F5A7-632D-CEB1-32CE-40C6BE029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735" y="3907941"/>
            <a:ext cx="2175718" cy="2175718"/>
          </a:xfrm>
          <a:prstGeom prst="rect">
            <a:avLst/>
          </a:prstGeom>
        </p:spPr>
      </p:pic>
      <p:pic>
        <p:nvPicPr>
          <p:cNvPr id="14" name="Picture 13" descr="A person in a lab coat holding a test tube&#10;&#10;AI-generated content may be incorrect.">
            <a:extLst>
              <a:ext uri="{FF2B5EF4-FFF2-40B4-BE49-F238E27FC236}">
                <a16:creationId xmlns:a16="http://schemas.microsoft.com/office/drawing/2014/main" id="{92FCC663-DBEA-FC0F-0C3A-74E8AB79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568" y="2149134"/>
            <a:ext cx="2172748" cy="2172748"/>
          </a:xfrm>
          <a:prstGeom prst="rect">
            <a:avLst/>
          </a:prstGeom>
        </p:spPr>
      </p:pic>
      <p:pic>
        <p:nvPicPr>
          <p:cNvPr id="15" name="Picture 14" descr="Two men in white coats and goggles in a laboratory&#10;&#10;AI-generated content may be incorrect.">
            <a:extLst>
              <a:ext uri="{FF2B5EF4-FFF2-40B4-BE49-F238E27FC236}">
                <a16:creationId xmlns:a16="http://schemas.microsoft.com/office/drawing/2014/main" id="{73B517BC-6B61-4BA7-9710-E8890ED19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297" y="3907941"/>
            <a:ext cx="2172748" cy="2172748"/>
          </a:xfrm>
          <a:prstGeom prst="rect">
            <a:avLst/>
          </a:prstGeom>
        </p:spPr>
      </p:pic>
    </p:spTree>
    <p:extLst>
      <p:ext uri="{BB962C8B-B14F-4D97-AF65-F5344CB8AC3E}">
        <p14:creationId xmlns:p14="http://schemas.microsoft.com/office/powerpoint/2010/main" val="11115988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E6F5-DDAA-21FB-6765-FC8A9570FC2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87F524E4-21F9-3EFF-F43D-4667B58CDFF5}"/>
              </a:ext>
            </a:extLst>
          </p:cNvPr>
          <p:cNvSpPr txBox="1"/>
          <p:nvPr/>
        </p:nvSpPr>
        <p:spPr>
          <a:xfrm>
            <a:off x="682842" y="1058794"/>
            <a:ext cx="7976525" cy="408284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ein</a:t>
            </a:r>
            <a:r>
              <a:rPr lang="de-DE" sz="2400" b="1" dirty="0">
                <a:solidFill>
                  <a:srgbClr val="000000"/>
                </a:solidFill>
                <a:latin typeface="Helvetica Bold"/>
                <a:ea typeface="Helvetica Bold"/>
                <a:cs typeface="Helvetica Bold"/>
                <a:sym typeface="Helvetica Bold"/>
              </a:rPr>
              <a:t> Verlauf</a:t>
            </a: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1. Bild			2. Bild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1. Mal                     2. Mal 	               3. Mal</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3" name="Picture 2">
            <a:extLst>
              <a:ext uri="{FF2B5EF4-FFF2-40B4-BE49-F238E27FC236}">
                <a16:creationId xmlns:a16="http://schemas.microsoft.com/office/drawing/2014/main" id="{39DE0C1C-0383-9F73-52AF-275FF131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569" y="2158999"/>
            <a:ext cx="2235200" cy="1490133"/>
          </a:xfrm>
          <a:prstGeom prst="rect">
            <a:avLst/>
          </a:prstGeom>
        </p:spPr>
      </p:pic>
      <p:pic>
        <p:nvPicPr>
          <p:cNvPr id="6" name="Picture 5">
            <a:extLst>
              <a:ext uri="{FF2B5EF4-FFF2-40B4-BE49-F238E27FC236}">
                <a16:creationId xmlns:a16="http://schemas.microsoft.com/office/drawing/2014/main" id="{C0B6DD89-F75B-F351-55A7-D00A9BFFF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467" y="2158999"/>
            <a:ext cx="2235200" cy="1490133"/>
          </a:xfrm>
          <a:prstGeom prst="rect">
            <a:avLst/>
          </a:prstGeom>
        </p:spPr>
      </p:pic>
      <p:pic>
        <p:nvPicPr>
          <p:cNvPr id="8" name="Picture 7">
            <a:extLst>
              <a:ext uri="{FF2B5EF4-FFF2-40B4-BE49-F238E27FC236}">
                <a16:creationId xmlns:a16="http://schemas.microsoft.com/office/drawing/2014/main" id="{E03B53A9-439C-86A7-3FE9-C6A213F94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22" y="4432032"/>
            <a:ext cx="2531161" cy="1422000"/>
          </a:xfrm>
          <a:prstGeom prst="rect">
            <a:avLst/>
          </a:prstGeom>
        </p:spPr>
      </p:pic>
      <p:pic>
        <p:nvPicPr>
          <p:cNvPr id="11" name="Picture 10">
            <a:extLst>
              <a:ext uri="{FF2B5EF4-FFF2-40B4-BE49-F238E27FC236}">
                <a16:creationId xmlns:a16="http://schemas.microsoft.com/office/drawing/2014/main" id="{3E2FF5ED-F30F-59A2-F846-3A7E60D49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315" y="4419903"/>
            <a:ext cx="1749351" cy="1717631"/>
          </a:xfrm>
          <a:prstGeom prst="rect">
            <a:avLst/>
          </a:prstGeom>
        </p:spPr>
      </p:pic>
      <p:pic>
        <p:nvPicPr>
          <p:cNvPr id="16" name="Picture 15">
            <a:extLst>
              <a:ext uri="{FF2B5EF4-FFF2-40B4-BE49-F238E27FC236}">
                <a16:creationId xmlns:a16="http://schemas.microsoft.com/office/drawing/2014/main" id="{BB5D4BE8-1F9B-B962-222E-ECBE49D78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036" y="4427604"/>
            <a:ext cx="1717631" cy="1717631"/>
          </a:xfrm>
          <a:prstGeom prst="rect">
            <a:avLst/>
          </a:prstGeom>
        </p:spPr>
      </p:pic>
    </p:spTree>
    <p:extLst>
      <p:ext uri="{BB962C8B-B14F-4D97-AF65-F5344CB8AC3E}">
        <p14:creationId xmlns:p14="http://schemas.microsoft.com/office/powerpoint/2010/main" val="182935425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D0A00-5454-3A29-AEA4-00004675EF22}"/>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AFFE58BF-8F75-8415-940D-EB0DBF2F317D}"/>
              </a:ext>
            </a:extLst>
          </p:cNvPr>
          <p:cNvSpPr txBox="1"/>
          <p:nvPr/>
        </p:nvSpPr>
        <p:spPr>
          <a:xfrm>
            <a:off x="682842" y="1058794"/>
            <a:ext cx="7976525" cy="222336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“Wissenschaftler*in“</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         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A877BE40-56BD-077F-5B17-961ABFBF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358" y="2541871"/>
            <a:ext cx="3208800" cy="2406600"/>
          </a:xfrm>
          <a:prstGeom prst="rect">
            <a:avLst/>
          </a:prstGeom>
        </p:spPr>
      </p:pic>
      <p:pic>
        <p:nvPicPr>
          <p:cNvPr id="7" name="Picture 6">
            <a:extLst>
              <a:ext uri="{FF2B5EF4-FFF2-40B4-BE49-F238E27FC236}">
                <a16:creationId xmlns:a16="http://schemas.microsoft.com/office/drawing/2014/main" id="{4F99598B-5435-1FCB-D0A4-DC5EB119C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67" y="2553695"/>
            <a:ext cx="3598266" cy="2398844"/>
          </a:xfrm>
          <a:prstGeom prst="rect">
            <a:avLst/>
          </a:prstGeom>
        </p:spPr>
      </p:pic>
    </p:spTree>
    <p:extLst>
      <p:ext uri="{BB962C8B-B14F-4D97-AF65-F5344CB8AC3E}">
        <p14:creationId xmlns:p14="http://schemas.microsoft.com/office/powerpoint/2010/main" val="19066332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CA9C-B7A1-33E5-AFCC-1E1BFAC2AF97}"/>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5880EC4A-5BEA-FA5A-0BB6-BB77CA3315BA}"/>
              </a:ext>
            </a:extLst>
          </p:cNvPr>
          <p:cNvSpPr txBox="1"/>
          <p:nvPr/>
        </p:nvSpPr>
        <p:spPr>
          <a:xfrm>
            <a:off x="682842" y="1058794"/>
            <a:ext cx="7976525" cy="333905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group</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of</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a:t>
            </a:r>
          </a:p>
          <a:p>
            <a:pPr>
              <a:lnSpc>
                <a:spcPts val="2880"/>
              </a:lnSpc>
            </a:pPr>
            <a:endParaRPr lang="de-DE" sz="2400" b="1" dirty="0">
              <a:solidFill>
                <a:srgbClr val="000000"/>
              </a:solidFill>
              <a:latin typeface="Helvetica Bold"/>
              <a:ea typeface="Helvetica Bold"/>
              <a:cs typeface="Helvetica Bold"/>
              <a:sym typeface="Helvetica Bold"/>
            </a:endParaRPr>
          </a:p>
          <a:p>
            <a:pPr algn="ct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38F0E598-9139-5964-541A-1B24FFE65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012" y="2235200"/>
            <a:ext cx="3931355" cy="1684866"/>
          </a:xfrm>
          <a:prstGeom prst="rect">
            <a:avLst/>
          </a:prstGeom>
        </p:spPr>
      </p:pic>
      <p:pic>
        <p:nvPicPr>
          <p:cNvPr id="7" name="Picture 6">
            <a:extLst>
              <a:ext uri="{FF2B5EF4-FFF2-40B4-BE49-F238E27FC236}">
                <a16:creationId xmlns:a16="http://schemas.microsoft.com/office/drawing/2014/main" id="{8FC86797-437D-DF9C-0A60-B2C33315E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7" y="2235200"/>
            <a:ext cx="3776133" cy="2517422"/>
          </a:xfrm>
          <a:prstGeom prst="rect">
            <a:avLst/>
          </a:prstGeom>
        </p:spPr>
      </p:pic>
    </p:spTree>
    <p:extLst>
      <p:ext uri="{BB962C8B-B14F-4D97-AF65-F5344CB8AC3E}">
        <p14:creationId xmlns:p14="http://schemas.microsoft.com/office/powerpoint/2010/main" val="29964997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383E-DA0C-7C7D-5EFF-AD7B754E136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8497538-2B39-41E8-9A14-4865AE9D18AF}"/>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8497538-2B39-41E8-9A14-4865AE9D18AF}"/>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D0F3C37-2B6F-21BB-B977-8EB5836BFF1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D0F3C37-2B6F-21BB-B977-8EB5836BFF1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15FD596D-402F-9A8E-C595-9CF05950A30A}"/>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15FD596D-402F-9A8E-C595-9CF05950A30A}"/>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2A4D709-8367-A3BA-2AE9-4543435EDDC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D2A4D709-8367-A3BA-2AE9-4543435EDDCA}"/>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E1A0E18-DF81-F0B9-BF46-04B5704630F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E1A0E18-DF81-F0B9-BF46-04B5704630F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2A57523-C5B0-EF3F-A7BC-F3065A089CB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62A57523-C5B0-EF3F-A7BC-F3065A089CB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FD0DDDC-DBEA-E2B3-76C1-A88E0EF21D1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CFD0DDDC-DBEA-E2B3-76C1-A88E0EF21D1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06D18E82-33F5-3154-2305-7CE94DC1881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06D18E82-33F5-3154-2305-7CE94DC1881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4B038D7-F081-45CF-71D1-22BDFA3709A0}"/>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4B038D7-F081-45CF-71D1-22BDFA3709A0}"/>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F1697E2-A28A-01CE-7AE5-9513FDEB6226}"/>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FF1697E2-A28A-01CE-7AE5-9513FDEB6226}"/>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3D0F43C-4B28-688B-03EF-4C76D019FCB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3D0F43C-4B28-688B-03EF-4C76D019FCB7}"/>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8D8B8F5F-6B13-425A-D975-A931A0930BAA}"/>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8D8B8F5F-6B13-425A-D975-A931A0930BAA}"/>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5F39EDC4-486D-4166-A31E-263D2B08EBF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5F39EDC4-486D-4166-A31E-263D2B08EBF0}"/>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3A9A20A-8984-B10C-0A0A-347D466C73DC}"/>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3A9A20A-8984-B10C-0A0A-347D466C73DC}"/>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6E340BCA-95FC-013D-374C-0D9DF06271E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8AD1BE0-ECA6-3A2B-3E67-A715F59AFA5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8AD1BE0-ECA6-3A2B-3E67-A715F59AFA5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D4833F8-5D83-7373-F268-092C2CEBB7F5}"/>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FD4833F8-5D83-7373-F268-092C2CEBB7F5}"/>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A9ECEBA-BCC2-4703-83B7-CED26E87CF5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6A9ECEBA-BCC2-4703-83B7-CED26E87CF5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83BF30B-4F35-589E-4DDA-8075E6FF8E9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B83BF30B-4F35-589E-4DDA-8075E6FF8E98}"/>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96A75E1-ED1C-5A82-A34A-93BD29287CD5}"/>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96A75E1-ED1C-5A82-A34A-93BD29287CD5}"/>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293A1A58-C6BF-EA10-2090-15480FD21B2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293A1A58-C6BF-EA10-2090-15480FD21B2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59D66A90-9D56-4499-F5D9-A1CD3D551F2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59D66A90-9D56-4499-F5D9-A1CD3D551F2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BC1E56BA-D60F-B21D-F3F4-B2627A31B266}"/>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BC1E56BA-D60F-B21D-F3F4-B2627A31B266}"/>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0C1F4F1-05E6-BDAD-BBFE-F6F510B9BDC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0C1F4F1-05E6-BDAD-BBFE-F6F510B9BDC4}"/>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96EB38FA-2F74-49F0-F542-56C1F1BB2FC7}"/>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96EB38FA-2F74-49F0-F542-56C1F1BB2FC7}"/>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8B13617-3819-6B06-12CE-14EE486FF84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8B13617-3819-6B06-12CE-14EE486FF84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CDF5DE78-A4E7-FFC1-B243-B56669DBB3B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CDF5DE78-A4E7-FFC1-B243-B56669DBB3B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AA56CF-30FD-0379-A8AC-7F016595B43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AA56CF-30FD-0379-A8AC-7F016595B43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4B12B18D-21E8-FEFA-8A27-104E88F2C97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4B12B18D-21E8-FEFA-8A27-104E88F2C97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39E79436-6E80-F23D-531A-CAFF5488F26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39E79436-6E80-F23D-531A-CAFF5488F26A}"/>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47C76CFC-27E5-1262-1BF8-98EA405B9EB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47C76CFC-27E5-1262-1BF8-98EA405B9EB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BA54BBFF-826C-61CD-10C5-C112F4FF4329}"/>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BA54BBFF-826C-61CD-10C5-C112F4FF4329}"/>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C6FBC50-3D04-835E-4792-2D1301B065FC}"/>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1C6FBC50-3D04-835E-4792-2D1301B065FC}"/>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7A20A17-5264-A80D-BC1C-904F21E218E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7A20A17-5264-A80D-BC1C-904F21E218E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AA78436-5F0B-D7DD-DD12-59981B77124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AA78436-5F0B-D7DD-DD12-59981B77124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5DD8FCA-BAAE-B1CA-86C8-BC69C38BCF5C}"/>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5DD8FCA-BAAE-B1CA-86C8-BC69C38BCF5C}"/>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1A54D3E-71FE-651B-3E64-1F10B738ED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B1A54D3E-71FE-651B-3E64-1F10B738ED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18E47AA-10E1-5665-C49B-FC7547F819C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18E47AA-10E1-5665-C49B-FC7547F819C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EB36A11F-3484-AF8F-95D3-70EEAEE4E87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EB36A11F-3484-AF8F-95D3-70EEAEE4E87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A0E6A54-55D6-3C7E-83FD-A69AE1DD981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A0E6A54-55D6-3C7E-83FD-A69AE1DD981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22D9454-0782-3C4A-3EEC-025346D19F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22D9454-0782-3C4A-3EEC-025346D19F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A7FEA90-A374-25D3-27B6-6D400004B51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A7FEA90-A374-25D3-27B6-6D400004B51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8B28B0C-A0F5-1EA1-561A-F92402E3F731}"/>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8B28B0C-A0F5-1EA1-561A-F92402E3F731}"/>
                  </a:ext>
                </a:extLst>
              </p:cNvPr>
              <p:cNvPicPr/>
              <p:nvPr/>
            </p:nvPicPr>
            <p:blipFill>
              <a:blip r:embed="rId87"/>
              <a:stretch>
                <a:fillRect/>
              </a:stretch>
            </p:blipFill>
            <p:spPr>
              <a:xfrm>
                <a:off x="8414972" y="4815510"/>
                <a:ext cx="703096" cy="358920"/>
              </a:xfrm>
              <a:prstGeom prst="rect">
                <a:avLst/>
              </a:prstGeom>
            </p:spPr>
          </p:pic>
        </mc:Fallback>
      </mc:AlternateContent>
      <p:sp>
        <p:nvSpPr>
          <p:cNvPr id="9" name="Textfeld 8">
            <a:extLst>
              <a:ext uri="{FF2B5EF4-FFF2-40B4-BE49-F238E27FC236}">
                <a16:creationId xmlns:a16="http://schemas.microsoft.com/office/drawing/2014/main" id="{89CE958D-2284-C869-E7F2-F79645B6CA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11" name="Textfeld 10">
            <a:extLst>
              <a:ext uri="{FF2B5EF4-FFF2-40B4-BE49-F238E27FC236}">
                <a16:creationId xmlns:a16="http://schemas.microsoft.com/office/drawing/2014/main" id="{38DF45BD-A982-F242-5706-97B3589A960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9AD316C6-F796-2AF8-ED9A-061F04568631}"/>
              </a:ext>
            </a:extLst>
          </p:cNvPr>
          <p:cNvSpPr/>
          <p:nvPr/>
        </p:nvSpPr>
        <p:spPr>
          <a:xfrm flipH="1" flipV="1">
            <a:off x="2371498" y="858593"/>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896825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3202" y="5581968"/>
            <a:ext cx="7865772" cy="243656"/>
          </a:xfrm>
          <a:prstGeom prst="rect">
            <a:avLst/>
          </a:prstGeom>
        </p:spPr>
        <p:txBody>
          <a:bodyPr wrap="square" lIns="0" tIns="0" rIns="0" bIns="0" rtlCol="0" anchor="t">
            <a:spAutoFit/>
          </a:bodyPr>
          <a:lstStyle/>
          <a:p>
            <a:pPr>
              <a:lnSpc>
                <a:spcPts val="1920"/>
              </a:lnSpc>
            </a:pPr>
            <a:r>
              <a:rPr lang="de-DE" sz="1600" noProof="0" dirty="0">
                <a:solidFill>
                  <a:srgbClr val="000000"/>
                </a:solidFill>
                <a:latin typeface="Calibri (MS)"/>
                <a:ea typeface="Calibri (MS)"/>
                <a:cs typeface="Calibri (MS)"/>
                <a:sym typeface="Calibri (MS)"/>
              </a:rPr>
              <a:t>sinngemäß aus Wikipedia </a:t>
            </a:r>
            <a:r>
              <a:rPr lang="de-DE" sz="1600" u="sng" noProof="0" dirty="0">
                <a:solidFill>
                  <a:srgbClr val="0000FF"/>
                </a:solidFill>
                <a:latin typeface="Calibri (MS)"/>
                <a:ea typeface="Calibri (MS)"/>
                <a:cs typeface="Calibri (MS)"/>
                <a:sym typeface="Calibri (MS)"/>
                <a:hlinkClick r:id="rId2" tooltip="https://en.wikipedia.org/wiki/Automation_bias"/>
              </a:rPr>
              <a:t>https://en.wikipedia.org/wiki/Automation_bias</a:t>
            </a:r>
          </a:p>
        </p:txBody>
      </p:sp>
      <p:sp>
        <p:nvSpPr>
          <p:cNvPr id="10" name="TextBox 10"/>
          <p:cNvSpPr txBox="1"/>
          <p:nvPr/>
        </p:nvSpPr>
        <p:spPr>
          <a:xfrm>
            <a:off x="623392" y="1727415"/>
            <a:ext cx="8594876" cy="397545"/>
          </a:xfrm>
          <a:prstGeom prst="rect">
            <a:avLst/>
          </a:prstGeom>
        </p:spPr>
        <p:txBody>
          <a:bodyPr lIns="0" tIns="0" rIns="0" bIns="0" rtlCol="0" anchor="t">
            <a:spAutoFit/>
          </a:bodyPr>
          <a:lstStyle/>
          <a:p>
            <a:pPr>
              <a:lnSpc>
                <a:spcPts val="3088"/>
              </a:lnSpc>
            </a:pPr>
            <a:r>
              <a:rPr lang="de-DE" sz="2859" b="1" noProof="0" dirty="0">
                <a:solidFill>
                  <a:srgbClr val="E4003A"/>
                </a:solidFill>
                <a:latin typeface="Calibri (MS) Bold"/>
                <a:ea typeface="Calibri (MS) Bold"/>
                <a:cs typeface="Calibri (MS) Bold"/>
                <a:sym typeface="Calibri (MS) Bold"/>
              </a:rPr>
              <a:t>Automation Bias</a:t>
            </a:r>
          </a:p>
        </p:txBody>
      </p:sp>
      <p:sp>
        <p:nvSpPr>
          <p:cNvPr id="11" name="TextBox 11"/>
          <p:cNvSpPr txBox="1"/>
          <p:nvPr/>
        </p:nvSpPr>
        <p:spPr>
          <a:xfrm>
            <a:off x="631295" y="2138313"/>
            <a:ext cx="8560601" cy="1956048"/>
          </a:xfrm>
          <a:prstGeom prst="rect">
            <a:avLst/>
          </a:prstGeom>
        </p:spPr>
        <p:txBody>
          <a:bodyPr lIns="0" tIns="0" rIns="0" bIns="0" rtlCol="0" anchor="t">
            <a:spAutoFit/>
          </a:bodyPr>
          <a:lstStyle/>
          <a:p>
            <a:pPr>
              <a:lnSpc>
                <a:spcPts val="1944"/>
              </a:lnSpc>
            </a:pPr>
            <a:r>
              <a:rPr lang="de-DE" sz="2000" noProof="0" dirty="0">
                <a:solidFill>
                  <a:srgbClr val="000000"/>
                </a:solidFill>
                <a:latin typeface="Calibri (MS)"/>
                <a:ea typeface="Calibri (MS)"/>
                <a:cs typeface="Calibri (MS)"/>
                <a:sym typeface="Calibri (MS)"/>
              </a:rPr>
              <a:t>verhaltenspsychologisch nachgewiesenes Phänomen</a:t>
            </a:r>
          </a:p>
          <a:p>
            <a:pPr>
              <a:lnSpc>
                <a:spcPts val="1944"/>
              </a:lnSpc>
            </a:pPr>
            <a:endParaRPr lang="de-DE" sz="2000" noProof="0" dirty="0">
              <a:solidFill>
                <a:srgbClr val="000000"/>
              </a:solidFill>
              <a:latin typeface="Calibri (MS)"/>
              <a:ea typeface="Calibri (MS)"/>
              <a:cs typeface="Calibri (MS)"/>
              <a:sym typeface="Calibri (MS)"/>
            </a:endParaRPr>
          </a:p>
          <a:p>
            <a:pPr>
              <a:lnSpc>
                <a:spcPts val="1944"/>
              </a:lnSpc>
            </a:pPr>
            <a:r>
              <a:rPr lang="de-DE" sz="2000" noProof="0" dirty="0">
                <a:solidFill>
                  <a:srgbClr val="000000"/>
                </a:solidFill>
                <a:latin typeface="Calibri (MS)"/>
                <a:ea typeface="Calibri (MS)"/>
                <a:cs typeface="Calibri (MS)"/>
                <a:sym typeface="Calibri (MS)"/>
              </a:rPr>
              <a:t>Menschen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vertrauen Vorschlägen und Entscheidungen von Maschinen übermäßig</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neigen dazu, Weg des geringsten kognitiven Aufwands einzuschlagen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geben der “Automatisierung” tendenziell den Vorzug</a:t>
            </a:r>
          </a:p>
          <a:p>
            <a:pPr marL="510540" lvl="1" indent="-255270">
              <a:lnSpc>
                <a:spcPts val="1944"/>
              </a:lnSpc>
            </a:pPr>
            <a:endParaRPr lang="de-DE" sz="2000" noProof="0" dirty="0">
              <a:solidFill>
                <a:srgbClr val="000000"/>
              </a:solidFill>
              <a:latin typeface="Calibri (MS)"/>
              <a:ea typeface="Calibri (MS)"/>
              <a:cs typeface="Calibri (MS)"/>
              <a:sym typeface="Calibri (MS)"/>
            </a:endParaRPr>
          </a:p>
          <a:p>
            <a:pPr marL="510540" lvl="1" indent="-255270">
              <a:lnSpc>
                <a:spcPts val="1944"/>
              </a:lnSpc>
            </a:pPr>
            <a:r>
              <a:rPr lang="de-DE" sz="2000" noProof="0" dirty="0">
                <a:solidFill>
                  <a:srgbClr val="000000"/>
                </a:solidFill>
                <a:latin typeface="Calibri (MS)"/>
                <a:ea typeface="Calibri (MS)"/>
                <a:cs typeface="Calibri (MS)"/>
                <a:sym typeface="Calibri (MS)"/>
              </a:rPr>
              <a:t>… nicht erst seit KI (</a:t>
            </a:r>
            <a:r>
              <a:rPr lang="de-DE" sz="2000" noProof="0" dirty="0">
                <a:latin typeface="Calibri (MS)"/>
                <a:ea typeface="Calibri (MS)"/>
                <a:cs typeface="Calibri (MS)"/>
                <a:sym typeface="Calibri (MS)"/>
              </a:rPr>
              <a:t>bspw. Royal-Mail-Horizon-Skandal)</a:t>
            </a:r>
          </a:p>
        </p:txBody>
      </p:sp>
      <p:sp>
        <p:nvSpPr>
          <p:cNvPr id="12" name="Freeform 12" descr="Google Shape;96;g2a4f72ecd0a_0_0">
            <a:hlinkClick r:id="rId3" tooltip="https://creativecommons.org/licenses/by/4.0/"/>
          </p:cNvPr>
          <p:cNvSpPr/>
          <p:nvPr/>
        </p:nvSpPr>
        <p:spPr>
          <a:xfrm>
            <a:off x="323594" y="5327061"/>
            <a:ext cx="699607" cy="253045"/>
          </a:xfrm>
          <a:custGeom>
            <a:avLst/>
            <a:gdLst/>
            <a:ahLst/>
            <a:cxnLst/>
            <a:rect l="l" t="t" r="r" b="b"/>
            <a:pathLst>
              <a:path w="1399214" h="506090">
                <a:moveTo>
                  <a:pt x="0" y="0"/>
                </a:moveTo>
                <a:lnTo>
                  <a:pt x="1399214" y="0"/>
                </a:lnTo>
                <a:lnTo>
                  <a:pt x="1399214" y="506090"/>
                </a:lnTo>
                <a:lnTo>
                  <a:pt x="0" y="506090"/>
                </a:lnTo>
                <a:lnTo>
                  <a:pt x="0" y="0"/>
                </a:lnTo>
                <a:close/>
              </a:path>
            </a:pathLst>
          </a:custGeom>
          <a:blipFill>
            <a:blip r:embed="rId4"/>
            <a:stretch>
              <a:fillRect l="-1689" r="-1689"/>
            </a:stretch>
          </a:blipFill>
        </p:spPr>
        <p:txBody>
          <a:bodyPr/>
          <a:lstStyle/>
          <a:p>
            <a:endParaRPr lang="de-DE" sz="900" noProof="0" dirty="0"/>
          </a:p>
        </p:txBody>
      </p:sp>
      <p:sp>
        <p:nvSpPr>
          <p:cNvPr id="13" name="TextBox 13"/>
          <p:cNvSpPr txBox="1"/>
          <p:nvPr/>
        </p:nvSpPr>
        <p:spPr>
          <a:xfrm>
            <a:off x="1040615" y="5338649"/>
            <a:ext cx="1482878" cy="153888"/>
          </a:xfrm>
          <a:prstGeom prst="rect">
            <a:avLst/>
          </a:prstGeom>
        </p:spPr>
        <p:txBody>
          <a:bodyPr lIns="0" tIns="0" rIns="0" bIns="0" rtlCol="0" anchor="t">
            <a:spAutoFit/>
          </a:bodyPr>
          <a:lstStyle/>
          <a:p>
            <a:pPr>
              <a:lnSpc>
                <a:spcPts val="1200"/>
              </a:lnSpc>
            </a:pPr>
            <a:r>
              <a:rPr lang="de-DE" sz="1000" noProof="0" dirty="0">
                <a:solidFill>
                  <a:srgbClr val="000000"/>
                </a:solidFill>
                <a:latin typeface="Helvetica"/>
                <a:ea typeface="Helvetica"/>
                <a:cs typeface="Helvetica"/>
                <a:sym typeface="Helvetica"/>
              </a:rPr>
              <a:t>Anja Lorenz (TH Lübeck)</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2B6763-9166-DFD1-F11B-A61EF354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31" y="968022"/>
            <a:ext cx="7704669" cy="5136446"/>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uniform talking to a person in a turban&#10;&#10;AI-generated content may be incorrect.">
            <a:extLst>
              <a:ext uri="{FF2B5EF4-FFF2-40B4-BE49-F238E27FC236}">
                <a16:creationId xmlns:a16="http://schemas.microsoft.com/office/drawing/2014/main" id="{52D072B1-1941-C214-3A78-664562698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346" y="1969547"/>
            <a:ext cx="3556578" cy="3556578"/>
          </a:xfrm>
          <a:prstGeom prst="rect">
            <a:avLst/>
          </a:prstGeom>
        </p:spPr>
      </p:pic>
      <p:sp>
        <p:nvSpPr>
          <p:cNvPr id="9" name="TextBox 9"/>
          <p:cNvSpPr txBox="1"/>
          <p:nvPr/>
        </p:nvSpPr>
        <p:spPr>
          <a:xfrm>
            <a:off x="2132033" y="1129454"/>
            <a:ext cx="4879931"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grpSp>
        <p:nvGrpSpPr>
          <p:cNvPr id="12" name="Group 12"/>
          <p:cNvGrpSpPr/>
          <p:nvPr/>
        </p:nvGrpSpPr>
        <p:grpSpPr>
          <a:xfrm>
            <a:off x="254481" y="2481658"/>
            <a:ext cx="3765403" cy="2415196"/>
            <a:chOff x="-303909" y="-265938"/>
            <a:chExt cx="7617464" cy="4842356"/>
          </a:xfrm>
        </p:grpSpPr>
        <p:sp>
          <p:nvSpPr>
            <p:cNvPr id="13" name="Freeform 13"/>
            <p:cNvSpPr/>
            <p:nvPr/>
          </p:nvSpPr>
          <p:spPr>
            <a:xfrm>
              <a:off x="-303909" y="-229644"/>
              <a:ext cx="7389376" cy="4806062"/>
            </a:xfrm>
            <a:custGeom>
              <a:avLst/>
              <a:gdLst/>
              <a:ahLst/>
              <a:cxnLst/>
              <a:rect l="l" t="t" r="r" b="b"/>
              <a:pathLst>
                <a:path w="7580254" h="4734560">
                  <a:moveTo>
                    <a:pt x="7580254" y="930910"/>
                  </a:moveTo>
                  <a:lnTo>
                    <a:pt x="5445988" y="1191006"/>
                  </a:lnTo>
                  <a:cubicBezTo>
                    <a:pt x="4635710" y="288290"/>
                    <a:pt x="3053157" y="0"/>
                    <a:pt x="1790170" y="524764"/>
                  </a:cubicBezTo>
                  <a:cubicBezTo>
                    <a:pt x="527184" y="1049528"/>
                    <a:pt x="0" y="2216023"/>
                    <a:pt x="564802" y="3219323"/>
                  </a:cubicBezTo>
                  <a:cubicBezTo>
                    <a:pt x="1132935" y="4222623"/>
                    <a:pt x="2613801" y="4734560"/>
                    <a:pt x="3985792" y="4402074"/>
                  </a:cubicBezTo>
                  <a:cubicBezTo>
                    <a:pt x="5357784" y="4069588"/>
                    <a:pt x="6169793" y="3001391"/>
                    <a:pt x="5866855" y="1934337"/>
                  </a:cubicBezTo>
                  <a:close/>
                </a:path>
              </a:pathLst>
            </a:custGeom>
            <a:solidFill>
              <a:srgbClr val="FFFFFF"/>
            </a:solidFill>
          </p:spPr>
          <p:txBody>
            <a:bodyPr/>
            <a:lstStyle/>
            <a:p>
              <a:endParaRPr lang="de-DE" sz="900" noProof="0" dirty="0"/>
            </a:p>
          </p:txBody>
        </p:sp>
        <p:sp>
          <p:nvSpPr>
            <p:cNvPr id="14" name="Freeform 14"/>
            <p:cNvSpPr/>
            <p:nvPr/>
          </p:nvSpPr>
          <p:spPr>
            <a:xfrm>
              <a:off x="-276606" y="-265938"/>
              <a:ext cx="7590161" cy="4806061"/>
            </a:xfrm>
            <a:custGeom>
              <a:avLst/>
              <a:gdLst/>
              <a:ahLst/>
              <a:cxnLst/>
              <a:rect l="l" t="t" r="r" b="b"/>
              <a:pathLst>
                <a:path w="7590161" h="4806061">
                  <a:moveTo>
                    <a:pt x="7557141" y="1000506"/>
                  </a:moveTo>
                  <a:lnTo>
                    <a:pt x="5422791" y="1260602"/>
                  </a:lnTo>
                  <a:cubicBezTo>
                    <a:pt x="5411622" y="1261999"/>
                    <a:pt x="5400451" y="1257808"/>
                    <a:pt x="5393005" y="1249426"/>
                  </a:cubicBezTo>
                  <a:cubicBezTo>
                    <a:pt x="4593896" y="359156"/>
                    <a:pt x="3027778" y="71755"/>
                    <a:pt x="1776090" y="591947"/>
                  </a:cubicBezTo>
                  <a:lnTo>
                    <a:pt x="1762865" y="560705"/>
                  </a:lnTo>
                  <a:lnTo>
                    <a:pt x="1776090" y="591947"/>
                  </a:lnTo>
                  <a:cubicBezTo>
                    <a:pt x="603234" y="1079373"/>
                    <a:pt x="81153" y="2118868"/>
                    <a:pt x="475998" y="3053842"/>
                  </a:cubicBezTo>
                  <a:cubicBezTo>
                    <a:pt x="502318" y="3115945"/>
                    <a:pt x="532747" y="3177540"/>
                    <a:pt x="567413" y="3238754"/>
                  </a:cubicBezTo>
                  <a:cubicBezTo>
                    <a:pt x="1126044" y="4225290"/>
                    <a:pt x="2588936" y="4735068"/>
                    <a:pt x="3950398" y="4405122"/>
                  </a:cubicBezTo>
                  <a:lnTo>
                    <a:pt x="3958487" y="4438015"/>
                  </a:lnTo>
                  <a:lnTo>
                    <a:pt x="3950398" y="4405122"/>
                  </a:lnTo>
                  <a:cubicBezTo>
                    <a:pt x="5286439" y="4081272"/>
                    <a:pt x="6073781" y="3059430"/>
                    <a:pt x="5821961" y="2037080"/>
                  </a:cubicBezTo>
                  <a:cubicBezTo>
                    <a:pt x="5817210" y="2017903"/>
                    <a:pt x="5812074" y="1998726"/>
                    <a:pt x="5806553" y="1979549"/>
                  </a:cubicBezTo>
                  <a:cubicBezTo>
                    <a:pt x="5802317" y="1964690"/>
                    <a:pt x="5808736" y="1948942"/>
                    <a:pt x="5822217" y="1941068"/>
                  </a:cubicBezTo>
                  <a:lnTo>
                    <a:pt x="7535932" y="937641"/>
                  </a:lnTo>
                  <a:lnTo>
                    <a:pt x="7553077" y="966851"/>
                  </a:lnTo>
                  <a:lnTo>
                    <a:pt x="7557141" y="1000506"/>
                  </a:lnTo>
                  <a:moveTo>
                    <a:pt x="7548886" y="933323"/>
                  </a:moveTo>
                  <a:cubicBezTo>
                    <a:pt x="7564761" y="931418"/>
                    <a:pt x="7580001" y="940943"/>
                    <a:pt x="7585081" y="956056"/>
                  </a:cubicBezTo>
                  <a:cubicBezTo>
                    <a:pt x="7590161" y="971169"/>
                    <a:pt x="7583938" y="988060"/>
                    <a:pt x="7570095" y="996061"/>
                  </a:cubicBezTo>
                  <a:lnTo>
                    <a:pt x="5856883" y="1999488"/>
                  </a:lnTo>
                  <a:lnTo>
                    <a:pt x="5839550" y="1970278"/>
                  </a:lnTo>
                  <a:lnTo>
                    <a:pt x="5872547" y="1961007"/>
                  </a:lnTo>
                  <a:cubicBezTo>
                    <a:pt x="5878196" y="1980946"/>
                    <a:pt x="5883588" y="2000885"/>
                    <a:pt x="5888467" y="2020951"/>
                  </a:cubicBezTo>
                  <a:cubicBezTo>
                    <a:pt x="6151759" y="3093085"/>
                    <a:pt x="5324187" y="4141978"/>
                    <a:pt x="3966704" y="4470908"/>
                  </a:cubicBezTo>
                  <a:cubicBezTo>
                    <a:pt x="2584057" y="4806061"/>
                    <a:pt x="1085344" y="4291965"/>
                    <a:pt x="507711" y="3271774"/>
                  </a:cubicBezTo>
                  <a:lnTo>
                    <a:pt x="537626" y="3255264"/>
                  </a:lnTo>
                  <a:lnTo>
                    <a:pt x="507711" y="3271774"/>
                  </a:lnTo>
                  <a:cubicBezTo>
                    <a:pt x="471889" y="3208528"/>
                    <a:pt x="440305" y="3144520"/>
                    <a:pt x="412958" y="3080004"/>
                  </a:cubicBezTo>
                  <a:cubicBezTo>
                    <a:pt x="0" y="2100580"/>
                    <a:pt x="552904" y="1026668"/>
                    <a:pt x="1749641" y="529463"/>
                  </a:cubicBezTo>
                  <a:cubicBezTo>
                    <a:pt x="3023926" y="0"/>
                    <a:pt x="4622785" y="289306"/>
                    <a:pt x="5444233" y="1204468"/>
                  </a:cubicBezTo>
                  <a:lnTo>
                    <a:pt x="5418683" y="1226947"/>
                  </a:lnTo>
                  <a:lnTo>
                    <a:pt x="5414574" y="1193292"/>
                  </a:lnTo>
                  <a:lnTo>
                    <a:pt x="7548885" y="933196"/>
                  </a:lnTo>
                  <a:close/>
                </a:path>
              </a:pathLst>
            </a:custGeom>
            <a:solidFill>
              <a:srgbClr val="000000"/>
            </a:solidFill>
          </p:spPr>
          <p:txBody>
            <a:bodyPr/>
            <a:lstStyle/>
            <a:p>
              <a:endParaRPr lang="de-DE" sz="900" noProof="0" dirty="0"/>
            </a:p>
          </p:txBody>
        </p:sp>
      </p:grpSp>
      <p:grpSp>
        <p:nvGrpSpPr>
          <p:cNvPr id="15" name="Group 15"/>
          <p:cNvGrpSpPr/>
          <p:nvPr/>
        </p:nvGrpSpPr>
        <p:grpSpPr>
          <a:xfrm flipV="1">
            <a:off x="5216510" y="2499759"/>
            <a:ext cx="3556578" cy="2219249"/>
            <a:chOff x="-2401317" y="-214122"/>
            <a:chExt cx="8264017" cy="4498215"/>
          </a:xfrm>
        </p:grpSpPr>
        <p:sp>
          <p:nvSpPr>
            <p:cNvPr id="16" name="Freeform 16"/>
            <p:cNvSpPr/>
            <p:nvPr/>
          </p:nvSpPr>
          <p:spPr>
            <a:xfrm>
              <a:off x="-2363978" y="-178562"/>
              <a:ext cx="8205470" cy="4426460"/>
            </a:xfrm>
            <a:custGeom>
              <a:avLst/>
              <a:gdLst/>
              <a:ahLst/>
              <a:cxnLst/>
              <a:rect l="l" t="t" r="r" b="b"/>
              <a:pathLst>
                <a:path w="8205470" h="4426460">
                  <a:moveTo>
                    <a:pt x="0" y="3502969"/>
                  </a:moveTo>
                  <a:lnTo>
                    <a:pt x="2429256" y="2479180"/>
                  </a:lnTo>
                  <a:cubicBezTo>
                    <a:pt x="2215896" y="1474353"/>
                    <a:pt x="3099943" y="517605"/>
                    <a:pt x="4471416" y="268740"/>
                  </a:cubicBezTo>
                  <a:cubicBezTo>
                    <a:pt x="5842889" y="0"/>
                    <a:pt x="7253224" y="560381"/>
                    <a:pt x="7729347" y="1517467"/>
                  </a:cubicBezTo>
                  <a:cubicBezTo>
                    <a:pt x="8205470" y="2474553"/>
                    <a:pt x="7591933" y="3535023"/>
                    <a:pt x="6311646" y="3967291"/>
                  </a:cubicBezTo>
                  <a:cubicBezTo>
                    <a:pt x="5031359" y="4426460"/>
                    <a:pt x="3503549" y="4062323"/>
                    <a:pt x="2781935" y="3188192"/>
                  </a:cubicBezTo>
                  <a:close/>
                </a:path>
              </a:pathLst>
            </a:custGeom>
            <a:solidFill>
              <a:srgbClr val="FFFFFF"/>
            </a:solidFill>
          </p:spPr>
          <p:txBody>
            <a:bodyPr/>
            <a:lstStyle/>
            <a:p>
              <a:endParaRPr lang="de-DE" sz="900" noProof="0" dirty="0"/>
            </a:p>
          </p:txBody>
        </p:sp>
        <p:sp>
          <p:nvSpPr>
            <p:cNvPr id="17" name="Freeform 17"/>
            <p:cNvSpPr/>
            <p:nvPr/>
          </p:nvSpPr>
          <p:spPr>
            <a:xfrm>
              <a:off x="-2401317" y="-214122"/>
              <a:ext cx="8264017" cy="4498215"/>
            </a:xfrm>
            <a:custGeom>
              <a:avLst/>
              <a:gdLst/>
              <a:ahLst/>
              <a:cxnLst/>
              <a:rect l="l" t="t" r="r" b="b"/>
              <a:pathLst>
                <a:path w="8264017" h="4498215">
                  <a:moveTo>
                    <a:pt x="22860" y="3511329"/>
                  </a:moveTo>
                  <a:lnTo>
                    <a:pt x="2452116" y="2487540"/>
                  </a:lnTo>
                  <a:lnTo>
                    <a:pt x="2466594" y="2514740"/>
                  </a:lnTo>
                  <a:lnTo>
                    <a:pt x="2433320" y="2520271"/>
                  </a:lnTo>
                  <a:cubicBezTo>
                    <a:pt x="2215515" y="1494338"/>
                    <a:pt x="3118612" y="525739"/>
                    <a:pt x="4502023" y="274730"/>
                  </a:cubicBezTo>
                  <a:lnTo>
                    <a:pt x="4508754" y="304187"/>
                  </a:lnTo>
                  <a:lnTo>
                    <a:pt x="4502023" y="274730"/>
                  </a:lnTo>
                  <a:cubicBezTo>
                    <a:pt x="5885053" y="0"/>
                    <a:pt x="7313549" y="567725"/>
                    <a:pt x="7797673" y="1540838"/>
                  </a:cubicBezTo>
                  <a:lnTo>
                    <a:pt x="7766685" y="1553027"/>
                  </a:lnTo>
                  <a:lnTo>
                    <a:pt x="7797673" y="1540838"/>
                  </a:lnTo>
                  <a:cubicBezTo>
                    <a:pt x="8264017" y="2478285"/>
                    <a:pt x="7703312" y="3507830"/>
                    <a:pt x="6513957" y="3975199"/>
                  </a:cubicBezTo>
                  <a:cubicBezTo>
                    <a:pt x="6464046" y="3994838"/>
                    <a:pt x="6412992" y="4013461"/>
                    <a:pt x="6360922" y="4031067"/>
                  </a:cubicBezTo>
                  <a:lnTo>
                    <a:pt x="6348857" y="4002964"/>
                  </a:lnTo>
                  <a:lnTo>
                    <a:pt x="6360922" y="4031067"/>
                  </a:lnTo>
                  <a:cubicBezTo>
                    <a:pt x="5068951" y="4498215"/>
                    <a:pt x="3523996" y="4128356"/>
                    <a:pt x="2791968" y="3241471"/>
                  </a:cubicBezTo>
                  <a:lnTo>
                    <a:pt x="2819273" y="3223639"/>
                  </a:lnTo>
                  <a:lnTo>
                    <a:pt x="2823591" y="3253548"/>
                  </a:lnTo>
                  <a:lnTo>
                    <a:pt x="41529" y="3568325"/>
                  </a:lnTo>
                  <a:cubicBezTo>
                    <a:pt x="25019" y="3570244"/>
                    <a:pt x="9398" y="3561102"/>
                    <a:pt x="4699" y="3546881"/>
                  </a:cubicBezTo>
                  <a:cubicBezTo>
                    <a:pt x="0" y="3532660"/>
                    <a:pt x="7620" y="3517536"/>
                    <a:pt x="22733" y="3511216"/>
                  </a:cubicBezTo>
                  <a:moveTo>
                    <a:pt x="51816" y="3565617"/>
                  </a:moveTo>
                  <a:lnTo>
                    <a:pt x="37338" y="3538416"/>
                  </a:lnTo>
                  <a:lnTo>
                    <a:pt x="33020" y="3508507"/>
                  </a:lnTo>
                  <a:lnTo>
                    <a:pt x="2815082" y="3193843"/>
                  </a:lnTo>
                  <a:cubicBezTo>
                    <a:pt x="2827274" y="3192488"/>
                    <a:pt x="2839339" y="3197116"/>
                    <a:pt x="2846705" y="3205919"/>
                  </a:cubicBezTo>
                  <a:cubicBezTo>
                    <a:pt x="3557905" y="4067522"/>
                    <a:pt x="5068570" y="4425952"/>
                    <a:pt x="6337046" y="3974748"/>
                  </a:cubicBezTo>
                  <a:cubicBezTo>
                    <a:pt x="6387973" y="3957480"/>
                    <a:pt x="6437884" y="3939309"/>
                    <a:pt x="6486652" y="3920122"/>
                  </a:cubicBezTo>
                  <a:cubicBezTo>
                    <a:pt x="7650480" y="3462798"/>
                    <a:pt x="8183372" y="2464968"/>
                    <a:pt x="7735697" y="1565216"/>
                  </a:cubicBezTo>
                  <a:cubicBezTo>
                    <a:pt x="7267575" y="624157"/>
                    <a:pt x="5875655" y="71120"/>
                    <a:pt x="4515612" y="333758"/>
                  </a:cubicBezTo>
                  <a:cubicBezTo>
                    <a:pt x="3155950" y="580478"/>
                    <a:pt x="2291080" y="1525488"/>
                    <a:pt x="2499868" y="2509097"/>
                  </a:cubicBezTo>
                  <a:cubicBezTo>
                    <a:pt x="2502662" y="2522528"/>
                    <a:pt x="2495042" y="2535959"/>
                    <a:pt x="2481072" y="2541828"/>
                  </a:cubicBezTo>
                  <a:lnTo>
                    <a:pt x="51816" y="3565729"/>
                  </a:lnTo>
                  <a:close/>
                </a:path>
              </a:pathLst>
            </a:custGeom>
            <a:solidFill>
              <a:srgbClr val="000000"/>
            </a:solidFill>
          </p:spPr>
          <p:txBody>
            <a:bodyPr/>
            <a:lstStyle/>
            <a:p>
              <a:endParaRPr lang="de-DE" sz="900" noProof="0" dirty="0"/>
            </a:p>
          </p:txBody>
        </p:sp>
      </p:grpSp>
      <p:sp>
        <p:nvSpPr>
          <p:cNvPr id="18" name="TextBox 18"/>
          <p:cNvSpPr txBox="1"/>
          <p:nvPr/>
        </p:nvSpPr>
        <p:spPr>
          <a:xfrm>
            <a:off x="527841" y="3128950"/>
            <a:ext cx="2356125" cy="923330"/>
          </a:xfrm>
          <a:prstGeom prst="rect">
            <a:avLst/>
          </a:prstGeom>
        </p:spPr>
        <p:txBody>
          <a:bodyPr lIns="0" tIns="0" rIns="0" bIns="0" rtlCol="0" anchor="t">
            <a:spAutoFit/>
          </a:bodyPr>
          <a:lstStyle/>
          <a:p>
            <a:pPr algn="ctr">
              <a:lnSpc>
                <a:spcPts val="1800"/>
              </a:lnSpc>
            </a:pPr>
            <a:r>
              <a:rPr lang="de-DE" sz="1500" noProof="0" dirty="0">
                <a:solidFill>
                  <a:srgbClr val="000000"/>
                </a:solidFill>
                <a:latin typeface="Rubik Marker Hatch"/>
                <a:ea typeface="Rubik Marker Hatch"/>
                <a:cs typeface="Rubik Marker Hatch"/>
                <a:sym typeface="Rubik Marker Hatch"/>
              </a:rPr>
              <a:t>Können Sie mir den </a:t>
            </a:r>
          </a:p>
          <a:p>
            <a:pPr algn="ctr">
              <a:lnSpc>
                <a:spcPts val="1800"/>
              </a:lnSpc>
            </a:pPr>
            <a:r>
              <a:rPr lang="de-DE" sz="1500" noProof="0" dirty="0">
                <a:solidFill>
                  <a:srgbClr val="000000"/>
                </a:solidFill>
                <a:latin typeface="Rubik Marker Hatch"/>
                <a:ea typeface="Rubik Marker Hatch"/>
                <a:cs typeface="Rubik Marker Hatch"/>
                <a:sym typeface="Rubik Marker Hatch"/>
              </a:rPr>
              <a:t>Weg zum Club in Mumbai </a:t>
            </a:r>
          </a:p>
          <a:p>
            <a:pPr algn="ctr">
              <a:lnSpc>
                <a:spcPts val="1800"/>
              </a:lnSpc>
            </a:pPr>
            <a:r>
              <a:rPr lang="de-DE" sz="1500" noProof="0" dirty="0">
                <a:solidFill>
                  <a:srgbClr val="000000"/>
                </a:solidFill>
                <a:latin typeface="Rubik Marker Hatch"/>
                <a:ea typeface="Rubik Marker Hatch"/>
                <a:cs typeface="Rubik Marker Hatch"/>
                <a:sym typeface="Rubik Marker Hatch"/>
              </a:rPr>
              <a:t>mit den hottest Chicks beschreiben?</a:t>
            </a:r>
          </a:p>
        </p:txBody>
      </p:sp>
      <p:sp>
        <p:nvSpPr>
          <p:cNvPr id="19" name="TextBox 19"/>
          <p:cNvSpPr txBox="1"/>
          <p:nvPr/>
        </p:nvSpPr>
        <p:spPr>
          <a:xfrm>
            <a:off x="6343048" y="2998450"/>
            <a:ext cx="2151298" cy="1025922"/>
          </a:xfrm>
          <a:prstGeom prst="rect">
            <a:avLst/>
          </a:prstGeom>
        </p:spPr>
        <p:txBody>
          <a:bodyPr lIns="0" tIns="0" rIns="0" bIns="0" rtlCol="0" anchor="t">
            <a:spAutoFit/>
          </a:bodyPr>
          <a:lstStyle/>
          <a:p>
            <a:pPr algn="ctr">
              <a:lnSpc>
                <a:spcPts val="1643"/>
              </a:lnSpc>
            </a:pPr>
            <a:r>
              <a:rPr lang="de-DE" sz="1370" noProof="0" dirty="0">
                <a:solidFill>
                  <a:srgbClr val="000000"/>
                </a:solidFill>
                <a:latin typeface="Rubik Marker Hatch"/>
                <a:ea typeface="Rubik Marker Hatch"/>
                <a:cs typeface="Rubik Marker Hatch"/>
                <a:sym typeface="Rubik Marker Hatch"/>
              </a:rPr>
              <a:t>Natürlich! </a:t>
            </a:r>
          </a:p>
          <a:p>
            <a:pPr algn="ctr">
              <a:lnSpc>
                <a:spcPts val="1643"/>
              </a:lnSpc>
            </a:pPr>
            <a:r>
              <a:rPr lang="de-DE" sz="1370" noProof="0" dirty="0">
                <a:solidFill>
                  <a:srgbClr val="000000"/>
                </a:solidFill>
                <a:latin typeface="Rubik Marker Hatch"/>
                <a:ea typeface="Rubik Marker Hatch"/>
                <a:cs typeface="Rubik Marker Hatch"/>
                <a:sym typeface="Rubik Marker Hatch"/>
              </a:rPr>
              <a:t>Geradeaus, Sir.</a:t>
            </a:r>
          </a:p>
          <a:p>
            <a:pPr algn="ctr">
              <a:lnSpc>
                <a:spcPts val="1643"/>
              </a:lnSpc>
            </a:pPr>
            <a:r>
              <a:rPr lang="de-DE" sz="1370" noProof="0" dirty="0">
                <a:solidFill>
                  <a:srgbClr val="000000"/>
                </a:solidFill>
                <a:latin typeface="Rubik Marker Hatch"/>
                <a:ea typeface="Rubik Marker Hatch"/>
                <a:cs typeface="Rubik Marker Hatch"/>
                <a:sym typeface="Rubik Marker Hatch"/>
              </a:rPr>
              <a:t>An der Ecke links </a:t>
            </a:r>
          </a:p>
          <a:p>
            <a:pPr algn="ctr">
              <a:lnSpc>
                <a:spcPts val="1643"/>
              </a:lnSpc>
            </a:pPr>
            <a:r>
              <a:rPr lang="de-DE" sz="1370" noProof="0" dirty="0">
                <a:solidFill>
                  <a:srgbClr val="000000"/>
                </a:solidFill>
                <a:latin typeface="Rubik Marker Hatch"/>
                <a:ea typeface="Rubik Marker Hatch"/>
                <a:cs typeface="Rubik Marker Hatch"/>
                <a:sym typeface="Rubik Marker Hatch"/>
              </a:rPr>
              <a:t>abbiegen! Dann sind Sie</a:t>
            </a:r>
          </a:p>
          <a:p>
            <a:pPr algn="ctr">
              <a:lnSpc>
                <a:spcPts val="1643"/>
              </a:lnSpc>
            </a:pPr>
            <a:r>
              <a:rPr lang="de-DE" sz="1370" noProof="0" dirty="0">
                <a:solidFill>
                  <a:srgbClr val="000000"/>
                </a:solidFill>
                <a:latin typeface="Rubik Marker Hatch"/>
                <a:ea typeface="Rubik Marker Hatch"/>
                <a:cs typeface="Rubik Marker Hatch"/>
                <a:sym typeface="Rubik Marker Hatch"/>
              </a:rPr>
              <a:t>schon dort.</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94389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sp>
        <p:nvSpPr>
          <p:cNvPr id="2" name="TextBox 1">
            <a:extLst>
              <a:ext uri="{FF2B5EF4-FFF2-40B4-BE49-F238E27FC236}">
                <a16:creationId xmlns:a16="http://schemas.microsoft.com/office/drawing/2014/main" id="{2D834D15-70BD-5FA8-37CB-2FD6ABA1DF0E}"/>
              </a:ext>
            </a:extLst>
          </p:cNvPr>
          <p:cNvSpPr txBox="1"/>
          <p:nvPr/>
        </p:nvSpPr>
        <p:spPr>
          <a:xfrm>
            <a:off x="3465959" y="1616261"/>
            <a:ext cx="2212080" cy="338554"/>
          </a:xfrm>
          <a:prstGeom prst="rect">
            <a:avLst/>
          </a:prstGeom>
          <a:noFill/>
        </p:spPr>
        <p:txBody>
          <a:bodyPr wrap="none" rtlCol="0">
            <a:spAutoFit/>
          </a:bodyPr>
          <a:lstStyle/>
          <a:p>
            <a:r>
              <a:rPr lang="de-DE" sz="1600" noProof="0" dirty="0"/>
              <a:t>Was ihn dort erwartet …</a:t>
            </a:r>
          </a:p>
        </p:txBody>
      </p:sp>
      <p:pic>
        <p:nvPicPr>
          <p:cNvPr id="6" name="Picture 5">
            <a:extLst>
              <a:ext uri="{FF2B5EF4-FFF2-40B4-BE49-F238E27FC236}">
                <a16:creationId xmlns:a16="http://schemas.microsoft.com/office/drawing/2014/main" id="{6CDD2A5D-3BEE-7DE7-B645-BE457DA89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966" y="1954815"/>
            <a:ext cx="4174067" cy="4174067"/>
          </a:xfrm>
          <a:prstGeom prst="rect">
            <a:avLst/>
          </a:prstGeom>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50731"/>
            <a:ext cx="6619369" cy="363882"/>
          </a:xfrm>
          <a:prstGeom prst="rect">
            <a:avLst/>
          </a:prstGeom>
        </p:spPr>
        <p:txBody>
          <a:bodyPr lIns="0" tIns="0" rIns="0" bIns="0" rtlCol="0" anchor="t">
            <a:spAutoFit/>
          </a:bodyPr>
          <a:lstStyle/>
          <a:p>
            <a:pPr>
              <a:lnSpc>
                <a:spcPts val="2880"/>
              </a:lnSpc>
            </a:pPr>
            <a:r>
              <a:rPr lang="de-DE" sz="2400" b="1" noProof="0" dirty="0" err="1">
                <a:solidFill>
                  <a:srgbClr val="000000"/>
                </a:solidFill>
                <a:latin typeface="Helvetica Bold"/>
                <a:ea typeface="Helvetica Bold"/>
                <a:cs typeface="Helvetica Bold"/>
                <a:sym typeface="Helvetica Bold"/>
              </a:rPr>
              <a:t>Brandolinis</a:t>
            </a:r>
            <a:r>
              <a:rPr lang="de-DE" sz="2400" b="1" noProof="0" dirty="0">
                <a:solidFill>
                  <a:srgbClr val="000000"/>
                </a:solidFill>
                <a:latin typeface="Helvetica Bold"/>
                <a:ea typeface="Helvetica Bold"/>
                <a:cs typeface="Helvetica Bold"/>
                <a:sym typeface="Helvetica Bold"/>
              </a:rPr>
              <a:t> Gesetz – Bullshit in, Bullshit out</a:t>
            </a:r>
          </a:p>
        </p:txBody>
      </p:sp>
      <p:sp>
        <p:nvSpPr>
          <p:cNvPr id="13" name="TextBox 13"/>
          <p:cNvSpPr txBox="1"/>
          <p:nvPr/>
        </p:nvSpPr>
        <p:spPr>
          <a:xfrm>
            <a:off x="1420105" y="6003132"/>
            <a:ext cx="6303788" cy="227178"/>
          </a:xfrm>
          <a:prstGeom prst="rect">
            <a:avLst/>
          </a:prstGeom>
        </p:spPr>
        <p:txBody>
          <a:bodyPr lIns="0" tIns="0" rIns="0" bIns="0" rtlCol="0" anchor="t">
            <a:spAutoFit/>
          </a:bodyPr>
          <a:lstStyle/>
          <a:p>
            <a:pPr algn="ctr">
              <a:lnSpc>
                <a:spcPts val="1680"/>
              </a:lnSpc>
            </a:pPr>
            <a:r>
              <a:rPr lang="de-DE" noProof="0" dirty="0">
                <a:solidFill>
                  <a:srgbClr val="202122"/>
                </a:solidFill>
                <a:latin typeface="Helvetica"/>
                <a:ea typeface="Helvetica"/>
                <a:cs typeface="Helvetica"/>
                <a:sym typeface="Helvetica"/>
              </a:rPr>
              <a:t>Fehlerhafte Informationen vervielfältigen sich im Internet. </a:t>
            </a:r>
          </a:p>
        </p:txBody>
      </p:sp>
      <p:sp>
        <p:nvSpPr>
          <p:cNvPr id="3" name="TextBox 2">
            <a:extLst>
              <a:ext uri="{FF2B5EF4-FFF2-40B4-BE49-F238E27FC236}">
                <a16:creationId xmlns:a16="http://schemas.microsoft.com/office/drawing/2014/main" id="{B9DDBADD-2FB5-9E58-ADA8-3DEE893F1AC0}"/>
              </a:ext>
            </a:extLst>
          </p:cNvPr>
          <p:cNvSpPr txBox="1"/>
          <p:nvPr/>
        </p:nvSpPr>
        <p:spPr>
          <a:xfrm>
            <a:off x="401315" y="1771858"/>
            <a:ext cx="3868444" cy="3416320"/>
          </a:xfrm>
          <a:prstGeom prst="rect">
            <a:avLst/>
          </a:prstGeom>
          <a:noFill/>
        </p:spPr>
        <p:txBody>
          <a:bodyPr wrap="square" rtlCol="0">
            <a:spAutoFit/>
          </a:bodyPr>
          <a:lstStyle/>
          <a:p>
            <a:pPr algn="ctr"/>
            <a:r>
              <a:rPr lang="de-DE" noProof="0" dirty="0"/>
              <a:t>Die Menge an Energie (und Zeit), die nötig ist, um </a:t>
            </a:r>
            <a:r>
              <a:rPr lang="de-DE" b="1" noProof="0" dirty="0"/>
              <a:t>Blödsinn zu produzieren.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sp>
        <p:nvSpPr>
          <p:cNvPr id="4" name="TextBox 3">
            <a:extLst>
              <a:ext uri="{FF2B5EF4-FFF2-40B4-BE49-F238E27FC236}">
                <a16:creationId xmlns:a16="http://schemas.microsoft.com/office/drawing/2014/main" id="{7443FD2C-7230-76A1-3D2B-E532A7E38F9E}"/>
              </a:ext>
            </a:extLst>
          </p:cNvPr>
          <p:cNvSpPr txBox="1"/>
          <p:nvPr/>
        </p:nvSpPr>
        <p:spPr>
          <a:xfrm>
            <a:off x="4452214" y="1752907"/>
            <a:ext cx="4120829" cy="3139321"/>
          </a:xfrm>
          <a:prstGeom prst="rect">
            <a:avLst/>
          </a:prstGeom>
          <a:noFill/>
        </p:spPr>
        <p:txBody>
          <a:bodyPr wrap="square" rtlCol="0">
            <a:spAutoFit/>
          </a:bodyPr>
          <a:lstStyle/>
          <a:p>
            <a:pPr algn="ctr"/>
            <a:r>
              <a:rPr lang="de-DE" noProof="0" dirty="0"/>
              <a:t>Die Menge an Energie (und Zeit), die nötig ist, </a:t>
            </a:r>
            <a:r>
              <a:rPr lang="de-DE" b="1" noProof="0" dirty="0"/>
              <a:t>um Blödsinn zu widerlegen.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pic>
        <p:nvPicPr>
          <p:cNvPr id="14" name="Picture 13" descr="A close up of a black and silver cylinder&#10;&#10;AI-generated content may be incorrect.">
            <a:extLst>
              <a:ext uri="{FF2B5EF4-FFF2-40B4-BE49-F238E27FC236}">
                <a16:creationId xmlns:a16="http://schemas.microsoft.com/office/drawing/2014/main" id="{2A4320F5-947A-A551-C458-E0EBEC8D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125" y="2484115"/>
            <a:ext cx="427351" cy="1122952"/>
          </a:xfrm>
          <a:prstGeom prst="rect">
            <a:avLst/>
          </a:prstGeom>
        </p:spPr>
      </p:pic>
      <p:pic>
        <p:nvPicPr>
          <p:cNvPr id="27" name="Picture 26" descr="A close up of a black and silver cylinder&#10;&#10;AI-generated content may be incorrect.">
            <a:extLst>
              <a:ext uri="{FF2B5EF4-FFF2-40B4-BE49-F238E27FC236}">
                <a16:creationId xmlns:a16="http://schemas.microsoft.com/office/drawing/2014/main" id="{F2E7DCC4-F1E3-13E5-3B8D-B8FB8689B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82" y="2491066"/>
            <a:ext cx="427351" cy="1122952"/>
          </a:xfrm>
          <a:prstGeom prst="rect">
            <a:avLst/>
          </a:prstGeom>
        </p:spPr>
      </p:pic>
      <p:pic>
        <p:nvPicPr>
          <p:cNvPr id="28" name="Picture 27" descr="A close up of a black and silver cylinder&#10;&#10;AI-generated content may be incorrect.">
            <a:extLst>
              <a:ext uri="{FF2B5EF4-FFF2-40B4-BE49-F238E27FC236}">
                <a16:creationId xmlns:a16="http://schemas.microsoft.com/office/drawing/2014/main" id="{41A8EC3A-80CE-6EC8-D5BC-52C094E60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278" y="2491066"/>
            <a:ext cx="427351" cy="1122952"/>
          </a:xfrm>
          <a:prstGeom prst="rect">
            <a:avLst/>
          </a:prstGeom>
        </p:spPr>
      </p:pic>
      <p:pic>
        <p:nvPicPr>
          <p:cNvPr id="29" name="Picture 28" descr="A close up of a black and silver cylinder&#10;&#10;AI-generated content may be incorrect.">
            <a:extLst>
              <a:ext uri="{FF2B5EF4-FFF2-40B4-BE49-F238E27FC236}">
                <a16:creationId xmlns:a16="http://schemas.microsoft.com/office/drawing/2014/main" id="{59CA399B-B4A6-344E-3515-06484C5C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827" y="2491066"/>
            <a:ext cx="427351" cy="1122952"/>
          </a:xfrm>
          <a:prstGeom prst="rect">
            <a:avLst/>
          </a:prstGeom>
        </p:spPr>
      </p:pic>
      <p:pic>
        <p:nvPicPr>
          <p:cNvPr id="30" name="Picture 29" descr="A close up of a black and silver cylinder&#10;&#10;AI-generated content may be incorrect.">
            <a:extLst>
              <a:ext uri="{FF2B5EF4-FFF2-40B4-BE49-F238E27FC236}">
                <a16:creationId xmlns:a16="http://schemas.microsoft.com/office/drawing/2014/main" id="{9C58E8EA-2C5B-4502-9866-B11F5F04E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689" y="2496382"/>
            <a:ext cx="427351" cy="1122952"/>
          </a:xfrm>
          <a:prstGeom prst="rect">
            <a:avLst/>
          </a:prstGeom>
        </p:spPr>
      </p:pic>
      <p:pic>
        <p:nvPicPr>
          <p:cNvPr id="32" name="Picture 31" descr="A silver alarm clock with bells&#10;&#10;AI-generated content may be incorrect.">
            <a:extLst>
              <a:ext uri="{FF2B5EF4-FFF2-40B4-BE49-F238E27FC236}">
                <a16:creationId xmlns:a16="http://schemas.microsoft.com/office/drawing/2014/main" id="{3FB4DBAB-AD1A-7200-B244-6D56AD248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721" y="3724293"/>
            <a:ext cx="1066195" cy="1449594"/>
          </a:xfrm>
          <a:prstGeom prst="rect">
            <a:avLst/>
          </a:prstGeom>
        </p:spPr>
      </p:pic>
      <p:pic>
        <p:nvPicPr>
          <p:cNvPr id="34" name="Picture 33" descr="A silver alarm clock with bells&#10;&#10;AI-generated content may be incorrect.">
            <a:extLst>
              <a:ext uri="{FF2B5EF4-FFF2-40B4-BE49-F238E27FC236}">
                <a16:creationId xmlns:a16="http://schemas.microsoft.com/office/drawing/2014/main" id="{F7DA85EE-9468-E1DC-3EC2-FBF10214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605" y="3704175"/>
            <a:ext cx="1066195" cy="1449594"/>
          </a:xfrm>
          <a:prstGeom prst="rect">
            <a:avLst/>
          </a:prstGeom>
        </p:spPr>
      </p:pic>
      <p:pic>
        <p:nvPicPr>
          <p:cNvPr id="35" name="Picture 34" descr="A silver alarm clock with bells&#10;&#10;AI-generated content may be incorrect.">
            <a:extLst>
              <a:ext uri="{FF2B5EF4-FFF2-40B4-BE49-F238E27FC236}">
                <a16:creationId xmlns:a16="http://schemas.microsoft.com/office/drawing/2014/main" id="{5C97418A-8D91-74CD-F3D8-3EBDB44F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792" y="3704175"/>
            <a:ext cx="1066195" cy="1449594"/>
          </a:xfrm>
          <a:prstGeom prst="rect">
            <a:avLst/>
          </a:prstGeom>
        </p:spPr>
      </p:pic>
      <p:pic>
        <p:nvPicPr>
          <p:cNvPr id="36" name="Picture 35" descr="A close up of a black and silver cylinder&#10;&#10;AI-generated content may be incorrect.">
            <a:extLst>
              <a:ext uri="{FF2B5EF4-FFF2-40B4-BE49-F238E27FC236}">
                <a16:creationId xmlns:a16="http://schemas.microsoft.com/office/drawing/2014/main" id="{5795CCB0-991D-9FA6-0FD0-0D77CE075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129" y="2491066"/>
            <a:ext cx="427351" cy="1122952"/>
          </a:xfrm>
          <a:prstGeom prst="rect">
            <a:avLst/>
          </a:prstGeom>
        </p:spPr>
      </p:pic>
      <p:pic>
        <p:nvPicPr>
          <p:cNvPr id="37" name="Picture 36" descr="A close up of a black and silver cylinder&#10;&#10;AI-generated content may be incorrect.">
            <a:extLst>
              <a:ext uri="{FF2B5EF4-FFF2-40B4-BE49-F238E27FC236}">
                <a16:creationId xmlns:a16="http://schemas.microsoft.com/office/drawing/2014/main" id="{CEB8A16F-9E84-9DA9-159F-84E9D4ACC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263" y="2484115"/>
            <a:ext cx="427351" cy="1122952"/>
          </a:xfrm>
          <a:prstGeom prst="rect">
            <a:avLst/>
          </a:prstGeom>
        </p:spPr>
      </p:pic>
      <p:pic>
        <p:nvPicPr>
          <p:cNvPr id="38" name="Picture 37" descr="A close up of a black and silver cylinder&#10;&#10;AI-generated content may be incorrect.">
            <a:extLst>
              <a:ext uri="{FF2B5EF4-FFF2-40B4-BE49-F238E27FC236}">
                <a16:creationId xmlns:a16="http://schemas.microsoft.com/office/drawing/2014/main" id="{C8E82E98-1450-2E35-0FDF-9FCF0BF16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69" y="2491066"/>
            <a:ext cx="427351" cy="1122952"/>
          </a:xfrm>
          <a:prstGeom prst="rect">
            <a:avLst/>
          </a:prstGeom>
        </p:spPr>
      </p:pic>
      <p:pic>
        <p:nvPicPr>
          <p:cNvPr id="39" name="Picture 38" descr="A silver alarm clock with bells&#10;&#10;AI-generated content may be incorrect.">
            <a:extLst>
              <a:ext uri="{FF2B5EF4-FFF2-40B4-BE49-F238E27FC236}">
                <a16:creationId xmlns:a16="http://schemas.microsoft.com/office/drawing/2014/main" id="{954FC2F2-8808-A608-0181-D383F2A8C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70" y="3704175"/>
            <a:ext cx="1066195" cy="1449594"/>
          </a:xfrm>
          <a:prstGeom prst="rect">
            <a:avLst/>
          </a:prstGeom>
        </p:spPr>
      </p:pic>
      <p:pic>
        <p:nvPicPr>
          <p:cNvPr id="40" name="Picture 39" descr="A close up of a black and silver cylinder&#10;&#10;AI-generated content may be incorrect.">
            <a:extLst>
              <a:ext uri="{FF2B5EF4-FFF2-40B4-BE49-F238E27FC236}">
                <a16:creationId xmlns:a16="http://schemas.microsoft.com/office/drawing/2014/main" id="{972300FD-14F7-482E-0132-4C03C3B45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048" y="2528074"/>
            <a:ext cx="427351" cy="1122952"/>
          </a:xfrm>
          <a:prstGeom prst="rect">
            <a:avLst/>
          </a:prstGeom>
        </p:spPr>
      </p:pic>
      <p:sp>
        <p:nvSpPr>
          <p:cNvPr id="41" name="Down Arrow 40">
            <a:extLst>
              <a:ext uri="{FF2B5EF4-FFF2-40B4-BE49-F238E27FC236}">
                <a16:creationId xmlns:a16="http://schemas.microsoft.com/office/drawing/2014/main" id="{934578EF-FF6C-0586-4AE3-B46BB77966FF}"/>
              </a:ext>
            </a:extLst>
          </p:cNvPr>
          <p:cNvSpPr/>
          <p:nvPr/>
        </p:nvSpPr>
        <p:spPr>
          <a:xfrm>
            <a:off x="4231129" y="5372028"/>
            <a:ext cx="640267" cy="585068"/>
          </a:xfrm>
          <a:prstGeom prst="downArrow">
            <a:avLst>
              <a:gd name="adj1" fmla="val 37971"/>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noProof="0" dirty="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71207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Sind Halluzinationen Fluch oder Segen?</a:t>
            </a:r>
          </a:p>
        </p:txBody>
      </p:sp>
      <p:pic>
        <p:nvPicPr>
          <p:cNvPr id="3" name="Picture 2">
            <a:extLst>
              <a:ext uri="{FF2B5EF4-FFF2-40B4-BE49-F238E27FC236}">
                <a16:creationId xmlns:a16="http://schemas.microsoft.com/office/drawing/2014/main" id="{C2175A3A-12A5-EDE1-A024-F8C1DF5C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54" y="1714500"/>
            <a:ext cx="3803680" cy="3918943"/>
          </a:xfrm>
          <a:prstGeom prst="rect">
            <a:avLst/>
          </a:prstGeom>
        </p:spPr>
      </p:pic>
      <p:pic>
        <p:nvPicPr>
          <p:cNvPr id="5" name="Picture 4">
            <a:extLst>
              <a:ext uri="{FF2B5EF4-FFF2-40B4-BE49-F238E27FC236}">
                <a16:creationId xmlns:a16="http://schemas.microsoft.com/office/drawing/2014/main" id="{4421E8D8-D25A-B9AE-5F28-0B049E5A3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604" y="1714500"/>
            <a:ext cx="3760942" cy="3907367"/>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548912" y="889287"/>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KI erkennt Muster!</a:t>
            </a:r>
          </a:p>
        </p:txBody>
      </p:sp>
      <p:sp>
        <p:nvSpPr>
          <p:cNvPr id="10" name="TextBox 10"/>
          <p:cNvSpPr txBox="1"/>
          <p:nvPr/>
        </p:nvSpPr>
        <p:spPr>
          <a:xfrm>
            <a:off x="4846171" y="2620002"/>
            <a:ext cx="3377300" cy="2051844"/>
          </a:xfrm>
          <a:prstGeom prst="rect">
            <a:avLst/>
          </a:prstGeom>
        </p:spPr>
        <p:txBody>
          <a:bodyPr lIns="0" tIns="0" rIns="0" bIns="0" rtlCol="0" anchor="t">
            <a:spAutoFit/>
          </a:bodyPr>
          <a:lstStyle/>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kann nicht „denken“ oder verstehen</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macht überraschende und unerwartete Fehler</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Textgenerierende KI liefert immer eine Antwort</a:t>
            </a:r>
          </a:p>
        </p:txBody>
      </p:sp>
      <p:pic>
        <p:nvPicPr>
          <p:cNvPr id="3" name="Picture 2">
            <a:extLst>
              <a:ext uri="{FF2B5EF4-FFF2-40B4-BE49-F238E27FC236}">
                <a16:creationId xmlns:a16="http://schemas.microsoft.com/office/drawing/2014/main" id="{D25276C9-D90B-F66E-54C0-CF9DB7EA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91" y="1446850"/>
            <a:ext cx="4398147" cy="4398147"/>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88EE-CC35-8F47-0D4B-03A9C662EF0B}"/>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AEB1082-3ECB-C537-3A63-EAE55921A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99" y="401225"/>
            <a:ext cx="4813758" cy="5739802"/>
          </a:xfrm>
          <a:prstGeom prst="rect">
            <a:avLst/>
          </a:prstGeom>
          <a:effectLst>
            <a:outerShdw blurRad="50800" dist="50800" dir="5400000" algn="ctr" rotWithShape="0">
              <a:srgbClr val="000000">
                <a:alpha val="49519"/>
              </a:srgbClr>
            </a:outerShdw>
          </a:effectLst>
        </p:spPr>
      </p:pic>
      <p:sp>
        <p:nvSpPr>
          <p:cNvPr id="4" name="TextBox 3">
            <a:extLst>
              <a:ext uri="{FF2B5EF4-FFF2-40B4-BE49-F238E27FC236}">
                <a16:creationId xmlns:a16="http://schemas.microsoft.com/office/drawing/2014/main" id="{CE589BD4-1487-DA57-C4A9-8CF80C29A8B9}"/>
              </a:ext>
            </a:extLst>
          </p:cNvPr>
          <p:cNvSpPr txBox="1"/>
          <p:nvPr/>
        </p:nvSpPr>
        <p:spPr>
          <a:xfrm>
            <a:off x="6982691" y="5569527"/>
            <a:ext cx="1117614" cy="369332"/>
          </a:xfrm>
          <a:prstGeom prst="rect">
            <a:avLst/>
          </a:prstGeom>
          <a:noFill/>
        </p:spPr>
        <p:txBody>
          <a:bodyPr wrap="none" rtlCol="0">
            <a:spAutoFit/>
          </a:bodyPr>
          <a:lstStyle/>
          <a:p>
            <a:r>
              <a:rPr lang="en-DE" dirty="0"/>
              <a:t>(01/2025)</a:t>
            </a:r>
          </a:p>
        </p:txBody>
      </p:sp>
    </p:spTree>
    <p:extLst>
      <p:ext uri="{BB962C8B-B14F-4D97-AF65-F5344CB8AC3E}">
        <p14:creationId xmlns:p14="http://schemas.microsoft.com/office/powerpoint/2010/main" val="3759008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reenshot, Schrift, Computersymbol enthält.&#10;&#10;Automatisch generierte Beschreibung">
            <a:extLst>
              <a:ext uri="{FF2B5EF4-FFF2-40B4-BE49-F238E27FC236}">
                <a16:creationId xmlns:a16="http://schemas.microsoft.com/office/drawing/2014/main" id="{1A23CCB1-FA6E-E419-AD6D-BF51ED803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077" y="1078173"/>
            <a:ext cx="5424851" cy="4876715"/>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Picture 1" descr="A screenshot of a computer&#10;&#10;AI-generated content may be incorrect.">
            <a:extLst>
              <a:ext uri="{FF2B5EF4-FFF2-40B4-BE49-F238E27FC236}">
                <a16:creationId xmlns:a16="http://schemas.microsoft.com/office/drawing/2014/main" id="{FB54D2D4-3A0D-1A68-F135-EBDD1B63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5" y="328484"/>
            <a:ext cx="1903127" cy="2269241"/>
          </a:xfrm>
          <a:prstGeom prst="rect">
            <a:avLst/>
          </a:prstGeom>
          <a:effectLst>
            <a:outerShdw blurRad="50800" dist="50800" dir="5400000" algn="ctr" rotWithShape="0">
              <a:srgbClr val="000000">
                <a:alpha val="52000"/>
              </a:srgbClr>
            </a:outerShdw>
          </a:effectLst>
        </p:spPr>
      </p:pic>
    </p:spTree>
    <p:extLst>
      <p:ext uri="{BB962C8B-B14F-4D97-AF65-F5344CB8AC3E}">
        <p14:creationId xmlns:p14="http://schemas.microsoft.com/office/powerpoint/2010/main" val="8403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9A81-B08B-06AC-CAC8-1F8C23D99973}"/>
            </a:ext>
          </a:extLst>
        </p:cNvPr>
        <p:cNvGrpSpPr/>
        <p:nvPr/>
      </p:nvGrpSpPr>
      <p:grpSpPr>
        <a:xfrm>
          <a:off x="0" y="0"/>
          <a:ext cx="0" cy="0"/>
          <a:chOff x="0" y="0"/>
          <a:chExt cx="0" cy="0"/>
        </a:xfrm>
      </p:grpSpPr>
      <p:pic>
        <p:nvPicPr>
          <p:cNvPr id="12" name="Grafik 11" descr="Ein Bild, das Text, Screenshot, Schrift, Computersymbol enthält.&#10;&#10;Automatisch generierte Beschreibung">
            <a:extLst>
              <a:ext uri="{FF2B5EF4-FFF2-40B4-BE49-F238E27FC236}">
                <a16:creationId xmlns:a16="http://schemas.microsoft.com/office/drawing/2014/main" id="{5C62E25F-E884-41AD-E38E-AB6413812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Grafik 1" descr="Ein Bild, das Grafiken, Grafikdesign, Farbigkeit, Schrift enthält.&#10;&#10;Automatisch generierte Beschreibung">
            <a:extLst>
              <a:ext uri="{FF2B5EF4-FFF2-40B4-BE49-F238E27FC236}">
                <a16:creationId xmlns:a16="http://schemas.microsoft.com/office/drawing/2014/main" id="{5667AFB4-C4B8-38FC-88D2-D2177F5F6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297" y="1184878"/>
            <a:ext cx="2511079" cy="1224887"/>
          </a:xfrm>
          <a:prstGeom prst="rect">
            <a:avLst/>
          </a:prstGeom>
        </p:spPr>
      </p:pic>
      <p:pic>
        <p:nvPicPr>
          <p:cNvPr id="4" name="Graphic 4">
            <a:extLst>
              <a:ext uri="{FF2B5EF4-FFF2-40B4-BE49-F238E27FC236}">
                <a16:creationId xmlns:a16="http://schemas.microsoft.com/office/drawing/2014/main" id="{889DECF0-AEC2-223B-C7CD-457513C3C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442" y="2944034"/>
            <a:ext cx="795025" cy="795025"/>
          </a:xfrm>
          <a:prstGeom prst="rect">
            <a:avLst/>
          </a:prstGeom>
        </p:spPr>
      </p:pic>
      <p:pic>
        <p:nvPicPr>
          <p:cNvPr id="6" name="Picture 8" descr="A letter of the alphabet&#10;&#10;AI-generated content may be incorrect.">
            <a:extLst>
              <a:ext uri="{FF2B5EF4-FFF2-40B4-BE49-F238E27FC236}">
                <a16:creationId xmlns:a16="http://schemas.microsoft.com/office/drawing/2014/main" id="{0CE2806E-6BE0-F69C-58F5-645C0306A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313" y="2897024"/>
            <a:ext cx="999965" cy="897495"/>
          </a:xfrm>
          <a:prstGeom prst="rect">
            <a:avLst/>
          </a:prstGeom>
        </p:spPr>
      </p:pic>
      <p:pic>
        <p:nvPicPr>
          <p:cNvPr id="7" name="Graphic 10">
            <a:extLst>
              <a:ext uri="{FF2B5EF4-FFF2-40B4-BE49-F238E27FC236}">
                <a16:creationId xmlns:a16="http://schemas.microsoft.com/office/drawing/2014/main" id="{E1A05825-5CF1-8703-5805-EB1F9179FC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9672" y="2944034"/>
            <a:ext cx="724159" cy="724159"/>
          </a:xfrm>
          <a:prstGeom prst="rect">
            <a:avLst/>
          </a:prstGeom>
        </p:spPr>
      </p:pic>
      <p:pic>
        <p:nvPicPr>
          <p:cNvPr id="8" name="Picture 12" descr="A colorful logo with a white background&#10;&#10;AI-generated content may be incorrect.">
            <a:extLst>
              <a:ext uri="{FF2B5EF4-FFF2-40B4-BE49-F238E27FC236}">
                <a16:creationId xmlns:a16="http://schemas.microsoft.com/office/drawing/2014/main" id="{C8424FC3-C70B-1F68-9D33-7F4698386D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8236" y="2828741"/>
            <a:ext cx="999965" cy="965778"/>
          </a:xfrm>
          <a:prstGeom prst="rect">
            <a:avLst/>
          </a:prstGeom>
        </p:spPr>
      </p:pic>
      <p:pic>
        <p:nvPicPr>
          <p:cNvPr id="9" name="Picture 14" descr="A red square with white letters and a star&#10;&#10;AI-generated content may be incorrect.">
            <a:extLst>
              <a:ext uri="{FF2B5EF4-FFF2-40B4-BE49-F238E27FC236}">
                <a16:creationId xmlns:a16="http://schemas.microsoft.com/office/drawing/2014/main" id="{C0FDBF72-38A0-D43D-3191-8A93A39045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7212" y="5002012"/>
            <a:ext cx="724158" cy="732578"/>
          </a:xfrm>
          <a:prstGeom prst="rect">
            <a:avLst/>
          </a:prstGeom>
        </p:spPr>
      </p:pic>
      <p:pic>
        <p:nvPicPr>
          <p:cNvPr id="11" name="Picture 16" descr="A blue and green square with white text&#10;&#10;AI-generated content may be incorrect.">
            <a:extLst>
              <a:ext uri="{FF2B5EF4-FFF2-40B4-BE49-F238E27FC236}">
                <a16:creationId xmlns:a16="http://schemas.microsoft.com/office/drawing/2014/main" id="{BC5AB668-634D-1001-FF0C-6E26F61E20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6370" y="5024631"/>
            <a:ext cx="724158" cy="709959"/>
          </a:xfrm>
          <a:prstGeom prst="rect">
            <a:avLst/>
          </a:prstGeom>
        </p:spPr>
      </p:pic>
      <p:sp>
        <p:nvSpPr>
          <p:cNvPr id="13" name="Textfeld 12">
            <a:extLst>
              <a:ext uri="{FF2B5EF4-FFF2-40B4-BE49-F238E27FC236}">
                <a16:creationId xmlns:a16="http://schemas.microsoft.com/office/drawing/2014/main" id="{F56BD78A-762A-1461-5542-EAA32433B8DD}"/>
              </a:ext>
            </a:extLst>
          </p:cNvPr>
          <p:cNvSpPr txBox="1"/>
          <p:nvPr/>
        </p:nvSpPr>
        <p:spPr>
          <a:xfrm>
            <a:off x="696944" y="3954624"/>
            <a:ext cx="1098645" cy="400110"/>
          </a:xfrm>
          <a:prstGeom prst="rect">
            <a:avLst/>
          </a:prstGeom>
          <a:noFill/>
        </p:spPr>
        <p:txBody>
          <a:bodyPr wrap="square" rtlCol="0">
            <a:spAutoFit/>
          </a:bodyPr>
          <a:lstStyle/>
          <a:p>
            <a:r>
              <a:rPr lang="de-DE" sz="2000" b="1" dirty="0"/>
              <a:t>ChatGPT</a:t>
            </a:r>
          </a:p>
        </p:txBody>
      </p:sp>
      <p:sp>
        <p:nvSpPr>
          <p:cNvPr id="14" name="Textfeld 13">
            <a:extLst>
              <a:ext uri="{FF2B5EF4-FFF2-40B4-BE49-F238E27FC236}">
                <a16:creationId xmlns:a16="http://schemas.microsoft.com/office/drawing/2014/main" id="{5A664A31-9F3E-CA6C-3655-4E25EB73BCBD}"/>
              </a:ext>
            </a:extLst>
          </p:cNvPr>
          <p:cNvSpPr txBox="1"/>
          <p:nvPr/>
        </p:nvSpPr>
        <p:spPr>
          <a:xfrm>
            <a:off x="2079663" y="3947261"/>
            <a:ext cx="1218675" cy="400110"/>
          </a:xfrm>
          <a:prstGeom prst="rect">
            <a:avLst/>
          </a:prstGeom>
          <a:noFill/>
        </p:spPr>
        <p:txBody>
          <a:bodyPr wrap="square" rtlCol="0">
            <a:spAutoFit/>
          </a:bodyPr>
          <a:lstStyle/>
          <a:p>
            <a:r>
              <a:rPr lang="de-DE" sz="2000" b="1" dirty="0"/>
              <a:t>Mistral AI</a:t>
            </a:r>
          </a:p>
        </p:txBody>
      </p:sp>
      <p:sp>
        <p:nvSpPr>
          <p:cNvPr id="15" name="Textfeld 14">
            <a:extLst>
              <a:ext uri="{FF2B5EF4-FFF2-40B4-BE49-F238E27FC236}">
                <a16:creationId xmlns:a16="http://schemas.microsoft.com/office/drawing/2014/main" id="{5FE9CA24-4369-2464-1329-933981DB121C}"/>
              </a:ext>
            </a:extLst>
          </p:cNvPr>
          <p:cNvSpPr txBox="1"/>
          <p:nvPr/>
        </p:nvSpPr>
        <p:spPr>
          <a:xfrm>
            <a:off x="3582413" y="3954624"/>
            <a:ext cx="1218675" cy="400110"/>
          </a:xfrm>
          <a:prstGeom prst="rect">
            <a:avLst/>
          </a:prstGeom>
          <a:noFill/>
        </p:spPr>
        <p:txBody>
          <a:bodyPr wrap="square" rtlCol="0">
            <a:spAutoFit/>
          </a:bodyPr>
          <a:lstStyle/>
          <a:p>
            <a:r>
              <a:rPr lang="de-DE" sz="2000" b="1" dirty="0"/>
              <a:t>Claude AI</a:t>
            </a:r>
          </a:p>
        </p:txBody>
      </p:sp>
      <p:sp>
        <p:nvSpPr>
          <p:cNvPr id="16" name="Textfeld 15">
            <a:extLst>
              <a:ext uri="{FF2B5EF4-FFF2-40B4-BE49-F238E27FC236}">
                <a16:creationId xmlns:a16="http://schemas.microsoft.com/office/drawing/2014/main" id="{722ED059-3411-B103-5EC9-FAB44AA2593B}"/>
              </a:ext>
            </a:extLst>
          </p:cNvPr>
          <p:cNvSpPr txBox="1"/>
          <p:nvPr/>
        </p:nvSpPr>
        <p:spPr>
          <a:xfrm>
            <a:off x="5116165" y="3910476"/>
            <a:ext cx="1487634" cy="707886"/>
          </a:xfrm>
          <a:prstGeom prst="rect">
            <a:avLst/>
          </a:prstGeom>
          <a:noFill/>
        </p:spPr>
        <p:txBody>
          <a:bodyPr wrap="square" rtlCol="0">
            <a:spAutoFit/>
          </a:bodyPr>
          <a:lstStyle/>
          <a:p>
            <a:pPr algn="ctr"/>
            <a:r>
              <a:rPr lang="de-DE" sz="2000" b="1" dirty="0"/>
              <a:t>Copilot</a:t>
            </a:r>
          </a:p>
          <a:p>
            <a:pPr algn="ctr"/>
            <a:r>
              <a:rPr lang="de-DE" sz="2000" b="1" dirty="0"/>
              <a:t>(Microsoft)</a:t>
            </a:r>
          </a:p>
        </p:txBody>
      </p:sp>
      <p:sp>
        <p:nvSpPr>
          <p:cNvPr id="17" name="Textfeld 16">
            <a:extLst>
              <a:ext uri="{FF2B5EF4-FFF2-40B4-BE49-F238E27FC236}">
                <a16:creationId xmlns:a16="http://schemas.microsoft.com/office/drawing/2014/main" id="{A10B1137-DEF6-A022-C6E2-CF0AA6309F2C}"/>
              </a:ext>
            </a:extLst>
          </p:cNvPr>
          <p:cNvSpPr txBox="1"/>
          <p:nvPr/>
        </p:nvSpPr>
        <p:spPr>
          <a:xfrm>
            <a:off x="1692824" y="5864675"/>
            <a:ext cx="1151250" cy="400110"/>
          </a:xfrm>
          <a:prstGeom prst="rect">
            <a:avLst/>
          </a:prstGeom>
          <a:noFill/>
        </p:spPr>
        <p:txBody>
          <a:bodyPr wrap="square" rtlCol="0">
            <a:spAutoFit/>
          </a:bodyPr>
          <a:lstStyle/>
          <a:p>
            <a:r>
              <a:rPr lang="de-DE" sz="2000" b="1" dirty="0" err="1"/>
              <a:t>Canva</a:t>
            </a:r>
            <a:r>
              <a:rPr lang="de-DE" sz="2000" b="1" dirty="0"/>
              <a:t> AI</a:t>
            </a:r>
          </a:p>
        </p:txBody>
      </p:sp>
      <p:sp>
        <p:nvSpPr>
          <p:cNvPr id="18" name="Textfeld 17">
            <a:extLst>
              <a:ext uri="{FF2B5EF4-FFF2-40B4-BE49-F238E27FC236}">
                <a16:creationId xmlns:a16="http://schemas.microsoft.com/office/drawing/2014/main" id="{30398657-D65C-F94E-D65F-503D5C0D23CE}"/>
              </a:ext>
            </a:extLst>
          </p:cNvPr>
          <p:cNvSpPr txBox="1"/>
          <p:nvPr/>
        </p:nvSpPr>
        <p:spPr>
          <a:xfrm>
            <a:off x="3964915" y="5855406"/>
            <a:ext cx="1151250" cy="400110"/>
          </a:xfrm>
          <a:prstGeom prst="rect">
            <a:avLst/>
          </a:prstGeom>
          <a:noFill/>
        </p:spPr>
        <p:txBody>
          <a:bodyPr wrap="square" rtlCol="0">
            <a:spAutoFit/>
          </a:bodyPr>
          <a:lstStyle/>
          <a:p>
            <a:r>
              <a:rPr lang="de-DE" sz="2000" b="1" dirty="0"/>
              <a:t>Firefly AI</a:t>
            </a:r>
          </a:p>
        </p:txBody>
      </p:sp>
      <p:sp>
        <p:nvSpPr>
          <p:cNvPr id="19" name="Textfeld 18">
            <a:extLst>
              <a:ext uri="{FF2B5EF4-FFF2-40B4-BE49-F238E27FC236}">
                <a16:creationId xmlns:a16="http://schemas.microsoft.com/office/drawing/2014/main" id="{0286A773-CF44-59C7-93FA-2462CEB65134}"/>
              </a:ext>
            </a:extLst>
          </p:cNvPr>
          <p:cNvSpPr txBox="1"/>
          <p:nvPr/>
        </p:nvSpPr>
        <p:spPr>
          <a:xfrm>
            <a:off x="5787959" y="5855406"/>
            <a:ext cx="1353094" cy="400110"/>
          </a:xfrm>
          <a:prstGeom prst="rect">
            <a:avLst/>
          </a:prstGeom>
          <a:noFill/>
        </p:spPr>
        <p:txBody>
          <a:bodyPr wrap="square" rtlCol="0">
            <a:spAutoFit/>
          </a:bodyPr>
          <a:lstStyle/>
          <a:p>
            <a:r>
              <a:rPr lang="de-DE" sz="2000" b="1" dirty="0" err="1"/>
              <a:t>Perplexity</a:t>
            </a:r>
            <a:endParaRPr lang="de-DE" sz="2000" b="1" dirty="0"/>
          </a:p>
        </p:txBody>
      </p:sp>
      <p:pic>
        <p:nvPicPr>
          <p:cNvPr id="1026" name="Picture 2" descr="undefined">
            <a:extLst>
              <a:ext uri="{FF2B5EF4-FFF2-40B4-BE49-F238E27FC236}">
                <a16:creationId xmlns:a16="http://schemas.microsoft.com/office/drawing/2014/main" id="{F36B3160-472C-D5EC-ADE5-C41B52A03E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23837" y="3037761"/>
            <a:ext cx="1352039" cy="499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40236A8-BFE6-9518-DC1C-61E1B88454D7}"/>
              </a:ext>
            </a:extLst>
          </p:cNvPr>
          <p:cNvSpPr txBox="1"/>
          <p:nvPr/>
        </p:nvSpPr>
        <p:spPr>
          <a:xfrm>
            <a:off x="7004983" y="3838211"/>
            <a:ext cx="1153231" cy="707886"/>
          </a:xfrm>
          <a:prstGeom prst="rect">
            <a:avLst/>
          </a:prstGeom>
          <a:noFill/>
        </p:spPr>
        <p:txBody>
          <a:bodyPr wrap="square" rtlCol="0">
            <a:spAutoFit/>
          </a:bodyPr>
          <a:lstStyle/>
          <a:p>
            <a:pPr algn="ctr"/>
            <a:r>
              <a:rPr lang="de-DE" sz="2000" b="1" dirty="0"/>
              <a:t>Gemini (Google)</a:t>
            </a:r>
          </a:p>
        </p:txBody>
      </p:sp>
      <p:pic>
        <p:nvPicPr>
          <p:cNvPr id="1028" name="Picture 4">
            <a:extLst>
              <a:ext uri="{FF2B5EF4-FFF2-40B4-BE49-F238E27FC236}">
                <a16:creationId xmlns:a16="http://schemas.microsoft.com/office/drawing/2014/main" id="{EC2E88CC-FBA3-FA94-2DAC-08FB93C5ADE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77844"/>
          <a:stretch/>
        </p:blipFill>
        <p:spPr bwMode="auto">
          <a:xfrm>
            <a:off x="6010063" y="5000218"/>
            <a:ext cx="813773" cy="882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AI-generated content may be incorrect.">
            <a:extLst>
              <a:ext uri="{FF2B5EF4-FFF2-40B4-BE49-F238E27FC236}">
                <a16:creationId xmlns:a16="http://schemas.microsoft.com/office/drawing/2014/main" id="{7C721497-3CAA-F2E3-3D81-11AEC8923A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175" y="268962"/>
            <a:ext cx="1909137" cy="2276407"/>
          </a:xfrm>
          <a:prstGeom prst="rect">
            <a:avLst/>
          </a:prstGeom>
          <a:ln>
            <a:solidFill>
              <a:srgbClr val="FF0000"/>
            </a:solidFill>
          </a:ln>
          <a:effectLst>
            <a:outerShdw blurRad="50800" dist="50800" dir="5400000" algn="ctr" rotWithShape="0">
              <a:srgbClr val="000000">
                <a:alpha val="51000"/>
              </a:srgbClr>
            </a:outerShdw>
          </a:effectLst>
        </p:spPr>
      </p:pic>
    </p:spTree>
    <p:extLst>
      <p:ext uri="{BB962C8B-B14F-4D97-AF65-F5344CB8AC3E}">
        <p14:creationId xmlns:p14="http://schemas.microsoft.com/office/powerpoint/2010/main" val="345601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p:txBody>
          <a:bodyPr>
            <a:normAutofit fontScale="90000"/>
          </a:bodyPr>
          <a:lstStyle/>
          <a:p>
            <a:pPr algn="l"/>
            <a:r>
              <a:rPr lang="de-DE" sz="2800" b="1" noProof="0" dirty="0">
                <a:solidFill>
                  <a:schemeClr val="accent5">
                    <a:lumMod val="75000"/>
                  </a:schemeClr>
                </a:solidFill>
              </a:rPr>
              <a:t>Die </a:t>
            </a:r>
            <a:r>
              <a:rPr lang="de-DE" sz="2800" b="1" noProof="0" dirty="0" err="1">
                <a:solidFill>
                  <a:schemeClr val="accent5">
                    <a:lumMod val="75000"/>
                  </a:schemeClr>
                </a:solidFill>
              </a:rPr>
              <a:t>TaskCard</a:t>
            </a:r>
            <a:r>
              <a:rPr lang="de-DE" sz="2800" b="1" noProof="0" dirty="0">
                <a:solidFill>
                  <a:schemeClr val="accent5">
                    <a:lumMod val="75000"/>
                  </a:schemeClr>
                </a:solidFill>
              </a:rPr>
              <a:t> zur Fortbildung – </a:t>
            </a:r>
            <a:br>
              <a:rPr lang="de-DE" sz="2800" b="1" noProof="0" dirty="0">
                <a:solidFill>
                  <a:schemeClr val="accent5">
                    <a:lumMod val="75000"/>
                  </a:schemeClr>
                </a:solidFill>
              </a:rPr>
            </a:br>
            <a:r>
              <a:rPr lang="de-DE" sz="2800" b="1" noProof="0" dirty="0">
                <a:solidFill>
                  <a:schemeClr val="accent5">
                    <a:lumMod val="75000"/>
                  </a:schemeClr>
                </a:solidFill>
              </a:rPr>
              <a:t>Unsere digitale Schaltzentrale</a:t>
            </a:r>
          </a:p>
        </p:txBody>
      </p:sp>
      <p:sp>
        <p:nvSpPr>
          <p:cNvPr id="8" name="Textfeld 7">
            <a:extLst>
              <a:ext uri="{FF2B5EF4-FFF2-40B4-BE49-F238E27FC236}">
                <a16:creationId xmlns:a16="http://schemas.microsoft.com/office/drawing/2014/main" id="{CADCC315-3B59-0902-F3BB-C47F7CB4B419}"/>
              </a:ext>
            </a:extLst>
          </p:cNvPr>
          <p:cNvSpPr txBox="1"/>
          <p:nvPr/>
        </p:nvSpPr>
        <p:spPr>
          <a:xfrm>
            <a:off x="4926844" y="1920095"/>
            <a:ext cx="3309581" cy="1200329"/>
          </a:xfrm>
          <a:prstGeom prst="rect">
            <a:avLst/>
          </a:prstGeom>
          <a:noFill/>
        </p:spPr>
        <p:txBody>
          <a:bodyPr wrap="square" rtlCol="0">
            <a:spAutoFit/>
          </a:bodyPr>
          <a:lstStyle/>
          <a:p>
            <a:pPr marL="285750" indent="-285750">
              <a:buFont typeface="Arial" panose="020B0604020202020204" pitchFamily="34" charset="0"/>
              <a:buChar char="•"/>
            </a:pPr>
            <a:r>
              <a:rPr lang="de-DE" sz="2400" i="1" noProof="0" dirty="0"/>
              <a:t>alle Arbeitsaufträge</a:t>
            </a:r>
          </a:p>
          <a:p>
            <a:pPr marL="285750" indent="-285750">
              <a:buFont typeface="Arial" panose="020B0604020202020204" pitchFamily="34" charset="0"/>
              <a:buChar char="•"/>
            </a:pPr>
            <a:r>
              <a:rPr lang="de-DE" sz="2400" i="1" noProof="0" dirty="0"/>
              <a:t>alle Materialien</a:t>
            </a:r>
          </a:p>
          <a:p>
            <a:pPr marL="285750" indent="-285750">
              <a:buFont typeface="Arial" panose="020B0604020202020204" pitchFamily="34" charset="0"/>
              <a:buChar char="•"/>
            </a:pPr>
            <a:r>
              <a:rPr lang="de-DE" sz="2400" i="1" noProof="0" dirty="0"/>
              <a:t>alle Links</a:t>
            </a:r>
          </a:p>
        </p:txBody>
      </p:sp>
      <p:sp>
        <p:nvSpPr>
          <p:cNvPr id="9" name="Freeform 9">
            <a:extLst>
              <a:ext uri="{FF2B5EF4-FFF2-40B4-BE49-F238E27FC236}">
                <a16:creationId xmlns:a16="http://schemas.microsoft.com/office/drawing/2014/main" id="{8244815D-601F-A75C-704D-39EF0655F911}"/>
              </a:ext>
            </a:extLst>
          </p:cNvPr>
          <p:cNvSpPr/>
          <p:nvPr/>
        </p:nvSpPr>
        <p:spPr>
          <a:xfrm rot="20886651" flipH="1">
            <a:off x="3862442" y="5406316"/>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12" name="Grafik 11" descr="Ein Bild, das Diagramm, Schrift, Grafiken, Design enthält.&#10;&#10;KI-generierte Inhalte können fehlerhaft sein.">
            <a:extLst>
              <a:ext uri="{FF2B5EF4-FFF2-40B4-BE49-F238E27FC236}">
                <a16:creationId xmlns:a16="http://schemas.microsoft.com/office/drawing/2014/main" id="{CE80BB6D-FA05-B3C6-306F-FA6CC9E51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685" y="3449611"/>
            <a:ext cx="2105078" cy="1524569"/>
          </a:xfrm>
          <a:prstGeom prst="rect">
            <a:avLst/>
          </a:prstGeom>
        </p:spPr>
      </p:pic>
    </p:spTree>
    <p:extLst>
      <p:ext uri="{BB962C8B-B14F-4D97-AF65-F5344CB8AC3E}">
        <p14:creationId xmlns:p14="http://schemas.microsoft.com/office/powerpoint/2010/main" val="174099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4C20-C3CD-4512-C7BA-2B29BC8D0E3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9BFEB160-73F6-F4CD-D5CE-FD63ED0101E3}"/>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sp>
        <p:nvSpPr>
          <p:cNvPr id="20" name="Freeform 20">
            <a:extLst>
              <a:ext uri="{FF2B5EF4-FFF2-40B4-BE49-F238E27FC236}">
                <a16:creationId xmlns:a16="http://schemas.microsoft.com/office/drawing/2014/main" id="{ABA05E39-2AB1-14E8-6355-3691C9EC661F}"/>
              </a:ext>
            </a:extLst>
          </p:cNvPr>
          <p:cNvSpPr/>
          <p:nvPr/>
        </p:nvSpPr>
        <p:spPr>
          <a:xfrm>
            <a:off x="1670663" y="99041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pic>
        <p:nvPicPr>
          <p:cNvPr id="6" name="Picture 5" descr="A blue and white text with black text&#10;&#10;AI-generated content may be incorrect.">
            <a:extLst>
              <a:ext uri="{FF2B5EF4-FFF2-40B4-BE49-F238E27FC236}">
                <a16:creationId xmlns:a16="http://schemas.microsoft.com/office/drawing/2014/main" id="{5F04D6D2-4428-A375-AD0A-C797B379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4787"/>
            <a:ext cx="7772400" cy="4368800"/>
          </a:xfrm>
          <a:prstGeom prst="rect">
            <a:avLst/>
          </a:prstGeom>
        </p:spPr>
      </p:pic>
      <p:sp>
        <p:nvSpPr>
          <p:cNvPr id="2" name="TextBox 1">
            <a:extLst>
              <a:ext uri="{FF2B5EF4-FFF2-40B4-BE49-F238E27FC236}">
                <a16:creationId xmlns:a16="http://schemas.microsoft.com/office/drawing/2014/main" id="{7B1F52E8-93C8-1038-54A1-B2EAE14E255B}"/>
              </a:ext>
            </a:extLst>
          </p:cNvPr>
          <p:cNvSpPr txBox="1"/>
          <p:nvPr/>
        </p:nvSpPr>
        <p:spPr>
          <a:xfrm>
            <a:off x="2847008" y="706465"/>
            <a:ext cx="3449983" cy="461665"/>
          </a:xfrm>
          <a:prstGeom prst="rect">
            <a:avLst/>
          </a:prstGeom>
          <a:noFill/>
        </p:spPr>
        <p:txBody>
          <a:bodyPr wrap="none" rtlCol="0">
            <a:spAutoFit/>
          </a:bodyPr>
          <a:lstStyle/>
          <a:p>
            <a:r>
              <a:rPr lang="en-DE" sz="2400" b="1" dirty="0">
                <a:latin typeface="Helvetica" pitchFamily="2" charset="0"/>
              </a:rPr>
              <a:t>Aufbau eines Prompts</a:t>
            </a:r>
          </a:p>
        </p:txBody>
      </p:sp>
    </p:spTree>
    <p:extLst>
      <p:ext uri="{BB962C8B-B14F-4D97-AF65-F5344CB8AC3E}">
        <p14:creationId xmlns:p14="http://schemas.microsoft.com/office/powerpoint/2010/main" val="361024739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7DED0-C63B-F6DF-CFC2-633F9B26916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FF4BDBFD-4163-5666-75CA-908709511147}"/>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sp>
        <p:nvSpPr>
          <p:cNvPr id="20" name="Freeform 20">
            <a:extLst>
              <a:ext uri="{FF2B5EF4-FFF2-40B4-BE49-F238E27FC236}">
                <a16:creationId xmlns:a16="http://schemas.microsoft.com/office/drawing/2014/main" id="{567E852F-4253-DE94-D75C-04C527BBED0F}"/>
              </a:ext>
            </a:extLst>
          </p:cNvPr>
          <p:cNvSpPr/>
          <p:nvPr/>
        </p:nvSpPr>
        <p:spPr>
          <a:xfrm>
            <a:off x="1670663" y="99041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sp>
        <p:nvSpPr>
          <p:cNvPr id="2" name="TextBox 1">
            <a:extLst>
              <a:ext uri="{FF2B5EF4-FFF2-40B4-BE49-F238E27FC236}">
                <a16:creationId xmlns:a16="http://schemas.microsoft.com/office/drawing/2014/main" id="{6F318766-CEEA-AD50-9912-7B8E94DEE85A}"/>
              </a:ext>
            </a:extLst>
          </p:cNvPr>
          <p:cNvSpPr txBox="1"/>
          <p:nvPr/>
        </p:nvSpPr>
        <p:spPr>
          <a:xfrm>
            <a:off x="2847008" y="706465"/>
            <a:ext cx="3449983" cy="461665"/>
          </a:xfrm>
          <a:prstGeom prst="rect">
            <a:avLst/>
          </a:prstGeom>
          <a:noFill/>
        </p:spPr>
        <p:txBody>
          <a:bodyPr wrap="none" rtlCol="0">
            <a:spAutoFit/>
          </a:bodyPr>
          <a:lstStyle/>
          <a:p>
            <a:r>
              <a:rPr lang="en-DE" sz="2400" b="1" dirty="0">
                <a:latin typeface="Helvetica" pitchFamily="2" charset="0"/>
              </a:rPr>
              <a:t>Aufbau eines Prompts</a:t>
            </a:r>
          </a:p>
        </p:txBody>
      </p:sp>
      <p:pic>
        <p:nvPicPr>
          <p:cNvPr id="7" name="Picture 6" descr="A white sheet with black text&#10;&#10;AI-generated content may be incorrect.">
            <a:extLst>
              <a:ext uri="{FF2B5EF4-FFF2-40B4-BE49-F238E27FC236}">
                <a16:creationId xmlns:a16="http://schemas.microsoft.com/office/drawing/2014/main" id="{9E7B694E-431A-BA02-DD32-153BA858C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501" y="1109327"/>
            <a:ext cx="4393915" cy="4997162"/>
          </a:xfrm>
          <a:prstGeom prst="rect">
            <a:avLst/>
          </a:prstGeom>
        </p:spPr>
      </p:pic>
      <p:sp>
        <p:nvSpPr>
          <p:cNvPr id="8" name="TextBox 7">
            <a:extLst>
              <a:ext uri="{FF2B5EF4-FFF2-40B4-BE49-F238E27FC236}">
                <a16:creationId xmlns:a16="http://schemas.microsoft.com/office/drawing/2014/main" id="{9FC5D5E3-A338-D2BD-5B30-026C7B12335D}"/>
              </a:ext>
            </a:extLst>
          </p:cNvPr>
          <p:cNvSpPr txBox="1"/>
          <p:nvPr/>
        </p:nvSpPr>
        <p:spPr>
          <a:xfrm>
            <a:off x="4144147" y="6108681"/>
            <a:ext cx="922047" cy="246221"/>
          </a:xfrm>
          <a:prstGeom prst="rect">
            <a:avLst/>
          </a:prstGeom>
          <a:noFill/>
        </p:spPr>
        <p:txBody>
          <a:bodyPr wrap="none" rtlCol="0">
            <a:spAutoFit/>
          </a:bodyPr>
          <a:lstStyle/>
          <a:p>
            <a:r>
              <a:rPr lang="en-DE" sz="1000" dirty="0"/>
              <a:t>(Fobizz, GPT5)</a:t>
            </a:r>
          </a:p>
        </p:txBody>
      </p:sp>
      <p:sp>
        <p:nvSpPr>
          <p:cNvPr id="11" name="TextBox 10">
            <a:extLst>
              <a:ext uri="{FF2B5EF4-FFF2-40B4-BE49-F238E27FC236}">
                <a16:creationId xmlns:a16="http://schemas.microsoft.com/office/drawing/2014/main" id="{08E2CD8C-E55C-15F0-D1B0-B3E0033FBEEB}"/>
              </a:ext>
            </a:extLst>
          </p:cNvPr>
          <p:cNvSpPr txBox="1"/>
          <p:nvPr/>
        </p:nvSpPr>
        <p:spPr>
          <a:xfrm>
            <a:off x="707585" y="1191642"/>
            <a:ext cx="3334916" cy="1754326"/>
          </a:xfrm>
          <a:prstGeom prst="rect">
            <a:avLst/>
          </a:prstGeom>
          <a:noFill/>
        </p:spPr>
        <p:txBody>
          <a:bodyPr wrap="square" rtlCol="0">
            <a:spAutoFit/>
          </a:bodyPr>
          <a:lstStyle/>
          <a:p>
            <a:r>
              <a:rPr lang="de-DE" b="1" dirty="0"/>
              <a:t>Prompt:</a:t>
            </a:r>
          </a:p>
          <a:p>
            <a:r>
              <a:rPr lang="de-DE" dirty="0"/>
              <a:t>Erkläre fürs </a:t>
            </a:r>
            <a:r>
              <a:rPr lang="de-DE" dirty="0" err="1"/>
              <a:t>Prompting</a:t>
            </a:r>
            <a:r>
              <a:rPr lang="de-DE" dirty="0"/>
              <a:t> </a:t>
            </a:r>
          </a:p>
          <a:p>
            <a:r>
              <a:rPr lang="de-DE" dirty="0"/>
              <a:t>"Persona, Aufgabe, Kriterien, Ziel, </a:t>
            </a:r>
          </a:p>
          <a:p>
            <a:r>
              <a:rPr lang="de-DE" dirty="0"/>
              <a:t>Format und </a:t>
            </a:r>
            <a:r>
              <a:rPr lang="de-DE" dirty="0" err="1"/>
              <a:t>Refinement</a:t>
            </a:r>
            <a:r>
              <a:rPr lang="de-DE" dirty="0"/>
              <a:t>". </a:t>
            </a:r>
          </a:p>
          <a:p>
            <a:r>
              <a:rPr lang="en-GB" dirty="0" err="1"/>
              <a:t>Verwende</a:t>
            </a:r>
            <a:r>
              <a:rPr lang="en-GB" dirty="0"/>
              <a:t> </a:t>
            </a:r>
            <a:r>
              <a:rPr lang="en-GB" dirty="0" err="1"/>
              <a:t>eine</a:t>
            </a:r>
            <a:r>
              <a:rPr lang="en-GB" dirty="0"/>
              <a:t> </a:t>
            </a:r>
            <a:r>
              <a:rPr lang="en-GB" dirty="0" err="1"/>
              <a:t>Tabelle</a:t>
            </a:r>
            <a:r>
              <a:rPr lang="en-GB" dirty="0"/>
              <a:t>. </a:t>
            </a:r>
          </a:p>
          <a:p>
            <a:r>
              <a:rPr lang="en-GB" dirty="0"/>
              <a:t>Gib </a:t>
            </a:r>
            <a:r>
              <a:rPr lang="en-GB" dirty="0" err="1"/>
              <a:t>Beispiele</a:t>
            </a:r>
            <a:r>
              <a:rPr lang="en-GB" dirty="0"/>
              <a:t>. Lasse </a:t>
            </a:r>
            <a:r>
              <a:rPr lang="en-GB" dirty="0" err="1"/>
              <a:t>dir</a:t>
            </a:r>
            <a:r>
              <a:rPr lang="en-GB" dirty="0"/>
              <a:t> Zeit.</a:t>
            </a:r>
            <a:endParaRPr lang="en-DE" dirty="0"/>
          </a:p>
        </p:txBody>
      </p:sp>
      <p:sp>
        <p:nvSpPr>
          <p:cNvPr id="13" name="TextBox 12">
            <a:extLst>
              <a:ext uri="{FF2B5EF4-FFF2-40B4-BE49-F238E27FC236}">
                <a16:creationId xmlns:a16="http://schemas.microsoft.com/office/drawing/2014/main" id="{63AED62C-0B07-4840-6D59-830182926AB9}"/>
              </a:ext>
            </a:extLst>
          </p:cNvPr>
          <p:cNvSpPr txBox="1"/>
          <p:nvPr/>
        </p:nvSpPr>
        <p:spPr>
          <a:xfrm>
            <a:off x="707584" y="3438937"/>
            <a:ext cx="3334917" cy="2677656"/>
          </a:xfrm>
          <a:prstGeom prst="rect">
            <a:avLst/>
          </a:prstGeom>
          <a:noFill/>
        </p:spPr>
        <p:txBody>
          <a:bodyPr wrap="square" rtlCol="0">
            <a:spAutoFit/>
          </a:bodyPr>
          <a:lstStyle/>
          <a:p>
            <a:r>
              <a:rPr lang="en-DE" sz="1400" b="1" dirty="0"/>
              <a:t>Checkliste zum eigenen Prompt</a:t>
            </a:r>
            <a:endParaRPr lang="en-DE" sz="1400" dirty="0"/>
          </a:p>
          <a:p>
            <a:pPr lvl="0"/>
            <a:r>
              <a:rPr lang="en-DE" sz="1400" dirty="0"/>
              <a:t>Persona klar?            (Rolle, Ton, Expertise)</a:t>
            </a:r>
          </a:p>
          <a:p>
            <a:pPr lvl="0"/>
            <a:r>
              <a:rPr lang="en-DE" sz="1400" dirty="0"/>
              <a:t>Aufgabe eindeutig? (Verb + Objekt +</a:t>
            </a:r>
          </a:p>
          <a:p>
            <a:pPr lvl="0"/>
            <a:r>
              <a:rPr lang="en-DE" sz="1400" dirty="0"/>
              <a:t> 	               Umfang)</a:t>
            </a:r>
          </a:p>
          <a:p>
            <a:pPr lvl="0"/>
            <a:r>
              <a:rPr lang="en-DE" sz="1400" dirty="0"/>
              <a:t>Kriterien messbar? (Länge, Quellen, Stil, </a:t>
            </a:r>
          </a:p>
          <a:p>
            <a:pPr lvl="0"/>
            <a:r>
              <a:rPr lang="en-DE" sz="1400" dirty="0"/>
              <a:t>                                     Grenzen)</a:t>
            </a:r>
          </a:p>
          <a:p>
            <a:pPr lvl="0"/>
            <a:r>
              <a:rPr lang="en-DE" sz="1400" dirty="0"/>
              <a:t>Ziel benannt?           (Publikum,         </a:t>
            </a:r>
          </a:p>
          <a:p>
            <a:pPr lvl="0"/>
            <a:r>
              <a:rPr lang="en-DE" sz="1400" dirty="0"/>
              <a:t>                                     Entscheidung, Nutzen)</a:t>
            </a:r>
          </a:p>
          <a:p>
            <a:pPr lvl="0"/>
            <a:r>
              <a:rPr lang="en-DE" sz="1400" dirty="0"/>
              <a:t>Format festgelegt?  (Struktur, Sektionen, </a:t>
            </a:r>
          </a:p>
          <a:p>
            <a:pPr lvl="0"/>
            <a:r>
              <a:rPr lang="en-DE" sz="1400" dirty="0"/>
              <a:t>                                     Tabellen)</a:t>
            </a:r>
          </a:p>
          <a:p>
            <a:pPr lvl="0"/>
            <a:r>
              <a:rPr lang="en-DE" sz="1400" dirty="0"/>
              <a:t>Ref. vorgesehen?     (Rückfragen, Varianten, </a:t>
            </a:r>
          </a:p>
          <a:p>
            <a:pPr lvl="0"/>
            <a:r>
              <a:rPr lang="en-DE" sz="1400" dirty="0"/>
              <a:t>                                     Iterationen)</a:t>
            </a:r>
          </a:p>
        </p:txBody>
      </p:sp>
    </p:spTree>
    <p:extLst>
      <p:ext uri="{BB962C8B-B14F-4D97-AF65-F5344CB8AC3E}">
        <p14:creationId xmlns:p14="http://schemas.microsoft.com/office/powerpoint/2010/main" val="177724398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7D59-B3F6-0DBE-D741-7A45C29232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121F3A-095E-E778-D3DF-2DDE149304DF}"/>
              </a:ext>
            </a:extLst>
          </p:cNvPr>
          <p:cNvSpPr txBox="1"/>
          <p:nvPr/>
        </p:nvSpPr>
        <p:spPr>
          <a:xfrm>
            <a:off x="1130548" y="1359851"/>
            <a:ext cx="7472383" cy="4247317"/>
          </a:xfrm>
          <a:prstGeom prst="rect">
            <a:avLst/>
          </a:prstGeom>
          <a:noFill/>
          <a:ln>
            <a:solidFill>
              <a:schemeClr val="accent1"/>
            </a:solidFill>
          </a:ln>
        </p:spPr>
        <p:txBody>
          <a:bodyPr wrap="square" rtlCol="0">
            <a:spAutoFit/>
          </a:bodyPr>
          <a:lstStyle/>
          <a:p>
            <a:r>
              <a:rPr lang="en-DE" dirty="0"/>
              <a:t>Du bist Deutschlehrkraft an einem BK in NRW, auch Fachleiter und Moderationskraft. Du bist sehr genau.</a:t>
            </a:r>
            <a:br>
              <a:rPr lang="en-DE" dirty="0"/>
            </a:br>
            <a:r>
              <a:rPr lang="en-DE" dirty="0"/>
              <a:t>Du willst einen Prompt nach dem Schema "Persona, Aufgabe, Kriterien, </a:t>
            </a:r>
          </a:p>
          <a:p>
            <a:r>
              <a:rPr lang="en-DE" dirty="0"/>
              <a:t>Ziel, Format und Refinement" erstellen.</a:t>
            </a:r>
            <a:br>
              <a:rPr lang="en-DE" dirty="0"/>
            </a:br>
            <a:r>
              <a:rPr lang="en-DE" dirty="0"/>
              <a:t>Es geht ums Thema "Zusammenfassung von Sachtexten für Lernende im DaZ".</a:t>
            </a:r>
            <a:br>
              <a:rPr lang="en-DE" dirty="0"/>
            </a:br>
            <a:r>
              <a:rPr lang="en-DE" dirty="0"/>
              <a:t>Der generierte Text soll max. 50% der Länge des Originaltextes umfassen </a:t>
            </a:r>
          </a:p>
          <a:p>
            <a:r>
              <a:rPr lang="en-DE" dirty="0"/>
              <a:t>und in einfachem Deutsch sachlich verfasst werden, d.h. gemäß GER als </a:t>
            </a:r>
          </a:p>
          <a:p>
            <a:r>
              <a:rPr lang="en-DE" dirty="0"/>
              <a:t>Stufe A1 bis A2.</a:t>
            </a:r>
            <a:br>
              <a:rPr lang="en-DE" dirty="0"/>
            </a:br>
            <a:r>
              <a:rPr lang="en-DE" dirty="0"/>
              <a:t>Der generierte Text soll den Lernenden helfen, auch schwierige deutsche Texte zu verstehen. Außerdem soll er als Aufbau eine kurze Einleitung aufweisen und dann im Hauptteil den Originaltext zusammenfassen.</a:t>
            </a:r>
            <a:br>
              <a:rPr lang="en-DE" dirty="0"/>
            </a:br>
            <a:r>
              <a:rPr lang="en-DE" dirty="0"/>
              <a:t>Schreibe nun diesen Prompt für Zusammenfassungen von Texten. Lasse dir Zeit, lasse nichts aus.</a:t>
            </a:r>
            <a:br>
              <a:rPr lang="en-DE" dirty="0"/>
            </a:br>
            <a:r>
              <a:rPr lang="en-DE" dirty="0"/>
              <a:t>Gehe danach dein Ergebnis durch. Wenn Fehler vorliegen, korrigiere diese und gib erneut den gesamten Prompt in der verbesserten Version aus. </a:t>
            </a:r>
          </a:p>
        </p:txBody>
      </p:sp>
      <p:sp>
        <p:nvSpPr>
          <p:cNvPr id="3" name="TextBox 2">
            <a:extLst>
              <a:ext uri="{FF2B5EF4-FFF2-40B4-BE49-F238E27FC236}">
                <a16:creationId xmlns:a16="http://schemas.microsoft.com/office/drawing/2014/main" id="{EA37C176-9E7F-B702-86FC-2179DECDFEE1}"/>
              </a:ext>
            </a:extLst>
          </p:cNvPr>
          <p:cNvSpPr txBox="1"/>
          <p:nvPr/>
        </p:nvSpPr>
        <p:spPr>
          <a:xfrm>
            <a:off x="257907" y="788798"/>
            <a:ext cx="747238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Erstellung</a:t>
            </a:r>
            <a:r>
              <a:rPr lang="en-GB" b="1" dirty="0"/>
              <a:t> </a:t>
            </a:r>
            <a:r>
              <a:rPr lang="en-GB" b="1" dirty="0" err="1"/>
              <a:t>eines</a:t>
            </a:r>
            <a:r>
              <a:rPr lang="en-GB" b="1" dirty="0"/>
              <a:t> Prompts </a:t>
            </a:r>
            <a:r>
              <a:rPr lang="en-GB" b="1" dirty="0" err="1"/>
              <a:t>zur</a:t>
            </a:r>
            <a:r>
              <a:rPr lang="en-GB" b="1" dirty="0"/>
              <a:t> </a:t>
            </a:r>
            <a:r>
              <a:rPr lang="en-GB" b="1" dirty="0" err="1"/>
              <a:t>Zusammenfassung</a:t>
            </a:r>
            <a:r>
              <a:rPr lang="en-GB" b="1" dirty="0"/>
              <a:t> von </a:t>
            </a:r>
            <a:r>
              <a:rPr lang="en-GB" b="1" dirty="0" err="1"/>
              <a:t>Texten</a:t>
            </a:r>
            <a:r>
              <a:rPr lang="en-GB" b="1" dirty="0"/>
              <a:t> </a:t>
            </a:r>
            <a:r>
              <a:rPr lang="en-GB" b="1" dirty="0" err="1"/>
              <a:t>bei</a:t>
            </a:r>
            <a:r>
              <a:rPr lang="en-GB" b="1" dirty="0"/>
              <a:t> </a:t>
            </a:r>
            <a:r>
              <a:rPr lang="en-GB" b="1" dirty="0" err="1"/>
              <a:t>DaZ</a:t>
            </a:r>
            <a:r>
              <a:rPr lang="en-GB" b="1" dirty="0"/>
              <a:t> </a:t>
            </a:r>
          </a:p>
        </p:txBody>
      </p:sp>
    </p:spTree>
    <p:extLst>
      <p:ext uri="{BB962C8B-B14F-4D97-AF65-F5344CB8AC3E}">
        <p14:creationId xmlns:p14="http://schemas.microsoft.com/office/powerpoint/2010/main" val="723318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606AA-13C5-5A39-A873-E214985291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9D51B0-A64E-378D-ECC4-5AC1870D8F37}"/>
              </a:ext>
            </a:extLst>
          </p:cNvPr>
          <p:cNvSpPr txBox="1"/>
          <p:nvPr/>
        </p:nvSpPr>
        <p:spPr>
          <a:xfrm>
            <a:off x="1130548" y="1359851"/>
            <a:ext cx="7472383" cy="4247317"/>
          </a:xfrm>
          <a:prstGeom prst="rect">
            <a:avLst/>
          </a:prstGeom>
          <a:noFill/>
          <a:ln>
            <a:solidFill>
              <a:schemeClr val="accent1"/>
            </a:solidFill>
          </a:ln>
        </p:spPr>
        <p:txBody>
          <a:bodyPr wrap="square" rtlCol="0">
            <a:spAutoFit/>
          </a:bodyPr>
          <a:lstStyle/>
          <a:p>
            <a:r>
              <a:rPr lang="en-DE" dirty="0">
                <a:solidFill>
                  <a:schemeClr val="accent6"/>
                </a:solidFill>
              </a:rPr>
              <a:t>Du bist Deutschlehrkraft an einem BK in NRW, auch Fachleiter und Moderationskraft. Du bist sehr genau.</a:t>
            </a:r>
            <a:br>
              <a:rPr lang="en-DE" dirty="0"/>
            </a:br>
            <a:r>
              <a:rPr lang="en-DE" dirty="0">
                <a:solidFill>
                  <a:schemeClr val="accent5"/>
                </a:solidFill>
              </a:rPr>
              <a:t>Du willst einen Prompt nach dem Schema "Persona, Aufgabe, Kriterien, </a:t>
            </a:r>
          </a:p>
          <a:p>
            <a:r>
              <a:rPr lang="en-DE" dirty="0">
                <a:solidFill>
                  <a:schemeClr val="accent5"/>
                </a:solidFill>
              </a:rPr>
              <a:t>Ziel, Format und Refinement" erstellen.</a:t>
            </a:r>
            <a:br>
              <a:rPr lang="en-DE" dirty="0">
                <a:solidFill>
                  <a:schemeClr val="accent5"/>
                </a:solidFill>
              </a:rPr>
            </a:br>
            <a:r>
              <a:rPr lang="en-DE" dirty="0">
                <a:solidFill>
                  <a:schemeClr val="accent5"/>
                </a:solidFill>
              </a:rPr>
              <a:t>Es geht ums Thema "Zusammenfassung von Sachtexten für Lernende im DaZ".</a:t>
            </a:r>
            <a:br>
              <a:rPr lang="en-DE" dirty="0"/>
            </a:br>
            <a:r>
              <a:rPr lang="en-DE" dirty="0">
                <a:solidFill>
                  <a:schemeClr val="tx2"/>
                </a:solidFill>
              </a:rPr>
              <a:t>Der generierte Text soll max. 50% der Länge des Originaltextes umfassen </a:t>
            </a:r>
          </a:p>
          <a:p>
            <a:r>
              <a:rPr lang="en-DE" dirty="0">
                <a:solidFill>
                  <a:schemeClr val="tx2"/>
                </a:solidFill>
              </a:rPr>
              <a:t>und in einfachem Deutsch sachlich verfasst werden, d.h. gemäß GER als </a:t>
            </a:r>
          </a:p>
          <a:p>
            <a:r>
              <a:rPr lang="en-DE" dirty="0">
                <a:solidFill>
                  <a:schemeClr val="tx2"/>
                </a:solidFill>
              </a:rPr>
              <a:t>Stufe A1 bis A2.</a:t>
            </a:r>
            <a:br>
              <a:rPr lang="en-DE" dirty="0">
                <a:solidFill>
                  <a:schemeClr val="tx2"/>
                </a:solidFill>
              </a:rPr>
            </a:br>
            <a:r>
              <a:rPr lang="en-DE" dirty="0">
                <a:solidFill>
                  <a:schemeClr val="accent3"/>
                </a:solidFill>
              </a:rPr>
              <a:t>Der generierte Text soll den Lernenden helfen, auch schwierige deutsche Texte zu verstehen. </a:t>
            </a:r>
            <a:r>
              <a:rPr lang="en-DE" dirty="0">
                <a:solidFill>
                  <a:srgbClr val="00B050"/>
                </a:solidFill>
              </a:rPr>
              <a:t>Außerdem soll er als Aufbau eine kurze Einleitung aufweisen und dann im Hauptteil den Originaltext zusammenfassen.</a:t>
            </a:r>
            <a:br>
              <a:rPr lang="en-DE" dirty="0"/>
            </a:br>
            <a:r>
              <a:rPr lang="en-DE" dirty="0"/>
              <a:t>Schreibe nun diesen Prompt für Zusammenfassungen von Texten. Lasse dir Zeit, lasse nichts aus.</a:t>
            </a:r>
            <a:br>
              <a:rPr lang="en-DE" dirty="0"/>
            </a:br>
            <a:r>
              <a:rPr lang="en-DE" dirty="0">
                <a:solidFill>
                  <a:schemeClr val="accent2">
                    <a:lumMod val="75000"/>
                  </a:schemeClr>
                </a:solidFill>
              </a:rPr>
              <a:t>Gehe danach dein Ergebnis durch. Wenn Fehler vorliegen, korrigiere diese und gib erneut den gesamten Prompt in der verbesserten Version aus. </a:t>
            </a:r>
          </a:p>
        </p:txBody>
      </p:sp>
      <p:sp>
        <p:nvSpPr>
          <p:cNvPr id="3" name="TextBox 2">
            <a:extLst>
              <a:ext uri="{FF2B5EF4-FFF2-40B4-BE49-F238E27FC236}">
                <a16:creationId xmlns:a16="http://schemas.microsoft.com/office/drawing/2014/main" id="{8706E2D1-8044-5ACC-8FD2-8208EB7BA615}"/>
              </a:ext>
            </a:extLst>
          </p:cNvPr>
          <p:cNvSpPr txBox="1"/>
          <p:nvPr/>
        </p:nvSpPr>
        <p:spPr>
          <a:xfrm>
            <a:off x="257907" y="788798"/>
            <a:ext cx="747238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Erstellung</a:t>
            </a:r>
            <a:r>
              <a:rPr lang="en-GB" b="1" dirty="0"/>
              <a:t> </a:t>
            </a:r>
            <a:r>
              <a:rPr lang="en-GB" b="1" dirty="0" err="1"/>
              <a:t>eines</a:t>
            </a:r>
            <a:r>
              <a:rPr lang="en-GB" b="1" dirty="0"/>
              <a:t> Prompts </a:t>
            </a:r>
            <a:r>
              <a:rPr lang="en-GB" b="1" dirty="0" err="1"/>
              <a:t>zur</a:t>
            </a:r>
            <a:r>
              <a:rPr lang="en-GB" b="1" dirty="0"/>
              <a:t> </a:t>
            </a:r>
            <a:r>
              <a:rPr lang="en-GB" b="1" dirty="0" err="1"/>
              <a:t>Zusammenfassung</a:t>
            </a:r>
            <a:r>
              <a:rPr lang="en-GB" b="1" dirty="0"/>
              <a:t> von </a:t>
            </a:r>
            <a:r>
              <a:rPr lang="en-GB" b="1" dirty="0" err="1"/>
              <a:t>Texten</a:t>
            </a:r>
            <a:r>
              <a:rPr lang="en-GB" b="1" dirty="0"/>
              <a:t> </a:t>
            </a:r>
            <a:r>
              <a:rPr lang="en-GB" b="1" dirty="0" err="1"/>
              <a:t>bei</a:t>
            </a:r>
            <a:r>
              <a:rPr lang="en-GB" b="1" dirty="0"/>
              <a:t> </a:t>
            </a:r>
            <a:r>
              <a:rPr lang="en-GB" b="1" dirty="0" err="1"/>
              <a:t>DaZ</a:t>
            </a:r>
            <a:r>
              <a:rPr lang="en-GB" b="1" dirty="0"/>
              <a:t> </a:t>
            </a:r>
          </a:p>
        </p:txBody>
      </p:sp>
      <p:sp>
        <p:nvSpPr>
          <p:cNvPr id="4" name="TextBox 3">
            <a:extLst>
              <a:ext uri="{FF2B5EF4-FFF2-40B4-BE49-F238E27FC236}">
                <a16:creationId xmlns:a16="http://schemas.microsoft.com/office/drawing/2014/main" id="{46E088A4-48E6-3F90-CE7E-9292116FFE2D}"/>
              </a:ext>
            </a:extLst>
          </p:cNvPr>
          <p:cNvSpPr txBox="1"/>
          <p:nvPr/>
        </p:nvSpPr>
        <p:spPr>
          <a:xfrm>
            <a:off x="214037" y="4080588"/>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5" name="TextBox 4">
            <a:extLst>
              <a:ext uri="{FF2B5EF4-FFF2-40B4-BE49-F238E27FC236}">
                <a16:creationId xmlns:a16="http://schemas.microsoft.com/office/drawing/2014/main" id="{DF1860E4-F8D1-EDDD-6C1E-CF2EBC4C2584}"/>
              </a:ext>
            </a:extLst>
          </p:cNvPr>
          <p:cNvSpPr txBox="1"/>
          <p:nvPr/>
        </p:nvSpPr>
        <p:spPr>
          <a:xfrm>
            <a:off x="138823" y="1473596"/>
            <a:ext cx="934295" cy="369332"/>
          </a:xfrm>
          <a:prstGeom prst="rect">
            <a:avLst/>
          </a:prstGeom>
          <a:solidFill>
            <a:schemeClr val="accent6"/>
          </a:solidFill>
          <a:ln>
            <a:solidFill>
              <a:schemeClr val="accent1"/>
            </a:solidFill>
          </a:ln>
        </p:spPr>
        <p:txBody>
          <a:bodyPr wrap="none" rtlCol="0">
            <a:spAutoFit/>
          </a:bodyPr>
          <a:lstStyle/>
          <a:p>
            <a:r>
              <a:rPr lang="en-DE" dirty="0"/>
              <a:t>Persona</a:t>
            </a:r>
          </a:p>
        </p:txBody>
      </p:sp>
      <p:sp>
        <p:nvSpPr>
          <p:cNvPr id="6" name="TextBox 5">
            <a:extLst>
              <a:ext uri="{FF2B5EF4-FFF2-40B4-BE49-F238E27FC236}">
                <a16:creationId xmlns:a16="http://schemas.microsoft.com/office/drawing/2014/main" id="{41247BD3-69CF-C820-2709-81D785FACE14}"/>
              </a:ext>
            </a:extLst>
          </p:cNvPr>
          <p:cNvSpPr txBox="1"/>
          <p:nvPr/>
        </p:nvSpPr>
        <p:spPr>
          <a:xfrm>
            <a:off x="120530" y="2191814"/>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7" name="TextBox 6">
            <a:extLst>
              <a:ext uri="{FF2B5EF4-FFF2-40B4-BE49-F238E27FC236}">
                <a16:creationId xmlns:a16="http://schemas.microsoft.com/office/drawing/2014/main" id="{0983BBE3-127D-8876-8C4D-D089A26BE9C6}"/>
              </a:ext>
            </a:extLst>
          </p:cNvPr>
          <p:cNvSpPr txBox="1"/>
          <p:nvPr/>
        </p:nvSpPr>
        <p:spPr>
          <a:xfrm flipH="1">
            <a:off x="541068" y="3667387"/>
            <a:ext cx="532050" cy="369332"/>
          </a:xfrm>
          <a:prstGeom prst="rect">
            <a:avLst/>
          </a:prstGeom>
          <a:solidFill>
            <a:schemeClr val="accent3"/>
          </a:solidFill>
          <a:ln>
            <a:solidFill>
              <a:schemeClr val="accent3"/>
            </a:solidFill>
          </a:ln>
        </p:spPr>
        <p:txBody>
          <a:bodyPr wrap="square" rtlCol="0">
            <a:spAutoFit/>
          </a:bodyPr>
          <a:lstStyle/>
          <a:p>
            <a:r>
              <a:rPr lang="en-DE" dirty="0"/>
              <a:t>Ziel</a:t>
            </a:r>
          </a:p>
        </p:txBody>
      </p:sp>
      <p:sp>
        <p:nvSpPr>
          <p:cNvPr id="8" name="TextBox 7">
            <a:extLst>
              <a:ext uri="{FF2B5EF4-FFF2-40B4-BE49-F238E27FC236}">
                <a16:creationId xmlns:a16="http://schemas.microsoft.com/office/drawing/2014/main" id="{636FE7FD-97DB-623B-8D7A-7CD02AA29A68}"/>
              </a:ext>
            </a:extLst>
          </p:cNvPr>
          <p:cNvSpPr txBox="1"/>
          <p:nvPr/>
        </p:nvSpPr>
        <p:spPr>
          <a:xfrm>
            <a:off x="78615" y="3007470"/>
            <a:ext cx="994503" cy="369332"/>
          </a:xfrm>
          <a:prstGeom prst="rect">
            <a:avLst/>
          </a:prstGeom>
          <a:solidFill>
            <a:schemeClr val="tx2"/>
          </a:solidFill>
          <a:ln>
            <a:solidFill>
              <a:schemeClr val="accent6"/>
            </a:solidFill>
          </a:ln>
        </p:spPr>
        <p:txBody>
          <a:bodyPr wrap="square" rtlCol="0">
            <a:spAutoFit/>
          </a:bodyPr>
          <a:lstStyle/>
          <a:p>
            <a:r>
              <a:rPr lang="en-DE" dirty="0">
                <a:solidFill>
                  <a:schemeClr val="bg1"/>
                </a:solidFill>
              </a:rPr>
              <a:t>Kriterien</a:t>
            </a:r>
          </a:p>
        </p:txBody>
      </p:sp>
      <p:sp>
        <p:nvSpPr>
          <p:cNvPr id="9" name="TextBox 8">
            <a:extLst>
              <a:ext uri="{FF2B5EF4-FFF2-40B4-BE49-F238E27FC236}">
                <a16:creationId xmlns:a16="http://schemas.microsoft.com/office/drawing/2014/main" id="{F8DD56AA-6900-B992-0DCC-6E2B5776EED9}"/>
              </a:ext>
            </a:extLst>
          </p:cNvPr>
          <p:cNvSpPr txBox="1"/>
          <p:nvPr/>
        </p:nvSpPr>
        <p:spPr>
          <a:xfrm>
            <a:off x="1111218" y="5701837"/>
            <a:ext cx="7092982" cy="615553"/>
          </a:xfrm>
          <a:prstGeom prst="rect">
            <a:avLst/>
          </a:prstGeom>
          <a:noFill/>
        </p:spPr>
        <p:txBody>
          <a:bodyPr wrap="square" rtlCol="0">
            <a:spAutoFit/>
          </a:bodyPr>
          <a:lstStyle/>
          <a:p>
            <a:r>
              <a:rPr lang="en-DE" sz="1600" b="1" u="sng" dirty="0"/>
              <a:t>Bemerkungen:</a:t>
            </a:r>
          </a:p>
          <a:p>
            <a:r>
              <a:rPr lang="en-DE" dirty="0"/>
              <a:t>-</a:t>
            </a:r>
            <a:r>
              <a:rPr lang="en-DE" sz="1600" dirty="0"/>
              <a:t>Aspekte überschneiden sich, führen dennoch zu brauchbaren Ergebnissen.</a:t>
            </a:r>
            <a:endParaRPr lang="en-DE" dirty="0"/>
          </a:p>
        </p:txBody>
      </p:sp>
      <p:sp>
        <p:nvSpPr>
          <p:cNvPr id="11" name="TextBox 10">
            <a:extLst>
              <a:ext uri="{FF2B5EF4-FFF2-40B4-BE49-F238E27FC236}">
                <a16:creationId xmlns:a16="http://schemas.microsoft.com/office/drawing/2014/main" id="{B05EB6D4-D409-F534-1BCB-309144189739}"/>
              </a:ext>
            </a:extLst>
          </p:cNvPr>
          <p:cNvSpPr txBox="1"/>
          <p:nvPr/>
        </p:nvSpPr>
        <p:spPr>
          <a:xfrm>
            <a:off x="40514" y="5089784"/>
            <a:ext cx="1051934" cy="307777"/>
          </a:xfrm>
          <a:prstGeom prst="rect">
            <a:avLst/>
          </a:prstGeom>
          <a:solidFill>
            <a:schemeClr val="accent2">
              <a:lumMod val="75000"/>
            </a:schemeClr>
          </a:solidFill>
          <a:ln>
            <a:solidFill>
              <a:schemeClr val="accent1"/>
            </a:solidFill>
          </a:ln>
        </p:spPr>
        <p:txBody>
          <a:bodyPr wrap="square" rtlCol="0">
            <a:spAutoFit/>
          </a:bodyPr>
          <a:lstStyle/>
          <a:p>
            <a:r>
              <a:rPr lang="en-DE" sz="1400" dirty="0">
                <a:solidFill>
                  <a:schemeClr val="bg1"/>
                </a:solidFill>
              </a:rPr>
              <a:t>Refinement</a:t>
            </a:r>
          </a:p>
        </p:txBody>
      </p:sp>
    </p:spTree>
    <p:extLst>
      <p:ext uri="{BB962C8B-B14F-4D97-AF65-F5344CB8AC3E}">
        <p14:creationId xmlns:p14="http://schemas.microsoft.com/office/powerpoint/2010/main" val="2580601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E7CC-54C8-4B08-053E-672C4167B8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458403-C22C-9041-429D-335417DCD39A}"/>
              </a:ext>
            </a:extLst>
          </p:cNvPr>
          <p:cNvSpPr txBox="1"/>
          <p:nvPr/>
        </p:nvSpPr>
        <p:spPr>
          <a:xfrm>
            <a:off x="257907" y="788798"/>
            <a:ext cx="747238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Erstellung</a:t>
            </a:r>
            <a:r>
              <a:rPr lang="en-GB" b="1" dirty="0"/>
              <a:t> </a:t>
            </a:r>
            <a:r>
              <a:rPr lang="en-GB" b="1" dirty="0" err="1"/>
              <a:t>eines</a:t>
            </a:r>
            <a:r>
              <a:rPr lang="en-GB" b="1" dirty="0"/>
              <a:t> Prompts </a:t>
            </a:r>
            <a:r>
              <a:rPr lang="en-GB" b="1" dirty="0" err="1"/>
              <a:t>zur</a:t>
            </a:r>
            <a:r>
              <a:rPr lang="en-GB" b="1" dirty="0"/>
              <a:t> </a:t>
            </a:r>
            <a:r>
              <a:rPr lang="en-GB" b="1" dirty="0" err="1"/>
              <a:t>Zusammenfassung</a:t>
            </a:r>
            <a:r>
              <a:rPr lang="en-GB" b="1" dirty="0"/>
              <a:t> von </a:t>
            </a:r>
            <a:r>
              <a:rPr lang="en-GB" b="1" dirty="0" err="1"/>
              <a:t>Texten</a:t>
            </a:r>
            <a:r>
              <a:rPr lang="en-GB" b="1" dirty="0"/>
              <a:t> </a:t>
            </a:r>
            <a:r>
              <a:rPr lang="en-GB" b="1" dirty="0" err="1"/>
              <a:t>bei</a:t>
            </a:r>
            <a:r>
              <a:rPr lang="en-GB" b="1" dirty="0"/>
              <a:t> </a:t>
            </a:r>
            <a:r>
              <a:rPr lang="en-GB" b="1" dirty="0" err="1"/>
              <a:t>DaZ</a:t>
            </a:r>
            <a:r>
              <a:rPr lang="en-GB" b="1" dirty="0"/>
              <a:t> </a:t>
            </a:r>
          </a:p>
        </p:txBody>
      </p:sp>
      <p:sp>
        <p:nvSpPr>
          <p:cNvPr id="20" name="TextBox 19">
            <a:extLst>
              <a:ext uri="{FF2B5EF4-FFF2-40B4-BE49-F238E27FC236}">
                <a16:creationId xmlns:a16="http://schemas.microsoft.com/office/drawing/2014/main" id="{8EA811CB-F1D7-4FB6-C6E5-3D07B5A44880}"/>
              </a:ext>
            </a:extLst>
          </p:cNvPr>
          <p:cNvSpPr txBox="1"/>
          <p:nvPr/>
        </p:nvSpPr>
        <p:spPr>
          <a:xfrm>
            <a:off x="411213" y="2142420"/>
            <a:ext cx="5681472" cy="2092881"/>
          </a:xfrm>
          <a:prstGeom prst="rect">
            <a:avLst/>
          </a:prstGeom>
          <a:noFill/>
          <a:ln>
            <a:solidFill>
              <a:schemeClr val="accent1"/>
            </a:solidFill>
          </a:ln>
        </p:spPr>
        <p:txBody>
          <a:bodyPr wrap="square" rtlCol="0">
            <a:spAutoFit/>
          </a:bodyPr>
          <a:lstStyle/>
          <a:p>
            <a:r>
              <a:rPr lang="en-DE" sz="1000" dirty="0"/>
              <a:t>Du bist Deutschlehrkraft an einem BK in NRW, auch Fachleiter und Moderationskraft. Du bist sehr genau.</a:t>
            </a:r>
            <a:br>
              <a:rPr lang="en-DE" sz="1000" dirty="0"/>
            </a:br>
            <a:r>
              <a:rPr lang="en-DE" sz="1000" dirty="0"/>
              <a:t>Du willst einen Prompt nach dem Schema "Persona, Aufgabe, Kriterien, </a:t>
            </a:r>
          </a:p>
          <a:p>
            <a:r>
              <a:rPr lang="en-DE" sz="1000" dirty="0"/>
              <a:t>Ziel, Format und Refinement" erstellen.</a:t>
            </a:r>
            <a:br>
              <a:rPr lang="en-DE" sz="1000" dirty="0"/>
            </a:br>
            <a:r>
              <a:rPr lang="en-DE" sz="1000" dirty="0"/>
              <a:t>Es geht ums Thema "Zusammenfassung von Sachtexten für Lernende im DaZ".</a:t>
            </a:r>
            <a:br>
              <a:rPr lang="en-DE" sz="1000" dirty="0"/>
            </a:br>
            <a:r>
              <a:rPr lang="en-DE" sz="1000" dirty="0"/>
              <a:t>Der generierte Text soll max. 50% der Länge des Originaltextes umfassen </a:t>
            </a:r>
          </a:p>
          <a:p>
            <a:r>
              <a:rPr lang="en-DE" sz="1000" dirty="0"/>
              <a:t>und in einfachem Deutsch sachlich verfasst werden, d.h. gemäß GER als </a:t>
            </a:r>
          </a:p>
          <a:p>
            <a:r>
              <a:rPr lang="en-DE" sz="1000" dirty="0"/>
              <a:t>Stufe A1 bis A2.</a:t>
            </a:r>
            <a:br>
              <a:rPr lang="en-DE" sz="1000" dirty="0"/>
            </a:br>
            <a:r>
              <a:rPr lang="en-DE" sz="1000" dirty="0"/>
              <a:t>Der generierte Text soll den Lernenden helfen, auch schwierige deutsche Texte zu verstehen. Außerdem soll er als Aufbau eine kurze Einleitung aufweisen und dann im Hauptteil den Originaltext zusammenfassen.</a:t>
            </a:r>
            <a:br>
              <a:rPr lang="en-DE" sz="1000" dirty="0"/>
            </a:br>
            <a:r>
              <a:rPr lang="en-DE" sz="1000" dirty="0"/>
              <a:t>Schreibe nun diesen Prompt für Zusammenfassungen von Texten. Lasse dir Zeit, lasse nichts aus.</a:t>
            </a:r>
            <a:br>
              <a:rPr lang="en-DE" sz="1000" dirty="0"/>
            </a:br>
            <a:r>
              <a:rPr lang="en-DE" sz="1000" dirty="0"/>
              <a:t>Gehe danach dein Ergebnis durch. Wenn Fehler vorliegen, korrigiere diese und gib erneut den gesamten Prompt in der verbesserten Version aus. </a:t>
            </a:r>
          </a:p>
        </p:txBody>
      </p:sp>
      <p:sp>
        <p:nvSpPr>
          <p:cNvPr id="22" name="TextBox 21">
            <a:extLst>
              <a:ext uri="{FF2B5EF4-FFF2-40B4-BE49-F238E27FC236}">
                <a16:creationId xmlns:a16="http://schemas.microsoft.com/office/drawing/2014/main" id="{B7B9E380-F342-1B8C-9982-452CC2466B7D}"/>
              </a:ext>
            </a:extLst>
          </p:cNvPr>
          <p:cNvSpPr txBox="1"/>
          <p:nvPr/>
        </p:nvSpPr>
        <p:spPr>
          <a:xfrm>
            <a:off x="1121664" y="1219090"/>
            <a:ext cx="7611123" cy="923330"/>
          </a:xfrm>
          <a:prstGeom prst="rect">
            <a:avLst/>
          </a:prstGeom>
          <a:noFill/>
        </p:spPr>
        <p:txBody>
          <a:bodyPr wrap="none" rtlCol="0">
            <a:spAutoFit/>
          </a:bodyPr>
          <a:lstStyle/>
          <a:p>
            <a:r>
              <a:rPr lang="en-DE" dirty="0"/>
              <a:t>-&gt;Verwendung des Prompts in einem von mir erstellten Fobizz-Assistenten, d.h.</a:t>
            </a:r>
          </a:p>
          <a:p>
            <a:r>
              <a:rPr lang="en-DE" dirty="0"/>
              <a:t>    der Prompt als Grundlage für den Einsatz des Assistenten, wo der zusammen-</a:t>
            </a:r>
          </a:p>
          <a:p>
            <a:r>
              <a:rPr lang="en-DE" dirty="0"/>
              <a:t>    zufassende Text hochgeladen und bearbeitet wird.</a:t>
            </a:r>
          </a:p>
        </p:txBody>
      </p:sp>
      <p:pic>
        <p:nvPicPr>
          <p:cNvPr id="24" name="Picture 23" descr="A cartoon character with a hoodie&#10;&#10;AI-generated content may be incorrect.">
            <a:extLst>
              <a:ext uri="{FF2B5EF4-FFF2-40B4-BE49-F238E27FC236}">
                <a16:creationId xmlns:a16="http://schemas.microsoft.com/office/drawing/2014/main" id="{5021826F-129A-0A23-B14A-87B300984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096" y="3440712"/>
            <a:ext cx="2367280" cy="1135913"/>
          </a:xfrm>
          <a:prstGeom prst="rect">
            <a:avLst/>
          </a:prstGeom>
          <a:ln>
            <a:solidFill>
              <a:schemeClr val="accent1"/>
            </a:solidFill>
          </a:ln>
        </p:spPr>
      </p:pic>
      <p:sp>
        <p:nvSpPr>
          <p:cNvPr id="25" name="Bent Arrow 24">
            <a:extLst>
              <a:ext uri="{FF2B5EF4-FFF2-40B4-BE49-F238E27FC236}">
                <a16:creationId xmlns:a16="http://schemas.microsoft.com/office/drawing/2014/main" id="{69D720B3-D469-DB28-083F-A0C4B771D40F}"/>
              </a:ext>
            </a:extLst>
          </p:cNvPr>
          <p:cNvSpPr/>
          <p:nvPr/>
        </p:nvSpPr>
        <p:spPr>
          <a:xfrm rot="5400000">
            <a:off x="6219044" y="2463096"/>
            <a:ext cx="792480" cy="865632"/>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26" name="Bent Arrow 25">
            <a:extLst>
              <a:ext uri="{FF2B5EF4-FFF2-40B4-BE49-F238E27FC236}">
                <a16:creationId xmlns:a16="http://schemas.microsoft.com/office/drawing/2014/main" id="{5320A5E3-631A-4023-16C8-DD2C145A3F16}"/>
              </a:ext>
            </a:extLst>
          </p:cNvPr>
          <p:cNvSpPr/>
          <p:nvPr/>
        </p:nvSpPr>
        <p:spPr>
          <a:xfrm rot="16200000" flipV="1">
            <a:off x="6158421" y="4737039"/>
            <a:ext cx="938109" cy="865632"/>
          </a:xfrm>
          <a:prstGeom prst="bentArrow">
            <a:avLst>
              <a:gd name="adj1" fmla="val 25000"/>
              <a:gd name="adj2" fmla="val 25000"/>
              <a:gd name="adj3" fmla="val 25000"/>
              <a:gd name="adj4" fmla="val 468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pic>
        <p:nvPicPr>
          <p:cNvPr id="28" name="Picture 27" descr="A white card with black text&#10;&#10;AI-generated content may be incorrect.">
            <a:extLst>
              <a:ext uri="{FF2B5EF4-FFF2-40B4-BE49-F238E27FC236}">
                <a16:creationId xmlns:a16="http://schemas.microsoft.com/office/drawing/2014/main" id="{B90283DF-950B-0200-1D68-ECE8C0822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92" y="4497813"/>
            <a:ext cx="5157778" cy="1735711"/>
          </a:xfrm>
          <a:prstGeom prst="rect">
            <a:avLst/>
          </a:prstGeom>
          <a:ln>
            <a:solidFill>
              <a:schemeClr val="accent1">
                <a:shade val="15000"/>
              </a:schemeClr>
            </a:solidFill>
          </a:ln>
        </p:spPr>
      </p:pic>
      <p:sp>
        <p:nvSpPr>
          <p:cNvPr id="29" name="TextBox 28">
            <a:extLst>
              <a:ext uri="{FF2B5EF4-FFF2-40B4-BE49-F238E27FC236}">
                <a16:creationId xmlns:a16="http://schemas.microsoft.com/office/drawing/2014/main" id="{6EACBE46-E383-DEC0-3629-D8BD0456E594}"/>
              </a:ext>
            </a:extLst>
          </p:cNvPr>
          <p:cNvSpPr txBox="1"/>
          <p:nvPr/>
        </p:nvSpPr>
        <p:spPr>
          <a:xfrm>
            <a:off x="6254496" y="2109216"/>
            <a:ext cx="359394" cy="369332"/>
          </a:xfrm>
          <a:prstGeom prst="rect">
            <a:avLst/>
          </a:prstGeom>
          <a:noFill/>
        </p:spPr>
        <p:txBody>
          <a:bodyPr wrap="none" rtlCol="0">
            <a:spAutoFit/>
          </a:bodyPr>
          <a:lstStyle/>
          <a:p>
            <a:r>
              <a:rPr lang="en-DE" dirty="0"/>
              <a:t>1.</a:t>
            </a:r>
          </a:p>
        </p:txBody>
      </p:sp>
      <p:sp>
        <p:nvSpPr>
          <p:cNvPr id="30" name="TextBox 29">
            <a:extLst>
              <a:ext uri="{FF2B5EF4-FFF2-40B4-BE49-F238E27FC236}">
                <a16:creationId xmlns:a16="http://schemas.microsoft.com/office/drawing/2014/main" id="{9FCCCD84-BD3D-8945-95C2-2D6D4E061735}"/>
              </a:ext>
            </a:extLst>
          </p:cNvPr>
          <p:cNvSpPr txBox="1"/>
          <p:nvPr/>
        </p:nvSpPr>
        <p:spPr>
          <a:xfrm>
            <a:off x="6303264" y="5632704"/>
            <a:ext cx="359394" cy="369332"/>
          </a:xfrm>
          <a:prstGeom prst="rect">
            <a:avLst/>
          </a:prstGeom>
          <a:noFill/>
        </p:spPr>
        <p:txBody>
          <a:bodyPr wrap="none" rtlCol="0">
            <a:spAutoFit/>
          </a:bodyPr>
          <a:lstStyle/>
          <a:p>
            <a:r>
              <a:rPr lang="en-DE" dirty="0"/>
              <a:t>2.</a:t>
            </a:r>
          </a:p>
        </p:txBody>
      </p:sp>
      <p:sp>
        <p:nvSpPr>
          <p:cNvPr id="31" name="Bent Arrow 30">
            <a:extLst>
              <a:ext uri="{FF2B5EF4-FFF2-40B4-BE49-F238E27FC236}">
                <a16:creationId xmlns:a16="http://schemas.microsoft.com/office/drawing/2014/main" id="{B97C14BB-8FB5-B2CB-909A-26C9E8974FCF}"/>
              </a:ext>
            </a:extLst>
          </p:cNvPr>
          <p:cNvSpPr/>
          <p:nvPr/>
        </p:nvSpPr>
        <p:spPr>
          <a:xfrm flipV="1">
            <a:off x="7266994" y="4643411"/>
            <a:ext cx="1192050" cy="1322048"/>
          </a:xfrm>
          <a:prstGeom prst="bentArrow">
            <a:avLst>
              <a:gd name="adj1" fmla="val 25000"/>
              <a:gd name="adj2" fmla="val 25000"/>
              <a:gd name="adj3" fmla="val 25000"/>
              <a:gd name="adj4" fmla="val 468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32" name="TextBox 31">
            <a:extLst>
              <a:ext uri="{FF2B5EF4-FFF2-40B4-BE49-F238E27FC236}">
                <a16:creationId xmlns:a16="http://schemas.microsoft.com/office/drawing/2014/main" id="{9012FB05-F779-F7DD-777E-99A0B31BE27F}"/>
              </a:ext>
            </a:extLst>
          </p:cNvPr>
          <p:cNvSpPr txBox="1"/>
          <p:nvPr/>
        </p:nvSpPr>
        <p:spPr>
          <a:xfrm>
            <a:off x="7717536" y="5059680"/>
            <a:ext cx="359394" cy="369332"/>
          </a:xfrm>
          <a:prstGeom prst="rect">
            <a:avLst/>
          </a:prstGeom>
          <a:noFill/>
        </p:spPr>
        <p:txBody>
          <a:bodyPr wrap="none" rtlCol="0">
            <a:spAutoFit/>
          </a:bodyPr>
          <a:lstStyle/>
          <a:p>
            <a:r>
              <a:rPr lang="en-DE" dirty="0"/>
              <a:t>3.</a:t>
            </a:r>
          </a:p>
        </p:txBody>
      </p:sp>
    </p:spTree>
    <p:extLst>
      <p:ext uri="{BB962C8B-B14F-4D97-AF65-F5344CB8AC3E}">
        <p14:creationId xmlns:p14="http://schemas.microsoft.com/office/powerpoint/2010/main" val="1385391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FFD0-FCD3-AFAC-96FF-4FBF711D08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7C688F-0EE2-BAD6-9546-77C739FA862E}"/>
              </a:ext>
            </a:extLst>
          </p:cNvPr>
          <p:cNvSpPr txBox="1"/>
          <p:nvPr/>
        </p:nvSpPr>
        <p:spPr>
          <a:xfrm>
            <a:off x="257907" y="788798"/>
            <a:ext cx="747238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Erstellung</a:t>
            </a:r>
            <a:r>
              <a:rPr lang="en-GB" b="1" dirty="0"/>
              <a:t> </a:t>
            </a:r>
            <a:r>
              <a:rPr lang="en-GB" b="1" dirty="0" err="1"/>
              <a:t>eines</a:t>
            </a:r>
            <a:r>
              <a:rPr lang="en-GB" b="1" dirty="0"/>
              <a:t> Prompts </a:t>
            </a:r>
            <a:r>
              <a:rPr lang="en-GB" b="1" dirty="0" err="1"/>
              <a:t>zur</a:t>
            </a:r>
            <a:r>
              <a:rPr lang="en-GB" b="1" dirty="0"/>
              <a:t> </a:t>
            </a:r>
            <a:r>
              <a:rPr lang="en-GB" b="1" dirty="0" err="1"/>
              <a:t>Zusammenfassung</a:t>
            </a:r>
            <a:r>
              <a:rPr lang="en-GB" b="1" dirty="0"/>
              <a:t> von </a:t>
            </a:r>
            <a:r>
              <a:rPr lang="en-GB" b="1" dirty="0" err="1"/>
              <a:t>Texten</a:t>
            </a:r>
            <a:r>
              <a:rPr lang="en-GB" b="1" dirty="0"/>
              <a:t> </a:t>
            </a:r>
            <a:r>
              <a:rPr lang="en-GB" b="1" dirty="0" err="1"/>
              <a:t>bei</a:t>
            </a:r>
            <a:r>
              <a:rPr lang="en-GB" b="1" dirty="0"/>
              <a:t> </a:t>
            </a:r>
            <a:r>
              <a:rPr lang="en-GB" b="1" dirty="0" err="1"/>
              <a:t>DaZ</a:t>
            </a:r>
            <a:r>
              <a:rPr lang="en-GB" b="1" dirty="0"/>
              <a:t> </a:t>
            </a:r>
          </a:p>
        </p:txBody>
      </p:sp>
      <p:pic>
        <p:nvPicPr>
          <p:cNvPr id="5" name="Picture 4" descr="A group of black text&#10;&#10;AI-generated content may be incorrect.">
            <a:extLst>
              <a:ext uri="{FF2B5EF4-FFF2-40B4-BE49-F238E27FC236}">
                <a16:creationId xmlns:a16="http://schemas.microsoft.com/office/drawing/2014/main" id="{854C39CB-8904-97A6-ADE8-493F2ABD1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8" y="1428964"/>
            <a:ext cx="7772400" cy="4640238"/>
          </a:xfrm>
          <a:prstGeom prst="rect">
            <a:avLst/>
          </a:prstGeom>
        </p:spPr>
      </p:pic>
      <p:sp>
        <p:nvSpPr>
          <p:cNvPr id="6" name="TextBox 5">
            <a:extLst>
              <a:ext uri="{FF2B5EF4-FFF2-40B4-BE49-F238E27FC236}">
                <a16:creationId xmlns:a16="http://schemas.microsoft.com/office/drawing/2014/main" id="{8BA22973-2BF4-A90F-DDA2-34C527428630}"/>
              </a:ext>
            </a:extLst>
          </p:cNvPr>
          <p:cNvSpPr txBox="1"/>
          <p:nvPr/>
        </p:nvSpPr>
        <p:spPr>
          <a:xfrm>
            <a:off x="4110976" y="6093815"/>
            <a:ext cx="922047" cy="246221"/>
          </a:xfrm>
          <a:prstGeom prst="rect">
            <a:avLst/>
          </a:prstGeom>
          <a:noFill/>
        </p:spPr>
        <p:txBody>
          <a:bodyPr wrap="none" rtlCol="0">
            <a:spAutoFit/>
          </a:bodyPr>
          <a:lstStyle/>
          <a:p>
            <a:r>
              <a:rPr lang="en-DE" sz="1000" dirty="0"/>
              <a:t>(Fobizz, GPT5)</a:t>
            </a:r>
          </a:p>
        </p:txBody>
      </p:sp>
    </p:spTree>
    <p:extLst>
      <p:ext uri="{BB962C8B-B14F-4D97-AF65-F5344CB8AC3E}">
        <p14:creationId xmlns:p14="http://schemas.microsoft.com/office/powerpoint/2010/main" val="1997218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5813" y="280816"/>
            <a:ext cx="6074122" cy="805079"/>
          </a:xfrm>
        </p:spPr>
        <p:txBody>
          <a:bodyPr>
            <a:normAutofit/>
          </a:bodyPr>
          <a:lstStyle/>
          <a:p>
            <a:r>
              <a:rPr lang="de-DE" sz="2400" b="1" noProof="0" dirty="0">
                <a:solidFill>
                  <a:schemeClr val="tx1"/>
                </a:solidFill>
              </a:rPr>
              <a:t>Workshop Phase 1</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1687915" y="1376668"/>
            <a:ext cx="5529918" cy="3784737"/>
          </a:xfrm>
          <a:prstGeom prst="rect">
            <a:avLst/>
          </a:prstGeom>
        </p:spPr>
      </p:pic>
    </p:spTree>
    <p:extLst>
      <p:ext uri="{BB962C8B-B14F-4D97-AF65-F5344CB8AC3E}">
        <p14:creationId xmlns:p14="http://schemas.microsoft.com/office/powerpoint/2010/main" val="3255766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80190C14-ED15-264D-75E4-0650F5A3E501}"/>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4142CC5A-9D6F-BF59-97EF-B6F70AEE208B}"/>
              </a:ext>
            </a:extLst>
          </p:cNvPr>
          <p:cNvGrpSpPr/>
          <p:nvPr/>
        </p:nvGrpSpPr>
        <p:grpSpPr>
          <a:xfrm>
            <a:off x="862861" y="0"/>
            <a:ext cx="2066924" cy="6858000"/>
            <a:chOff x="7315200" y="0"/>
            <a:chExt cx="2066924" cy="6858000"/>
          </a:xfrm>
        </p:grpSpPr>
        <p:sp>
          <p:nvSpPr>
            <p:cNvPr id="31" name="Freihandform: Form 30">
              <a:extLst>
                <a:ext uri="{FF2B5EF4-FFF2-40B4-BE49-F238E27FC236}">
                  <a16:creationId xmlns:a16="http://schemas.microsoft.com/office/drawing/2014/main" id="{C16B3152-7C63-5028-C9B4-3646D0C43796}"/>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2B5D9069-D248-4408-C259-8051C30D0F5B}"/>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D8B28816-AB6B-C366-AA44-AC4B9CB3043D}"/>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D9476021-33FA-8E1F-BB6E-B5BE9C6F705F}"/>
                </a:ext>
              </a:extLst>
            </p:cNvPr>
            <p:cNvSpPr txBox="1"/>
            <p:nvPr/>
          </p:nvSpPr>
          <p:spPr>
            <a:xfrm>
              <a:off x="7429501" y="2454435"/>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FORMATIVE</a:t>
              </a:r>
            </a:p>
            <a:p>
              <a:pPr algn="ctr"/>
              <a:r>
                <a:rPr lang="de-DE" sz="1600" noProof="0" dirty="0">
                  <a:latin typeface="Montserrat SemiBold" panose="00000700000000000000" pitchFamily="2" charset="0"/>
                </a:rPr>
                <a:t>ASSESMENT</a:t>
              </a:r>
            </a:p>
          </p:txBody>
        </p:sp>
        <p:pic>
          <p:nvPicPr>
            <p:cNvPr id="18" name="Grafik 17" descr="Klemmbrett gemischt Silhouette">
              <a:extLst>
                <a:ext uri="{FF2B5EF4-FFF2-40B4-BE49-F238E27FC236}">
                  <a16:creationId xmlns:a16="http://schemas.microsoft.com/office/drawing/2014/main" id="{B8FD9EC1-EC04-DDE3-C1DA-815030B86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E9717CAE-6522-4058-E491-E1BF021A4922}"/>
              </a:ext>
            </a:extLst>
          </p:cNvPr>
          <p:cNvGrpSpPr/>
          <p:nvPr/>
        </p:nvGrpSpPr>
        <p:grpSpPr>
          <a:xfrm>
            <a:off x="648792" y="0"/>
            <a:ext cx="2066919" cy="6858000"/>
            <a:chOff x="5486400" y="0"/>
            <a:chExt cx="2066919" cy="6858000"/>
          </a:xfrm>
        </p:grpSpPr>
        <p:sp>
          <p:nvSpPr>
            <p:cNvPr id="30" name="Freihandform: Form 29">
              <a:extLst>
                <a:ext uri="{FF2B5EF4-FFF2-40B4-BE49-F238E27FC236}">
                  <a16:creationId xmlns:a16="http://schemas.microsoft.com/office/drawing/2014/main" id="{CF30578F-4F2D-1797-551D-6957C2E8D2E9}"/>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FF761836-5A7A-69FE-C00E-C41B3F7C2649}"/>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A816A7B7-DD4B-2F9A-46E1-2101EF1A4C04}"/>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C561048B-6074-1B1E-B1D6-DEEF09183B47}"/>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F3D6A7A8-09C4-E049-7A59-944F507D38BF}"/>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FF602C59-CC1A-E18B-322B-19B91EFFC07E}"/>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8CAA36E6-8B89-9640-973B-5369624F0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F9AE7A06-E068-BC38-4309-8E433E630506}"/>
              </a:ext>
            </a:extLst>
          </p:cNvPr>
          <p:cNvGrpSpPr/>
          <p:nvPr/>
        </p:nvGrpSpPr>
        <p:grpSpPr>
          <a:xfrm>
            <a:off x="442418" y="0"/>
            <a:ext cx="2066912" cy="6858000"/>
            <a:chOff x="3657600" y="0"/>
            <a:chExt cx="2066912" cy="6858000"/>
          </a:xfrm>
        </p:grpSpPr>
        <p:sp>
          <p:nvSpPr>
            <p:cNvPr id="29" name="Freihandform: Form 28">
              <a:extLst>
                <a:ext uri="{FF2B5EF4-FFF2-40B4-BE49-F238E27FC236}">
                  <a16:creationId xmlns:a16="http://schemas.microsoft.com/office/drawing/2014/main" id="{FD61A9D5-CFB9-DE26-5518-EF71045C8924}"/>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22CE0BE1-B2A4-AF52-0321-374F8D138C7B}"/>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4D8FA092-7F48-0D28-AB48-996B955234EA}"/>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D85B3F9E-C35B-C33E-C5AD-7B0B1D198AF1}"/>
                </a:ext>
              </a:extLst>
            </p:cNvPr>
            <p:cNvSpPr txBox="1"/>
            <p:nvPr/>
          </p:nvSpPr>
          <p:spPr>
            <a:xfrm>
              <a:off x="3777521"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r>
                <a:rPr lang="de-DE" sz="1600" noProof="0" dirty="0" err="1">
                  <a:latin typeface="Montserrat SemiBold" panose="00000700000000000000" pitchFamily="2" charset="0"/>
                </a:rPr>
                <a:t>SuS</a:t>
              </a:r>
              <a:endParaRPr lang="de-DE" sz="1600" noProof="0" dirty="0">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4D4E41AA-01DC-65EF-51D7-B1180B5FEC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8DA280AE-DF0B-655F-F9AD-30C9EB991191}"/>
              </a:ext>
            </a:extLst>
          </p:cNvPr>
          <p:cNvGrpSpPr/>
          <p:nvPr/>
        </p:nvGrpSpPr>
        <p:grpSpPr>
          <a:xfrm>
            <a:off x="234220" y="0"/>
            <a:ext cx="2066928" cy="6858000"/>
            <a:chOff x="1828800" y="0"/>
            <a:chExt cx="2066928" cy="6858000"/>
          </a:xfrm>
        </p:grpSpPr>
        <p:sp>
          <p:nvSpPr>
            <p:cNvPr id="28" name="Freihandform: Form 27">
              <a:extLst>
                <a:ext uri="{FF2B5EF4-FFF2-40B4-BE49-F238E27FC236}">
                  <a16:creationId xmlns:a16="http://schemas.microsoft.com/office/drawing/2014/main" id="{5C150A8D-E672-E1CC-5E12-8142B966D5C1}"/>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ECB1A9AF-C83A-2172-17CD-F72C71B45C26}"/>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B9F00B4F-A85F-6E1F-069E-B71E3EEA29A5}"/>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BF7A6BD5-F3EA-01DD-EFB3-44B9D6501E51}"/>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BD36548E-F4B1-7A32-59AC-87941A53AB68}"/>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7A5C09CD-8E9B-ADA2-AA95-5ED1328CD727}"/>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7AE48946-0DAC-FC5F-35F0-A969E8E57B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B921CBC5-E1AE-5A3D-EFE9-DE0014648A11}"/>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1633140B-EB19-2206-DA4F-315CC1FA42DD}"/>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54F54274-0FDE-C6C4-EAFE-AD4819213587}"/>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9B65118C-B9F3-9B26-37D7-0E2A1A3A8206}"/>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922687F4-C5CB-0FEB-42C3-8D106DD1B2C7}"/>
                </a:ext>
              </a:extLst>
            </p:cNvPr>
            <p:cNvSpPr txBox="1"/>
            <p:nvPr/>
          </p:nvSpPr>
          <p:spPr>
            <a:xfrm>
              <a:off x="110408" y="2415801"/>
              <a:ext cx="1588958" cy="1528624"/>
            </a:xfrm>
            <a:prstGeom prst="rect">
              <a:avLst/>
            </a:prstGeom>
            <a:noFill/>
          </p:spPr>
          <p:txBody>
            <a:bodyPr wrap="square" rtlCol="0">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pic>
          <p:nvPicPr>
            <p:cNvPr id="57" name="Grafik 56" descr="Glühbirne und Zahnrad Silhouette">
              <a:extLst>
                <a:ext uri="{FF2B5EF4-FFF2-40B4-BE49-F238E27FC236}">
                  <a16:creationId xmlns:a16="http://schemas.microsoft.com/office/drawing/2014/main" id="{705354E8-B67A-97FF-B254-541D202EBC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3" name="Textfeld 2">
            <a:extLst>
              <a:ext uri="{FF2B5EF4-FFF2-40B4-BE49-F238E27FC236}">
                <a16:creationId xmlns:a16="http://schemas.microsoft.com/office/drawing/2014/main" id="{0C21241E-69B9-6D8A-EEAE-753739070CA1}"/>
              </a:ext>
            </a:extLst>
          </p:cNvPr>
          <p:cNvSpPr txBox="1"/>
          <p:nvPr/>
        </p:nvSpPr>
        <p:spPr>
          <a:xfrm>
            <a:off x="3407929"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4" name="Textfeld 3">
            <a:extLst>
              <a:ext uri="{FF2B5EF4-FFF2-40B4-BE49-F238E27FC236}">
                <a16:creationId xmlns:a16="http://schemas.microsoft.com/office/drawing/2014/main" id="{0F2AD8C0-1333-89AB-FDF0-AE9612E84C91}"/>
              </a:ext>
            </a:extLst>
          </p:cNvPr>
          <p:cNvSpPr txBox="1"/>
          <p:nvPr/>
        </p:nvSpPr>
        <p:spPr>
          <a:xfrm>
            <a:off x="3284117"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6" name="Picture 5" descr="A blue and white background&#10;&#10;AI-generated content may be incorrect.">
            <a:extLst>
              <a:ext uri="{FF2B5EF4-FFF2-40B4-BE49-F238E27FC236}">
                <a16:creationId xmlns:a16="http://schemas.microsoft.com/office/drawing/2014/main" id="{896425B4-56FA-A693-2EB5-B14F394233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900" y="4301514"/>
            <a:ext cx="1397000" cy="1320800"/>
          </a:xfrm>
          <a:prstGeom prst="rect">
            <a:avLst/>
          </a:prstGeom>
        </p:spPr>
      </p:pic>
      <p:pic>
        <p:nvPicPr>
          <p:cNvPr id="8" name="Grafik 4" descr="Standardformen Silhouette">
            <a:extLst>
              <a:ext uri="{FF2B5EF4-FFF2-40B4-BE49-F238E27FC236}">
                <a16:creationId xmlns:a16="http://schemas.microsoft.com/office/drawing/2014/main" id="{39EE05FB-EC49-C343-5B76-9D3EA94715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935" y="4338167"/>
            <a:ext cx="1221105" cy="1221105"/>
          </a:xfrm>
          <a:prstGeom prst="rect">
            <a:avLst/>
          </a:prstGeom>
        </p:spPr>
      </p:pic>
    </p:spTree>
    <p:extLst>
      <p:ext uri="{BB962C8B-B14F-4D97-AF65-F5344CB8AC3E}">
        <p14:creationId xmlns:p14="http://schemas.microsoft.com/office/powerpoint/2010/main" val="109798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DCCD-740F-E988-8BBF-1FEC699D2742}"/>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F1EBF5E2-DE7D-C2EB-E305-46ED622A2F27}"/>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E2F18A92-BEEE-B6B9-525D-2A63360D15B0}"/>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FFB4B752-47B0-B7EB-B530-7B121A1385B3}"/>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76B1BC31-9049-2437-6329-6D8B72793B32}"/>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0C475975-43E7-95EA-59E6-2524676596FC}"/>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1E051B75-3687-9A02-DC43-20D559DA7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3888216B-2C7A-8A78-E0DC-C4473DC8C6FB}"/>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30A0CBCE-7866-0430-B648-EEA14EDB12E6}"/>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967C55A7-19FB-E4A9-881F-A0AE37317AA6}"/>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45198A15-BEB0-5917-FE63-32DAADD370D5}"/>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BCE4A2EC-214C-536F-CC99-8F28BEA3EABC}"/>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D0649CC2-949F-8F9A-37F2-DF3FCD8BF0AD}"/>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FA842E6A-A0FB-D66B-B91F-F1041A7AC22D}"/>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E7C1B92E-21D0-7232-0427-5FD7617696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1894670-0A99-D0AC-A732-07A92E43527A}"/>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C9A18724-48D3-CE53-8C44-7E87BCD8091A}"/>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3D5E3A48-C9B1-1C79-E59D-0091BA62540A}"/>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8BA099D6-4F6B-57C0-49DB-BD941BFDC8DB}"/>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52FFADA1-1237-03AD-9DBE-EF92099FC086}"/>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013A14DF-DCAD-7CF3-9E3B-1F69E2122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12497DA6-691B-F085-71C9-604B348459F5}"/>
              </a:ext>
            </a:extLst>
          </p:cNvPr>
          <p:cNvGrpSpPr/>
          <p:nvPr/>
        </p:nvGrpSpPr>
        <p:grpSpPr>
          <a:xfrm>
            <a:off x="1828776" y="0"/>
            <a:ext cx="2066928" cy="6858000"/>
            <a:chOff x="1828776" y="0"/>
            <a:chExt cx="2066928" cy="6858000"/>
          </a:xfrm>
        </p:grpSpPr>
        <p:sp>
          <p:nvSpPr>
            <p:cNvPr id="28" name="Freihandform: Form 27">
              <a:extLst>
                <a:ext uri="{FF2B5EF4-FFF2-40B4-BE49-F238E27FC236}">
                  <a16:creationId xmlns:a16="http://schemas.microsoft.com/office/drawing/2014/main" id="{BC86A5C4-C90B-F31F-62F5-A6E420E33752}"/>
                </a:ext>
              </a:extLst>
            </p:cNvPr>
            <p:cNvSpPr/>
            <p:nvPr/>
          </p:nvSpPr>
          <p:spPr>
            <a:xfrm>
              <a:off x="1828776"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1408F01E-B042-78FD-03CA-C044C19F81C4}"/>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EC78E813-818F-54AF-95F1-C59BAC71DC45}"/>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9" name="Textfeld 48">
              <a:extLst>
                <a:ext uri="{FF2B5EF4-FFF2-40B4-BE49-F238E27FC236}">
                  <a16:creationId xmlns:a16="http://schemas.microsoft.com/office/drawing/2014/main" id="{F05D04CC-6CA3-BB76-AC18-D261FFF5C20F}"/>
                </a:ext>
              </a:extLst>
            </p:cNvPr>
            <p:cNvSpPr txBox="1"/>
            <p:nvPr/>
          </p:nvSpPr>
          <p:spPr>
            <a:xfrm>
              <a:off x="1951532" y="3332833"/>
              <a:ext cx="1588958" cy="338554"/>
            </a:xfrm>
            <a:prstGeom prst="rect">
              <a:avLst/>
            </a:prstGeom>
            <a:noFill/>
          </p:spPr>
          <p:txBody>
            <a:bodyPr wrap="square" rtlCol="0">
              <a:spAutoFit/>
            </a:bodyPr>
            <a:lstStyle/>
            <a:p>
              <a:pPr algn="ctr"/>
              <a:endParaRPr lang="de-DE" sz="1600" noProof="0" dirty="0">
                <a:latin typeface="Montserrat SemiBold" panose="00000700000000000000" pitchFamily="2" charset="0"/>
              </a:endParaRPr>
            </a:p>
          </p:txBody>
        </p:sp>
      </p:grpSp>
      <p:grpSp>
        <p:nvGrpSpPr>
          <p:cNvPr id="10" name="Gruppieren 9">
            <a:extLst>
              <a:ext uri="{FF2B5EF4-FFF2-40B4-BE49-F238E27FC236}">
                <a16:creationId xmlns:a16="http://schemas.microsoft.com/office/drawing/2014/main" id="{DFD995B2-51F7-8142-17C4-2EFAAE77490D}"/>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206FA70B-2676-593C-4064-7B382FBB78C4}"/>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1523C334-5430-68A2-8989-E210F3F18B1C}"/>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643DD27A-F262-8B4B-EFB8-F03175D443FF}"/>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grpSp>
      <p:sp>
        <p:nvSpPr>
          <p:cNvPr id="21" name="Textfeld 20">
            <a:extLst>
              <a:ext uri="{FF2B5EF4-FFF2-40B4-BE49-F238E27FC236}">
                <a16:creationId xmlns:a16="http://schemas.microsoft.com/office/drawing/2014/main" id="{A6FDA325-9A66-163C-D875-5C7CAC453713}"/>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17BDE6FB-B638-1D6A-162B-6F0810928F70}"/>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3" name="Grafik 56" descr="Glühbirne und Zahnrad Silhouette">
            <a:extLst>
              <a:ext uri="{FF2B5EF4-FFF2-40B4-BE49-F238E27FC236}">
                <a16:creationId xmlns:a16="http://schemas.microsoft.com/office/drawing/2014/main" id="{19F413A1-595F-BF3C-0E5C-1C30C813F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0725" y="4484679"/>
            <a:ext cx="1179195" cy="1179195"/>
          </a:xfrm>
          <a:prstGeom prst="rect">
            <a:avLst/>
          </a:prstGeom>
        </p:spPr>
      </p:pic>
      <p:pic>
        <p:nvPicPr>
          <p:cNvPr id="8" name="Grafik 4" descr="Standardformen Silhouette">
            <a:extLst>
              <a:ext uri="{FF2B5EF4-FFF2-40B4-BE49-F238E27FC236}">
                <a16:creationId xmlns:a16="http://schemas.microsoft.com/office/drawing/2014/main" id="{39EE05FB-EC49-C343-5B76-9D3EA94715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8591" y="4445682"/>
            <a:ext cx="1221105" cy="1221105"/>
          </a:xfrm>
          <a:prstGeom prst="rect">
            <a:avLst/>
          </a:prstGeom>
        </p:spPr>
      </p:pic>
      <p:sp>
        <p:nvSpPr>
          <p:cNvPr id="17" name="TextBox 16">
            <a:extLst>
              <a:ext uri="{FF2B5EF4-FFF2-40B4-BE49-F238E27FC236}">
                <a16:creationId xmlns:a16="http://schemas.microsoft.com/office/drawing/2014/main" id="{10DE90A8-7A18-FC31-AEC1-09CAB0C2DC6E}"/>
              </a:ext>
            </a:extLst>
          </p:cNvPr>
          <p:cNvSpPr txBox="1"/>
          <p:nvPr/>
        </p:nvSpPr>
        <p:spPr>
          <a:xfrm>
            <a:off x="2115125" y="2382969"/>
            <a:ext cx="1346464" cy="638508"/>
          </a:xfrm>
          <a:prstGeom prst="rect">
            <a:avLst/>
          </a:prstGeom>
          <a:noFill/>
        </p:spPr>
        <p:txBody>
          <a:bodyPr wrap="square">
            <a:spAutoFit/>
          </a:bodyPr>
          <a:lstStyle/>
          <a:p>
            <a:pPr algn="ctr">
              <a:lnSpc>
                <a:spcPct val="115000"/>
              </a:lnSpc>
              <a:spcAft>
                <a:spcPts val="800"/>
              </a:spcAft>
              <a:buNone/>
            </a:pPr>
            <a:r>
              <a:rPr lang="de-DE" sz="1600" dirty="0">
                <a:latin typeface="Montserrat SemiBold" panose="00000700000000000000" pitchFamily="2" charset="0"/>
              </a:rPr>
              <a:t>IDEEN-FINDUNG</a:t>
            </a:r>
            <a:endParaRPr lang="en-DE" sz="1600" dirty="0">
              <a:latin typeface="Montserrat SemiBold" panose="00000700000000000000" pitchFamily="2" charset="0"/>
            </a:endParaRPr>
          </a:p>
        </p:txBody>
      </p:sp>
      <p:sp>
        <p:nvSpPr>
          <p:cNvPr id="24" name="TextBox 23">
            <a:extLst>
              <a:ext uri="{FF2B5EF4-FFF2-40B4-BE49-F238E27FC236}">
                <a16:creationId xmlns:a16="http://schemas.microsoft.com/office/drawing/2014/main" id="{A4EF39D4-6EF4-8D82-8D03-6E5409C1AFD0}"/>
              </a:ext>
            </a:extLst>
          </p:cNvPr>
          <p:cNvSpPr txBox="1"/>
          <p:nvPr/>
        </p:nvSpPr>
        <p:spPr>
          <a:xfrm>
            <a:off x="85057" y="2399194"/>
            <a:ext cx="1689082" cy="1528624"/>
          </a:xfrm>
          <a:prstGeom prst="rect">
            <a:avLst/>
          </a:prstGeom>
          <a:noFill/>
        </p:spPr>
        <p:txBody>
          <a:bodyPr wrap="square">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spTree>
    <p:extLst>
      <p:ext uri="{BB962C8B-B14F-4D97-AF65-F5344CB8AC3E}">
        <p14:creationId xmlns:p14="http://schemas.microsoft.com/office/powerpoint/2010/main" val="187653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BB107-8338-CE94-A87A-84C54255C64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42162A7-2BA2-9FE0-2EB6-C6DC18AB8E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55C1813-6DAB-92E2-6DA7-BC05DD85D82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D8D45C1-0BBF-5209-F021-4234F7CB61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DBFA59C9-485A-C08F-A8AC-3A73E5D409F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8C6390C9-CBBC-0002-6CDD-18447C7C1C03}"/>
              </a:ext>
            </a:extLst>
          </p:cNvPr>
          <p:cNvSpPr/>
          <p:nvPr/>
        </p:nvSpPr>
        <p:spPr>
          <a:xfrm>
            <a:off x="2103120" y="1354977"/>
            <a:ext cx="6579394" cy="944672"/>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Bef>
                <a:spcPts val="1200"/>
              </a:spcBef>
              <a:spcAft>
                <a:spcPts val="1200"/>
              </a:spcAft>
            </a:pPr>
            <a:r>
              <a:rPr lang="de-DE" noProof="0" dirty="0">
                <a:solidFill>
                  <a:schemeClr val="tx1"/>
                </a:solidFill>
              </a:rPr>
              <a:t>Das Thema Ihrer Unterrichtsstunde steht fest, Sie benötigen allerdings Unterstützung bei der effizienten Materialerstellung bzw. Differenzierung. Dabei kann die KI Ihnen helfen</a:t>
            </a:r>
          </a:p>
        </p:txBody>
      </p:sp>
      <p:sp>
        <p:nvSpPr>
          <p:cNvPr id="24" name="Rechteck 23">
            <a:extLst>
              <a:ext uri="{FF2B5EF4-FFF2-40B4-BE49-F238E27FC236}">
                <a16:creationId xmlns:a16="http://schemas.microsoft.com/office/drawing/2014/main" id="{71BB920B-9E5E-CB92-89C9-BD7EBE75F98C}"/>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
        <p:nvSpPr>
          <p:cNvPr id="3" name="Rechteck 2">
            <a:extLst>
              <a:ext uri="{FF2B5EF4-FFF2-40B4-BE49-F238E27FC236}">
                <a16:creationId xmlns:a16="http://schemas.microsoft.com/office/drawing/2014/main" id="{8F2A62D4-265E-7DE8-065E-A82BB24F441A}"/>
              </a:ext>
            </a:extLst>
          </p:cNvPr>
          <p:cNvSpPr/>
          <p:nvPr/>
        </p:nvSpPr>
        <p:spPr>
          <a:xfrm>
            <a:off x="1203203" y="2365724"/>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sp>
        <p:nvSpPr>
          <p:cNvPr id="4" name="Rechteck 3">
            <a:extLst>
              <a:ext uri="{FF2B5EF4-FFF2-40B4-BE49-F238E27FC236}">
                <a16:creationId xmlns:a16="http://schemas.microsoft.com/office/drawing/2014/main" id="{399324E4-E65D-7E78-C24B-3B61ECF10F55}"/>
              </a:ext>
            </a:extLst>
          </p:cNvPr>
          <p:cNvSpPr/>
          <p:nvPr/>
        </p:nvSpPr>
        <p:spPr>
          <a:xfrm>
            <a:off x="5948556" y="2377209"/>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5" name="Freihandform: Form 4">
            <a:extLst>
              <a:ext uri="{FF2B5EF4-FFF2-40B4-BE49-F238E27FC236}">
                <a16:creationId xmlns:a16="http://schemas.microsoft.com/office/drawing/2014/main" id="{C49A8136-0FD6-2145-DCB9-2401A8A7A147}"/>
              </a:ext>
            </a:extLst>
          </p:cNvPr>
          <p:cNvSpPr/>
          <p:nvPr/>
        </p:nvSpPr>
        <p:spPr>
          <a:xfrm>
            <a:off x="342559"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Text nach Vorbild eines anderen Textes schreiben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Übungsaufgaben frei oder nach einem Muster erstellen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situative Kontexte konstruieren </a:t>
            </a:r>
          </a:p>
          <a:p>
            <a:pPr marL="285750" indent="-285750">
              <a:spcBef>
                <a:spcPts val="600"/>
              </a:spcBef>
              <a:spcAft>
                <a:spcPts val="600"/>
              </a:spcAft>
              <a:buFont typeface="Arial" panose="020B0604020202020204" pitchFamily="34" charset="0"/>
              <a:buChar char="•"/>
            </a:pPr>
            <a:r>
              <a:rPr lang="de-DE" noProof="0" dirty="0">
                <a:solidFill>
                  <a:schemeClr val="tx1"/>
                </a:solidFill>
              </a:rPr>
              <a:t>strittige Thesen formulieren </a:t>
            </a:r>
          </a:p>
          <a:p>
            <a:pPr marL="285750" indent="-285750">
              <a:spcBef>
                <a:spcPts val="600"/>
              </a:spcBef>
              <a:spcAft>
                <a:spcPts val="600"/>
              </a:spcAft>
              <a:buFont typeface="Arial" panose="020B0604020202020204" pitchFamily="34" charset="0"/>
              <a:buChar char="•"/>
            </a:pPr>
            <a:r>
              <a:rPr lang="de-DE" noProof="0" dirty="0">
                <a:solidFill>
                  <a:schemeClr val="tx1"/>
                </a:solidFill>
              </a:rPr>
              <a:t>Rollenkarten erstellen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Bilder, Cartoons, Karikaturen, Hörbeispiele erstellenª</a:t>
            </a:r>
          </a:p>
        </p:txBody>
      </p:sp>
      <p:sp>
        <p:nvSpPr>
          <p:cNvPr id="6" name="Freihandform: Form 5">
            <a:extLst>
              <a:ext uri="{FF2B5EF4-FFF2-40B4-BE49-F238E27FC236}">
                <a16:creationId xmlns:a16="http://schemas.microsoft.com/office/drawing/2014/main" id="{9378ADDC-3A50-86D7-23B5-C687937F939A}"/>
              </a:ext>
            </a:extLst>
          </p:cNvPr>
          <p:cNvSpPr/>
          <p:nvPr/>
        </p:nvSpPr>
        <p:spPr>
          <a:xfrm>
            <a:off x="4819025"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Hilfsfragen / Hinweiskarten-Text schreiben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sprachliche Hilfen anbieten (Wortgeländer, Texte auf verschiedenen Sprachniveaus, andere Darbietungsformen wie Podcast)</a:t>
            </a:r>
          </a:p>
          <a:p>
            <a:pPr marL="285750" indent="-285750">
              <a:spcBef>
                <a:spcPts val="600"/>
              </a:spcBef>
              <a:spcAft>
                <a:spcPts val="600"/>
              </a:spcAft>
              <a:buFont typeface="Arial" panose="020B0604020202020204" pitchFamily="34" charset="0"/>
              <a:buChar char="•"/>
            </a:pPr>
            <a:r>
              <a:rPr lang="de-DE" noProof="0" dirty="0">
                <a:solidFill>
                  <a:schemeClr val="tx1"/>
                </a:solidFill>
              </a:rPr>
              <a:t>KI zur Aufgabenbearbeitung verwenden</a:t>
            </a:r>
          </a:p>
        </p:txBody>
      </p:sp>
    </p:spTree>
    <p:extLst>
      <p:ext uri="{BB962C8B-B14F-4D97-AF65-F5344CB8AC3E}">
        <p14:creationId xmlns:p14="http://schemas.microsoft.com/office/powerpoint/2010/main" val="33315289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 grpId="0"/>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8740-9850-93EC-EDE8-CEDE2F9A48A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C705130-05DE-2429-725D-6770928416E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C705130-05DE-2429-725D-6770928416E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F8BD609-992D-FCA5-E811-F21A3EB9CBD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7F8BD609-992D-FCA5-E811-F21A3EB9CBD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53098EA-983E-BA5C-2E59-1B68C93DC7C7}"/>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53098EA-983E-BA5C-2E59-1B68C93DC7C7}"/>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91972CF-C3A4-6944-1EC7-0BD3ED1BC5C5}"/>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991972CF-C3A4-6944-1EC7-0BD3ED1BC5C5}"/>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3493F67B-C815-E7EE-FB12-EB18C360B265}"/>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3493F67B-C815-E7EE-FB12-EB18C360B265}"/>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9115BE-1E5B-A175-600F-1FA136BB743B}"/>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339115BE-1E5B-A175-600F-1FA136BB743B}"/>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3B7DC95-F37E-C5D9-5DAA-EECCA17AD733}"/>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3B7DC95-F37E-C5D9-5DAA-EECCA17AD733}"/>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2DCF7F5-204E-20C3-4C79-B6118CEB086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2DCF7F5-204E-20C3-4C79-B6118CEB0863}"/>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35139C7-F8C9-81AF-FBDD-1FF39C9AE99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835139C7-F8C9-81AF-FBDD-1FF39C9AE99B}"/>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E8C8D5D-F712-5D64-0F48-03E4B923C3C4}"/>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E8C8D5D-F712-5D64-0F48-03E4B923C3C4}"/>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1349F0F-F7A5-01F5-4E3C-AAF66B5F9C2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1349F0F-F7A5-01F5-4E3C-AAF66B5F9C2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171B15E-66D7-F541-8891-270BE07F8C0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6171B15E-66D7-F541-8891-270BE07F8C08}"/>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6226236B-A8CF-5B61-57FC-E9FE52C70CFF}"/>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6226236B-A8CF-5B61-57FC-E9FE52C70CFF}"/>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82FB8831-C330-2452-F2E7-8A37DDB2B88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82FB8831-C330-2452-F2E7-8A37DDB2B88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AC21FDF9-675F-4A7A-9335-B88E9849EC7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AD6A1675-3C7E-87C9-6467-4B169338829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AD6A1675-3C7E-87C9-6467-4B169338829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5534B428-DF54-6309-C708-66CD277460EC}"/>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5534B428-DF54-6309-C708-66CD277460EC}"/>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AC35F9B-4F54-92D0-043D-43228A2AF1D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AC35F9B-4F54-92D0-043D-43228A2AF1D4}"/>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B170336-C114-A754-BE68-8AFAE67239F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B170336-C114-A754-BE68-8AFAE67239F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3ADA772-1DE1-42CF-510A-135009AD2441}"/>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3ADA772-1DE1-42CF-510A-135009AD2441}"/>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C482119-736E-E5A3-1E6A-C88B9713FD6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C482119-736E-E5A3-1E6A-C88B9713FD6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8339A827-5550-8EF8-2710-76F47F8D3AF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8339A827-5550-8EF8-2710-76F47F8D3AF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062EF9D-876A-8425-E09F-D41A48BAC0A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4062EF9D-876A-8425-E09F-D41A48BAC0A0}"/>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D4E687C-C872-8B14-708A-5827B6BFF087}"/>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D4E687C-C872-8B14-708A-5827B6BFF087}"/>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2C437F77-BD49-1188-6112-08DFE2A587B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2C437F77-BD49-1188-6112-08DFE2A587BC}"/>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8576E1E-96AD-54B0-736E-F1323CB8AE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8576E1E-96AD-54B0-736E-F1323CB8AE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0EF3EE5-4018-2D48-4207-5CCA8B5B152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0EF3EE5-4018-2D48-4207-5CCA8B5B152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F512685C-8CD6-DC12-1868-E6E9A7055931}"/>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F512685C-8CD6-DC12-1868-E6E9A7055931}"/>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944D8A0B-8BC4-F822-4D10-E4E393A168C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944D8A0B-8BC4-F822-4D10-E4E393A168C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150FCC9-5764-17A0-1B07-902C067B843B}"/>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150FCC9-5764-17A0-1B07-902C067B843B}"/>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D9212CAA-981E-DAA8-E050-1CD6298A39D1}"/>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D9212CAA-981E-DAA8-E050-1CD6298A39D1}"/>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E1CC502-283F-0A64-8743-2133BFD22C3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E1CC502-283F-0A64-8743-2133BFD22C3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3F992BF0-CC2E-79FE-4E83-B8AA21C1A95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3F992BF0-CC2E-79FE-4E83-B8AA21C1A95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6A6D0095-C00F-FE2B-6718-119C5B96BDBB}"/>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6A6D0095-C00F-FE2B-6718-119C5B96BDBB}"/>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C2E12E2-26AA-B319-3637-6C75038E9C4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C2E12E2-26AA-B319-3637-6C75038E9C4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2255F7B7-C0C8-0827-7519-56679D457370}"/>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2255F7B7-C0C8-0827-7519-56679D457370}"/>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B97913-A1EE-A622-2656-9282E517C28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B97913-A1EE-A622-2656-9282E517C28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4FB0524-D650-B01C-B9F9-0B67862C0C6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4FB0524-D650-B01C-B9F9-0B67862C0C6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3BE503E1-E983-90EC-09BB-DFDDF1394F0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3BE503E1-E983-90EC-09BB-DFDDF1394F0A}"/>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90A6366-3F83-2C20-9945-CCFCFA49B97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90A6366-3F83-2C20-9945-CCFCFA49B97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F28AA79-C0EF-6A79-49B1-A1E46661D2E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F28AA79-C0EF-6A79-49B1-A1E46661D2E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582C2F2C-5F80-362D-4C9A-6E3D139FA58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582C2F2C-5F80-362D-4C9A-6E3D139FA584}"/>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611B1362-2C0F-95D1-113F-BD52DD9E444C}"/>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611B1362-2C0F-95D1-113F-BD52DD9E444C}"/>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DC695B0D-EA54-4456-C9A0-AC83FE759DBB}"/>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sp>
        <p:nvSpPr>
          <p:cNvPr id="9" name="Textfeld 8">
            <a:extLst>
              <a:ext uri="{FF2B5EF4-FFF2-40B4-BE49-F238E27FC236}">
                <a16:creationId xmlns:a16="http://schemas.microsoft.com/office/drawing/2014/main" id="{BFCD0E1A-BF11-270A-2C91-080C2A7498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1C40553F-D6F8-174D-776B-AFDA1F66A999}"/>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3E57CDB-3053-73DE-FAA6-2BE2323289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38CA4B20-ADFA-CD45-9AA0-9F57639DBA44}"/>
              </a:ext>
            </a:extLst>
          </p:cNvPr>
          <p:cNvSpPr/>
          <p:nvPr/>
        </p:nvSpPr>
        <p:spPr>
          <a:xfrm flipH="1" flipV="1">
            <a:off x="1160260" y="3301421"/>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404598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DD35-E574-8C6A-DF04-70FF57AB392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8AFB487-A274-CF44-6410-0DBAE237FF4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57DDCC-24D7-33BE-855E-32C7628D61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7B5A70C-50FF-E055-BA75-A0C27898170D}"/>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95FFEB60-16CC-E8D8-936C-778B1DD645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FDE207A-65D6-B09C-7544-0EF373E7D57B}"/>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B1184B2F-5CB0-180A-BD92-3C0957436FCA}"/>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7" name="Grafik 6" descr="Ein Bild, das Text, Elektronik, Screenshot, Schrift enthält.&#10;&#10;KI-generierte Inhalte können fehlerhaft sein.">
            <a:extLst>
              <a:ext uri="{FF2B5EF4-FFF2-40B4-BE49-F238E27FC236}">
                <a16:creationId xmlns:a16="http://schemas.microsoft.com/office/drawing/2014/main" id="{AB8D6851-78C5-5ED4-CF73-50BA8DBB3B85}"/>
              </a:ext>
            </a:extLst>
          </p:cNvPr>
          <p:cNvPicPr>
            <a:picLocks noChangeAspect="1"/>
          </p:cNvPicPr>
          <p:nvPr/>
        </p:nvPicPr>
        <p:blipFill>
          <a:blip r:embed="rId2">
            <a:extLst>
              <a:ext uri="{28A0092B-C50C-407E-A947-70E740481C1C}">
                <a14:useLocalDpi xmlns:a14="http://schemas.microsoft.com/office/drawing/2010/main" val="0"/>
              </a:ext>
            </a:extLst>
          </a:blip>
          <a:srcRect b="43116"/>
          <a:stretch/>
        </p:blipFill>
        <p:spPr>
          <a:xfrm>
            <a:off x="187298" y="2701040"/>
            <a:ext cx="2698497" cy="2942310"/>
          </a:xfrm>
          <a:prstGeom prst="rect">
            <a:avLst/>
          </a:prstGeom>
          <a:ln w="9525">
            <a:solidFill>
              <a:schemeClr val="tx1"/>
            </a:solidFill>
          </a:ln>
          <a:effectLst>
            <a:outerShdw blurRad="50800" dist="38100" algn="l" rotWithShape="0">
              <a:prstClr val="black">
                <a:alpha val="40000"/>
              </a:prstClr>
            </a:outerShdw>
          </a:effectLst>
        </p:spPr>
      </p:pic>
      <p:pic>
        <p:nvPicPr>
          <p:cNvPr id="10" name="Grafik 9" descr="Ein Bild, das Text, Elektronik, Screenshot, Schrift enthält.&#10;&#10;KI-generierte Inhalte können fehlerhaft sein.">
            <a:extLst>
              <a:ext uri="{FF2B5EF4-FFF2-40B4-BE49-F238E27FC236}">
                <a16:creationId xmlns:a16="http://schemas.microsoft.com/office/drawing/2014/main" id="{0D1E6CEB-BA6F-46DA-57CA-FEC9ACE9225D}"/>
              </a:ext>
            </a:extLst>
          </p:cNvPr>
          <p:cNvPicPr>
            <a:picLocks noChangeAspect="1"/>
          </p:cNvPicPr>
          <p:nvPr/>
        </p:nvPicPr>
        <p:blipFill>
          <a:blip r:embed="rId2">
            <a:extLst>
              <a:ext uri="{28A0092B-C50C-407E-A947-70E740481C1C}">
                <a14:useLocalDpi xmlns:a14="http://schemas.microsoft.com/office/drawing/2010/main" val="0"/>
              </a:ext>
            </a:extLst>
          </a:blip>
          <a:srcRect t="56884"/>
          <a:stretch/>
        </p:blipFill>
        <p:spPr>
          <a:xfrm>
            <a:off x="3175121" y="1165666"/>
            <a:ext cx="3699588" cy="3057547"/>
          </a:xfrm>
          <a:prstGeom prst="rect">
            <a:avLst/>
          </a:prstGeom>
          <a:ln w="9525">
            <a:solidFill>
              <a:schemeClr val="tx1"/>
            </a:solidFill>
          </a:ln>
          <a:effectLst>
            <a:outerShdw blurRad="50800" dist="38100" algn="l" rotWithShape="0">
              <a:prstClr val="black">
                <a:alpha val="40000"/>
              </a:prstClr>
            </a:outerShdw>
          </a:effectLst>
        </p:spPr>
      </p:pic>
      <p:pic>
        <p:nvPicPr>
          <p:cNvPr id="13" name="Grafik 12" descr="Ein Bild, das Text, Screenshot, Schrift, Zahl enthält.&#10;&#10;KI-generierte Inhalte können fehlerhaft sein.">
            <a:extLst>
              <a:ext uri="{FF2B5EF4-FFF2-40B4-BE49-F238E27FC236}">
                <a16:creationId xmlns:a16="http://schemas.microsoft.com/office/drawing/2014/main" id="{6AD7E0FC-5B0C-12AC-B488-7B0F4DA7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070" y="3016316"/>
            <a:ext cx="5128941" cy="3125177"/>
          </a:xfrm>
          <a:prstGeom prst="rect">
            <a:avLst/>
          </a:prstGeom>
          <a:ln>
            <a:solidFill>
              <a:schemeClr val="tx1"/>
            </a:solidFill>
          </a:ln>
          <a:effectLst>
            <a:outerShdw blurRad="50800" dist="38100" algn="l" rotWithShape="0">
              <a:prstClr val="black">
                <a:alpha val="40000"/>
              </a:prstClr>
            </a:outerShdw>
          </a:effectLst>
        </p:spPr>
      </p:pic>
      <p:pic>
        <p:nvPicPr>
          <p:cNvPr id="15" name="Grafik 14">
            <a:extLst>
              <a:ext uri="{FF2B5EF4-FFF2-40B4-BE49-F238E27FC236}">
                <a16:creationId xmlns:a16="http://schemas.microsoft.com/office/drawing/2014/main" id="{EE526F81-75C5-03CF-0EE9-B344C875CCF4}"/>
              </a:ext>
            </a:extLst>
          </p:cNvPr>
          <p:cNvPicPr>
            <a:picLocks noChangeAspect="1"/>
          </p:cNvPicPr>
          <p:nvPr/>
        </p:nvPicPr>
        <p:blipFill>
          <a:blip r:embed="rId4"/>
          <a:stretch>
            <a:fillRect/>
          </a:stretch>
        </p:blipFill>
        <p:spPr>
          <a:xfrm>
            <a:off x="1668938" y="4931099"/>
            <a:ext cx="3489916" cy="1290791"/>
          </a:xfrm>
          <a:prstGeom prst="rect">
            <a:avLst/>
          </a:prstGeom>
          <a:ln>
            <a:solidFill>
              <a:schemeClr val="tx1"/>
            </a:solidFill>
          </a:ln>
          <a:effectLst>
            <a:outerShdw blurRad="50800" dist="38100" dir="2700000" algn="tl" rotWithShape="0">
              <a:prstClr val="black">
                <a:alpha val="40000"/>
              </a:prstClr>
            </a:outerShdw>
          </a:effectLst>
        </p:spPr>
      </p:pic>
      <p:sp>
        <p:nvSpPr>
          <p:cNvPr id="16" name="Pfeil: nach oben 15">
            <a:extLst>
              <a:ext uri="{FF2B5EF4-FFF2-40B4-BE49-F238E27FC236}">
                <a16:creationId xmlns:a16="http://schemas.microsoft.com/office/drawing/2014/main" id="{46C5A0D4-D251-E1DD-FC91-7D120871335E}"/>
              </a:ext>
            </a:extLst>
          </p:cNvPr>
          <p:cNvSpPr/>
          <p:nvPr/>
        </p:nvSpPr>
        <p:spPr>
          <a:xfrm rot="3054792">
            <a:off x="5138382" y="4747510"/>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1497077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8F51-727C-B918-381C-4C33B1C74E62}"/>
            </a:ext>
          </a:extLst>
        </p:cNvPr>
        <p:cNvGrpSpPr/>
        <p:nvPr/>
      </p:nvGrpSpPr>
      <p:grpSpPr>
        <a:xfrm>
          <a:off x="0" y="0"/>
          <a:ext cx="0" cy="0"/>
          <a:chOff x="0" y="0"/>
          <a:chExt cx="0" cy="0"/>
        </a:xfrm>
      </p:grpSpPr>
      <p:sp>
        <p:nvSpPr>
          <p:cNvPr id="27" name="Rechteck 26">
            <a:extLst>
              <a:ext uri="{FF2B5EF4-FFF2-40B4-BE49-F238E27FC236}">
                <a16:creationId xmlns:a16="http://schemas.microsoft.com/office/drawing/2014/main" id="{A7EB6A58-C829-287E-F3B4-A759C0B02A70}"/>
              </a:ext>
            </a:extLst>
          </p:cNvPr>
          <p:cNvSpPr/>
          <p:nvPr/>
        </p:nvSpPr>
        <p:spPr>
          <a:xfrm>
            <a:off x="259307" y="2593075"/>
            <a:ext cx="1497449" cy="1030406"/>
          </a:xfrm>
          <a:prstGeom prst="rect">
            <a:avLst/>
          </a:prstGeom>
          <a:solidFill>
            <a:schemeClr val="accent5">
              <a:lumMod val="20000"/>
              <a:lumOff val="80000"/>
              <a:alpha val="51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6" name="Grafik 5" descr="Ein Bild, das Text, Screenshot, Schrift, Logo enthält.&#10;&#10;KI-generierte Inhalte können fehlerhaft sein.">
            <a:extLst>
              <a:ext uri="{FF2B5EF4-FFF2-40B4-BE49-F238E27FC236}">
                <a16:creationId xmlns:a16="http://schemas.microsoft.com/office/drawing/2014/main" id="{D6CE52F0-D563-8C27-321F-A99DDEF8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543" y="2462972"/>
            <a:ext cx="3939733" cy="2878815"/>
          </a:xfrm>
          <a:prstGeom prst="rect">
            <a:avLst/>
          </a:prstGeom>
          <a:ln>
            <a:solidFill>
              <a:schemeClr val="tx1"/>
            </a:solidFill>
          </a:ln>
          <a:effectLst>
            <a:outerShdw blurRad="50800" dist="38100" dir="2700000" algn="tl" rotWithShape="0">
              <a:prstClr val="black">
                <a:alpha val="40000"/>
              </a:prstClr>
            </a:outerShdw>
          </a:effectLst>
        </p:spPr>
      </p:pic>
      <p:sp>
        <p:nvSpPr>
          <p:cNvPr id="19" name="Freihandform: Form 18">
            <a:extLst>
              <a:ext uri="{FF2B5EF4-FFF2-40B4-BE49-F238E27FC236}">
                <a16:creationId xmlns:a16="http://schemas.microsoft.com/office/drawing/2014/main" id="{320809F5-8418-5364-118B-7272098C25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F20E36-D9B7-AC7B-3B12-C2FC77090D0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2106DE6-5633-D989-EADD-3C3D6B74B57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C74F1D8-27E2-4FBB-AB71-B58496B7ED7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586FFE5A-5A43-A717-ED28-FACFA43C015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6FEB141-D28E-0150-7CDA-75F34D121261}"/>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3DC62301-3C03-F1B5-A06D-F7DD6D22D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20" y="2248820"/>
            <a:ext cx="6009380" cy="3891740"/>
          </a:xfrm>
          <a:prstGeom prst="rect">
            <a:avLst/>
          </a:prstGeom>
          <a:ln>
            <a:solidFill>
              <a:schemeClr val="tx1"/>
            </a:solidFill>
          </a:ln>
          <a:effectLst>
            <a:outerShdw blurRad="50800" dist="38100" dir="2700000" algn="tl" rotWithShape="0">
              <a:prstClr val="black">
                <a:alpha val="40000"/>
              </a:prstClr>
            </a:outerShdw>
          </a:effectLst>
        </p:spPr>
      </p:pic>
      <p:sp>
        <p:nvSpPr>
          <p:cNvPr id="12" name="Pfeil: nach oben 11">
            <a:extLst>
              <a:ext uri="{FF2B5EF4-FFF2-40B4-BE49-F238E27FC236}">
                <a16:creationId xmlns:a16="http://schemas.microsoft.com/office/drawing/2014/main" id="{3AF07831-29CD-8176-95D0-3FB0ED982AFC}"/>
              </a:ext>
            </a:extLst>
          </p:cNvPr>
          <p:cNvSpPr/>
          <p:nvPr/>
        </p:nvSpPr>
        <p:spPr>
          <a:xfrm rot="17611378">
            <a:off x="4162581" y="2957572"/>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3">
            <a:extLst>
              <a:ext uri="{FF2B5EF4-FFF2-40B4-BE49-F238E27FC236}">
                <a16:creationId xmlns:a16="http://schemas.microsoft.com/office/drawing/2014/main" id="{7BF0F9DC-919D-4CF1-364F-A71648FF42EF}"/>
              </a:ext>
            </a:extLst>
          </p:cNvPr>
          <p:cNvSpPr/>
          <p:nvPr/>
        </p:nvSpPr>
        <p:spPr>
          <a:xfrm rot="18920786">
            <a:off x="6837848" y="5818297"/>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8" name="Grafik 17" descr="Ein Bild, das Kreis, Symbol, Grafiken, Design enthält.&#10;&#10;KI-generierte Inhalte können fehlerhaft sein.">
            <a:extLst>
              <a:ext uri="{FF2B5EF4-FFF2-40B4-BE49-F238E27FC236}">
                <a16:creationId xmlns:a16="http://schemas.microsoft.com/office/drawing/2014/main" id="{EA845B2B-89E3-C72E-1D28-863FDF95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0" y="2787614"/>
            <a:ext cx="523983" cy="617336"/>
          </a:xfrm>
          <a:prstGeom prst="rect">
            <a:avLst/>
          </a:prstGeom>
        </p:spPr>
      </p:pic>
      <p:pic>
        <p:nvPicPr>
          <p:cNvPr id="21" name="Grafik 20" descr="Ein Bild, das Schwarz, Dunkelheit enthält.&#10;&#10;KI-generierte Inhalte können fehlerhaft sein.">
            <a:extLst>
              <a:ext uri="{FF2B5EF4-FFF2-40B4-BE49-F238E27FC236}">
                <a16:creationId xmlns:a16="http://schemas.microsoft.com/office/drawing/2014/main" id="{DB3DE1AA-9D6E-6B2F-7A29-215CA8DA2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27" y="4948159"/>
            <a:ext cx="649475" cy="649475"/>
          </a:xfrm>
          <a:prstGeom prst="rect">
            <a:avLst/>
          </a:prstGeom>
        </p:spPr>
      </p:pic>
      <p:pic>
        <p:nvPicPr>
          <p:cNvPr id="23" name="Grafik 22" descr="Ein Bild, das Symbol, Schrift, Schild, Grafiken enthält.&#10;&#10;KI-generierte Inhalte können fehlerhaft sein.">
            <a:extLst>
              <a:ext uri="{FF2B5EF4-FFF2-40B4-BE49-F238E27FC236}">
                <a16:creationId xmlns:a16="http://schemas.microsoft.com/office/drawing/2014/main" id="{C6B8D7C7-6588-BFCB-3C3D-38CE1053C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53" y="2787614"/>
            <a:ext cx="501899" cy="617336"/>
          </a:xfrm>
          <a:prstGeom prst="rect">
            <a:avLst/>
          </a:prstGeom>
        </p:spPr>
      </p:pic>
      <p:pic>
        <p:nvPicPr>
          <p:cNvPr id="26" name="Grafik 25" descr="Ein Bild, das Symbol, Grafiken, Screenshot, Schrift enthält.&#10;&#10;KI-generierte Inhalte können fehlerhaft sein.">
            <a:extLst>
              <a:ext uri="{FF2B5EF4-FFF2-40B4-BE49-F238E27FC236}">
                <a16:creationId xmlns:a16="http://schemas.microsoft.com/office/drawing/2014/main" id="{F6D7D79B-CE6C-4228-20A9-AFFC9CA94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791" y="4223406"/>
            <a:ext cx="649475" cy="604443"/>
          </a:xfrm>
          <a:prstGeom prst="rect">
            <a:avLst/>
          </a:prstGeom>
        </p:spPr>
      </p:pic>
      <p:sp>
        <p:nvSpPr>
          <p:cNvPr id="28" name="Pfeil: nach oben 27">
            <a:extLst>
              <a:ext uri="{FF2B5EF4-FFF2-40B4-BE49-F238E27FC236}">
                <a16:creationId xmlns:a16="http://schemas.microsoft.com/office/drawing/2014/main" id="{FD61F39B-6059-1AF6-064C-B6163DDE5368}"/>
              </a:ext>
            </a:extLst>
          </p:cNvPr>
          <p:cNvSpPr/>
          <p:nvPr/>
        </p:nvSpPr>
        <p:spPr>
          <a:xfrm rot="10800000">
            <a:off x="903481" y="3701660"/>
            <a:ext cx="176340" cy="401436"/>
          </a:xfrm>
          <a:prstGeom prst="upArrow">
            <a:avLst>
              <a:gd name="adj1" fmla="val 50000"/>
              <a:gd name="adj2" fmla="val 83803"/>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3258008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animBg="1"/>
      <p:bldP spid="14"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438-C48F-3533-A947-43D73BCCE0A6}"/>
            </a:ext>
          </a:extLst>
        </p:cNvPr>
        <p:cNvGrpSpPr/>
        <p:nvPr/>
      </p:nvGrpSpPr>
      <p:grpSpPr>
        <a:xfrm>
          <a:off x="0" y="0"/>
          <a:ext cx="0" cy="0"/>
          <a:chOff x="0" y="0"/>
          <a:chExt cx="0" cy="0"/>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BC5298ED-C4B0-6C06-7C6F-E4D5984B8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50519"/>
            <a:ext cx="2592388" cy="3739487"/>
          </a:xfrm>
          <a:prstGeom prst="rect">
            <a:avLst/>
          </a:prstGeom>
          <a:ln>
            <a:solidFill>
              <a:schemeClr val="tx1"/>
            </a:solidFill>
          </a:ln>
          <a:effectLst>
            <a:outerShdw blurRad="76200" dist="63500" dir="2700000" algn="tl" rotWithShape="0">
              <a:prstClr val="black">
                <a:alpha val="40000"/>
              </a:prstClr>
            </a:outerShdw>
          </a:effectLst>
        </p:spPr>
      </p:pic>
      <p:sp>
        <p:nvSpPr>
          <p:cNvPr id="19" name="Freihandform: Form 18">
            <a:extLst>
              <a:ext uri="{FF2B5EF4-FFF2-40B4-BE49-F238E27FC236}">
                <a16:creationId xmlns:a16="http://schemas.microsoft.com/office/drawing/2014/main" id="{5A5DB3A0-63A6-520C-7281-DAC7D6C001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E5FF48F-EEB2-DE78-9586-9A17985B197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BA52EA8-CD19-8877-0C05-7BC806317DF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D7E8AE44-17D8-A4B2-F00E-731D4314441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AF3F0AF-9997-AA20-2013-85630A7CAA6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19BE116-BE4C-3D5F-EE8C-0F8A4D87AA1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pic>
        <p:nvPicPr>
          <p:cNvPr id="15" name="Grafik 14" descr="Ein Bild, das Text, Screenshot, parallel, Design enthält.&#10;&#10;KI-generierte Inhalte können fehlerhaft sein.">
            <a:extLst>
              <a:ext uri="{FF2B5EF4-FFF2-40B4-BE49-F238E27FC236}">
                <a16:creationId xmlns:a16="http://schemas.microsoft.com/office/drawing/2014/main" id="{3F3552DA-9876-5FC6-002E-93E1D074A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257" y="2444531"/>
            <a:ext cx="2647200" cy="3801889"/>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7963A9E-3EF3-7BE8-8D42-6CB8007D5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031" y="3283870"/>
            <a:ext cx="2443263" cy="2224580"/>
          </a:xfrm>
          <a:prstGeom prst="rect">
            <a:avLst/>
          </a:prstGeom>
          <a:ln>
            <a:solidFill>
              <a:schemeClr val="tx1"/>
            </a:solidFill>
          </a:ln>
          <a:effectLst>
            <a:outerShdw blurRad="76200" dist="63500" dir="2700000" algn="tl" rotWithShape="0">
              <a:prstClr val="black">
                <a:alpha val="40000"/>
              </a:prstClr>
            </a:outerShdw>
          </a:effectLst>
        </p:spPr>
      </p:pic>
      <p:sp>
        <p:nvSpPr>
          <p:cNvPr id="17" name="Textfeld 16">
            <a:extLst>
              <a:ext uri="{FF2B5EF4-FFF2-40B4-BE49-F238E27FC236}">
                <a16:creationId xmlns:a16="http://schemas.microsoft.com/office/drawing/2014/main" id="{7643F9CC-55E2-49D7-CD95-3157B0EDA165}"/>
              </a:ext>
            </a:extLst>
          </p:cNvPr>
          <p:cNvSpPr txBox="1"/>
          <p:nvPr/>
        </p:nvSpPr>
        <p:spPr>
          <a:xfrm>
            <a:off x="4351398" y="1955700"/>
            <a:ext cx="4619766" cy="461665"/>
          </a:xfrm>
          <a:prstGeom prst="rect">
            <a:avLst/>
          </a:prstGeom>
          <a:noFill/>
        </p:spPr>
        <p:txBody>
          <a:bodyPr wrap="square">
            <a:spAutoFit/>
          </a:bodyPr>
          <a:lstStyle/>
          <a:p>
            <a:pPr marR="0" algn="l" rtl="0"/>
            <a:r>
              <a:rPr lang="de-DE" sz="1800" b="1" i="0" u="none" strike="noStrike" baseline="30000" noProof="0" dirty="0">
                <a:solidFill>
                  <a:srgbClr val="000000"/>
                </a:solidFill>
                <a:latin typeface="Calibri" panose="020F0502020204030204" pitchFamily="34" charset="0"/>
              </a:rPr>
              <a:t>Fachtext aus einem Lehrwerk für Gestaltungstechnik (</a:t>
            </a:r>
            <a:r>
              <a:rPr lang="de-DE" sz="1800" b="1" i="0" u="none" strike="noStrike" baseline="30000" noProof="0" dirty="0" err="1">
                <a:solidFill>
                  <a:srgbClr val="000000"/>
                </a:solidFill>
                <a:latin typeface="Calibri" panose="020F0502020204030204" pitchFamily="34" charset="0"/>
              </a:rPr>
              <a:t>Grandt</a:t>
            </a:r>
            <a:r>
              <a:rPr lang="de-DE" sz="1800" b="1" i="0" u="none" strike="noStrike" baseline="30000" noProof="0" dirty="0">
                <a:solidFill>
                  <a:srgbClr val="000000"/>
                </a:solidFill>
                <a:latin typeface="Calibri" panose="020F0502020204030204" pitchFamily="34" charset="0"/>
              </a:rPr>
              <a:t>: Visualisierte Kommunikation. Europa Lehrmittel, Haan-Gruiten 2019.)</a:t>
            </a:r>
          </a:p>
        </p:txBody>
      </p:sp>
    </p:spTree>
    <p:extLst>
      <p:ext uri="{BB962C8B-B14F-4D97-AF65-F5344CB8AC3E}">
        <p14:creationId xmlns:p14="http://schemas.microsoft.com/office/powerpoint/2010/main" val="492137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F6E6-6902-084B-37F0-69F1695F2B2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056BD72-F326-1F88-864C-DEAA7CDDA68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0DF494F-BDB6-7F6D-1136-AD9C1BA8650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E2DF055-6108-8F60-BD9A-B2C440D6D91B}"/>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CFDCC35-E2AC-F72B-CBA0-03D077E3D98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6B30026-FDF3-834F-8BB1-C09F2128D5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A331ADF4-ACC8-DF48-8AA0-BA432D577225}"/>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A5B63F28-B3E5-027C-1886-271A444597B6}"/>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559943E0-E61E-9851-BCBD-06208BD95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7CF1D616-CF9B-A113-B7B0-43C524557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6846A4A6-7352-67DD-CF88-482680E0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17" name="Textfeld 16">
            <a:extLst>
              <a:ext uri="{FF2B5EF4-FFF2-40B4-BE49-F238E27FC236}">
                <a16:creationId xmlns:a16="http://schemas.microsoft.com/office/drawing/2014/main" id="{F08DB7FE-B189-F12B-2F10-7615B2780AAF}"/>
              </a:ext>
            </a:extLst>
          </p:cNvPr>
          <p:cNvSpPr txBox="1"/>
          <p:nvPr/>
        </p:nvSpPr>
        <p:spPr>
          <a:xfrm>
            <a:off x="3831507" y="2062862"/>
            <a:ext cx="4571940" cy="4209101"/>
          </a:xfrm>
          <a:prstGeom prst="rect">
            <a:avLst/>
          </a:prstGeom>
          <a:noFill/>
        </p:spPr>
        <p:txBody>
          <a:bodyPr wrap="square">
            <a:spAutoFit/>
          </a:bodyPr>
          <a:lstStyle/>
          <a:p>
            <a:pPr>
              <a:lnSpc>
                <a:spcPct val="120000"/>
              </a:lnSpc>
            </a:pPr>
            <a:r>
              <a:rPr lang="de-DE" sz="2400" b="0" i="0" u="none" strike="noStrike" baseline="30000" noProof="0" dirty="0">
                <a:solidFill>
                  <a:srgbClr val="000000"/>
                </a:solidFill>
                <a:latin typeface="Calibri" panose="020F0502020204030204" pitchFamily="34" charset="0"/>
              </a:rPr>
              <a:t>Agiere als Experte für Deutsch als Zweitsprache. Hilf mir dabei, Fachtexte für eine Berufsfachschule für Medientechnik an einem Berufskolleg in NRW zu vereinfachen. Berücksichtige dabei verschiedene sprachsensible Ansätze, um die Texte leichter verständlich für die Schüler zu machen. Ich bin Fachlehrerin für Gestaltungstechnik und möchte verschiedene Methoden von Josef Leisen umsetzen. Ich gebe dir jetzt einen Fachtext aus dem Lehrbuch, du benennst dann verschiedene Methoden von Josef Leisen zur Sprachförderung im Fach, die man bei diesem Fachtext einsetzen kann und erklärst zu jeder Methode konkret, wie sie das Sprachverständnis bei dem Schüler fördert oder erleichtert.</a:t>
            </a:r>
          </a:p>
        </p:txBody>
      </p:sp>
      <p:sp>
        <p:nvSpPr>
          <p:cNvPr id="6" name="Textfeld 5">
            <a:extLst>
              <a:ext uri="{FF2B5EF4-FFF2-40B4-BE49-F238E27FC236}">
                <a16:creationId xmlns:a16="http://schemas.microsoft.com/office/drawing/2014/main" id="{0EE3EF2A-8E06-DD77-C00B-9DA71D69901B}"/>
              </a:ext>
            </a:extLst>
          </p:cNvPr>
          <p:cNvSpPr txBox="1"/>
          <p:nvPr/>
        </p:nvSpPr>
        <p:spPr>
          <a:xfrm>
            <a:off x="3831507" y="1559075"/>
            <a:ext cx="2467268" cy="369332"/>
          </a:xfrm>
          <a:prstGeom prst="rect">
            <a:avLst/>
          </a:prstGeom>
          <a:noFill/>
        </p:spPr>
        <p:txBody>
          <a:bodyPr wrap="square" rtlCol="0">
            <a:spAutoFit/>
          </a:bodyPr>
          <a:lstStyle/>
          <a:p>
            <a:r>
              <a:rPr lang="de-DE" b="1" noProof="0" dirty="0"/>
              <a:t>Prompt für die KI</a:t>
            </a:r>
          </a:p>
        </p:txBody>
      </p:sp>
    </p:spTree>
    <p:extLst>
      <p:ext uri="{BB962C8B-B14F-4D97-AF65-F5344CB8AC3E}">
        <p14:creationId xmlns:p14="http://schemas.microsoft.com/office/powerpoint/2010/main" val="282478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BF94-E7FC-B264-AC31-F58EDFF6DA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8EA4871-F475-A2BE-C6FD-6753A1FC2A6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9931C9A-1DA0-5F2E-15DE-86D3769E9FC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A0A0142-ECEF-AF7A-C54D-BC6243A2095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E3E713F-0051-6AE7-E8FB-12CF14691C5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B2D9A7C2-97F4-4CB2-204B-E78B486B50C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FA2C1F9-5A23-43B7-09CF-D1E219308D5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6899F093-CAFE-0AA4-E863-6D8C66991A6A}"/>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7EAA3C29-1EB7-86BE-7636-6A943C7EE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186CFC3E-0101-7C2C-C407-0D4ABBF2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FA388B8-1FED-CEBA-B941-81553C35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6" name="Textfeld 5">
            <a:extLst>
              <a:ext uri="{FF2B5EF4-FFF2-40B4-BE49-F238E27FC236}">
                <a16:creationId xmlns:a16="http://schemas.microsoft.com/office/drawing/2014/main" id="{A32BB347-5DC9-4768-B343-2F420B336547}"/>
              </a:ext>
            </a:extLst>
          </p:cNvPr>
          <p:cNvSpPr txBox="1"/>
          <p:nvPr/>
        </p:nvSpPr>
        <p:spPr>
          <a:xfrm>
            <a:off x="4780025" y="2334506"/>
            <a:ext cx="2965079" cy="2246769"/>
          </a:xfrm>
          <a:prstGeom prst="rect">
            <a:avLst/>
          </a:prstGeom>
          <a:noFill/>
        </p:spPr>
        <p:txBody>
          <a:bodyPr wrap="square" rtlCol="0">
            <a:spAutoFit/>
          </a:bodyPr>
          <a:lstStyle/>
          <a:p>
            <a:pPr algn="ctr"/>
            <a:r>
              <a:rPr lang="de-DE" sz="2000" b="1" noProof="0" dirty="0"/>
              <a:t>ausgewählte Sprachhilfen:</a:t>
            </a:r>
          </a:p>
          <a:p>
            <a:pPr algn="ctr"/>
            <a:endParaRPr lang="de-DE" sz="2000" b="1" noProof="0" dirty="0"/>
          </a:p>
          <a:p>
            <a:pPr algn="ctr"/>
            <a:r>
              <a:rPr lang="de-DE" sz="2000" b="1" noProof="0" dirty="0">
                <a:solidFill>
                  <a:schemeClr val="accent5">
                    <a:lumMod val="75000"/>
                  </a:schemeClr>
                </a:solidFill>
              </a:rPr>
              <a:t>Zuordnung</a:t>
            </a:r>
          </a:p>
          <a:p>
            <a:pPr algn="ctr"/>
            <a:r>
              <a:rPr lang="de-DE" sz="2000" b="1" noProof="0" dirty="0">
                <a:solidFill>
                  <a:schemeClr val="accent5">
                    <a:lumMod val="75000"/>
                  </a:schemeClr>
                </a:solidFill>
              </a:rPr>
              <a:t>Glossar</a:t>
            </a:r>
          </a:p>
          <a:p>
            <a:pPr algn="ctr"/>
            <a:r>
              <a:rPr lang="de-DE" sz="2000" b="1" noProof="0" dirty="0">
                <a:solidFill>
                  <a:schemeClr val="accent5">
                    <a:lumMod val="75000"/>
                  </a:schemeClr>
                </a:solidFill>
              </a:rPr>
              <a:t>Wortfelder</a:t>
            </a:r>
          </a:p>
          <a:p>
            <a:pPr algn="ctr"/>
            <a:r>
              <a:rPr lang="de-DE" sz="2000" b="1" noProof="0" dirty="0">
                <a:solidFill>
                  <a:schemeClr val="accent5">
                    <a:lumMod val="75000"/>
                  </a:schemeClr>
                </a:solidFill>
              </a:rPr>
              <a:t>Wortgeländer</a:t>
            </a:r>
          </a:p>
          <a:p>
            <a:pPr algn="ctr"/>
            <a:r>
              <a:rPr lang="de-DE" sz="2000" b="1" noProof="0" dirty="0">
                <a:solidFill>
                  <a:schemeClr val="accent5">
                    <a:lumMod val="75000"/>
                  </a:schemeClr>
                </a:solidFill>
              </a:rPr>
              <a:t>Sprechblasen</a:t>
            </a:r>
          </a:p>
        </p:txBody>
      </p:sp>
    </p:spTree>
    <p:extLst>
      <p:ext uri="{BB962C8B-B14F-4D97-AF65-F5344CB8AC3E}">
        <p14:creationId xmlns:p14="http://schemas.microsoft.com/office/powerpoint/2010/main" val="2629450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D74-F450-CFDC-F5C0-4573F8BFC61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D7497D4-A141-FD43-E0EB-38E80A44EC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37AAC7E-3CA8-FFC3-8086-EA03BA30C2C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8D9F8B6-9B0D-3688-EC86-461282DBCF0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1E878508-DCE7-0C7A-AED3-CC81E9A309B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9D98D1C-0473-390B-530D-3A95C782753A}"/>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54BE7CF8-DF25-A838-3308-1A23FF10C3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6027E0B8-7F40-C01D-9E23-E0D6F84C20BD}"/>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Zuordnung</a:t>
            </a:r>
          </a:p>
        </p:txBody>
      </p:sp>
      <p:pic>
        <p:nvPicPr>
          <p:cNvPr id="7" name="Grafik 6" descr="Ein Bild, das Text, Screenshot, Schrift, Zahl enthält.&#10;&#10;KI-generierte Inhalte können fehlerhaft sein.">
            <a:extLst>
              <a:ext uri="{FF2B5EF4-FFF2-40B4-BE49-F238E27FC236}">
                <a16:creationId xmlns:a16="http://schemas.microsoft.com/office/drawing/2014/main" id="{C8133655-A774-5685-8C0D-701942FBF2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363" y="2062862"/>
            <a:ext cx="2944430" cy="4164943"/>
          </a:xfrm>
          <a:prstGeom prst="rect">
            <a:avLst/>
          </a:prstGeom>
          <a:ln>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Zahl enthält.&#10;&#10;KI-generierte Inhalte können fehlerhaft sein.">
            <a:extLst>
              <a:ext uri="{FF2B5EF4-FFF2-40B4-BE49-F238E27FC236}">
                <a16:creationId xmlns:a16="http://schemas.microsoft.com/office/drawing/2014/main" id="{8B8C8816-39FC-9D5B-0472-58AA0C536519}"/>
              </a:ext>
            </a:extLst>
          </p:cNvPr>
          <p:cNvPicPr>
            <a:picLocks noChangeAspect="1"/>
          </p:cNvPicPr>
          <p:nvPr/>
        </p:nvPicPr>
        <p:blipFill>
          <a:blip r:embed="rId3" cstate="print">
            <a:extLst>
              <a:ext uri="{28A0092B-C50C-407E-A947-70E740481C1C}">
                <a14:useLocalDpi xmlns:a14="http://schemas.microsoft.com/office/drawing/2010/main" val="0"/>
              </a:ext>
            </a:extLst>
          </a:blip>
          <a:srcRect t="8776" b="58129"/>
          <a:stretch/>
        </p:blipFill>
        <p:spPr>
          <a:xfrm>
            <a:off x="589602" y="2385279"/>
            <a:ext cx="7964795" cy="372865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15626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C5C0-29ED-FB45-003F-C345A773823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C9F92B-5FCA-958E-DF55-B38CAA6F6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62FF9AE-F02A-B4CB-A0F2-C3F1B9A4840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BBD5F19-021F-26F8-81B6-A335150EF4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F23A8BC0-5C52-4F1F-5D8F-B388890D95F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13A1AF1-1897-58EF-6920-DF845237BCB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262493B6-86B0-38D4-CF00-82B3C579E8D3}"/>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A40E90C5-32EC-F74C-7278-91BC46C9FF1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Glossar</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5D7265C6-D05E-E8DD-D569-6CFE6F60B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199" y="2062862"/>
            <a:ext cx="3028062" cy="4283242"/>
          </a:xfrm>
          <a:prstGeom prst="rect">
            <a:avLst/>
          </a:prstGeom>
          <a:ln>
            <a:solidFill>
              <a:schemeClr val="tx1"/>
            </a:solidFill>
          </a:ln>
          <a:effectLst>
            <a:outerShdw blurRad="50800" dist="38100" dir="2700000" algn="tl" rotWithShape="0">
              <a:prstClr val="black">
                <a:alpha val="40000"/>
              </a:prstClr>
            </a:outerShdw>
          </a:effectLst>
        </p:spPr>
      </p:pic>
      <p:pic>
        <p:nvPicPr>
          <p:cNvPr id="10" name="Grafik 9" descr="Ein Bild, das Text, Screenshot, Schrift, Zahl enthält.&#10;&#10;KI-generierte Inhalte können fehlerhaft sein.">
            <a:extLst>
              <a:ext uri="{FF2B5EF4-FFF2-40B4-BE49-F238E27FC236}">
                <a16:creationId xmlns:a16="http://schemas.microsoft.com/office/drawing/2014/main" id="{ADAE3827-8908-3122-88DC-05ED75AFBB69}"/>
              </a:ext>
            </a:extLst>
          </p:cNvPr>
          <p:cNvPicPr>
            <a:picLocks noChangeAspect="1"/>
          </p:cNvPicPr>
          <p:nvPr/>
        </p:nvPicPr>
        <p:blipFill>
          <a:blip r:embed="rId3" cstate="print">
            <a:extLst>
              <a:ext uri="{28A0092B-C50C-407E-A947-70E740481C1C}">
                <a14:useLocalDpi xmlns:a14="http://schemas.microsoft.com/office/drawing/2010/main" val="0"/>
              </a:ext>
            </a:extLst>
          </a:blip>
          <a:srcRect t="13025" b="53540"/>
          <a:stretch/>
        </p:blipFill>
        <p:spPr>
          <a:xfrm>
            <a:off x="418527" y="2444531"/>
            <a:ext cx="7835135" cy="37055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1819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2E97-E87B-CB90-A936-1C9F05A65D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3F15D24-E958-75AD-1A66-EF73F91314F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FB075F03-6A3A-FC58-6BD8-FF085367342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12EA6E5-0CDE-42FD-2BBA-EC4C74C80F5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0C759F0-4356-2484-B8A8-BC52A679561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DA01B83-C873-254B-7D8A-574D76A6903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CA258B7E-4F0B-FA2F-8A6E-583F54656599}"/>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7C8B552C-29EE-5C6D-9DCC-3B967E738A0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Wortfelder</a:t>
            </a:r>
          </a:p>
        </p:txBody>
      </p:sp>
      <p:pic>
        <p:nvPicPr>
          <p:cNvPr id="5" name="Grafik 4" descr="Ein Bild, das Text, Screenshot, Schrift, Zahl enthält.&#10;&#10;KI-generierte Inhalte können fehlerhaft sein.">
            <a:extLst>
              <a:ext uri="{FF2B5EF4-FFF2-40B4-BE49-F238E27FC236}">
                <a16:creationId xmlns:a16="http://schemas.microsoft.com/office/drawing/2014/main" id="{12BD10D0-4D85-FEFC-C43A-D7B648A7BF99}"/>
              </a:ext>
            </a:extLst>
          </p:cNvPr>
          <p:cNvPicPr>
            <a:picLocks noChangeAspect="1"/>
          </p:cNvPicPr>
          <p:nvPr/>
        </p:nvPicPr>
        <p:blipFill>
          <a:blip r:embed="rId2" cstate="print">
            <a:extLst>
              <a:ext uri="{28A0092B-C50C-407E-A947-70E740481C1C}">
                <a14:useLocalDpi xmlns:a14="http://schemas.microsoft.com/office/drawing/2010/main" val="0"/>
              </a:ext>
            </a:extLst>
          </a:blip>
          <a:srcRect b="34630"/>
          <a:stretch/>
        </p:blipFill>
        <p:spPr>
          <a:xfrm>
            <a:off x="2005174" y="1932509"/>
            <a:ext cx="4848301" cy="44831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571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D5997-B7AB-AFFD-D96B-1E1520B5708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29FD6FC-5FCA-F99B-0C46-9A5C8DFB048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8A323EE-DF3D-14A2-9825-18D957A90E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8EC5073-AAC2-1A34-B66C-6E0841E247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A9515EF-10D1-16DE-28BA-28AC81698B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ACDD5E5-D1AE-C43D-7FE6-5C7F774032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033A9AB7-D13F-CC7C-DEB2-AEFDE2DFE0C0}"/>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DA9763B5-0853-B470-5BF2-0A0479EFC5BE}"/>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Wortgeländer</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040CD70F-E703-5A0A-1B44-FDD8BF75482B}"/>
              </a:ext>
            </a:extLst>
          </p:cNvPr>
          <p:cNvPicPr>
            <a:picLocks noChangeAspect="1"/>
          </p:cNvPicPr>
          <p:nvPr/>
        </p:nvPicPr>
        <p:blipFill>
          <a:blip r:embed="rId2" cstate="print">
            <a:extLst>
              <a:ext uri="{28A0092B-C50C-407E-A947-70E740481C1C}">
                <a14:useLocalDpi xmlns:a14="http://schemas.microsoft.com/office/drawing/2010/main" val="0"/>
              </a:ext>
            </a:extLst>
          </a:blip>
          <a:srcRect b="28121"/>
          <a:stretch/>
        </p:blipFill>
        <p:spPr>
          <a:xfrm>
            <a:off x="2082753" y="2062862"/>
            <a:ext cx="3991711" cy="4058538"/>
          </a:xfrm>
          <a:prstGeom prst="rect">
            <a:avLst/>
          </a:prstGeom>
          <a:ln>
            <a:solidFill>
              <a:schemeClr val="tx1"/>
            </a:solidFill>
          </a:ln>
          <a:effectLst>
            <a:outerShdw blurRad="50800" dist="38100" dir="2700000" algn="tl" rotWithShape="0">
              <a:prstClr val="black">
                <a:alpha val="40000"/>
              </a:prstClr>
            </a:outerShdw>
          </a:effectLst>
        </p:spPr>
      </p:pic>
      <p:pic>
        <p:nvPicPr>
          <p:cNvPr id="7" name="Grafik 6" descr="Ein Bild, das Text, Screenshot, Schrift, Dokument enthält.&#10;&#10;KI-generierte Inhalte können fehlerhaft sein.">
            <a:extLst>
              <a:ext uri="{FF2B5EF4-FFF2-40B4-BE49-F238E27FC236}">
                <a16:creationId xmlns:a16="http://schemas.microsoft.com/office/drawing/2014/main" id="{235CF846-80DB-BA88-2527-AA92F83BA77D}"/>
              </a:ext>
            </a:extLst>
          </p:cNvPr>
          <p:cNvPicPr>
            <a:picLocks noChangeAspect="1"/>
          </p:cNvPicPr>
          <p:nvPr/>
        </p:nvPicPr>
        <p:blipFill>
          <a:blip r:embed="rId3" cstate="print">
            <a:extLst>
              <a:ext uri="{28A0092B-C50C-407E-A947-70E740481C1C}">
                <a14:useLocalDpi xmlns:a14="http://schemas.microsoft.com/office/drawing/2010/main" val="0"/>
              </a:ext>
            </a:extLst>
          </a:blip>
          <a:srcRect t="12896" r="24409" b="61966"/>
          <a:stretch/>
        </p:blipFill>
        <p:spPr>
          <a:xfrm>
            <a:off x="465512" y="2444531"/>
            <a:ext cx="7552549" cy="35527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180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FC32-1A46-8E88-A489-2101433E1FF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6F0CEFC-35A5-41ED-A5EB-1AD5AE63FC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B29500D-65A8-1F7D-B055-2C79976DEB7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D6026E6-D525-5F10-8435-70129FC796A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3C32C3D6-8311-758D-DB81-61C7860FF30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6832250-BAB9-FF4D-7019-5D35DD2F351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64096364-B8C6-9023-5AEB-6B8362C767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67E8A82-788F-D692-2AD8-8747FF2813EC}"/>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descr="Ein Bild, das Text, Diagramm, Screenshot, Plan enthält.&#10;&#10;KI-generierte Inhalte können fehlerhaft sein.">
            <a:extLst>
              <a:ext uri="{FF2B5EF4-FFF2-40B4-BE49-F238E27FC236}">
                <a16:creationId xmlns:a16="http://schemas.microsoft.com/office/drawing/2014/main" id="{929B0BAC-4197-DF77-E39B-36C49A6572E3}"/>
              </a:ext>
            </a:extLst>
          </p:cNvPr>
          <p:cNvPicPr>
            <a:picLocks noChangeAspect="1"/>
          </p:cNvPicPr>
          <p:nvPr/>
        </p:nvPicPr>
        <p:blipFill>
          <a:blip r:embed="rId2" cstate="print">
            <a:extLst>
              <a:ext uri="{28A0092B-C50C-407E-A947-70E740481C1C}">
                <a14:useLocalDpi xmlns:a14="http://schemas.microsoft.com/office/drawing/2010/main" val="0"/>
              </a:ext>
            </a:extLst>
          </a:blip>
          <a:srcRect l="4104" t="13678" r="2910" b="823"/>
          <a:stretch/>
        </p:blipFill>
        <p:spPr>
          <a:xfrm>
            <a:off x="1183195" y="1994550"/>
            <a:ext cx="6777610" cy="4405670"/>
          </a:xfrm>
          <a:prstGeom prst="rect">
            <a:avLst/>
          </a:prstGeom>
        </p:spPr>
      </p:pic>
    </p:spTree>
    <p:extLst>
      <p:ext uri="{BB962C8B-B14F-4D97-AF65-F5344CB8AC3E}">
        <p14:creationId xmlns:p14="http://schemas.microsoft.com/office/powerpoint/2010/main" val="2518462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a:xfrm>
            <a:off x="1534939" y="697857"/>
            <a:ext cx="6074122" cy="805079"/>
          </a:xfrm>
        </p:spPr>
        <p:txBody>
          <a:bodyPr>
            <a:normAutofit/>
          </a:bodyPr>
          <a:lstStyle/>
          <a:p>
            <a:pPr algn="l"/>
            <a:r>
              <a:rPr lang="de-DE" sz="2800" b="1" noProof="0" dirty="0">
                <a:solidFill>
                  <a:srgbClr val="00B050"/>
                </a:solidFill>
              </a:rPr>
              <a:t>KI – Wo befinde ich mich gerade?</a:t>
            </a:r>
          </a:p>
        </p:txBody>
      </p:sp>
      <p:sp>
        <p:nvSpPr>
          <p:cNvPr id="8" name="Textfeld 7">
            <a:extLst>
              <a:ext uri="{FF2B5EF4-FFF2-40B4-BE49-F238E27FC236}">
                <a16:creationId xmlns:a16="http://schemas.microsoft.com/office/drawing/2014/main" id="{CADCC315-3B59-0902-F3BB-C47F7CB4B419}"/>
              </a:ext>
            </a:extLst>
          </p:cNvPr>
          <p:cNvSpPr txBox="1"/>
          <p:nvPr/>
        </p:nvSpPr>
        <p:spPr>
          <a:xfrm>
            <a:off x="590081" y="4859930"/>
            <a:ext cx="7649492" cy="830997"/>
          </a:xfrm>
          <a:prstGeom prst="rect">
            <a:avLst/>
          </a:prstGeom>
          <a:noFill/>
        </p:spPr>
        <p:txBody>
          <a:bodyPr wrap="square" rtlCol="0">
            <a:spAutoFit/>
          </a:bodyPr>
          <a:lstStyle/>
          <a:p>
            <a:pPr algn="ctr"/>
            <a:r>
              <a:rPr lang="de-DE" sz="2400" noProof="0" dirty="0"/>
              <a:t>Wir würden uns freuen, wenn Sie Ihre Position gleich </a:t>
            </a:r>
          </a:p>
          <a:p>
            <a:pPr algn="ctr"/>
            <a:r>
              <a:rPr lang="de-DE" sz="2400" noProof="0" dirty="0"/>
              <a:t>mit uns und der Gruppe teilen.</a:t>
            </a:r>
          </a:p>
        </p:txBody>
      </p:sp>
      <p:pic>
        <p:nvPicPr>
          <p:cNvPr id="4" name="Picture 3" descr="A cartoon of people in a park&#10;&#10;AI-generated content may be incorrect.">
            <a:extLst>
              <a:ext uri="{FF2B5EF4-FFF2-40B4-BE49-F238E27FC236}">
                <a16:creationId xmlns:a16="http://schemas.microsoft.com/office/drawing/2014/main" id="{F4B8E91A-4F1F-759D-3F18-2C08EE8F8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567" y="1616834"/>
            <a:ext cx="5451801" cy="3077996"/>
          </a:xfrm>
          <a:prstGeom prst="rect">
            <a:avLst/>
          </a:prstGeom>
        </p:spPr>
      </p:pic>
    </p:spTree>
    <p:extLst>
      <p:ext uri="{BB962C8B-B14F-4D97-AF65-F5344CB8AC3E}">
        <p14:creationId xmlns:p14="http://schemas.microsoft.com/office/powerpoint/2010/main" val="2728383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0D47-CC2B-98FD-639B-F81279517D5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D050CEE-0B94-0570-A419-E9392707F6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8FBE911-382B-E225-8BEB-17217169E8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CB8BCB-02B8-9258-F6C5-81FCE7FF7DD6}"/>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D3F7F10-7F37-FF0A-FC12-A18ECA307EDF}"/>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6A42C25-1731-9E39-BC01-856ACAF480B1}"/>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FF8D9B11-9167-4545-2AA7-0A5AEFDFFFDD}"/>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43853C2-E0C7-E5DF-D297-6687ECB41B27}"/>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a:extLst>
              <a:ext uri="{FF2B5EF4-FFF2-40B4-BE49-F238E27FC236}">
                <a16:creationId xmlns:a16="http://schemas.microsoft.com/office/drawing/2014/main" id="{0ADD5F79-53DE-9731-6BB2-A078B925CF0E}"/>
              </a:ext>
            </a:extLst>
          </p:cNvPr>
          <p:cNvPicPr>
            <a:picLocks noChangeAspect="1"/>
          </p:cNvPicPr>
          <p:nvPr/>
        </p:nvPicPr>
        <p:blipFill>
          <a:blip r:embed="rId2" cstate="print">
            <a:extLst>
              <a:ext uri="{28A0092B-C50C-407E-A947-70E740481C1C}">
                <a14:useLocalDpi xmlns:a14="http://schemas.microsoft.com/office/drawing/2010/main" val="0"/>
              </a:ext>
            </a:extLst>
          </a:blip>
          <a:srcRect l="2030" t="13623" r="2924" b="400"/>
          <a:stretch/>
        </p:blipFill>
        <p:spPr>
          <a:xfrm>
            <a:off x="1207802" y="1980975"/>
            <a:ext cx="6761895" cy="4324291"/>
          </a:xfrm>
          <a:prstGeom prst="rect">
            <a:avLst/>
          </a:prstGeom>
        </p:spPr>
      </p:pic>
    </p:spTree>
    <p:extLst>
      <p:ext uri="{BB962C8B-B14F-4D97-AF65-F5344CB8AC3E}">
        <p14:creationId xmlns:p14="http://schemas.microsoft.com/office/powerpoint/2010/main" val="3790749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F292-CA04-9A9A-F5D0-C126254FA9B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5AD132E-1DF7-A188-CB96-8721B397FBC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3E5BB2B-3859-E964-5E26-AA8D6DC9E16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E1E326C-4773-6277-6D7B-BF5C62393FB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5C41536B-5BD2-E57C-E652-CFE2200DAFD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9EBDB868-A9C3-1949-0719-DE6D22DE699C}"/>
              </a:ext>
            </a:extLst>
          </p:cNvPr>
          <p:cNvSpPr/>
          <p:nvPr/>
        </p:nvSpPr>
        <p:spPr>
          <a:xfrm>
            <a:off x="441577" y="1773523"/>
            <a:ext cx="6137818" cy="427127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200" noProof="0" dirty="0">
                <a:solidFill>
                  <a:schemeClr val="tx1"/>
                </a:solidFill>
              </a:rPr>
              <a:t>Entwickeln Sie, mithilfe einer selbst gewählten    KI, </a:t>
            </a:r>
            <a:r>
              <a:rPr lang="de-DE" sz="2200" dirty="0">
                <a:solidFill>
                  <a:schemeClr val="tx1"/>
                </a:solidFill>
              </a:rPr>
              <a:t>Material </a:t>
            </a:r>
            <a:r>
              <a:rPr lang="de-DE" sz="2200" noProof="0" dirty="0">
                <a:solidFill>
                  <a:schemeClr val="tx1"/>
                </a:solidFill>
              </a:rPr>
              <a:t>zu einem von Ihnen gewählten </a:t>
            </a:r>
            <a:r>
              <a:rPr lang="de-DE" sz="2200" dirty="0">
                <a:solidFill>
                  <a:schemeClr val="tx1"/>
                </a:solidFill>
              </a:rPr>
              <a:t>Thema. Falls sie kein eigenes Grundlagenmaterial haben: Verwenden Sie gern die von uns hinterlegten Texte.</a:t>
            </a:r>
          </a:p>
          <a:p>
            <a:pPr marL="342900" indent="-342900">
              <a:spcBef>
                <a:spcPts val="1200"/>
              </a:spcBef>
              <a:spcAft>
                <a:spcPts val="1200"/>
              </a:spcAft>
              <a:buFont typeface="+mj-lt"/>
              <a:buAutoNum type="arabicPeriod"/>
            </a:pPr>
            <a:r>
              <a:rPr lang="de-DE" sz="2200" noProof="0" dirty="0">
                <a:solidFill>
                  <a:schemeClr val="tx1"/>
                </a:solidFill>
              </a:rPr>
              <a:t>Entwickeln Sie Differenzierungsmaterial zu einem selbst gewählten Thema (aus Aufgabe 1/ anderes).</a:t>
            </a:r>
          </a:p>
          <a:p>
            <a:pPr marL="342900" indent="-342900">
              <a:buFont typeface="+mj-lt"/>
              <a:buAutoNum type="arabicPeriod"/>
            </a:pPr>
            <a:r>
              <a:rPr lang="de-DE" sz="22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A13937A8-15C6-0646-3D17-0B0144095CF4}"/>
              </a:ext>
            </a:extLst>
          </p:cNvPr>
          <p:cNvSpPr/>
          <p:nvPr/>
        </p:nvSpPr>
        <p:spPr>
          <a:xfrm>
            <a:off x="441576" y="1065637"/>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Grafik 4" descr="Ein Bild, das Zubehör, Tasche, Design enthält.&#10;&#10;KI-generierte Inhalte können fehlerhaft sein.">
            <a:extLst>
              <a:ext uri="{FF2B5EF4-FFF2-40B4-BE49-F238E27FC236}">
                <a16:creationId xmlns:a16="http://schemas.microsoft.com/office/drawing/2014/main" id="{33C0AFEA-CBFF-B6EE-2060-CC635841F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889" y="1276065"/>
            <a:ext cx="1918510" cy="3814549"/>
          </a:xfrm>
          <a:prstGeom prst="rect">
            <a:avLst/>
          </a:prstGeom>
        </p:spPr>
      </p:pic>
      <p:sp>
        <p:nvSpPr>
          <p:cNvPr id="6" name="Textfeld 5">
            <a:extLst>
              <a:ext uri="{FF2B5EF4-FFF2-40B4-BE49-F238E27FC236}">
                <a16:creationId xmlns:a16="http://schemas.microsoft.com/office/drawing/2014/main" id="{BEE81283-EACE-03B2-1263-57368F3D495D}"/>
              </a:ext>
            </a:extLst>
          </p:cNvPr>
          <p:cNvSpPr txBox="1"/>
          <p:nvPr/>
        </p:nvSpPr>
        <p:spPr>
          <a:xfrm>
            <a:off x="6987277" y="2661314"/>
            <a:ext cx="1637733" cy="1815882"/>
          </a:xfrm>
          <a:prstGeom prst="rect">
            <a:avLst/>
          </a:prstGeom>
          <a:noFill/>
        </p:spPr>
        <p:txBody>
          <a:bodyPr wrap="square" rtlCol="0">
            <a:spAutoFit/>
          </a:bodyPr>
          <a:lstStyle/>
          <a:p>
            <a:pPr algn="ctr"/>
            <a:r>
              <a:rPr lang="de-DE" sz="1600" dirty="0"/>
              <a:t>Podcast lässt sich erstellen mit:</a:t>
            </a:r>
          </a:p>
          <a:p>
            <a:pPr marL="285750" indent="-285750">
              <a:buFont typeface="Arial" panose="020B0604020202020204" pitchFamily="34" charset="0"/>
              <a:buChar char="•"/>
            </a:pPr>
            <a:r>
              <a:rPr lang="de-DE" sz="1600" b="1" dirty="0" err="1"/>
              <a:t>NotebookLM</a:t>
            </a:r>
            <a:r>
              <a:rPr lang="de-DE" sz="1600" b="1" dirty="0"/>
              <a:t> </a:t>
            </a:r>
            <a:r>
              <a:rPr lang="de-DE" sz="1600" dirty="0"/>
              <a:t>(Google)</a:t>
            </a:r>
          </a:p>
          <a:p>
            <a:pPr marL="285750" indent="-285750">
              <a:buFont typeface="Arial" panose="020B0604020202020204" pitchFamily="34" charset="0"/>
              <a:buChar char="•"/>
            </a:pPr>
            <a:r>
              <a:rPr lang="de-DE" sz="1600" b="1" dirty="0" err="1"/>
              <a:t>Fobizz</a:t>
            </a:r>
            <a:r>
              <a:rPr lang="de-DE" sz="1600" dirty="0"/>
              <a:t> (Lehrkraft-Account)</a:t>
            </a:r>
          </a:p>
        </p:txBody>
      </p:sp>
    </p:spTree>
    <p:extLst>
      <p:ext uri="{BB962C8B-B14F-4D97-AF65-F5344CB8AC3E}">
        <p14:creationId xmlns:p14="http://schemas.microsoft.com/office/powerpoint/2010/main" val="33460348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F703-3243-4AAB-372E-8B3BEAA618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333121-5F59-2CF0-917E-B40C9F3B9CE1}"/>
              </a:ext>
            </a:extLst>
          </p:cNvPr>
          <p:cNvSpPr txBox="1"/>
          <p:nvPr/>
        </p:nvSpPr>
        <p:spPr>
          <a:xfrm>
            <a:off x="1163206" y="2551837"/>
            <a:ext cx="6571397" cy="1754326"/>
          </a:xfrm>
          <a:prstGeom prst="rect">
            <a:avLst/>
          </a:prstGeom>
          <a:noFill/>
          <a:ln>
            <a:solidFill>
              <a:schemeClr val="accent1"/>
            </a:solidFill>
          </a:ln>
        </p:spPr>
        <p:txBody>
          <a:bodyPr wrap="square" rtlCol="0">
            <a:spAutoFit/>
          </a:bodyPr>
          <a:lstStyle/>
          <a:p>
            <a:r>
              <a:rPr lang="en-GB" dirty="0"/>
              <a:t>Du </a:t>
            </a:r>
            <a:r>
              <a:rPr lang="en-GB" dirty="0" err="1"/>
              <a:t>bist</a:t>
            </a:r>
            <a:r>
              <a:rPr lang="en-GB" dirty="0"/>
              <a:t> Schüler/</a:t>
            </a:r>
            <a:r>
              <a:rPr lang="en-GB" dirty="0" err="1"/>
              <a:t>Azubi</a:t>
            </a:r>
            <a:r>
              <a:rPr lang="en-GB" dirty="0"/>
              <a:t> am BK in NRW in </a:t>
            </a:r>
            <a:r>
              <a:rPr lang="en-GB" dirty="0" err="1"/>
              <a:t>einer</a:t>
            </a:r>
            <a:r>
              <a:rPr lang="en-GB" dirty="0"/>
              <a:t> </a:t>
            </a:r>
            <a:r>
              <a:rPr lang="en-GB" dirty="0" err="1"/>
              <a:t>Elektronikerklasse</a:t>
            </a:r>
            <a:r>
              <a:rPr lang="en-GB" dirty="0"/>
              <a:t> </a:t>
            </a:r>
          </a:p>
          <a:p>
            <a:r>
              <a:rPr lang="en-GB" dirty="0"/>
              <a:t>für Haus- und </a:t>
            </a:r>
            <a:r>
              <a:rPr lang="en-GB" dirty="0" err="1"/>
              <a:t>Gebäudetechnik</a:t>
            </a:r>
            <a:r>
              <a:rPr lang="en-GB" dirty="0"/>
              <a:t>, 3. </a:t>
            </a:r>
            <a:r>
              <a:rPr lang="en-GB" dirty="0" err="1"/>
              <a:t>Lehrjahr</a:t>
            </a:r>
            <a:r>
              <a:rPr lang="en-GB" dirty="0"/>
              <a:t>. </a:t>
            </a:r>
          </a:p>
          <a:p>
            <a:r>
              <a:rPr lang="en-GB" dirty="0" err="1"/>
              <a:t>Begründe</a:t>
            </a:r>
            <a:r>
              <a:rPr lang="en-GB" dirty="0"/>
              <a:t>, </a:t>
            </a:r>
            <a:r>
              <a:rPr lang="en-GB" dirty="0" err="1"/>
              <a:t>warum</a:t>
            </a:r>
            <a:r>
              <a:rPr lang="en-GB" dirty="0"/>
              <a:t> </a:t>
            </a:r>
            <a:r>
              <a:rPr lang="en-GB" dirty="0" err="1"/>
              <a:t>Höflichkeit</a:t>
            </a:r>
            <a:r>
              <a:rPr lang="en-GB" dirty="0"/>
              <a:t> </a:t>
            </a:r>
            <a:r>
              <a:rPr lang="en-GB" dirty="0" err="1"/>
              <a:t>gegenüber</a:t>
            </a:r>
            <a:r>
              <a:rPr lang="en-GB" dirty="0"/>
              <a:t> </a:t>
            </a:r>
            <a:r>
              <a:rPr lang="en-GB" dirty="0" err="1"/>
              <a:t>einem</a:t>
            </a:r>
            <a:r>
              <a:rPr lang="en-GB" dirty="0"/>
              <a:t>/</a:t>
            </a:r>
            <a:r>
              <a:rPr lang="en-GB" dirty="0" err="1"/>
              <a:t>mehreren</a:t>
            </a:r>
            <a:r>
              <a:rPr lang="en-GB" dirty="0"/>
              <a:t> Kunden </a:t>
            </a:r>
          </a:p>
          <a:p>
            <a:r>
              <a:rPr lang="en-GB" dirty="0" err="1"/>
              <a:t>sinnvoll</a:t>
            </a:r>
            <a:r>
              <a:rPr lang="en-GB" dirty="0"/>
              <a:t> </a:t>
            </a:r>
            <a:r>
              <a:rPr lang="en-GB" dirty="0" err="1"/>
              <a:t>ist</a:t>
            </a:r>
            <a:r>
              <a:rPr lang="en-GB" dirty="0"/>
              <a:t>. </a:t>
            </a:r>
          </a:p>
          <a:p>
            <a:r>
              <a:rPr lang="en-GB" dirty="0" err="1"/>
              <a:t>Schreibe</a:t>
            </a:r>
            <a:r>
              <a:rPr lang="en-GB" dirty="0"/>
              <a:t> maximal 100 </a:t>
            </a:r>
            <a:r>
              <a:rPr lang="en-GB" dirty="0" err="1"/>
              <a:t>Wörter</a:t>
            </a:r>
            <a:r>
              <a:rPr lang="en-GB" dirty="0"/>
              <a:t> auf </a:t>
            </a:r>
            <a:r>
              <a:rPr lang="en-GB" dirty="0" err="1"/>
              <a:t>dem</a:t>
            </a:r>
            <a:r>
              <a:rPr lang="en-GB" dirty="0"/>
              <a:t> </a:t>
            </a:r>
            <a:r>
              <a:rPr lang="en-GB" dirty="0" err="1"/>
              <a:t>sprachlichen</a:t>
            </a:r>
            <a:r>
              <a:rPr lang="en-GB" dirty="0"/>
              <a:t> </a:t>
            </a:r>
            <a:r>
              <a:rPr lang="en-GB" dirty="0" err="1"/>
              <a:t>Niveau</a:t>
            </a:r>
            <a:r>
              <a:rPr lang="en-GB" dirty="0"/>
              <a:t> </a:t>
            </a:r>
            <a:r>
              <a:rPr lang="en-GB" dirty="0" err="1"/>
              <a:t>eines</a:t>
            </a:r>
            <a:r>
              <a:rPr lang="en-GB" dirty="0"/>
              <a:t> </a:t>
            </a:r>
          </a:p>
          <a:p>
            <a:r>
              <a:rPr lang="en-GB" dirty="0" err="1"/>
              <a:t>typischen</a:t>
            </a:r>
            <a:r>
              <a:rPr lang="en-GB" dirty="0"/>
              <a:t> </a:t>
            </a:r>
            <a:r>
              <a:rPr lang="en-GB" dirty="0" err="1"/>
              <a:t>Schülers</a:t>
            </a:r>
            <a:r>
              <a:rPr lang="en-GB" dirty="0"/>
              <a:t>, der </a:t>
            </a:r>
            <a:r>
              <a:rPr lang="en-GB" dirty="0" err="1"/>
              <a:t>sehr</a:t>
            </a:r>
            <a:r>
              <a:rPr lang="en-GB" dirty="0"/>
              <a:t> </a:t>
            </a:r>
            <a:r>
              <a:rPr lang="en-GB" dirty="0" err="1"/>
              <a:t>gute</a:t>
            </a:r>
            <a:r>
              <a:rPr lang="en-GB" dirty="0"/>
              <a:t> </a:t>
            </a:r>
            <a:r>
              <a:rPr lang="en-GB" dirty="0" err="1"/>
              <a:t>Leistungen</a:t>
            </a:r>
            <a:r>
              <a:rPr lang="en-GB" dirty="0"/>
              <a:t> </a:t>
            </a:r>
            <a:r>
              <a:rPr lang="en-GB" dirty="0" err="1"/>
              <a:t>erbringt</a:t>
            </a:r>
            <a:r>
              <a:rPr lang="en-GB" dirty="0"/>
              <a:t>.</a:t>
            </a:r>
            <a:endParaRPr lang="en-DE" dirty="0"/>
          </a:p>
        </p:txBody>
      </p:sp>
      <p:sp>
        <p:nvSpPr>
          <p:cNvPr id="3" name="TextBox 2">
            <a:extLst>
              <a:ext uri="{FF2B5EF4-FFF2-40B4-BE49-F238E27FC236}">
                <a16:creationId xmlns:a16="http://schemas.microsoft.com/office/drawing/2014/main" id="{ECE32608-9803-645B-573C-1C8CC34C11A5}"/>
              </a:ext>
            </a:extLst>
          </p:cNvPr>
          <p:cNvSpPr txBox="1"/>
          <p:nvPr/>
        </p:nvSpPr>
        <p:spPr>
          <a:xfrm>
            <a:off x="257907" y="788798"/>
            <a:ext cx="3379595"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Texterstellung</a:t>
            </a:r>
            <a:endParaRPr lang="en-GB" b="1" dirty="0"/>
          </a:p>
        </p:txBody>
      </p:sp>
    </p:spTree>
    <p:extLst>
      <p:ext uri="{BB962C8B-B14F-4D97-AF65-F5344CB8AC3E}">
        <p14:creationId xmlns:p14="http://schemas.microsoft.com/office/powerpoint/2010/main" val="4274273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87FC-FDEF-C133-8C74-EA43D3929F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1EDE96-54EA-86D1-4A6F-428C25293822}"/>
              </a:ext>
            </a:extLst>
          </p:cNvPr>
          <p:cNvSpPr txBox="1"/>
          <p:nvPr/>
        </p:nvSpPr>
        <p:spPr>
          <a:xfrm>
            <a:off x="1163206" y="2551837"/>
            <a:ext cx="6571397" cy="1754326"/>
          </a:xfrm>
          <a:prstGeom prst="rect">
            <a:avLst/>
          </a:prstGeom>
          <a:solidFill>
            <a:schemeClr val="bg1"/>
          </a:solidFill>
          <a:ln>
            <a:solidFill>
              <a:schemeClr val="accent6"/>
            </a:solidFill>
          </a:ln>
        </p:spPr>
        <p:txBody>
          <a:bodyPr wrap="square" rtlCol="0">
            <a:spAutoFit/>
          </a:bodyPr>
          <a:lstStyle/>
          <a:p>
            <a:r>
              <a:rPr lang="en-GB" dirty="0"/>
              <a:t>Du </a:t>
            </a:r>
            <a:r>
              <a:rPr lang="en-GB" dirty="0" err="1"/>
              <a:t>bist</a:t>
            </a:r>
            <a:r>
              <a:rPr lang="en-GB" dirty="0"/>
              <a:t> </a:t>
            </a:r>
            <a:r>
              <a:rPr lang="en-GB" dirty="0">
                <a:solidFill>
                  <a:schemeClr val="accent6"/>
                </a:solidFill>
              </a:rPr>
              <a:t>Schüler/</a:t>
            </a:r>
            <a:r>
              <a:rPr lang="en-GB" dirty="0" err="1">
                <a:solidFill>
                  <a:schemeClr val="accent6"/>
                </a:solidFill>
              </a:rPr>
              <a:t>Azubi</a:t>
            </a:r>
            <a:r>
              <a:rPr lang="en-GB" dirty="0">
                <a:solidFill>
                  <a:schemeClr val="accent6"/>
                </a:solidFill>
              </a:rPr>
              <a:t> am BK in NRW in </a:t>
            </a:r>
            <a:r>
              <a:rPr lang="en-GB" dirty="0" err="1">
                <a:solidFill>
                  <a:schemeClr val="accent6"/>
                </a:solidFill>
              </a:rPr>
              <a:t>einer</a:t>
            </a:r>
            <a:r>
              <a:rPr lang="en-GB" dirty="0">
                <a:solidFill>
                  <a:schemeClr val="accent6"/>
                </a:solidFill>
              </a:rPr>
              <a:t> </a:t>
            </a:r>
            <a:r>
              <a:rPr lang="en-GB" dirty="0" err="1">
                <a:solidFill>
                  <a:schemeClr val="accent6"/>
                </a:solidFill>
              </a:rPr>
              <a:t>Elektronikerklasse</a:t>
            </a:r>
            <a:r>
              <a:rPr lang="en-GB" dirty="0">
                <a:solidFill>
                  <a:schemeClr val="accent6"/>
                </a:solidFill>
              </a:rPr>
              <a:t> </a:t>
            </a:r>
          </a:p>
          <a:p>
            <a:r>
              <a:rPr lang="en-GB" dirty="0">
                <a:solidFill>
                  <a:schemeClr val="accent6"/>
                </a:solidFill>
              </a:rPr>
              <a:t>für Haus- und </a:t>
            </a:r>
            <a:r>
              <a:rPr lang="en-GB" dirty="0" err="1">
                <a:solidFill>
                  <a:schemeClr val="accent6"/>
                </a:solidFill>
              </a:rPr>
              <a:t>Gebäudetechnik</a:t>
            </a:r>
            <a:r>
              <a:rPr lang="en-GB" dirty="0">
                <a:solidFill>
                  <a:schemeClr val="accent6"/>
                </a:solidFill>
              </a:rPr>
              <a:t>, 3. </a:t>
            </a:r>
            <a:r>
              <a:rPr lang="en-GB" dirty="0" err="1">
                <a:solidFill>
                  <a:schemeClr val="accent6"/>
                </a:solidFill>
              </a:rPr>
              <a:t>Lehrjahr</a:t>
            </a:r>
            <a:r>
              <a:rPr lang="en-GB" dirty="0">
                <a:solidFill>
                  <a:schemeClr val="accent6"/>
                </a:solidFill>
              </a:rPr>
              <a:t>. </a:t>
            </a:r>
          </a:p>
          <a:p>
            <a:r>
              <a:rPr lang="en-GB" dirty="0" err="1">
                <a:solidFill>
                  <a:schemeClr val="accent5"/>
                </a:solidFill>
              </a:rPr>
              <a:t>Begründe</a:t>
            </a:r>
            <a:r>
              <a:rPr lang="en-GB" dirty="0">
                <a:solidFill>
                  <a:schemeClr val="accent5"/>
                </a:solidFill>
              </a:rPr>
              <a:t>, </a:t>
            </a:r>
            <a:r>
              <a:rPr lang="en-GB" dirty="0" err="1">
                <a:solidFill>
                  <a:schemeClr val="accent5"/>
                </a:solidFill>
              </a:rPr>
              <a:t>warum</a:t>
            </a:r>
            <a:r>
              <a:rPr lang="en-GB" dirty="0">
                <a:solidFill>
                  <a:schemeClr val="accent5"/>
                </a:solidFill>
              </a:rPr>
              <a:t> </a:t>
            </a:r>
            <a:r>
              <a:rPr lang="en-GB" dirty="0" err="1">
                <a:solidFill>
                  <a:schemeClr val="accent3"/>
                </a:solidFill>
              </a:rPr>
              <a:t>Höflichkeit</a:t>
            </a:r>
            <a:r>
              <a:rPr lang="en-GB" dirty="0">
                <a:solidFill>
                  <a:schemeClr val="accent5"/>
                </a:solidFill>
              </a:rPr>
              <a:t> </a:t>
            </a:r>
            <a:r>
              <a:rPr lang="en-GB" dirty="0" err="1">
                <a:solidFill>
                  <a:schemeClr val="accent5"/>
                </a:solidFill>
              </a:rPr>
              <a:t>gegenüber</a:t>
            </a:r>
            <a:r>
              <a:rPr lang="en-GB" dirty="0">
                <a:solidFill>
                  <a:schemeClr val="accent5"/>
                </a:solidFill>
              </a:rPr>
              <a:t> </a:t>
            </a:r>
            <a:r>
              <a:rPr lang="en-GB" dirty="0" err="1">
                <a:solidFill>
                  <a:schemeClr val="accent5"/>
                </a:solidFill>
              </a:rPr>
              <a:t>einem</a:t>
            </a:r>
            <a:r>
              <a:rPr lang="en-GB" dirty="0">
                <a:solidFill>
                  <a:schemeClr val="accent5"/>
                </a:solidFill>
              </a:rPr>
              <a:t>/</a:t>
            </a:r>
            <a:r>
              <a:rPr lang="en-GB" dirty="0" err="1">
                <a:solidFill>
                  <a:schemeClr val="accent5"/>
                </a:solidFill>
              </a:rPr>
              <a:t>mehreren</a:t>
            </a:r>
            <a:r>
              <a:rPr lang="en-GB" dirty="0">
                <a:solidFill>
                  <a:schemeClr val="accent5"/>
                </a:solidFill>
              </a:rPr>
              <a:t> </a:t>
            </a:r>
            <a:r>
              <a:rPr lang="en-GB" dirty="0">
                <a:solidFill>
                  <a:schemeClr val="accent3"/>
                </a:solidFill>
              </a:rPr>
              <a:t>Kunden</a:t>
            </a:r>
            <a:r>
              <a:rPr lang="en-GB" dirty="0">
                <a:solidFill>
                  <a:schemeClr val="accent5"/>
                </a:solidFill>
              </a:rPr>
              <a:t> </a:t>
            </a:r>
          </a:p>
          <a:p>
            <a:r>
              <a:rPr lang="en-GB" dirty="0" err="1">
                <a:solidFill>
                  <a:schemeClr val="accent3"/>
                </a:solidFill>
              </a:rPr>
              <a:t>sinnvoll</a:t>
            </a:r>
            <a:r>
              <a:rPr lang="en-GB" dirty="0">
                <a:solidFill>
                  <a:schemeClr val="accent5"/>
                </a:solidFill>
              </a:rPr>
              <a:t> </a:t>
            </a:r>
            <a:r>
              <a:rPr lang="en-GB" dirty="0" err="1">
                <a:solidFill>
                  <a:schemeClr val="accent5"/>
                </a:solidFill>
              </a:rPr>
              <a:t>ist</a:t>
            </a:r>
            <a:r>
              <a:rPr lang="en-GB" dirty="0">
                <a:solidFill>
                  <a:schemeClr val="accent5"/>
                </a:solidFill>
              </a:rPr>
              <a:t>. </a:t>
            </a:r>
          </a:p>
          <a:p>
            <a:r>
              <a:rPr lang="en-GB" dirty="0" err="1">
                <a:solidFill>
                  <a:schemeClr val="tx2"/>
                </a:solidFill>
              </a:rPr>
              <a:t>Schreibe</a:t>
            </a:r>
            <a:r>
              <a:rPr lang="en-GB" dirty="0">
                <a:solidFill>
                  <a:schemeClr val="tx2"/>
                </a:solidFill>
              </a:rPr>
              <a:t> maximal 100 </a:t>
            </a:r>
            <a:r>
              <a:rPr lang="en-GB" dirty="0" err="1">
                <a:solidFill>
                  <a:schemeClr val="tx2"/>
                </a:solidFill>
              </a:rPr>
              <a:t>Wörter</a:t>
            </a:r>
            <a:r>
              <a:rPr lang="en-GB" dirty="0">
                <a:solidFill>
                  <a:schemeClr val="tx2"/>
                </a:solidFill>
              </a:rPr>
              <a:t> auf </a:t>
            </a:r>
            <a:r>
              <a:rPr lang="en-GB" dirty="0" err="1">
                <a:solidFill>
                  <a:schemeClr val="tx2"/>
                </a:solidFill>
              </a:rPr>
              <a:t>dem</a:t>
            </a:r>
            <a:r>
              <a:rPr lang="en-GB" dirty="0">
                <a:solidFill>
                  <a:schemeClr val="tx2"/>
                </a:solidFill>
              </a:rPr>
              <a:t> </a:t>
            </a:r>
            <a:r>
              <a:rPr lang="en-GB" dirty="0" err="1">
                <a:solidFill>
                  <a:schemeClr val="tx2"/>
                </a:solidFill>
              </a:rPr>
              <a:t>sprachlichen</a:t>
            </a:r>
            <a:r>
              <a:rPr lang="en-GB" dirty="0">
                <a:solidFill>
                  <a:schemeClr val="tx2"/>
                </a:solidFill>
              </a:rPr>
              <a:t> </a:t>
            </a:r>
            <a:r>
              <a:rPr lang="en-GB" dirty="0" err="1">
                <a:solidFill>
                  <a:schemeClr val="tx2"/>
                </a:solidFill>
              </a:rPr>
              <a:t>Niveau</a:t>
            </a:r>
            <a:r>
              <a:rPr lang="en-GB" dirty="0">
                <a:solidFill>
                  <a:schemeClr val="tx2"/>
                </a:solidFill>
              </a:rPr>
              <a:t> </a:t>
            </a:r>
            <a:r>
              <a:rPr lang="en-GB" dirty="0" err="1">
                <a:solidFill>
                  <a:schemeClr val="tx2"/>
                </a:solidFill>
              </a:rPr>
              <a:t>eines</a:t>
            </a:r>
            <a:r>
              <a:rPr lang="en-GB" dirty="0">
                <a:solidFill>
                  <a:schemeClr val="tx2"/>
                </a:solidFill>
              </a:rPr>
              <a:t> </a:t>
            </a:r>
          </a:p>
          <a:p>
            <a:r>
              <a:rPr lang="en-GB" dirty="0" err="1">
                <a:solidFill>
                  <a:schemeClr val="tx2"/>
                </a:solidFill>
              </a:rPr>
              <a:t>typischen</a:t>
            </a:r>
            <a:r>
              <a:rPr lang="en-GB" dirty="0">
                <a:solidFill>
                  <a:schemeClr val="tx2"/>
                </a:solidFill>
              </a:rPr>
              <a:t> </a:t>
            </a:r>
            <a:r>
              <a:rPr lang="en-GB" dirty="0" err="1">
                <a:solidFill>
                  <a:schemeClr val="tx2"/>
                </a:solidFill>
              </a:rPr>
              <a:t>Schülers</a:t>
            </a:r>
            <a:r>
              <a:rPr lang="en-GB" dirty="0">
                <a:solidFill>
                  <a:schemeClr val="tx2"/>
                </a:solidFill>
              </a:rPr>
              <a:t>, der </a:t>
            </a:r>
            <a:r>
              <a:rPr lang="en-GB" dirty="0" err="1">
                <a:solidFill>
                  <a:schemeClr val="tx2"/>
                </a:solidFill>
              </a:rPr>
              <a:t>sehr</a:t>
            </a:r>
            <a:r>
              <a:rPr lang="en-GB" dirty="0">
                <a:solidFill>
                  <a:schemeClr val="tx2"/>
                </a:solidFill>
              </a:rPr>
              <a:t> </a:t>
            </a:r>
            <a:r>
              <a:rPr lang="en-GB" dirty="0" err="1">
                <a:solidFill>
                  <a:schemeClr val="tx2"/>
                </a:solidFill>
              </a:rPr>
              <a:t>gute</a:t>
            </a:r>
            <a:r>
              <a:rPr lang="en-GB" dirty="0">
                <a:solidFill>
                  <a:schemeClr val="tx2"/>
                </a:solidFill>
              </a:rPr>
              <a:t> </a:t>
            </a:r>
            <a:r>
              <a:rPr lang="en-GB" dirty="0" err="1">
                <a:solidFill>
                  <a:schemeClr val="tx2"/>
                </a:solidFill>
              </a:rPr>
              <a:t>Leistungen</a:t>
            </a:r>
            <a:r>
              <a:rPr lang="en-GB" dirty="0">
                <a:solidFill>
                  <a:schemeClr val="tx2"/>
                </a:solidFill>
              </a:rPr>
              <a:t> </a:t>
            </a:r>
            <a:r>
              <a:rPr lang="en-GB" dirty="0" err="1">
                <a:solidFill>
                  <a:schemeClr val="tx2"/>
                </a:solidFill>
              </a:rPr>
              <a:t>erbringt</a:t>
            </a:r>
            <a:r>
              <a:rPr lang="en-GB" dirty="0"/>
              <a:t>.</a:t>
            </a:r>
            <a:endParaRPr lang="en-DE" dirty="0"/>
          </a:p>
        </p:txBody>
      </p:sp>
      <p:sp>
        <p:nvSpPr>
          <p:cNvPr id="3" name="TextBox 2">
            <a:extLst>
              <a:ext uri="{FF2B5EF4-FFF2-40B4-BE49-F238E27FC236}">
                <a16:creationId xmlns:a16="http://schemas.microsoft.com/office/drawing/2014/main" id="{B280FC14-7B84-38E9-4E8B-273C62BADAE0}"/>
              </a:ext>
            </a:extLst>
          </p:cNvPr>
          <p:cNvSpPr txBox="1"/>
          <p:nvPr/>
        </p:nvSpPr>
        <p:spPr>
          <a:xfrm>
            <a:off x="257907" y="788798"/>
            <a:ext cx="3379595"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Texterstellung</a:t>
            </a:r>
            <a:endParaRPr lang="en-GB" b="1" dirty="0"/>
          </a:p>
        </p:txBody>
      </p:sp>
      <p:sp>
        <p:nvSpPr>
          <p:cNvPr id="4" name="TextBox 3">
            <a:extLst>
              <a:ext uri="{FF2B5EF4-FFF2-40B4-BE49-F238E27FC236}">
                <a16:creationId xmlns:a16="http://schemas.microsoft.com/office/drawing/2014/main" id="{8797203B-37F7-9CD0-F2C8-7646EF21422E}"/>
              </a:ext>
            </a:extLst>
          </p:cNvPr>
          <p:cNvSpPr txBox="1"/>
          <p:nvPr/>
        </p:nvSpPr>
        <p:spPr>
          <a:xfrm>
            <a:off x="1947704" y="2031844"/>
            <a:ext cx="934295" cy="369332"/>
          </a:xfrm>
          <a:prstGeom prst="rect">
            <a:avLst/>
          </a:prstGeom>
          <a:solidFill>
            <a:schemeClr val="accent6"/>
          </a:solidFill>
          <a:ln>
            <a:solidFill>
              <a:schemeClr val="accent1"/>
            </a:solidFill>
          </a:ln>
        </p:spPr>
        <p:txBody>
          <a:bodyPr wrap="none" rtlCol="0">
            <a:spAutoFit/>
          </a:bodyPr>
          <a:lstStyle/>
          <a:p>
            <a:r>
              <a:rPr lang="en-DE" dirty="0"/>
              <a:t>Persona</a:t>
            </a:r>
          </a:p>
        </p:txBody>
      </p:sp>
      <p:sp>
        <p:nvSpPr>
          <p:cNvPr id="5" name="TextBox 4">
            <a:extLst>
              <a:ext uri="{FF2B5EF4-FFF2-40B4-BE49-F238E27FC236}">
                <a16:creationId xmlns:a16="http://schemas.microsoft.com/office/drawing/2014/main" id="{D0C3488D-49D2-43EB-4D37-44FA46574EEC}"/>
              </a:ext>
            </a:extLst>
          </p:cNvPr>
          <p:cNvSpPr txBox="1"/>
          <p:nvPr/>
        </p:nvSpPr>
        <p:spPr>
          <a:xfrm>
            <a:off x="7807345" y="3088007"/>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6" name="TextBox 5">
            <a:extLst>
              <a:ext uri="{FF2B5EF4-FFF2-40B4-BE49-F238E27FC236}">
                <a16:creationId xmlns:a16="http://schemas.microsoft.com/office/drawing/2014/main" id="{75278C7E-821F-9A27-2582-08D71D6A461F}"/>
              </a:ext>
            </a:extLst>
          </p:cNvPr>
          <p:cNvSpPr txBox="1"/>
          <p:nvPr/>
        </p:nvSpPr>
        <p:spPr>
          <a:xfrm flipH="1">
            <a:off x="7807345" y="3469057"/>
            <a:ext cx="532050" cy="369332"/>
          </a:xfrm>
          <a:prstGeom prst="rect">
            <a:avLst/>
          </a:prstGeom>
          <a:solidFill>
            <a:schemeClr val="accent3"/>
          </a:solidFill>
          <a:ln>
            <a:solidFill>
              <a:schemeClr val="accent3"/>
            </a:solidFill>
          </a:ln>
        </p:spPr>
        <p:txBody>
          <a:bodyPr wrap="square" rtlCol="0">
            <a:spAutoFit/>
          </a:bodyPr>
          <a:lstStyle/>
          <a:p>
            <a:r>
              <a:rPr lang="en-DE" dirty="0"/>
              <a:t>Ziel</a:t>
            </a:r>
          </a:p>
        </p:txBody>
      </p:sp>
      <p:sp>
        <p:nvSpPr>
          <p:cNvPr id="7" name="TextBox 6">
            <a:extLst>
              <a:ext uri="{FF2B5EF4-FFF2-40B4-BE49-F238E27FC236}">
                <a16:creationId xmlns:a16="http://schemas.microsoft.com/office/drawing/2014/main" id="{70A2AAD9-831B-F2CA-674B-73B4A6AF32F5}"/>
              </a:ext>
            </a:extLst>
          </p:cNvPr>
          <p:cNvSpPr txBox="1"/>
          <p:nvPr/>
        </p:nvSpPr>
        <p:spPr>
          <a:xfrm>
            <a:off x="132332" y="3801377"/>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8" name="TextBox 7">
            <a:extLst>
              <a:ext uri="{FF2B5EF4-FFF2-40B4-BE49-F238E27FC236}">
                <a16:creationId xmlns:a16="http://schemas.microsoft.com/office/drawing/2014/main" id="{4B10189D-4CE9-72C8-54E5-61D3C4458A36}"/>
              </a:ext>
            </a:extLst>
          </p:cNvPr>
          <p:cNvSpPr txBox="1"/>
          <p:nvPr/>
        </p:nvSpPr>
        <p:spPr>
          <a:xfrm>
            <a:off x="1143110" y="4889863"/>
            <a:ext cx="6128216" cy="1200329"/>
          </a:xfrm>
          <a:prstGeom prst="rect">
            <a:avLst/>
          </a:prstGeom>
          <a:noFill/>
        </p:spPr>
        <p:txBody>
          <a:bodyPr wrap="none" rtlCol="0">
            <a:spAutoFit/>
          </a:bodyPr>
          <a:lstStyle/>
          <a:p>
            <a:r>
              <a:rPr lang="en-DE" b="1" u="sng" dirty="0"/>
              <a:t>Bemerkungen:</a:t>
            </a:r>
          </a:p>
          <a:p>
            <a:r>
              <a:rPr lang="en-DE" dirty="0"/>
              <a:t>-Aspekte überschneiden sich (Aufgabe/Ziel) führen dennoch zu </a:t>
            </a:r>
          </a:p>
          <a:p>
            <a:r>
              <a:rPr lang="en-DE" dirty="0"/>
              <a:t> brauchbaren Ergebnissen;</a:t>
            </a:r>
          </a:p>
          <a:p>
            <a:r>
              <a:rPr lang="en-DE" dirty="0"/>
              <a:t>-Format und Refinement fehlen.</a:t>
            </a:r>
          </a:p>
        </p:txBody>
      </p:sp>
    </p:spTree>
    <p:extLst>
      <p:ext uri="{BB962C8B-B14F-4D97-AF65-F5344CB8AC3E}">
        <p14:creationId xmlns:p14="http://schemas.microsoft.com/office/powerpoint/2010/main" val="4070816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75D8F-A9DB-8A09-A0AE-86F27BFE2B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90FC5E-1112-93F4-6BDA-F9C82C098F98}"/>
              </a:ext>
            </a:extLst>
          </p:cNvPr>
          <p:cNvSpPr txBox="1"/>
          <p:nvPr/>
        </p:nvSpPr>
        <p:spPr>
          <a:xfrm>
            <a:off x="1152320" y="1289094"/>
            <a:ext cx="6571397" cy="1754326"/>
          </a:xfrm>
          <a:prstGeom prst="rect">
            <a:avLst/>
          </a:prstGeom>
          <a:noFill/>
          <a:ln>
            <a:solidFill>
              <a:schemeClr val="accent1"/>
            </a:solidFill>
          </a:ln>
        </p:spPr>
        <p:txBody>
          <a:bodyPr wrap="square" rtlCol="0">
            <a:spAutoFit/>
          </a:bodyPr>
          <a:lstStyle/>
          <a:p>
            <a:r>
              <a:rPr lang="en-GB" dirty="0"/>
              <a:t>Du </a:t>
            </a:r>
            <a:r>
              <a:rPr lang="en-GB" dirty="0" err="1"/>
              <a:t>bist</a:t>
            </a:r>
            <a:r>
              <a:rPr lang="en-GB" dirty="0"/>
              <a:t> Schüler/</a:t>
            </a:r>
            <a:r>
              <a:rPr lang="en-GB" dirty="0" err="1"/>
              <a:t>Azubi</a:t>
            </a:r>
            <a:r>
              <a:rPr lang="en-GB" dirty="0"/>
              <a:t> am BK in NRW in </a:t>
            </a:r>
            <a:r>
              <a:rPr lang="en-GB" dirty="0" err="1"/>
              <a:t>einer</a:t>
            </a:r>
            <a:r>
              <a:rPr lang="en-GB" dirty="0"/>
              <a:t> </a:t>
            </a:r>
            <a:r>
              <a:rPr lang="en-GB" dirty="0" err="1"/>
              <a:t>Elektronikerklasse</a:t>
            </a:r>
            <a:r>
              <a:rPr lang="en-GB" dirty="0"/>
              <a:t> </a:t>
            </a:r>
          </a:p>
          <a:p>
            <a:r>
              <a:rPr lang="en-GB" dirty="0"/>
              <a:t>für Haus- und </a:t>
            </a:r>
            <a:r>
              <a:rPr lang="en-GB" dirty="0" err="1"/>
              <a:t>Gebäudetechnik</a:t>
            </a:r>
            <a:r>
              <a:rPr lang="en-GB" dirty="0"/>
              <a:t>, 3. </a:t>
            </a:r>
            <a:r>
              <a:rPr lang="en-GB" dirty="0" err="1"/>
              <a:t>Lehrjahr</a:t>
            </a:r>
            <a:r>
              <a:rPr lang="en-GB" dirty="0"/>
              <a:t>. </a:t>
            </a:r>
          </a:p>
          <a:p>
            <a:r>
              <a:rPr lang="en-GB" dirty="0" err="1"/>
              <a:t>Begründe</a:t>
            </a:r>
            <a:r>
              <a:rPr lang="en-GB" dirty="0"/>
              <a:t>, </a:t>
            </a:r>
            <a:r>
              <a:rPr lang="en-GB" dirty="0" err="1"/>
              <a:t>warum</a:t>
            </a:r>
            <a:r>
              <a:rPr lang="en-GB" dirty="0"/>
              <a:t> </a:t>
            </a:r>
            <a:r>
              <a:rPr lang="en-GB" dirty="0" err="1"/>
              <a:t>Höflichkeit</a:t>
            </a:r>
            <a:r>
              <a:rPr lang="en-GB" dirty="0"/>
              <a:t> </a:t>
            </a:r>
            <a:r>
              <a:rPr lang="en-GB" dirty="0" err="1"/>
              <a:t>gegenüber</a:t>
            </a:r>
            <a:r>
              <a:rPr lang="en-GB" dirty="0"/>
              <a:t> </a:t>
            </a:r>
            <a:r>
              <a:rPr lang="en-GB" dirty="0" err="1"/>
              <a:t>einem</a:t>
            </a:r>
            <a:r>
              <a:rPr lang="en-GB" dirty="0"/>
              <a:t>/</a:t>
            </a:r>
            <a:r>
              <a:rPr lang="en-GB" dirty="0" err="1"/>
              <a:t>mehreren</a:t>
            </a:r>
            <a:r>
              <a:rPr lang="en-GB" dirty="0"/>
              <a:t> Kunden </a:t>
            </a:r>
          </a:p>
          <a:p>
            <a:r>
              <a:rPr lang="en-GB" dirty="0" err="1"/>
              <a:t>sinnvoll</a:t>
            </a:r>
            <a:r>
              <a:rPr lang="en-GB" dirty="0"/>
              <a:t> </a:t>
            </a:r>
            <a:r>
              <a:rPr lang="en-GB" dirty="0" err="1"/>
              <a:t>ist</a:t>
            </a:r>
            <a:r>
              <a:rPr lang="en-GB" dirty="0"/>
              <a:t>. </a:t>
            </a:r>
          </a:p>
          <a:p>
            <a:r>
              <a:rPr lang="en-GB" dirty="0" err="1"/>
              <a:t>Schreibe</a:t>
            </a:r>
            <a:r>
              <a:rPr lang="en-GB" dirty="0"/>
              <a:t> maximal 100 </a:t>
            </a:r>
            <a:r>
              <a:rPr lang="en-GB" dirty="0" err="1"/>
              <a:t>Wörter</a:t>
            </a:r>
            <a:r>
              <a:rPr lang="en-GB" dirty="0"/>
              <a:t> auf </a:t>
            </a:r>
            <a:r>
              <a:rPr lang="en-GB" dirty="0" err="1"/>
              <a:t>dem</a:t>
            </a:r>
            <a:r>
              <a:rPr lang="en-GB" dirty="0"/>
              <a:t> </a:t>
            </a:r>
            <a:r>
              <a:rPr lang="en-GB" dirty="0" err="1"/>
              <a:t>sprachlichen</a:t>
            </a:r>
            <a:r>
              <a:rPr lang="en-GB" dirty="0"/>
              <a:t> </a:t>
            </a:r>
            <a:r>
              <a:rPr lang="en-GB" dirty="0" err="1"/>
              <a:t>Niveau</a:t>
            </a:r>
            <a:r>
              <a:rPr lang="en-GB" dirty="0"/>
              <a:t> </a:t>
            </a:r>
            <a:r>
              <a:rPr lang="en-GB" dirty="0" err="1"/>
              <a:t>eines</a:t>
            </a:r>
            <a:r>
              <a:rPr lang="en-GB" dirty="0"/>
              <a:t> </a:t>
            </a:r>
          </a:p>
          <a:p>
            <a:r>
              <a:rPr lang="en-GB" dirty="0" err="1"/>
              <a:t>typischen</a:t>
            </a:r>
            <a:r>
              <a:rPr lang="en-GB" dirty="0"/>
              <a:t> </a:t>
            </a:r>
            <a:r>
              <a:rPr lang="en-GB" dirty="0" err="1"/>
              <a:t>Schülers</a:t>
            </a:r>
            <a:r>
              <a:rPr lang="en-GB" dirty="0"/>
              <a:t>, der </a:t>
            </a:r>
            <a:r>
              <a:rPr lang="en-GB" dirty="0" err="1"/>
              <a:t>sehr</a:t>
            </a:r>
            <a:r>
              <a:rPr lang="en-GB" dirty="0"/>
              <a:t> </a:t>
            </a:r>
            <a:r>
              <a:rPr lang="en-GB" dirty="0" err="1"/>
              <a:t>gute</a:t>
            </a:r>
            <a:r>
              <a:rPr lang="en-GB" dirty="0"/>
              <a:t> </a:t>
            </a:r>
            <a:r>
              <a:rPr lang="en-GB" dirty="0" err="1"/>
              <a:t>Leistungen</a:t>
            </a:r>
            <a:r>
              <a:rPr lang="en-GB" dirty="0"/>
              <a:t> </a:t>
            </a:r>
            <a:r>
              <a:rPr lang="en-GB" dirty="0" err="1"/>
              <a:t>erbringt</a:t>
            </a:r>
            <a:r>
              <a:rPr lang="en-GB" dirty="0"/>
              <a:t>.</a:t>
            </a:r>
            <a:endParaRPr lang="en-DE" dirty="0"/>
          </a:p>
        </p:txBody>
      </p:sp>
      <p:sp>
        <p:nvSpPr>
          <p:cNvPr id="3" name="TextBox 2">
            <a:extLst>
              <a:ext uri="{FF2B5EF4-FFF2-40B4-BE49-F238E27FC236}">
                <a16:creationId xmlns:a16="http://schemas.microsoft.com/office/drawing/2014/main" id="{4464CD2C-5879-5F09-EE83-D700598B55E6}"/>
              </a:ext>
            </a:extLst>
          </p:cNvPr>
          <p:cNvSpPr txBox="1"/>
          <p:nvPr/>
        </p:nvSpPr>
        <p:spPr>
          <a:xfrm>
            <a:off x="257907" y="788798"/>
            <a:ext cx="3379595" cy="369332"/>
          </a:xfrm>
          <a:prstGeom prst="rect">
            <a:avLst/>
          </a:prstGeom>
          <a:noFill/>
        </p:spPr>
        <p:txBody>
          <a:bodyPr wrap="square" rtlCol="0">
            <a:spAutoFit/>
          </a:bodyPr>
          <a:lstStyle/>
          <a:p>
            <a:r>
              <a:rPr lang="en-GB" b="1" u="sng"/>
              <a:t>Beispiel:</a:t>
            </a:r>
            <a:r>
              <a:rPr lang="en-GB" b="1"/>
              <a:t> Texterstellung</a:t>
            </a:r>
            <a:endParaRPr lang="en-GB" b="1" dirty="0"/>
          </a:p>
        </p:txBody>
      </p:sp>
      <p:pic>
        <p:nvPicPr>
          <p:cNvPr id="5" name="Picture 4">
            <a:extLst>
              <a:ext uri="{FF2B5EF4-FFF2-40B4-BE49-F238E27FC236}">
                <a16:creationId xmlns:a16="http://schemas.microsoft.com/office/drawing/2014/main" id="{93ED4F5A-978B-DBE6-BFDD-CDF080CA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578" y="3248661"/>
            <a:ext cx="5983514" cy="2820541"/>
          </a:xfrm>
          <a:prstGeom prst="rect">
            <a:avLst/>
          </a:prstGeom>
        </p:spPr>
      </p:pic>
      <p:sp>
        <p:nvSpPr>
          <p:cNvPr id="6" name="TextBox 5">
            <a:extLst>
              <a:ext uri="{FF2B5EF4-FFF2-40B4-BE49-F238E27FC236}">
                <a16:creationId xmlns:a16="http://schemas.microsoft.com/office/drawing/2014/main" id="{D580A463-85EC-51EB-E63C-35270CB8D99F}"/>
              </a:ext>
            </a:extLst>
          </p:cNvPr>
          <p:cNvSpPr txBox="1"/>
          <p:nvPr/>
        </p:nvSpPr>
        <p:spPr>
          <a:xfrm>
            <a:off x="3699963" y="6135943"/>
            <a:ext cx="1476110" cy="276999"/>
          </a:xfrm>
          <a:prstGeom prst="rect">
            <a:avLst/>
          </a:prstGeom>
          <a:noFill/>
        </p:spPr>
        <p:txBody>
          <a:bodyPr wrap="none" rtlCol="0">
            <a:spAutoFit/>
          </a:bodyPr>
          <a:lstStyle/>
          <a:p>
            <a:r>
              <a:rPr lang="en-DE" sz="1200" dirty="0"/>
              <a:t>(Fobizz, mistral mini)</a:t>
            </a:r>
          </a:p>
        </p:txBody>
      </p:sp>
    </p:spTree>
    <p:extLst>
      <p:ext uri="{BB962C8B-B14F-4D97-AF65-F5344CB8AC3E}">
        <p14:creationId xmlns:p14="http://schemas.microsoft.com/office/powerpoint/2010/main" val="1515781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FE75-E754-B408-0ED8-B049AF0F68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0D2509-6B48-3A7E-CD70-DF56DAEB23B6}"/>
              </a:ext>
            </a:extLst>
          </p:cNvPr>
          <p:cNvSpPr txBox="1"/>
          <p:nvPr/>
        </p:nvSpPr>
        <p:spPr>
          <a:xfrm>
            <a:off x="1110454" y="1674674"/>
            <a:ext cx="6571397" cy="3139321"/>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Aufgabe: Schreib einen Blogartikel</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Stil: Ironisch, sarkastisch, ungewöhnlich, entgegen des geltenden Narrativ, informell</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Emojis: Viele</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Länge: Zwischen 700 und 900 Wörter</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Zielgruppe: Online-Unternehmer, Selbstständige, Online Tätige, Vermarkter</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Thema: Die Zukunft von künstlicher Intelligenz Call to Action: Abonnier unseren Newsletter für die neuesten Blogartikel</a:t>
            </a:r>
          </a:p>
          <a:p>
            <a:pPr lvl="0" eaLnBrk="0" fontAlgn="base" hangingPunct="0">
              <a:spcBef>
                <a:spcPct val="0"/>
              </a:spcBef>
              <a:spcAft>
                <a:spcPct val="0"/>
              </a:spcAft>
            </a:pPr>
            <a:r>
              <a:rPr lang="en-DE" altLang="en-DE" dirty="0">
                <a:latin typeface="Calibri" panose="020F0502020204030204" pitchFamily="34" charset="0"/>
                <a:cs typeface="Calibri" panose="020F0502020204030204" pitchFamily="34" charset="0"/>
              </a:rPr>
              <a:t>Struktur: Überschrift, Untertitel, Einleitung, Hauptteil, FAQ Sektion, Zusammenfassung, Fazit, Sprache: Deutsch</a:t>
            </a:r>
            <a:endParaRPr lang="en-D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A9563ED-071D-8F8A-016C-F81C282E9B3E}"/>
              </a:ext>
            </a:extLst>
          </p:cNvPr>
          <p:cNvSpPr txBox="1"/>
          <p:nvPr/>
        </p:nvSpPr>
        <p:spPr>
          <a:xfrm>
            <a:off x="257907" y="788798"/>
            <a:ext cx="4577862"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Ironischer</a:t>
            </a:r>
            <a:r>
              <a:rPr lang="en-GB" b="1" dirty="0"/>
              <a:t> </a:t>
            </a:r>
            <a:r>
              <a:rPr lang="en-GB" b="1" dirty="0" err="1"/>
              <a:t>Blogartikel</a:t>
            </a:r>
            <a:r>
              <a:rPr lang="en-GB" b="1" dirty="0"/>
              <a:t> (Regina Schulz)</a:t>
            </a:r>
          </a:p>
        </p:txBody>
      </p:sp>
    </p:spTree>
    <p:extLst>
      <p:ext uri="{BB962C8B-B14F-4D97-AF65-F5344CB8AC3E}">
        <p14:creationId xmlns:p14="http://schemas.microsoft.com/office/powerpoint/2010/main" val="4013136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A996-CB4E-24FD-E5EA-A4E6B1AF5B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10AE61-A1AA-7AC7-FC5C-D0497CED8A62}"/>
              </a:ext>
            </a:extLst>
          </p:cNvPr>
          <p:cNvSpPr txBox="1"/>
          <p:nvPr/>
        </p:nvSpPr>
        <p:spPr>
          <a:xfrm>
            <a:off x="1110454" y="1674674"/>
            <a:ext cx="6571397" cy="3139321"/>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dirty="0">
                <a:solidFill>
                  <a:schemeClr val="accent5"/>
                </a:solidFill>
                <a:latin typeface="Calibri" panose="020F0502020204030204" pitchFamily="34" charset="0"/>
                <a:cs typeface="Calibri" panose="020F0502020204030204" pitchFamily="34" charset="0"/>
              </a:rPr>
              <a:t>Aufgabe: Schreib einen Blogartikel</a:t>
            </a:r>
          </a:p>
          <a:p>
            <a:pPr lvl="0" eaLnBrk="0" fontAlgn="base" hangingPunct="0">
              <a:spcBef>
                <a:spcPct val="0"/>
              </a:spcBef>
              <a:spcAft>
                <a:spcPct val="0"/>
              </a:spcAft>
            </a:pPr>
            <a:r>
              <a:rPr lang="en-DE" altLang="en-DE" dirty="0">
                <a:solidFill>
                  <a:schemeClr val="tx2"/>
                </a:solidFill>
                <a:latin typeface="Calibri" panose="020F0502020204030204" pitchFamily="34" charset="0"/>
                <a:cs typeface="Calibri" panose="020F0502020204030204" pitchFamily="34" charset="0"/>
              </a:rPr>
              <a:t>Stil: Ironisch, sarkastisch, ungewöhnlich, entgegen des geltenden Narrativ, informell</a:t>
            </a:r>
          </a:p>
          <a:p>
            <a:pPr lvl="0" eaLnBrk="0" fontAlgn="base" hangingPunct="0">
              <a:spcBef>
                <a:spcPct val="0"/>
              </a:spcBef>
              <a:spcAft>
                <a:spcPct val="0"/>
              </a:spcAft>
            </a:pPr>
            <a:r>
              <a:rPr lang="en-DE" altLang="en-DE" dirty="0">
                <a:solidFill>
                  <a:schemeClr val="tx2"/>
                </a:solidFill>
                <a:latin typeface="Calibri" panose="020F0502020204030204" pitchFamily="34" charset="0"/>
                <a:cs typeface="Calibri" panose="020F0502020204030204" pitchFamily="34" charset="0"/>
              </a:rPr>
              <a:t>Emojis: Viele</a:t>
            </a:r>
          </a:p>
          <a:p>
            <a:pPr lvl="0" eaLnBrk="0" fontAlgn="base" hangingPunct="0">
              <a:spcBef>
                <a:spcPct val="0"/>
              </a:spcBef>
              <a:spcAft>
                <a:spcPct val="0"/>
              </a:spcAft>
            </a:pPr>
            <a:r>
              <a:rPr lang="en-DE" altLang="en-DE" dirty="0">
                <a:solidFill>
                  <a:schemeClr val="tx2"/>
                </a:solidFill>
                <a:latin typeface="Calibri" panose="020F0502020204030204" pitchFamily="34" charset="0"/>
                <a:cs typeface="Calibri" panose="020F0502020204030204" pitchFamily="34" charset="0"/>
              </a:rPr>
              <a:t>Länge: Zwischen 700 und 900 Wörter</a:t>
            </a:r>
          </a:p>
          <a:p>
            <a:pPr lvl="0" eaLnBrk="0" fontAlgn="base" hangingPunct="0">
              <a:spcBef>
                <a:spcPct val="0"/>
              </a:spcBef>
              <a:spcAft>
                <a:spcPct val="0"/>
              </a:spcAft>
            </a:pPr>
            <a:r>
              <a:rPr lang="en-DE" altLang="en-DE" dirty="0">
                <a:solidFill>
                  <a:schemeClr val="tx2"/>
                </a:solidFill>
                <a:latin typeface="Calibri" panose="020F0502020204030204" pitchFamily="34" charset="0"/>
                <a:cs typeface="Calibri" panose="020F0502020204030204" pitchFamily="34" charset="0"/>
              </a:rPr>
              <a:t>Zielgruppe: Online-Unternehmer, Selbstständige, Online Tätige, Vermarkter</a:t>
            </a:r>
          </a:p>
          <a:p>
            <a:pPr lvl="0" eaLnBrk="0" fontAlgn="base" hangingPunct="0">
              <a:spcBef>
                <a:spcPct val="0"/>
              </a:spcBef>
              <a:spcAft>
                <a:spcPct val="0"/>
              </a:spcAft>
            </a:pPr>
            <a:r>
              <a:rPr lang="en-DE" altLang="en-DE" dirty="0">
                <a:solidFill>
                  <a:schemeClr val="accent5"/>
                </a:solidFill>
                <a:latin typeface="Calibri" panose="020F0502020204030204" pitchFamily="34" charset="0"/>
                <a:cs typeface="Calibri" panose="020F0502020204030204" pitchFamily="34" charset="0"/>
              </a:rPr>
              <a:t>Thema: Die Zukunft von künstlicher Intelligenz </a:t>
            </a:r>
            <a:r>
              <a:rPr lang="en-DE" altLang="en-DE" dirty="0">
                <a:solidFill>
                  <a:srgbClr val="92D050"/>
                </a:solidFill>
                <a:latin typeface="Calibri" panose="020F0502020204030204" pitchFamily="34" charset="0"/>
                <a:cs typeface="Calibri" panose="020F0502020204030204" pitchFamily="34" charset="0"/>
              </a:rPr>
              <a:t>Call to Action: Abonnier unseren Newsletter für die neuesten Blogartikel</a:t>
            </a:r>
          </a:p>
          <a:p>
            <a:pPr lvl="0" eaLnBrk="0" fontAlgn="base" hangingPunct="0">
              <a:spcBef>
                <a:spcPct val="0"/>
              </a:spcBef>
              <a:spcAft>
                <a:spcPct val="0"/>
              </a:spcAft>
            </a:pPr>
            <a:r>
              <a:rPr lang="en-DE" altLang="en-DE" dirty="0">
                <a:solidFill>
                  <a:srgbClr val="00B050"/>
                </a:solidFill>
                <a:latin typeface="Calibri" panose="020F0502020204030204" pitchFamily="34" charset="0"/>
                <a:cs typeface="Calibri" panose="020F0502020204030204" pitchFamily="34" charset="0"/>
              </a:rPr>
              <a:t>Struktur: Überschrift, Untertitel, Einleitung, Hauptteil, FAQ Sektion, Zusammenfassung, Fazit, Sprache: Deutsch</a:t>
            </a:r>
            <a:endParaRPr lang="en-DE" dirty="0">
              <a:solidFill>
                <a:srgbClr val="00B05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04F86D7-66A3-7303-FA34-DAAC2C624D52}"/>
              </a:ext>
            </a:extLst>
          </p:cNvPr>
          <p:cNvSpPr txBox="1"/>
          <p:nvPr/>
        </p:nvSpPr>
        <p:spPr>
          <a:xfrm>
            <a:off x="257907" y="788798"/>
            <a:ext cx="4577862"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Ironischer</a:t>
            </a:r>
            <a:r>
              <a:rPr lang="en-GB" b="1" dirty="0"/>
              <a:t> </a:t>
            </a:r>
            <a:r>
              <a:rPr lang="en-GB" b="1" dirty="0" err="1"/>
              <a:t>Blogartikel</a:t>
            </a:r>
            <a:r>
              <a:rPr lang="en-GB" b="1" dirty="0"/>
              <a:t> (Regina Schulz)</a:t>
            </a:r>
          </a:p>
        </p:txBody>
      </p:sp>
      <p:sp>
        <p:nvSpPr>
          <p:cNvPr id="5" name="TextBox 4">
            <a:extLst>
              <a:ext uri="{FF2B5EF4-FFF2-40B4-BE49-F238E27FC236}">
                <a16:creationId xmlns:a16="http://schemas.microsoft.com/office/drawing/2014/main" id="{6C7C3A9B-4F9B-AACE-35A1-00B83BC32311}"/>
              </a:ext>
            </a:extLst>
          </p:cNvPr>
          <p:cNvSpPr txBox="1"/>
          <p:nvPr/>
        </p:nvSpPr>
        <p:spPr>
          <a:xfrm>
            <a:off x="1141433" y="1240896"/>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6" name="TextBox 5">
            <a:extLst>
              <a:ext uri="{FF2B5EF4-FFF2-40B4-BE49-F238E27FC236}">
                <a16:creationId xmlns:a16="http://schemas.microsoft.com/office/drawing/2014/main" id="{7D6EA068-7BD4-CAF3-9DFB-8824EBC040EB}"/>
              </a:ext>
            </a:extLst>
          </p:cNvPr>
          <p:cNvSpPr txBox="1"/>
          <p:nvPr/>
        </p:nvSpPr>
        <p:spPr>
          <a:xfrm>
            <a:off x="7714509" y="3790916"/>
            <a:ext cx="513282" cy="369332"/>
          </a:xfrm>
          <a:prstGeom prst="rect">
            <a:avLst/>
          </a:prstGeom>
          <a:solidFill>
            <a:schemeClr val="accent3"/>
          </a:solidFill>
          <a:ln>
            <a:solidFill>
              <a:schemeClr val="accent3"/>
            </a:solidFill>
          </a:ln>
        </p:spPr>
        <p:txBody>
          <a:bodyPr wrap="none" rtlCol="0">
            <a:spAutoFit/>
          </a:bodyPr>
          <a:lstStyle/>
          <a:p>
            <a:r>
              <a:rPr lang="en-DE" dirty="0"/>
              <a:t>Ziel</a:t>
            </a:r>
          </a:p>
        </p:txBody>
      </p:sp>
      <p:sp>
        <p:nvSpPr>
          <p:cNvPr id="7" name="TextBox 6">
            <a:extLst>
              <a:ext uri="{FF2B5EF4-FFF2-40B4-BE49-F238E27FC236}">
                <a16:creationId xmlns:a16="http://schemas.microsoft.com/office/drawing/2014/main" id="{D7628358-62F0-6ED6-28A8-5327D860500C}"/>
              </a:ext>
            </a:extLst>
          </p:cNvPr>
          <p:cNvSpPr txBox="1"/>
          <p:nvPr/>
        </p:nvSpPr>
        <p:spPr>
          <a:xfrm>
            <a:off x="7714509" y="2140847"/>
            <a:ext cx="994503" cy="369332"/>
          </a:xfrm>
          <a:prstGeom prst="rect">
            <a:avLst/>
          </a:prstGeom>
          <a:solidFill>
            <a:schemeClr val="tx2"/>
          </a:solidFill>
          <a:ln>
            <a:solidFill>
              <a:schemeClr val="accent6"/>
            </a:solidFill>
          </a:ln>
        </p:spPr>
        <p:txBody>
          <a:bodyPr wrap="square" rtlCol="0">
            <a:spAutoFit/>
          </a:bodyPr>
          <a:lstStyle/>
          <a:p>
            <a:r>
              <a:rPr lang="en-DE" dirty="0">
                <a:solidFill>
                  <a:schemeClr val="bg1"/>
                </a:solidFill>
              </a:rPr>
              <a:t>Kriterien</a:t>
            </a:r>
          </a:p>
        </p:txBody>
      </p:sp>
      <p:sp>
        <p:nvSpPr>
          <p:cNvPr id="8" name="TextBox 7">
            <a:extLst>
              <a:ext uri="{FF2B5EF4-FFF2-40B4-BE49-F238E27FC236}">
                <a16:creationId xmlns:a16="http://schemas.microsoft.com/office/drawing/2014/main" id="{249008C8-ED47-367A-D848-E5EB820DB13A}"/>
              </a:ext>
            </a:extLst>
          </p:cNvPr>
          <p:cNvSpPr txBox="1"/>
          <p:nvPr/>
        </p:nvSpPr>
        <p:spPr>
          <a:xfrm>
            <a:off x="7714509" y="4275463"/>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10" name="TextBox 9">
            <a:extLst>
              <a:ext uri="{FF2B5EF4-FFF2-40B4-BE49-F238E27FC236}">
                <a16:creationId xmlns:a16="http://schemas.microsoft.com/office/drawing/2014/main" id="{325F1720-DA6B-1D2D-A3FB-88823A726E50}"/>
              </a:ext>
            </a:extLst>
          </p:cNvPr>
          <p:cNvSpPr txBox="1"/>
          <p:nvPr/>
        </p:nvSpPr>
        <p:spPr>
          <a:xfrm>
            <a:off x="1141433" y="5344217"/>
            <a:ext cx="3340851" cy="646331"/>
          </a:xfrm>
          <a:prstGeom prst="rect">
            <a:avLst/>
          </a:prstGeom>
          <a:noFill/>
        </p:spPr>
        <p:txBody>
          <a:bodyPr wrap="none" rtlCol="0">
            <a:spAutoFit/>
          </a:bodyPr>
          <a:lstStyle/>
          <a:p>
            <a:r>
              <a:rPr lang="en-DE" b="1" u="sng" dirty="0"/>
              <a:t>Bemerkungen:</a:t>
            </a:r>
          </a:p>
          <a:p>
            <a:r>
              <a:rPr lang="en-DE" dirty="0"/>
              <a:t>-Persona und Refinement fehlen.</a:t>
            </a:r>
          </a:p>
        </p:txBody>
      </p:sp>
      <p:sp>
        <p:nvSpPr>
          <p:cNvPr id="11" name="TextBox 10">
            <a:extLst>
              <a:ext uri="{FF2B5EF4-FFF2-40B4-BE49-F238E27FC236}">
                <a16:creationId xmlns:a16="http://schemas.microsoft.com/office/drawing/2014/main" id="{16104A2D-306B-24D2-A745-5A7FB452A905}"/>
              </a:ext>
            </a:extLst>
          </p:cNvPr>
          <p:cNvSpPr txBox="1"/>
          <p:nvPr/>
        </p:nvSpPr>
        <p:spPr>
          <a:xfrm>
            <a:off x="121893" y="3617049"/>
            <a:ext cx="955903" cy="369332"/>
          </a:xfrm>
          <a:prstGeom prst="rect">
            <a:avLst/>
          </a:prstGeom>
          <a:solidFill>
            <a:schemeClr val="accent5"/>
          </a:solidFill>
          <a:ln>
            <a:solidFill>
              <a:schemeClr val="accent6"/>
            </a:solidFill>
          </a:ln>
        </p:spPr>
        <p:txBody>
          <a:bodyPr wrap="square" rtlCol="0">
            <a:spAutoFit/>
          </a:bodyPr>
          <a:lstStyle/>
          <a:p>
            <a:r>
              <a:rPr lang="en-DE" dirty="0"/>
              <a:t>Aufgabe</a:t>
            </a:r>
          </a:p>
        </p:txBody>
      </p:sp>
    </p:spTree>
    <p:extLst>
      <p:ext uri="{BB962C8B-B14F-4D97-AF65-F5344CB8AC3E}">
        <p14:creationId xmlns:p14="http://schemas.microsoft.com/office/powerpoint/2010/main" val="1497801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DF11-B9AF-339E-9E02-67C4594E11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823E3C-43FF-EBF7-8C79-BF1066EA7EF8}"/>
              </a:ext>
            </a:extLst>
          </p:cNvPr>
          <p:cNvSpPr txBox="1"/>
          <p:nvPr/>
        </p:nvSpPr>
        <p:spPr>
          <a:xfrm>
            <a:off x="1110453" y="1305342"/>
            <a:ext cx="3725315" cy="1785104"/>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Aufgabe: Schreib einen Blogartikel</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Stil: Ironisch, sarkastisch, ungewöhnlich, entgegen des geltenden Narrativ, informell</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Emojis: Viele</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Länge: Zwischen 700 und 900 Wörter</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Zielgruppex: Online-Unternehmer, Selbstständige, Online Tätige, Vermarkter</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Thema: Die Zukunft von künstlicher Intelligenz Call to Action: Abonnier unseren Newsletter für die neuesten Blogartikel</a:t>
            </a:r>
          </a:p>
          <a:p>
            <a:pPr lvl="0" eaLnBrk="0" fontAlgn="base" hangingPunct="0">
              <a:spcBef>
                <a:spcPct val="0"/>
              </a:spcBef>
              <a:spcAft>
                <a:spcPct val="0"/>
              </a:spcAft>
            </a:pPr>
            <a:r>
              <a:rPr lang="en-DE" altLang="en-DE" sz="1000" dirty="0">
                <a:latin typeface="Calibri" panose="020F0502020204030204" pitchFamily="34" charset="0"/>
                <a:cs typeface="Calibri" panose="020F0502020204030204" pitchFamily="34" charset="0"/>
              </a:rPr>
              <a:t>Struktur: Überschrift, Untertitel, Einleitung, Hauptteil, FAQ Sektion, Zusammenfassung, Fazit, Sprache: Deutsch</a:t>
            </a:r>
            <a:endParaRPr lang="en-DE" sz="1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0675E3C-9B5C-4E7B-2F1B-280AAAE97DAC}"/>
              </a:ext>
            </a:extLst>
          </p:cNvPr>
          <p:cNvSpPr txBox="1"/>
          <p:nvPr/>
        </p:nvSpPr>
        <p:spPr>
          <a:xfrm>
            <a:off x="257907" y="788798"/>
            <a:ext cx="4577862"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Ironischer</a:t>
            </a:r>
            <a:r>
              <a:rPr lang="en-GB" b="1" dirty="0"/>
              <a:t> </a:t>
            </a:r>
            <a:r>
              <a:rPr lang="en-GB" b="1" dirty="0" err="1"/>
              <a:t>Blogartikel</a:t>
            </a:r>
            <a:r>
              <a:rPr lang="en-GB" b="1" dirty="0"/>
              <a:t> (Regina Schulz)</a:t>
            </a:r>
          </a:p>
        </p:txBody>
      </p:sp>
      <p:pic>
        <p:nvPicPr>
          <p:cNvPr id="5" name="Picture 4">
            <a:extLst>
              <a:ext uri="{FF2B5EF4-FFF2-40B4-BE49-F238E27FC236}">
                <a16:creationId xmlns:a16="http://schemas.microsoft.com/office/drawing/2014/main" id="{C805D9DC-A991-2934-B2BC-B089B72E5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343" y="3307977"/>
            <a:ext cx="3580708" cy="2516658"/>
          </a:xfrm>
          <a:prstGeom prst="rect">
            <a:avLst/>
          </a:prstGeom>
        </p:spPr>
      </p:pic>
      <p:pic>
        <p:nvPicPr>
          <p:cNvPr id="7" name="Picture 6" descr="A screenshot of a white text&#10;&#10;AI-generated content may be incorrect.">
            <a:extLst>
              <a:ext uri="{FF2B5EF4-FFF2-40B4-BE49-F238E27FC236}">
                <a16:creationId xmlns:a16="http://schemas.microsoft.com/office/drawing/2014/main" id="{45629EEE-5F7B-A164-3A46-6CEC6C23D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305342"/>
            <a:ext cx="3376705" cy="2110441"/>
          </a:xfrm>
          <a:prstGeom prst="rect">
            <a:avLst/>
          </a:prstGeom>
        </p:spPr>
      </p:pic>
      <p:pic>
        <p:nvPicPr>
          <p:cNvPr id="9" name="Picture 8" descr="A screenshot of a white paper&#10;&#10;AI-generated content may be incorrect.">
            <a:extLst>
              <a:ext uri="{FF2B5EF4-FFF2-40B4-BE49-F238E27FC236}">
                <a16:creationId xmlns:a16="http://schemas.microsoft.com/office/drawing/2014/main" id="{A00A16B9-E085-AA46-F219-2C47F75D4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3714194"/>
            <a:ext cx="3694783" cy="2110441"/>
          </a:xfrm>
          <a:prstGeom prst="rect">
            <a:avLst/>
          </a:prstGeom>
        </p:spPr>
      </p:pic>
      <p:sp>
        <p:nvSpPr>
          <p:cNvPr id="10" name="TextBox 9">
            <a:extLst>
              <a:ext uri="{FF2B5EF4-FFF2-40B4-BE49-F238E27FC236}">
                <a16:creationId xmlns:a16="http://schemas.microsoft.com/office/drawing/2014/main" id="{F3184CF0-12FF-DBE7-E8A8-8825201357F9}"/>
              </a:ext>
            </a:extLst>
          </p:cNvPr>
          <p:cNvSpPr txBox="1"/>
          <p:nvPr/>
        </p:nvSpPr>
        <p:spPr>
          <a:xfrm>
            <a:off x="5091952" y="3352805"/>
            <a:ext cx="484428" cy="369332"/>
          </a:xfrm>
          <a:prstGeom prst="rect">
            <a:avLst/>
          </a:prstGeom>
          <a:noFill/>
        </p:spPr>
        <p:txBody>
          <a:bodyPr wrap="none" rtlCol="0">
            <a:spAutoFit/>
          </a:bodyPr>
          <a:lstStyle/>
          <a:p>
            <a:r>
              <a:rPr lang="en-DE" dirty="0"/>
              <a:t>[…]</a:t>
            </a:r>
          </a:p>
        </p:txBody>
      </p:sp>
      <p:sp>
        <p:nvSpPr>
          <p:cNvPr id="11" name="TextBox 10">
            <a:extLst>
              <a:ext uri="{FF2B5EF4-FFF2-40B4-BE49-F238E27FC236}">
                <a16:creationId xmlns:a16="http://schemas.microsoft.com/office/drawing/2014/main" id="{8E7EDFEB-5E2D-5CB8-33A9-D1219EE6874E}"/>
              </a:ext>
            </a:extLst>
          </p:cNvPr>
          <p:cNvSpPr txBox="1"/>
          <p:nvPr/>
        </p:nvSpPr>
        <p:spPr>
          <a:xfrm>
            <a:off x="4247530" y="6123046"/>
            <a:ext cx="1269450" cy="276999"/>
          </a:xfrm>
          <a:prstGeom prst="rect">
            <a:avLst/>
          </a:prstGeom>
          <a:noFill/>
        </p:spPr>
        <p:txBody>
          <a:bodyPr wrap="none" rtlCol="0">
            <a:spAutoFit/>
          </a:bodyPr>
          <a:lstStyle/>
          <a:p>
            <a:r>
              <a:rPr lang="en-DE" sz="1200" dirty="0"/>
              <a:t>(Fobizz, GPT-OSS)</a:t>
            </a:r>
          </a:p>
        </p:txBody>
      </p:sp>
    </p:spTree>
    <p:extLst>
      <p:ext uri="{BB962C8B-B14F-4D97-AF65-F5344CB8AC3E}">
        <p14:creationId xmlns:p14="http://schemas.microsoft.com/office/powerpoint/2010/main" val="25773051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CF3F-1EC7-0698-5CDA-4B2743C5BE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EE7DA8-6672-8208-CA35-0DE4FE79B9A7}"/>
              </a:ext>
            </a:extLst>
          </p:cNvPr>
          <p:cNvSpPr txBox="1"/>
          <p:nvPr/>
        </p:nvSpPr>
        <p:spPr>
          <a:xfrm>
            <a:off x="1185750" y="1545710"/>
            <a:ext cx="6845439" cy="1477328"/>
          </a:xfrm>
          <a:prstGeom prst="rect">
            <a:avLst/>
          </a:prstGeom>
          <a:noFill/>
          <a:ln>
            <a:solidFill>
              <a:schemeClr val="accent1"/>
            </a:solidFill>
          </a:ln>
        </p:spPr>
        <p:txBody>
          <a:bodyPr wrap="square" rtlCol="0">
            <a:spAutoFit/>
          </a:bodyPr>
          <a:lstStyle/>
          <a:p>
            <a:r>
              <a:rPr lang="en-GB" dirty="0" err="1"/>
              <a:t>Erstelle</a:t>
            </a:r>
            <a:r>
              <a:rPr lang="en-GB" dirty="0"/>
              <a:t> </a:t>
            </a:r>
            <a:r>
              <a:rPr lang="en-GB" dirty="0" err="1"/>
              <a:t>eine</a:t>
            </a:r>
            <a:r>
              <a:rPr lang="en-GB" dirty="0"/>
              <a:t> </a:t>
            </a:r>
            <a:r>
              <a:rPr lang="en-GB" dirty="0" err="1"/>
              <a:t>Tabelle</a:t>
            </a:r>
            <a:r>
              <a:rPr lang="en-GB" dirty="0"/>
              <a:t> </a:t>
            </a:r>
            <a:r>
              <a:rPr lang="en-GB" dirty="0" err="1"/>
              <a:t>mit</a:t>
            </a:r>
            <a:r>
              <a:rPr lang="en-GB" dirty="0"/>
              <a:t> 20 </a:t>
            </a:r>
            <a:r>
              <a:rPr lang="en-GB" dirty="0" err="1"/>
              <a:t>Begriffen</a:t>
            </a:r>
            <a:r>
              <a:rPr lang="en-GB" dirty="0"/>
              <a:t>. In der 1. </a:t>
            </a:r>
            <a:r>
              <a:rPr lang="en-GB" dirty="0" err="1"/>
              <a:t>Spalte</a:t>
            </a:r>
            <a:r>
              <a:rPr lang="en-GB" dirty="0"/>
              <a:t> </a:t>
            </a:r>
            <a:r>
              <a:rPr lang="en-GB" dirty="0" err="1"/>
              <a:t>verwende</a:t>
            </a:r>
            <a:r>
              <a:rPr lang="en-GB" dirty="0"/>
              <a:t> </a:t>
            </a:r>
            <a:r>
              <a:rPr lang="en-GB" dirty="0" err="1"/>
              <a:t>typische</a:t>
            </a:r>
            <a:r>
              <a:rPr lang="en-GB" dirty="0"/>
              <a:t> </a:t>
            </a:r>
            <a:r>
              <a:rPr lang="en-GB" dirty="0" err="1"/>
              <a:t>sprachliche</a:t>
            </a:r>
            <a:r>
              <a:rPr lang="en-GB" dirty="0"/>
              <a:t> Mittel in </a:t>
            </a:r>
            <a:r>
              <a:rPr lang="en-GB" dirty="0" err="1"/>
              <a:t>Gedichten</a:t>
            </a:r>
            <a:r>
              <a:rPr lang="en-GB" dirty="0"/>
              <a:t> und Reden. In der 2. </a:t>
            </a:r>
            <a:r>
              <a:rPr lang="en-GB" dirty="0" err="1"/>
              <a:t>Spalte</a:t>
            </a:r>
            <a:r>
              <a:rPr lang="en-GB" dirty="0"/>
              <a:t> </a:t>
            </a:r>
          </a:p>
          <a:p>
            <a:r>
              <a:rPr lang="en-GB" dirty="0"/>
              <a:t>gib </a:t>
            </a:r>
            <a:r>
              <a:rPr lang="en-GB" dirty="0" err="1"/>
              <a:t>eine</a:t>
            </a:r>
            <a:r>
              <a:rPr lang="en-GB" dirty="0"/>
              <a:t> </a:t>
            </a:r>
            <a:r>
              <a:rPr lang="en-GB" dirty="0" err="1"/>
              <a:t>einfache</a:t>
            </a:r>
            <a:r>
              <a:rPr lang="en-GB" dirty="0"/>
              <a:t> </a:t>
            </a:r>
            <a:r>
              <a:rPr lang="en-GB" dirty="0" err="1"/>
              <a:t>Erklärung</a:t>
            </a:r>
            <a:r>
              <a:rPr lang="en-GB" dirty="0"/>
              <a:t> der </a:t>
            </a:r>
            <a:r>
              <a:rPr lang="en-GB" dirty="0" err="1"/>
              <a:t>sprachlichen</a:t>
            </a:r>
            <a:r>
              <a:rPr lang="en-GB" dirty="0"/>
              <a:t> Mittel. in der 3. Reihe </a:t>
            </a:r>
            <a:r>
              <a:rPr lang="en-GB" dirty="0" err="1"/>
              <a:t>ein</a:t>
            </a:r>
            <a:r>
              <a:rPr lang="en-GB" dirty="0"/>
              <a:t> </a:t>
            </a:r>
            <a:r>
              <a:rPr lang="en-GB" dirty="0" err="1"/>
              <a:t>Beispiel</a:t>
            </a:r>
            <a:r>
              <a:rPr lang="en-GB" dirty="0"/>
              <a:t> </a:t>
            </a:r>
            <a:r>
              <a:rPr lang="en-GB" dirty="0" err="1"/>
              <a:t>vom</a:t>
            </a:r>
            <a:r>
              <a:rPr lang="en-GB" dirty="0"/>
              <a:t> </a:t>
            </a:r>
            <a:r>
              <a:rPr lang="en-GB" dirty="0" err="1"/>
              <a:t>jeweiligen</a:t>
            </a:r>
            <a:r>
              <a:rPr lang="en-GB" dirty="0"/>
              <a:t> </a:t>
            </a:r>
            <a:r>
              <a:rPr lang="en-GB" dirty="0" err="1"/>
              <a:t>sprachlichen</a:t>
            </a:r>
            <a:r>
              <a:rPr lang="en-GB" dirty="0"/>
              <a:t> Mittel, in der 4. Reihe die </a:t>
            </a:r>
            <a:r>
              <a:rPr lang="en-GB" dirty="0" err="1"/>
              <a:t>vermutliche</a:t>
            </a:r>
            <a:r>
              <a:rPr lang="en-GB" dirty="0"/>
              <a:t> </a:t>
            </a:r>
            <a:r>
              <a:rPr lang="en-GB" dirty="0" err="1"/>
              <a:t>Leserwirkung</a:t>
            </a:r>
            <a:r>
              <a:rPr lang="en-GB" dirty="0"/>
              <a:t>.</a:t>
            </a:r>
          </a:p>
        </p:txBody>
      </p:sp>
      <p:sp>
        <p:nvSpPr>
          <p:cNvPr id="3" name="TextBox 2">
            <a:extLst>
              <a:ext uri="{FF2B5EF4-FFF2-40B4-BE49-F238E27FC236}">
                <a16:creationId xmlns:a16="http://schemas.microsoft.com/office/drawing/2014/main" id="{116F5063-C252-94F3-B457-0635F999F62E}"/>
              </a:ext>
            </a:extLst>
          </p:cNvPr>
          <p:cNvSpPr txBox="1"/>
          <p:nvPr/>
        </p:nvSpPr>
        <p:spPr>
          <a:xfrm>
            <a:off x="257907" y="788798"/>
            <a:ext cx="451729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Tabelle</a:t>
            </a:r>
            <a:r>
              <a:rPr lang="en-GB" b="1" dirty="0"/>
              <a:t> </a:t>
            </a:r>
            <a:r>
              <a:rPr lang="en-GB" b="1" dirty="0" err="1"/>
              <a:t>zu</a:t>
            </a:r>
            <a:r>
              <a:rPr lang="en-GB" b="1" dirty="0"/>
              <a:t> </a:t>
            </a:r>
            <a:r>
              <a:rPr lang="en-GB" b="1" dirty="0" err="1"/>
              <a:t>sprachlichen</a:t>
            </a:r>
            <a:r>
              <a:rPr lang="en-GB" b="1" dirty="0"/>
              <a:t> </a:t>
            </a:r>
            <a:r>
              <a:rPr lang="en-GB" b="1" dirty="0" err="1"/>
              <a:t>Mitteln</a:t>
            </a:r>
            <a:r>
              <a:rPr lang="en-GB" b="1" dirty="0"/>
              <a:t>, Quiz </a:t>
            </a:r>
          </a:p>
        </p:txBody>
      </p:sp>
      <p:sp>
        <p:nvSpPr>
          <p:cNvPr id="5" name="TextBox 4">
            <a:extLst>
              <a:ext uri="{FF2B5EF4-FFF2-40B4-BE49-F238E27FC236}">
                <a16:creationId xmlns:a16="http://schemas.microsoft.com/office/drawing/2014/main" id="{B339D5E4-C126-4E24-394C-D441C9AD962A}"/>
              </a:ext>
            </a:extLst>
          </p:cNvPr>
          <p:cNvSpPr txBox="1"/>
          <p:nvPr/>
        </p:nvSpPr>
        <p:spPr>
          <a:xfrm>
            <a:off x="1185750" y="3270298"/>
            <a:ext cx="6845439" cy="2308324"/>
          </a:xfrm>
          <a:prstGeom prst="rect">
            <a:avLst/>
          </a:prstGeom>
          <a:noFill/>
          <a:ln>
            <a:solidFill>
              <a:schemeClr val="accent1"/>
            </a:solidFill>
          </a:ln>
        </p:spPr>
        <p:txBody>
          <a:bodyPr wrap="square" rtlCol="0">
            <a:spAutoFit/>
          </a:bodyPr>
          <a:lstStyle/>
          <a:p>
            <a:r>
              <a:rPr lang="en-GB" dirty="0" err="1"/>
              <a:t>Jetzt</a:t>
            </a:r>
            <a:r>
              <a:rPr lang="en-GB" dirty="0"/>
              <a:t> </a:t>
            </a:r>
            <a:r>
              <a:rPr lang="en-GB" dirty="0" err="1"/>
              <a:t>erstelle</a:t>
            </a:r>
            <a:r>
              <a:rPr lang="en-GB" dirty="0"/>
              <a:t> </a:t>
            </a:r>
            <a:r>
              <a:rPr lang="en-GB" dirty="0" err="1"/>
              <a:t>aus</a:t>
            </a:r>
            <a:r>
              <a:rPr lang="en-GB" dirty="0"/>
              <a:t> den </a:t>
            </a:r>
            <a:r>
              <a:rPr lang="en-GB" dirty="0" err="1"/>
              <a:t>sprachlichen</a:t>
            </a:r>
            <a:r>
              <a:rPr lang="en-GB" dirty="0"/>
              <a:t> </a:t>
            </a:r>
            <a:r>
              <a:rPr lang="en-GB" dirty="0" err="1"/>
              <a:t>Mitteln</a:t>
            </a:r>
            <a:r>
              <a:rPr lang="en-GB" dirty="0"/>
              <a:t> </a:t>
            </a:r>
            <a:r>
              <a:rPr lang="en-GB" dirty="0" err="1"/>
              <a:t>ein</a:t>
            </a:r>
            <a:r>
              <a:rPr lang="en-GB" dirty="0"/>
              <a:t> Quiz, 20 </a:t>
            </a:r>
            <a:r>
              <a:rPr lang="en-GB" dirty="0" err="1"/>
              <a:t>Aufgaben</a:t>
            </a:r>
            <a:r>
              <a:rPr lang="en-GB" dirty="0"/>
              <a:t>. </a:t>
            </a:r>
          </a:p>
          <a:p>
            <a:r>
              <a:rPr lang="en-GB" dirty="0" err="1"/>
              <a:t>Verwende</a:t>
            </a:r>
            <a:r>
              <a:rPr lang="en-GB" dirty="0"/>
              <a:t> </a:t>
            </a:r>
            <a:r>
              <a:rPr lang="en-GB" dirty="0" err="1"/>
              <a:t>jeweils</a:t>
            </a:r>
            <a:r>
              <a:rPr lang="en-GB" dirty="0"/>
              <a:t> </a:t>
            </a:r>
            <a:r>
              <a:rPr lang="en-GB" dirty="0" err="1"/>
              <a:t>eines</a:t>
            </a:r>
            <a:r>
              <a:rPr lang="en-GB" dirty="0"/>
              <a:t> der </a:t>
            </a:r>
            <a:r>
              <a:rPr lang="en-GB" dirty="0" err="1"/>
              <a:t>sprachlichen</a:t>
            </a:r>
            <a:r>
              <a:rPr lang="en-GB" dirty="0"/>
              <a:t> Mittel. </a:t>
            </a:r>
          </a:p>
          <a:p>
            <a:r>
              <a:rPr lang="en-GB" dirty="0" err="1"/>
              <a:t>Produziere</a:t>
            </a:r>
            <a:r>
              <a:rPr lang="en-GB" dirty="0"/>
              <a:t> pro Aufgabe </a:t>
            </a:r>
            <a:r>
              <a:rPr lang="en-GB" dirty="0" err="1"/>
              <a:t>einen</a:t>
            </a:r>
            <a:r>
              <a:rPr lang="en-GB" dirty="0"/>
              <a:t>, maximal 2 </a:t>
            </a:r>
            <a:r>
              <a:rPr lang="en-GB" dirty="0" err="1"/>
              <a:t>Sätze</a:t>
            </a:r>
            <a:r>
              <a:rPr lang="en-GB" dirty="0"/>
              <a:t>, in </a:t>
            </a:r>
            <a:r>
              <a:rPr lang="en-GB" dirty="0" err="1"/>
              <a:t>dem</a:t>
            </a:r>
            <a:r>
              <a:rPr lang="en-GB" dirty="0"/>
              <a:t> </a:t>
            </a:r>
            <a:r>
              <a:rPr lang="en-GB" dirty="0" err="1"/>
              <a:t>bzw</a:t>
            </a:r>
            <a:r>
              <a:rPr lang="en-GB" dirty="0"/>
              <a:t>. in </a:t>
            </a:r>
            <a:r>
              <a:rPr lang="en-GB" dirty="0" err="1"/>
              <a:t>denen</a:t>
            </a:r>
            <a:r>
              <a:rPr lang="en-GB" dirty="0"/>
              <a:t> das </a:t>
            </a:r>
            <a:r>
              <a:rPr lang="en-GB" dirty="0" err="1"/>
              <a:t>jeweilige</a:t>
            </a:r>
            <a:r>
              <a:rPr lang="en-GB" dirty="0"/>
              <a:t> </a:t>
            </a:r>
            <a:r>
              <a:rPr lang="en-GB" dirty="0" err="1"/>
              <a:t>sprachliche</a:t>
            </a:r>
            <a:r>
              <a:rPr lang="en-GB" dirty="0"/>
              <a:t> Mittel </a:t>
            </a:r>
            <a:r>
              <a:rPr lang="en-GB" dirty="0" err="1"/>
              <a:t>vorkommt</a:t>
            </a:r>
            <a:r>
              <a:rPr lang="en-GB" dirty="0"/>
              <a:t>. </a:t>
            </a:r>
          </a:p>
          <a:p>
            <a:r>
              <a:rPr lang="en-GB" dirty="0"/>
              <a:t>Gib die </a:t>
            </a:r>
            <a:r>
              <a:rPr lang="en-GB" dirty="0" err="1"/>
              <a:t>Lösungen</a:t>
            </a:r>
            <a:r>
              <a:rPr lang="en-GB" dirty="0"/>
              <a:t> der </a:t>
            </a:r>
            <a:r>
              <a:rPr lang="en-GB" dirty="0" err="1"/>
              <a:t>Aufgaben</a:t>
            </a:r>
            <a:r>
              <a:rPr lang="en-GB" dirty="0"/>
              <a:t> </a:t>
            </a:r>
            <a:r>
              <a:rPr lang="en-GB" dirty="0" err="1"/>
              <a:t>durchnummeriert</a:t>
            </a:r>
            <a:r>
              <a:rPr lang="en-GB" dirty="0"/>
              <a:t> am Ende in der 1. </a:t>
            </a:r>
            <a:r>
              <a:rPr lang="en-GB" dirty="0" err="1"/>
              <a:t>Spalte</a:t>
            </a:r>
            <a:r>
              <a:rPr lang="en-GB" dirty="0"/>
              <a:t> </a:t>
            </a:r>
            <a:r>
              <a:rPr lang="en-GB" dirty="0" err="1"/>
              <a:t>einer</a:t>
            </a:r>
            <a:r>
              <a:rPr lang="en-GB" dirty="0"/>
              <a:t> </a:t>
            </a:r>
            <a:r>
              <a:rPr lang="en-GB" dirty="0" err="1"/>
              <a:t>Tabelle</a:t>
            </a:r>
            <a:r>
              <a:rPr lang="en-GB" dirty="0"/>
              <a:t>, </a:t>
            </a:r>
            <a:r>
              <a:rPr lang="en-GB" dirty="0" err="1"/>
              <a:t>daneben</a:t>
            </a:r>
            <a:r>
              <a:rPr lang="en-GB" dirty="0"/>
              <a:t> in der 2. </a:t>
            </a:r>
            <a:r>
              <a:rPr lang="en-GB" dirty="0" err="1"/>
              <a:t>Spalte</a:t>
            </a:r>
            <a:r>
              <a:rPr lang="en-GB" dirty="0"/>
              <a:t> gib </a:t>
            </a:r>
            <a:r>
              <a:rPr lang="en-GB" dirty="0" err="1"/>
              <a:t>eine</a:t>
            </a:r>
            <a:r>
              <a:rPr lang="en-GB" dirty="0"/>
              <a:t> </a:t>
            </a:r>
            <a:r>
              <a:rPr lang="en-GB" dirty="0" err="1"/>
              <a:t>Erklärung</a:t>
            </a:r>
            <a:r>
              <a:rPr lang="en-GB" dirty="0"/>
              <a:t>/ </a:t>
            </a:r>
            <a:r>
              <a:rPr lang="en-GB" dirty="0" err="1"/>
              <a:t>Erläuterung</a:t>
            </a:r>
            <a:r>
              <a:rPr lang="en-GB" dirty="0"/>
              <a:t> für das </a:t>
            </a:r>
            <a:r>
              <a:rPr lang="en-GB" dirty="0" err="1"/>
              <a:t>sprachliche</a:t>
            </a:r>
            <a:r>
              <a:rPr lang="en-GB" dirty="0"/>
              <a:t> Mittel, in der 3. </a:t>
            </a:r>
            <a:r>
              <a:rPr lang="en-GB" dirty="0" err="1"/>
              <a:t>Spalte</a:t>
            </a:r>
            <a:r>
              <a:rPr lang="en-GB" dirty="0"/>
              <a:t> die </a:t>
            </a:r>
            <a:r>
              <a:rPr lang="en-GB" dirty="0" err="1"/>
              <a:t>beabsichtigte</a:t>
            </a:r>
            <a:r>
              <a:rPr lang="en-GB" dirty="0"/>
              <a:t> </a:t>
            </a:r>
            <a:r>
              <a:rPr lang="en-GB" dirty="0" err="1"/>
              <a:t>Leserwirkung</a:t>
            </a:r>
            <a:r>
              <a:rPr lang="en-GB" dirty="0"/>
              <a:t>.</a:t>
            </a:r>
            <a:endParaRPr lang="en-DE" dirty="0"/>
          </a:p>
        </p:txBody>
      </p:sp>
    </p:spTree>
    <p:extLst>
      <p:ext uri="{BB962C8B-B14F-4D97-AF65-F5344CB8AC3E}">
        <p14:creationId xmlns:p14="http://schemas.microsoft.com/office/powerpoint/2010/main" val="2564910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8A4E-2735-44D8-D964-E6705D72FE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59DF67-DBE9-0A69-9852-0C74A2FDCD65}"/>
              </a:ext>
            </a:extLst>
          </p:cNvPr>
          <p:cNvSpPr txBox="1"/>
          <p:nvPr/>
        </p:nvSpPr>
        <p:spPr>
          <a:xfrm>
            <a:off x="1182530" y="1543222"/>
            <a:ext cx="6845439" cy="1477328"/>
          </a:xfrm>
          <a:prstGeom prst="rect">
            <a:avLst/>
          </a:prstGeom>
          <a:noFill/>
          <a:ln>
            <a:solidFill>
              <a:schemeClr val="accent1"/>
            </a:solidFill>
          </a:ln>
        </p:spPr>
        <p:txBody>
          <a:bodyPr wrap="square" rtlCol="0">
            <a:spAutoFit/>
          </a:bodyPr>
          <a:lstStyle/>
          <a:p>
            <a:r>
              <a:rPr lang="en-GB" dirty="0" err="1">
                <a:solidFill>
                  <a:schemeClr val="accent5"/>
                </a:solidFill>
              </a:rPr>
              <a:t>Erstelle</a:t>
            </a:r>
            <a:r>
              <a:rPr lang="en-GB" dirty="0">
                <a:solidFill>
                  <a:schemeClr val="accent5"/>
                </a:solidFill>
              </a:rPr>
              <a:t> </a:t>
            </a:r>
            <a:r>
              <a:rPr lang="en-GB" dirty="0" err="1">
                <a:solidFill>
                  <a:schemeClr val="accent5"/>
                </a:solidFill>
              </a:rPr>
              <a:t>eine</a:t>
            </a:r>
            <a:r>
              <a:rPr lang="en-GB" dirty="0">
                <a:solidFill>
                  <a:schemeClr val="accent5"/>
                </a:solidFill>
              </a:rPr>
              <a:t> </a:t>
            </a:r>
            <a:r>
              <a:rPr lang="en-GB" dirty="0" err="1">
                <a:solidFill>
                  <a:srgbClr val="00B050"/>
                </a:solidFill>
              </a:rPr>
              <a:t>Tabelle</a:t>
            </a:r>
            <a:r>
              <a:rPr lang="en-GB" dirty="0">
                <a:solidFill>
                  <a:schemeClr val="accent5"/>
                </a:solidFill>
              </a:rPr>
              <a:t> </a:t>
            </a:r>
            <a:r>
              <a:rPr lang="en-GB" dirty="0" err="1">
                <a:solidFill>
                  <a:schemeClr val="accent5"/>
                </a:solidFill>
              </a:rPr>
              <a:t>mit</a:t>
            </a:r>
            <a:r>
              <a:rPr lang="en-GB" dirty="0">
                <a:solidFill>
                  <a:schemeClr val="accent5"/>
                </a:solidFill>
              </a:rPr>
              <a:t> </a:t>
            </a:r>
            <a:r>
              <a:rPr lang="en-GB" dirty="0">
                <a:solidFill>
                  <a:srgbClr val="00B050"/>
                </a:solidFill>
              </a:rPr>
              <a:t>20 </a:t>
            </a:r>
            <a:r>
              <a:rPr lang="en-GB" dirty="0" err="1">
                <a:solidFill>
                  <a:srgbClr val="00B050"/>
                </a:solidFill>
              </a:rPr>
              <a:t>Begriffen</a:t>
            </a:r>
            <a:r>
              <a:rPr lang="en-GB" dirty="0"/>
              <a:t>. </a:t>
            </a:r>
            <a:r>
              <a:rPr lang="en-GB" dirty="0">
                <a:solidFill>
                  <a:schemeClr val="tx2"/>
                </a:solidFill>
              </a:rPr>
              <a:t>In der </a:t>
            </a:r>
            <a:r>
              <a:rPr lang="en-GB" dirty="0">
                <a:solidFill>
                  <a:srgbClr val="00B050"/>
                </a:solidFill>
              </a:rPr>
              <a:t>1. </a:t>
            </a:r>
            <a:r>
              <a:rPr lang="en-GB" dirty="0" err="1">
                <a:solidFill>
                  <a:srgbClr val="00B050"/>
                </a:solidFill>
              </a:rPr>
              <a:t>Spalte</a:t>
            </a:r>
            <a:r>
              <a:rPr lang="en-GB" dirty="0">
                <a:solidFill>
                  <a:schemeClr val="tx2"/>
                </a:solidFill>
              </a:rPr>
              <a:t> </a:t>
            </a:r>
            <a:r>
              <a:rPr lang="en-GB" dirty="0" err="1">
                <a:solidFill>
                  <a:schemeClr val="tx2"/>
                </a:solidFill>
              </a:rPr>
              <a:t>verwende</a:t>
            </a:r>
            <a:r>
              <a:rPr lang="en-GB" dirty="0">
                <a:solidFill>
                  <a:schemeClr val="tx2"/>
                </a:solidFill>
              </a:rPr>
              <a:t> </a:t>
            </a:r>
            <a:r>
              <a:rPr lang="en-GB" dirty="0" err="1">
                <a:solidFill>
                  <a:schemeClr val="tx2"/>
                </a:solidFill>
              </a:rPr>
              <a:t>typische</a:t>
            </a:r>
            <a:r>
              <a:rPr lang="en-GB" dirty="0">
                <a:solidFill>
                  <a:schemeClr val="tx2"/>
                </a:solidFill>
              </a:rPr>
              <a:t> </a:t>
            </a:r>
            <a:r>
              <a:rPr lang="en-GB" dirty="0" err="1">
                <a:solidFill>
                  <a:schemeClr val="tx2"/>
                </a:solidFill>
              </a:rPr>
              <a:t>sprachliche</a:t>
            </a:r>
            <a:r>
              <a:rPr lang="en-GB" dirty="0">
                <a:solidFill>
                  <a:schemeClr val="tx2"/>
                </a:solidFill>
              </a:rPr>
              <a:t> Mittel in </a:t>
            </a:r>
            <a:r>
              <a:rPr lang="en-GB" dirty="0" err="1">
                <a:solidFill>
                  <a:schemeClr val="tx2"/>
                </a:solidFill>
              </a:rPr>
              <a:t>Gedichten</a:t>
            </a:r>
            <a:r>
              <a:rPr lang="en-GB" dirty="0">
                <a:solidFill>
                  <a:schemeClr val="tx2"/>
                </a:solidFill>
              </a:rPr>
              <a:t> und Reden. In der </a:t>
            </a:r>
            <a:r>
              <a:rPr lang="en-GB" dirty="0">
                <a:solidFill>
                  <a:srgbClr val="00B050"/>
                </a:solidFill>
              </a:rPr>
              <a:t>2. </a:t>
            </a:r>
            <a:r>
              <a:rPr lang="en-GB" dirty="0" err="1">
                <a:solidFill>
                  <a:srgbClr val="00B050"/>
                </a:solidFill>
              </a:rPr>
              <a:t>Spalte</a:t>
            </a:r>
            <a:r>
              <a:rPr lang="en-GB" dirty="0">
                <a:solidFill>
                  <a:srgbClr val="00B050"/>
                </a:solidFill>
              </a:rPr>
              <a:t> </a:t>
            </a:r>
          </a:p>
          <a:p>
            <a:r>
              <a:rPr lang="en-GB" dirty="0">
                <a:solidFill>
                  <a:schemeClr val="tx2"/>
                </a:solidFill>
              </a:rPr>
              <a:t>gib </a:t>
            </a:r>
            <a:r>
              <a:rPr lang="en-GB" dirty="0" err="1">
                <a:solidFill>
                  <a:schemeClr val="tx2"/>
                </a:solidFill>
              </a:rPr>
              <a:t>eine</a:t>
            </a:r>
            <a:r>
              <a:rPr lang="en-GB" dirty="0">
                <a:solidFill>
                  <a:schemeClr val="tx2"/>
                </a:solidFill>
              </a:rPr>
              <a:t> </a:t>
            </a:r>
            <a:r>
              <a:rPr lang="en-GB" dirty="0" err="1">
                <a:solidFill>
                  <a:schemeClr val="tx2"/>
                </a:solidFill>
              </a:rPr>
              <a:t>einfache</a:t>
            </a:r>
            <a:r>
              <a:rPr lang="en-GB" dirty="0">
                <a:solidFill>
                  <a:schemeClr val="tx2"/>
                </a:solidFill>
              </a:rPr>
              <a:t> </a:t>
            </a:r>
            <a:r>
              <a:rPr lang="en-GB" dirty="0" err="1">
                <a:solidFill>
                  <a:schemeClr val="tx2"/>
                </a:solidFill>
              </a:rPr>
              <a:t>Erklärung</a:t>
            </a:r>
            <a:r>
              <a:rPr lang="en-GB" dirty="0">
                <a:solidFill>
                  <a:schemeClr val="tx2"/>
                </a:solidFill>
              </a:rPr>
              <a:t> der </a:t>
            </a:r>
            <a:r>
              <a:rPr lang="en-GB" dirty="0" err="1">
                <a:solidFill>
                  <a:schemeClr val="tx2"/>
                </a:solidFill>
              </a:rPr>
              <a:t>sprachlichen</a:t>
            </a:r>
            <a:r>
              <a:rPr lang="en-GB" dirty="0">
                <a:solidFill>
                  <a:schemeClr val="tx2"/>
                </a:solidFill>
              </a:rPr>
              <a:t> Mittel. in der </a:t>
            </a:r>
            <a:r>
              <a:rPr lang="en-GB" dirty="0">
                <a:solidFill>
                  <a:srgbClr val="00B050"/>
                </a:solidFill>
              </a:rPr>
              <a:t>3. </a:t>
            </a:r>
            <a:r>
              <a:rPr lang="en-GB" dirty="0" err="1">
                <a:solidFill>
                  <a:srgbClr val="00B050"/>
                </a:solidFill>
              </a:rPr>
              <a:t>Spalte</a:t>
            </a:r>
            <a:r>
              <a:rPr lang="en-GB" dirty="0">
                <a:solidFill>
                  <a:srgbClr val="00B050"/>
                </a:solidFill>
              </a:rPr>
              <a:t> </a:t>
            </a:r>
            <a:r>
              <a:rPr lang="en-GB" dirty="0" err="1">
                <a:solidFill>
                  <a:schemeClr val="tx2"/>
                </a:solidFill>
              </a:rPr>
              <a:t>ein</a:t>
            </a:r>
            <a:r>
              <a:rPr lang="en-GB" dirty="0">
                <a:solidFill>
                  <a:schemeClr val="tx2"/>
                </a:solidFill>
              </a:rPr>
              <a:t> </a:t>
            </a:r>
            <a:r>
              <a:rPr lang="en-GB" dirty="0" err="1">
                <a:solidFill>
                  <a:schemeClr val="tx2"/>
                </a:solidFill>
              </a:rPr>
              <a:t>Beispiel</a:t>
            </a:r>
            <a:r>
              <a:rPr lang="en-GB" dirty="0">
                <a:solidFill>
                  <a:schemeClr val="tx2"/>
                </a:solidFill>
              </a:rPr>
              <a:t> </a:t>
            </a:r>
            <a:r>
              <a:rPr lang="en-GB" dirty="0" err="1">
                <a:solidFill>
                  <a:schemeClr val="tx2"/>
                </a:solidFill>
              </a:rPr>
              <a:t>vom</a:t>
            </a:r>
            <a:r>
              <a:rPr lang="en-GB" dirty="0">
                <a:solidFill>
                  <a:schemeClr val="tx2"/>
                </a:solidFill>
              </a:rPr>
              <a:t> </a:t>
            </a:r>
            <a:r>
              <a:rPr lang="en-GB" dirty="0" err="1">
                <a:solidFill>
                  <a:schemeClr val="tx2"/>
                </a:solidFill>
              </a:rPr>
              <a:t>jeweiligen</a:t>
            </a:r>
            <a:r>
              <a:rPr lang="en-GB" dirty="0">
                <a:solidFill>
                  <a:schemeClr val="tx2"/>
                </a:solidFill>
              </a:rPr>
              <a:t> </a:t>
            </a:r>
            <a:r>
              <a:rPr lang="en-GB" dirty="0" err="1">
                <a:solidFill>
                  <a:schemeClr val="tx2"/>
                </a:solidFill>
              </a:rPr>
              <a:t>sprachlichen</a:t>
            </a:r>
            <a:r>
              <a:rPr lang="en-GB" dirty="0">
                <a:solidFill>
                  <a:schemeClr val="tx2"/>
                </a:solidFill>
              </a:rPr>
              <a:t> Mittel, in der </a:t>
            </a:r>
            <a:r>
              <a:rPr lang="en-GB" dirty="0">
                <a:solidFill>
                  <a:srgbClr val="00B050"/>
                </a:solidFill>
              </a:rPr>
              <a:t>4. </a:t>
            </a:r>
            <a:r>
              <a:rPr lang="en-GB" dirty="0" err="1">
                <a:solidFill>
                  <a:srgbClr val="00B050"/>
                </a:solidFill>
              </a:rPr>
              <a:t>Spalte</a:t>
            </a:r>
            <a:r>
              <a:rPr lang="en-GB" dirty="0">
                <a:solidFill>
                  <a:srgbClr val="00B050"/>
                </a:solidFill>
              </a:rPr>
              <a:t> </a:t>
            </a:r>
            <a:r>
              <a:rPr lang="en-GB" dirty="0">
                <a:solidFill>
                  <a:schemeClr val="tx2"/>
                </a:solidFill>
              </a:rPr>
              <a:t>die </a:t>
            </a:r>
            <a:r>
              <a:rPr lang="en-GB" dirty="0" err="1">
                <a:solidFill>
                  <a:schemeClr val="tx2"/>
                </a:solidFill>
              </a:rPr>
              <a:t>vermutliche</a:t>
            </a:r>
            <a:r>
              <a:rPr lang="en-GB" dirty="0">
                <a:solidFill>
                  <a:schemeClr val="tx2"/>
                </a:solidFill>
              </a:rPr>
              <a:t> </a:t>
            </a:r>
            <a:r>
              <a:rPr lang="en-GB" dirty="0" err="1">
                <a:solidFill>
                  <a:schemeClr val="tx2"/>
                </a:solidFill>
              </a:rPr>
              <a:t>Leserwirkung</a:t>
            </a:r>
            <a:r>
              <a:rPr lang="en-GB" dirty="0">
                <a:solidFill>
                  <a:schemeClr val="tx2"/>
                </a:solidFill>
              </a:rPr>
              <a:t>.</a:t>
            </a:r>
          </a:p>
        </p:txBody>
      </p:sp>
      <p:sp>
        <p:nvSpPr>
          <p:cNvPr id="3" name="TextBox 2">
            <a:extLst>
              <a:ext uri="{FF2B5EF4-FFF2-40B4-BE49-F238E27FC236}">
                <a16:creationId xmlns:a16="http://schemas.microsoft.com/office/drawing/2014/main" id="{800D80FC-DCF3-6757-EF54-352A61DF33B3}"/>
              </a:ext>
            </a:extLst>
          </p:cNvPr>
          <p:cNvSpPr txBox="1"/>
          <p:nvPr/>
        </p:nvSpPr>
        <p:spPr>
          <a:xfrm>
            <a:off x="257907" y="788798"/>
            <a:ext cx="451729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Tabelle</a:t>
            </a:r>
            <a:r>
              <a:rPr lang="en-GB" b="1" dirty="0"/>
              <a:t> </a:t>
            </a:r>
            <a:r>
              <a:rPr lang="en-GB" b="1" dirty="0" err="1"/>
              <a:t>zu</a:t>
            </a:r>
            <a:r>
              <a:rPr lang="en-GB" b="1" dirty="0"/>
              <a:t> </a:t>
            </a:r>
            <a:r>
              <a:rPr lang="en-GB" b="1" dirty="0" err="1"/>
              <a:t>sprachlichen</a:t>
            </a:r>
            <a:r>
              <a:rPr lang="en-GB" b="1" dirty="0"/>
              <a:t> </a:t>
            </a:r>
            <a:r>
              <a:rPr lang="en-GB" b="1" dirty="0" err="1"/>
              <a:t>Mitteln</a:t>
            </a:r>
            <a:r>
              <a:rPr lang="en-GB" b="1" dirty="0"/>
              <a:t>, Quiz </a:t>
            </a:r>
          </a:p>
        </p:txBody>
      </p:sp>
      <p:sp>
        <p:nvSpPr>
          <p:cNvPr id="7" name="TextBox 6">
            <a:extLst>
              <a:ext uri="{FF2B5EF4-FFF2-40B4-BE49-F238E27FC236}">
                <a16:creationId xmlns:a16="http://schemas.microsoft.com/office/drawing/2014/main" id="{6D65B6C4-2D5D-9AC6-525D-E25F3ABF5467}"/>
              </a:ext>
            </a:extLst>
          </p:cNvPr>
          <p:cNvSpPr txBox="1"/>
          <p:nvPr/>
        </p:nvSpPr>
        <p:spPr>
          <a:xfrm>
            <a:off x="121528" y="2444163"/>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8" name="TextBox 7">
            <a:extLst>
              <a:ext uri="{FF2B5EF4-FFF2-40B4-BE49-F238E27FC236}">
                <a16:creationId xmlns:a16="http://schemas.microsoft.com/office/drawing/2014/main" id="{DEFC82DC-FD80-F863-E780-7C9DD41E4C91}"/>
              </a:ext>
            </a:extLst>
          </p:cNvPr>
          <p:cNvSpPr txBox="1"/>
          <p:nvPr/>
        </p:nvSpPr>
        <p:spPr>
          <a:xfrm>
            <a:off x="229435" y="1997419"/>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9" name="TextBox 8">
            <a:extLst>
              <a:ext uri="{FF2B5EF4-FFF2-40B4-BE49-F238E27FC236}">
                <a16:creationId xmlns:a16="http://schemas.microsoft.com/office/drawing/2014/main" id="{408FAE8C-086F-A3C2-2D83-D331D1E04151}"/>
              </a:ext>
            </a:extLst>
          </p:cNvPr>
          <p:cNvSpPr txBox="1"/>
          <p:nvPr/>
        </p:nvSpPr>
        <p:spPr>
          <a:xfrm>
            <a:off x="1182530" y="5737944"/>
            <a:ext cx="3780074" cy="646331"/>
          </a:xfrm>
          <a:prstGeom prst="rect">
            <a:avLst/>
          </a:prstGeom>
          <a:noFill/>
        </p:spPr>
        <p:txBody>
          <a:bodyPr wrap="none" rtlCol="0">
            <a:spAutoFit/>
          </a:bodyPr>
          <a:lstStyle/>
          <a:p>
            <a:r>
              <a:rPr lang="en-DE" b="1" u="sng" dirty="0"/>
              <a:t>Bemerkungen:</a:t>
            </a:r>
          </a:p>
          <a:p>
            <a:r>
              <a:rPr lang="en-DE" dirty="0"/>
              <a:t>-Persona, Ziel und Refinement fehlen.</a:t>
            </a:r>
          </a:p>
        </p:txBody>
      </p:sp>
      <p:sp>
        <p:nvSpPr>
          <p:cNvPr id="10" name="TextBox 9">
            <a:extLst>
              <a:ext uri="{FF2B5EF4-FFF2-40B4-BE49-F238E27FC236}">
                <a16:creationId xmlns:a16="http://schemas.microsoft.com/office/drawing/2014/main" id="{443338D2-4939-8F01-0BA9-F57EB68C0A61}"/>
              </a:ext>
            </a:extLst>
          </p:cNvPr>
          <p:cNvSpPr txBox="1"/>
          <p:nvPr/>
        </p:nvSpPr>
        <p:spPr>
          <a:xfrm>
            <a:off x="145103" y="1543222"/>
            <a:ext cx="955903" cy="369332"/>
          </a:xfrm>
          <a:prstGeom prst="rect">
            <a:avLst/>
          </a:prstGeom>
          <a:solidFill>
            <a:schemeClr val="accent5"/>
          </a:solidFill>
          <a:ln>
            <a:solidFill>
              <a:schemeClr val="accent6"/>
            </a:solidFill>
          </a:ln>
        </p:spPr>
        <p:txBody>
          <a:bodyPr wrap="square" rtlCol="0">
            <a:spAutoFit/>
          </a:bodyPr>
          <a:lstStyle/>
          <a:p>
            <a:r>
              <a:rPr lang="en-DE" dirty="0"/>
              <a:t>Aufgabe</a:t>
            </a:r>
          </a:p>
        </p:txBody>
      </p:sp>
      <p:sp>
        <p:nvSpPr>
          <p:cNvPr id="6" name="TextBox 5">
            <a:extLst>
              <a:ext uri="{FF2B5EF4-FFF2-40B4-BE49-F238E27FC236}">
                <a16:creationId xmlns:a16="http://schemas.microsoft.com/office/drawing/2014/main" id="{554342D6-97EE-2D6F-1E99-DDDD9A80CFF7}"/>
              </a:ext>
            </a:extLst>
          </p:cNvPr>
          <p:cNvSpPr txBox="1"/>
          <p:nvPr/>
        </p:nvSpPr>
        <p:spPr>
          <a:xfrm>
            <a:off x="1175702" y="3260253"/>
            <a:ext cx="6845439" cy="2308324"/>
          </a:xfrm>
          <a:prstGeom prst="rect">
            <a:avLst/>
          </a:prstGeom>
          <a:noFill/>
          <a:ln>
            <a:solidFill>
              <a:schemeClr val="accent1"/>
            </a:solidFill>
          </a:ln>
        </p:spPr>
        <p:txBody>
          <a:bodyPr wrap="square" rtlCol="0">
            <a:spAutoFit/>
          </a:bodyPr>
          <a:lstStyle/>
          <a:p>
            <a:r>
              <a:rPr lang="en-GB" dirty="0" err="1">
                <a:solidFill>
                  <a:schemeClr val="accent5"/>
                </a:solidFill>
              </a:rPr>
              <a:t>Jetzt</a:t>
            </a:r>
            <a:r>
              <a:rPr lang="en-GB" dirty="0">
                <a:solidFill>
                  <a:schemeClr val="accent5"/>
                </a:solidFill>
              </a:rPr>
              <a:t> </a:t>
            </a:r>
            <a:r>
              <a:rPr lang="en-GB" dirty="0" err="1">
                <a:solidFill>
                  <a:schemeClr val="accent5"/>
                </a:solidFill>
              </a:rPr>
              <a:t>erstelle</a:t>
            </a:r>
            <a:r>
              <a:rPr lang="en-GB" dirty="0">
                <a:solidFill>
                  <a:schemeClr val="accent5"/>
                </a:solidFill>
              </a:rPr>
              <a:t> </a:t>
            </a:r>
            <a:r>
              <a:rPr lang="en-GB" dirty="0" err="1">
                <a:solidFill>
                  <a:schemeClr val="accent5"/>
                </a:solidFill>
              </a:rPr>
              <a:t>aus</a:t>
            </a:r>
            <a:r>
              <a:rPr lang="en-GB" dirty="0">
                <a:solidFill>
                  <a:schemeClr val="accent5"/>
                </a:solidFill>
              </a:rPr>
              <a:t> den </a:t>
            </a:r>
            <a:r>
              <a:rPr lang="en-GB" dirty="0" err="1">
                <a:solidFill>
                  <a:schemeClr val="accent5"/>
                </a:solidFill>
              </a:rPr>
              <a:t>sprachlichen</a:t>
            </a:r>
            <a:r>
              <a:rPr lang="en-GB" dirty="0">
                <a:solidFill>
                  <a:schemeClr val="accent5"/>
                </a:solidFill>
              </a:rPr>
              <a:t> </a:t>
            </a:r>
            <a:r>
              <a:rPr lang="en-GB" dirty="0" err="1">
                <a:solidFill>
                  <a:schemeClr val="accent5"/>
                </a:solidFill>
              </a:rPr>
              <a:t>Mitteln</a:t>
            </a:r>
            <a:r>
              <a:rPr lang="en-GB" dirty="0">
                <a:solidFill>
                  <a:schemeClr val="accent5"/>
                </a:solidFill>
              </a:rPr>
              <a:t> </a:t>
            </a:r>
            <a:r>
              <a:rPr lang="en-GB" dirty="0" err="1">
                <a:solidFill>
                  <a:schemeClr val="accent5"/>
                </a:solidFill>
              </a:rPr>
              <a:t>ein</a:t>
            </a:r>
            <a:r>
              <a:rPr lang="en-GB" dirty="0">
                <a:solidFill>
                  <a:schemeClr val="accent5"/>
                </a:solidFill>
              </a:rPr>
              <a:t> </a:t>
            </a:r>
            <a:r>
              <a:rPr lang="en-GB" dirty="0">
                <a:solidFill>
                  <a:srgbClr val="00B050"/>
                </a:solidFill>
              </a:rPr>
              <a:t>Quiz, 20 </a:t>
            </a:r>
            <a:r>
              <a:rPr lang="en-GB" dirty="0" err="1">
                <a:solidFill>
                  <a:srgbClr val="00B050"/>
                </a:solidFill>
              </a:rPr>
              <a:t>Aufgaben</a:t>
            </a:r>
            <a:r>
              <a:rPr lang="en-GB" dirty="0">
                <a:solidFill>
                  <a:schemeClr val="accent5"/>
                </a:solidFill>
              </a:rPr>
              <a:t>. </a:t>
            </a:r>
          </a:p>
          <a:p>
            <a:r>
              <a:rPr lang="en-GB" dirty="0" err="1">
                <a:solidFill>
                  <a:schemeClr val="tx2"/>
                </a:solidFill>
              </a:rPr>
              <a:t>Verwende</a:t>
            </a:r>
            <a:r>
              <a:rPr lang="en-GB" dirty="0">
                <a:solidFill>
                  <a:schemeClr val="tx2"/>
                </a:solidFill>
              </a:rPr>
              <a:t> </a:t>
            </a:r>
            <a:r>
              <a:rPr lang="en-GB" dirty="0" err="1">
                <a:solidFill>
                  <a:schemeClr val="tx2"/>
                </a:solidFill>
              </a:rPr>
              <a:t>jeweils</a:t>
            </a:r>
            <a:r>
              <a:rPr lang="en-GB" dirty="0">
                <a:solidFill>
                  <a:schemeClr val="tx2"/>
                </a:solidFill>
              </a:rPr>
              <a:t> </a:t>
            </a:r>
            <a:r>
              <a:rPr lang="en-GB" dirty="0" err="1">
                <a:solidFill>
                  <a:schemeClr val="tx2"/>
                </a:solidFill>
              </a:rPr>
              <a:t>eines</a:t>
            </a:r>
            <a:r>
              <a:rPr lang="en-GB" dirty="0">
                <a:solidFill>
                  <a:schemeClr val="tx2"/>
                </a:solidFill>
              </a:rPr>
              <a:t> der </a:t>
            </a:r>
            <a:r>
              <a:rPr lang="en-GB" dirty="0" err="1">
                <a:solidFill>
                  <a:schemeClr val="tx2"/>
                </a:solidFill>
              </a:rPr>
              <a:t>sprachlichen</a:t>
            </a:r>
            <a:r>
              <a:rPr lang="en-GB" dirty="0">
                <a:solidFill>
                  <a:schemeClr val="tx2"/>
                </a:solidFill>
              </a:rPr>
              <a:t> Mittel. </a:t>
            </a:r>
          </a:p>
          <a:p>
            <a:r>
              <a:rPr lang="en-GB" dirty="0" err="1">
                <a:solidFill>
                  <a:srgbClr val="00B050"/>
                </a:solidFill>
              </a:rPr>
              <a:t>Produziere</a:t>
            </a:r>
            <a:r>
              <a:rPr lang="en-GB" dirty="0">
                <a:solidFill>
                  <a:srgbClr val="00B050"/>
                </a:solidFill>
              </a:rPr>
              <a:t> pro Aufgabe </a:t>
            </a:r>
            <a:r>
              <a:rPr lang="en-GB" dirty="0" err="1">
                <a:solidFill>
                  <a:srgbClr val="00B050"/>
                </a:solidFill>
              </a:rPr>
              <a:t>einen</a:t>
            </a:r>
            <a:r>
              <a:rPr lang="en-GB" dirty="0">
                <a:solidFill>
                  <a:srgbClr val="00B050"/>
                </a:solidFill>
              </a:rPr>
              <a:t>, maximal 2 </a:t>
            </a:r>
            <a:r>
              <a:rPr lang="en-GB" dirty="0" err="1">
                <a:solidFill>
                  <a:srgbClr val="00B050"/>
                </a:solidFill>
              </a:rPr>
              <a:t>Sätze</a:t>
            </a:r>
            <a:r>
              <a:rPr lang="en-GB" dirty="0">
                <a:solidFill>
                  <a:srgbClr val="00B050"/>
                </a:solidFill>
              </a:rPr>
              <a:t>, in </a:t>
            </a:r>
            <a:r>
              <a:rPr lang="en-GB" dirty="0" err="1">
                <a:solidFill>
                  <a:srgbClr val="00B050"/>
                </a:solidFill>
              </a:rPr>
              <a:t>dem</a:t>
            </a:r>
            <a:r>
              <a:rPr lang="en-GB" dirty="0">
                <a:solidFill>
                  <a:srgbClr val="00B050"/>
                </a:solidFill>
              </a:rPr>
              <a:t> </a:t>
            </a:r>
            <a:r>
              <a:rPr lang="en-GB" dirty="0" err="1">
                <a:solidFill>
                  <a:srgbClr val="00B050"/>
                </a:solidFill>
              </a:rPr>
              <a:t>bzw</a:t>
            </a:r>
            <a:r>
              <a:rPr lang="en-GB" dirty="0">
                <a:solidFill>
                  <a:srgbClr val="00B050"/>
                </a:solidFill>
              </a:rPr>
              <a:t>. in </a:t>
            </a:r>
            <a:r>
              <a:rPr lang="en-GB" dirty="0" err="1">
                <a:solidFill>
                  <a:srgbClr val="00B050"/>
                </a:solidFill>
              </a:rPr>
              <a:t>denen</a:t>
            </a:r>
            <a:r>
              <a:rPr lang="en-GB" dirty="0">
                <a:solidFill>
                  <a:srgbClr val="00B050"/>
                </a:solidFill>
              </a:rPr>
              <a:t> </a:t>
            </a:r>
            <a:r>
              <a:rPr lang="en-GB" dirty="0">
                <a:solidFill>
                  <a:schemeClr val="accent1"/>
                </a:solidFill>
              </a:rPr>
              <a:t>das </a:t>
            </a:r>
            <a:r>
              <a:rPr lang="en-GB" dirty="0" err="1">
                <a:solidFill>
                  <a:schemeClr val="accent1"/>
                </a:solidFill>
              </a:rPr>
              <a:t>jeweilige</a:t>
            </a:r>
            <a:r>
              <a:rPr lang="en-GB" dirty="0">
                <a:solidFill>
                  <a:schemeClr val="accent1"/>
                </a:solidFill>
              </a:rPr>
              <a:t> </a:t>
            </a:r>
            <a:r>
              <a:rPr lang="en-GB" dirty="0" err="1">
                <a:solidFill>
                  <a:schemeClr val="accent1"/>
                </a:solidFill>
              </a:rPr>
              <a:t>sprachliche</a:t>
            </a:r>
            <a:r>
              <a:rPr lang="en-GB" dirty="0">
                <a:solidFill>
                  <a:schemeClr val="accent1"/>
                </a:solidFill>
              </a:rPr>
              <a:t> Mittel </a:t>
            </a:r>
            <a:r>
              <a:rPr lang="en-GB" dirty="0" err="1">
                <a:solidFill>
                  <a:schemeClr val="accent1"/>
                </a:solidFill>
              </a:rPr>
              <a:t>vorkommt</a:t>
            </a:r>
            <a:r>
              <a:rPr lang="en-GB" dirty="0">
                <a:solidFill>
                  <a:srgbClr val="00B050"/>
                </a:solidFill>
              </a:rPr>
              <a:t>. </a:t>
            </a:r>
          </a:p>
          <a:p>
            <a:r>
              <a:rPr lang="en-GB" dirty="0">
                <a:solidFill>
                  <a:srgbClr val="00B050"/>
                </a:solidFill>
              </a:rPr>
              <a:t>Gib die </a:t>
            </a:r>
            <a:r>
              <a:rPr lang="en-GB" dirty="0" err="1">
                <a:solidFill>
                  <a:srgbClr val="00B050"/>
                </a:solidFill>
              </a:rPr>
              <a:t>Lösungen</a:t>
            </a:r>
            <a:r>
              <a:rPr lang="en-GB" dirty="0">
                <a:solidFill>
                  <a:srgbClr val="00B050"/>
                </a:solidFill>
              </a:rPr>
              <a:t> der </a:t>
            </a:r>
            <a:r>
              <a:rPr lang="en-GB" dirty="0" err="1">
                <a:solidFill>
                  <a:srgbClr val="00B050"/>
                </a:solidFill>
              </a:rPr>
              <a:t>Aufgaben</a:t>
            </a:r>
            <a:r>
              <a:rPr lang="en-GB" dirty="0">
                <a:solidFill>
                  <a:srgbClr val="00B050"/>
                </a:solidFill>
              </a:rPr>
              <a:t> </a:t>
            </a:r>
            <a:r>
              <a:rPr lang="en-GB" dirty="0" err="1">
                <a:solidFill>
                  <a:srgbClr val="00B050"/>
                </a:solidFill>
              </a:rPr>
              <a:t>durchnummeriert</a:t>
            </a:r>
            <a:r>
              <a:rPr lang="en-GB" dirty="0">
                <a:solidFill>
                  <a:srgbClr val="00B050"/>
                </a:solidFill>
              </a:rPr>
              <a:t> am Ende in der 1. </a:t>
            </a:r>
            <a:r>
              <a:rPr lang="en-GB" dirty="0" err="1">
                <a:solidFill>
                  <a:srgbClr val="00B050"/>
                </a:solidFill>
              </a:rPr>
              <a:t>Spalte</a:t>
            </a:r>
            <a:r>
              <a:rPr lang="en-GB" dirty="0">
                <a:solidFill>
                  <a:srgbClr val="00B050"/>
                </a:solidFill>
              </a:rPr>
              <a:t> </a:t>
            </a:r>
            <a:r>
              <a:rPr lang="en-GB" dirty="0" err="1">
                <a:solidFill>
                  <a:srgbClr val="00B050"/>
                </a:solidFill>
              </a:rPr>
              <a:t>einer</a:t>
            </a:r>
            <a:r>
              <a:rPr lang="en-GB" dirty="0">
                <a:solidFill>
                  <a:srgbClr val="00B050"/>
                </a:solidFill>
              </a:rPr>
              <a:t> </a:t>
            </a:r>
            <a:r>
              <a:rPr lang="en-GB" dirty="0" err="1">
                <a:solidFill>
                  <a:srgbClr val="00B050"/>
                </a:solidFill>
              </a:rPr>
              <a:t>Tabelle</a:t>
            </a:r>
            <a:r>
              <a:rPr lang="en-GB" dirty="0">
                <a:solidFill>
                  <a:srgbClr val="00B050"/>
                </a:solidFill>
              </a:rPr>
              <a:t>, </a:t>
            </a:r>
            <a:r>
              <a:rPr lang="en-GB" dirty="0" err="1">
                <a:solidFill>
                  <a:srgbClr val="00B050"/>
                </a:solidFill>
              </a:rPr>
              <a:t>daneben</a:t>
            </a:r>
            <a:r>
              <a:rPr lang="en-GB" dirty="0">
                <a:solidFill>
                  <a:srgbClr val="00B050"/>
                </a:solidFill>
              </a:rPr>
              <a:t> in der 2. </a:t>
            </a:r>
            <a:r>
              <a:rPr lang="en-GB" dirty="0" err="1">
                <a:solidFill>
                  <a:srgbClr val="00B050"/>
                </a:solidFill>
              </a:rPr>
              <a:t>Spalte</a:t>
            </a:r>
            <a:r>
              <a:rPr lang="en-GB" dirty="0">
                <a:solidFill>
                  <a:srgbClr val="00B050"/>
                </a:solidFill>
              </a:rPr>
              <a:t> </a:t>
            </a:r>
            <a:r>
              <a:rPr lang="en-GB" dirty="0">
                <a:solidFill>
                  <a:schemeClr val="accent1"/>
                </a:solidFill>
              </a:rPr>
              <a:t>gib </a:t>
            </a:r>
            <a:r>
              <a:rPr lang="en-GB" dirty="0" err="1">
                <a:solidFill>
                  <a:schemeClr val="accent1"/>
                </a:solidFill>
              </a:rPr>
              <a:t>eine</a:t>
            </a:r>
            <a:r>
              <a:rPr lang="en-GB" dirty="0">
                <a:solidFill>
                  <a:schemeClr val="accent1"/>
                </a:solidFill>
              </a:rPr>
              <a:t> </a:t>
            </a:r>
            <a:r>
              <a:rPr lang="en-GB" dirty="0" err="1">
                <a:solidFill>
                  <a:schemeClr val="accent1"/>
                </a:solidFill>
              </a:rPr>
              <a:t>Erklärung</a:t>
            </a:r>
            <a:r>
              <a:rPr lang="en-GB" dirty="0">
                <a:solidFill>
                  <a:schemeClr val="accent1"/>
                </a:solidFill>
              </a:rPr>
              <a:t>/ </a:t>
            </a:r>
            <a:r>
              <a:rPr lang="en-GB" dirty="0" err="1">
                <a:solidFill>
                  <a:schemeClr val="accent1"/>
                </a:solidFill>
              </a:rPr>
              <a:t>Erläuterung</a:t>
            </a:r>
            <a:r>
              <a:rPr lang="en-GB" dirty="0">
                <a:solidFill>
                  <a:schemeClr val="accent1"/>
                </a:solidFill>
              </a:rPr>
              <a:t> für das </a:t>
            </a:r>
            <a:r>
              <a:rPr lang="en-GB" dirty="0" err="1">
                <a:solidFill>
                  <a:schemeClr val="accent1"/>
                </a:solidFill>
              </a:rPr>
              <a:t>sprachliche</a:t>
            </a:r>
            <a:r>
              <a:rPr lang="en-GB" dirty="0">
                <a:solidFill>
                  <a:schemeClr val="accent1"/>
                </a:solidFill>
              </a:rPr>
              <a:t> Mittel, </a:t>
            </a:r>
            <a:r>
              <a:rPr lang="en-GB" dirty="0">
                <a:solidFill>
                  <a:srgbClr val="00B050"/>
                </a:solidFill>
              </a:rPr>
              <a:t>in der 3. </a:t>
            </a:r>
            <a:r>
              <a:rPr lang="en-GB" dirty="0" err="1">
                <a:solidFill>
                  <a:srgbClr val="00B050"/>
                </a:solidFill>
              </a:rPr>
              <a:t>Spalte</a:t>
            </a:r>
            <a:r>
              <a:rPr lang="en-GB" dirty="0">
                <a:solidFill>
                  <a:srgbClr val="00B050"/>
                </a:solidFill>
              </a:rPr>
              <a:t> </a:t>
            </a:r>
            <a:r>
              <a:rPr lang="en-GB" dirty="0">
                <a:solidFill>
                  <a:schemeClr val="tx2"/>
                </a:solidFill>
              </a:rPr>
              <a:t>die </a:t>
            </a:r>
            <a:r>
              <a:rPr lang="en-GB" dirty="0" err="1">
                <a:solidFill>
                  <a:schemeClr val="tx2"/>
                </a:solidFill>
              </a:rPr>
              <a:t>beabsichtigte</a:t>
            </a:r>
            <a:r>
              <a:rPr lang="en-GB" dirty="0">
                <a:solidFill>
                  <a:schemeClr val="tx2"/>
                </a:solidFill>
              </a:rPr>
              <a:t> </a:t>
            </a:r>
            <a:r>
              <a:rPr lang="en-GB" dirty="0" err="1">
                <a:solidFill>
                  <a:schemeClr val="tx2"/>
                </a:solidFill>
              </a:rPr>
              <a:t>Leserwirkung</a:t>
            </a:r>
            <a:r>
              <a:rPr lang="en-GB" dirty="0">
                <a:solidFill>
                  <a:schemeClr val="tx2"/>
                </a:solidFill>
              </a:rPr>
              <a:t>.</a:t>
            </a:r>
            <a:endParaRPr lang="en-DE" dirty="0">
              <a:solidFill>
                <a:schemeClr val="tx2"/>
              </a:solidFill>
            </a:endParaRPr>
          </a:p>
        </p:txBody>
      </p:sp>
      <p:sp>
        <p:nvSpPr>
          <p:cNvPr id="11" name="TextBox 10">
            <a:extLst>
              <a:ext uri="{FF2B5EF4-FFF2-40B4-BE49-F238E27FC236}">
                <a16:creationId xmlns:a16="http://schemas.microsoft.com/office/drawing/2014/main" id="{E13426AE-9E46-053F-F44F-0C1FCCA71AB1}"/>
              </a:ext>
            </a:extLst>
          </p:cNvPr>
          <p:cNvSpPr txBox="1"/>
          <p:nvPr/>
        </p:nvSpPr>
        <p:spPr>
          <a:xfrm>
            <a:off x="94013" y="4553725"/>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12" name="TextBox 11">
            <a:extLst>
              <a:ext uri="{FF2B5EF4-FFF2-40B4-BE49-F238E27FC236}">
                <a16:creationId xmlns:a16="http://schemas.microsoft.com/office/drawing/2014/main" id="{C8D98EB1-8426-2E64-CF3B-38019123F4C6}"/>
              </a:ext>
            </a:extLst>
          </p:cNvPr>
          <p:cNvSpPr txBox="1"/>
          <p:nvPr/>
        </p:nvSpPr>
        <p:spPr>
          <a:xfrm>
            <a:off x="222016" y="3946208"/>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13" name="TextBox 12">
            <a:extLst>
              <a:ext uri="{FF2B5EF4-FFF2-40B4-BE49-F238E27FC236}">
                <a16:creationId xmlns:a16="http://schemas.microsoft.com/office/drawing/2014/main" id="{6C192AF9-5BF5-A34F-8313-0516797AD33A}"/>
              </a:ext>
            </a:extLst>
          </p:cNvPr>
          <p:cNvSpPr txBox="1"/>
          <p:nvPr/>
        </p:nvSpPr>
        <p:spPr>
          <a:xfrm>
            <a:off x="127636" y="3351335"/>
            <a:ext cx="955903" cy="369332"/>
          </a:xfrm>
          <a:prstGeom prst="rect">
            <a:avLst/>
          </a:prstGeom>
          <a:solidFill>
            <a:schemeClr val="accent5"/>
          </a:solidFill>
          <a:ln>
            <a:solidFill>
              <a:schemeClr val="accent6"/>
            </a:solidFill>
          </a:ln>
        </p:spPr>
        <p:txBody>
          <a:bodyPr wrap="square" rtlCol="0">
            <a:spAutoFit/>
          </a:bodyPr>
          <a:lstStyle/>
          <a:p>
            <a:r>
              <a:rPr lang="en-DE" dirty="0"/>
              <a:t>Aufgabe</a:t>
            </a:r>
          </a:p>
        </p:txBody>
      </p:sp>
    </p:spTree>
    <p:extLst>
      <p:ext uri="{BB962C8B-B14F-4D97-AF65-F5344CB8AC3E}">
        <p14:creationId xmlns:p14="http://schemas.microsoft.com/office/powerpoint/2010/main" val="4084316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2F1C8-6E8E-55A5-556C-C9C6E311173E}"/>
            </a:ext>
          </a:extLst>
        </p:cNvPr>
        <p:cNvGrpSpPr/>
        <p:nvPr/>
      </p:nvGrpSpPr>
      <p:grpSpPr>
        <a:xfrm>
          <a:off x="0" y="0"/>
          <a:ext cx="0" cy="0"/>
          <a:chOff x="0" y="0"/>
          <a:chExt cx="0" cy="0"/>
        </a:xfrm>
      </p:grpSpPr>
      <p:pic>
        <p:nvPicPr>
          <p:cNvPr id="4" name="Picture 3" descr="A cartoon of people in a park&#10;&#10;AI-generated content may be incorrect.">
            <a:extLst>
              <a:ext uri="{FF2B5EF4-FFF2-40B4-BE49-F238E27FC236}">
                <a16:creationId xmlns:a16="http://schemas.microsoft.com/office/drawing/2014/main" id="{759F9F30-A3E3-7BCE-4C3A-FBA3F8F51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2" y="1036969"/>
            <a:ext cx="7973123" cy="4501492"/>
          </a:xfrm>
          <a:prstGeom prst="rect">
            <a:avLst/>
          </a:prstGeom>
        </p:spPr>
      </p:pic>
    </p:spTree>
    <p:extLst>
      <p:ext uri="{BB962C8B-B14F-4D97-AF65-F5344CB8AC3E}">
        <p14:creationId xmlns:p14="http://schemas.microsoft.com/office/powerpoint/2010/main" val="2985838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C6C4-C9ED-C43B-D3EA-38351ABDCE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E53DC0-B190-D3D3-6132-3742A009EB07}"/>
              </a:ext>
            </a:extLst>
          </p:cNvPr>
          <p:cNvSpPr txBox="1"/>
          <p:nvPr/>
        </p:nvSpPr>
        <p:spPr>
          <a:xfrm>
            <a:off x="1149281" y="1348486"/>
            <a:ext cx="3799238" cy="856832"/>
          </a:xfrm>
          <a:prstGeom prst="rect">
            <a:avLst/>
          </a:prstGeom>
          <a:noFill/>
          <a:ln>
            <a:solidFill>
              <a:schemeClr val="accent1"/>
            </a:solidFill>
          </a:ln>
        </p:spPr>
        <p:txBody>
          <a:bodyPr wrap="square" rtlCol="0">
            <a:spAutoFit/>
          </a:bodyPr>
          <a:lstStyle/>
          <a:p>
            <a:r>
              <a:rPr lang="en-GB" sz="1000" dirty="0" err="1"/>
              <a:t>Erstelle</a:t>
            </a:r>
            <a:r>
              <a:rPr lang="en-GB" sz="1000" dirty="0"/>
              <a:t> </a:t>
            </a:r>
            <a:r>
              <a:rPr lang="en-GB" sz="1000" dirty="0" err="1"/>
              <a:t>eine</a:t>
            </a:r>
            <a:r>
              <a:rPr lang="en-GB" sz="1000" dirty="0"/>
              <a:t> </a:t>
            </a:r>
            <a:r>
              <a:rPr lang="en-GB" sz="1000" dirty="0" err="1"/>
              <a:t>Tabelle</a:t>
            </a:r>
            <a:r>
              <a:rPr lang="en-GB" sz="1000" dirty="0"/>
              <a:t> </a:t>
            </a:r>
            <a:r>
              <a:rPr lang="en-GB" sz="1000" dirty="0" err="1"/>
              <a:t>mit</a:t>
            </a:r>
            <a:r>
              <a:rPr lang="en-GB" sz="1000" dirty="0"/>
              <a:t> 20 </a:t>
            </a:r>
            <a:r>
              <a:rPr lang="en-GB" sz="1000" dirty="0" err="1"/>
              <a:t>Begriffen</a:t>
            </a:r>
            <a:r>
              <a:rPr lang="en-GB" sz="1000" dirty="0"/>
              <a:t>. In der 1. </a:t>
            </a:r>
            <a:r>
              <a:rPr lang="en-GB" sz="1000" dirty="0" err="1"/>
              <a:t>Spalte</a:t>
            </a:r>
            <a:r>
              <a:rPr lang="en-GB" sz="1000" dirty="0"/>
              <a:t> </a:t>
            </a:r>
            <a:r>
              <a:rPr lang="en-GB" sz="1000" dirty="0" err="1"/>
              <a:t>verwende</a:t>
            </a:r>
            <a:r>
              <a:rPr lang="en-GB" sz="1000" dirty="0"/>
              <a:t> </a:t>
            </a:r>
            <a:r>
              <a:rPr lang="en-GB" sz="1000" dirty="0" err="1"/>
              <a:t>typische</a:t>
            </a:r>
            <a:r>
              <a:rPr lang="en-GB" sz="1000" dirty="0"/>
              <a:t> </a:t>
            </a:r>
            <a:r>
              <a:rPr lang="en-GB" sz="1000" dirty="0" err="1"/>
              <a:t>sprachliche</a:t>
            </a:r>
            <a:r>
              <a:rPr lang="en-GB" sz="1000" dirty="0"/>
              <a:t> Mittel in </a:t>
            </a:r>
            <a:r>
              <a:rPr lang="en-GB" sz="1000" dirty="0" err="1"/>
              <a:t>Gedichten</a:t>
            </a:r>
            <a:r>
              <a:rPr lang="en-GB" sz="1000" dirty="0"/>
              <a:t> und Reden. In der 2. </a:t>
            </a:r>
            <a:r>
              <a:rPr lang="en-GB" sz="1000" dirty="0" err="1"/>
              <a:t>Spalte</a:t>
            </a:r>
            <a:r>
              <a:rPr lang="en-GB" sz="1000" dirty="0"/>
              <a:t> </a:t>
            </a:r>
          </a:p>
          <a:p>
            <a:r>
              <a:rPr lang="en-GB" sz="1000" dirty="0"/>
              <a:t>gib </a:t>
            </a:r>
            <a:r>
              <a:rPr lang="en-GB" sz="1000" dirty="0" err="1"/>
              <a:t>eine</a:t>
            </a:r>
            <a:r>
              <a:rPr lang="en-GB" sz="1000" dirty="0"/>
              <a:t> </a:t>
            </a:r>
            <a:r>
              <a:rPr lang="en-GB" sz="1000" dirty="0" err="1"/>
              <a:t>einfache</a:t>
            </a:r>
            <a:r>
              <a:rPr lang="en-GB" sz="1000" dirty="0"/>
              <a:t> </a:t>
            </a:r>
            <a:r>
              <a:rPr lang="en-GB" sz="1000" dirty="0" err="1"/>
              <a:t>Erklärung</a:t>
            </a:r>
            <a:r>
              <a:rPr lang="en-GB" sz="1000" dirty="0"/>
              <a:t> der </a:t>
            </a:r>
            <a:r>
              <a:rPr lang="en-GB" sz="1000" dirty="0" err="1"/>
              <a:t>sprachlichen</a:t>
            </a:r>
            <a:r>
              <a:rPr lang="en-GB" sz="1000" dirty="0"/>
              <a:t> Mittel. in der 3. </a:t>
            </a:r>
            <a:r>
              <a:rPr lang="en-GB" sz="1000" dirty="0" err="1"/>
              <a:t>Spalte</a:t>
            </a:r>
            <a:r>
              <a:rPr lang="en-GB" sz="1000" dirty="0"/>
              <a:t> </a:t>
            </a:r>
            <a:r>
              <a:rPr lang="en-GB" sz="1000" dirty="0" err="1"/>
              <a:t>ein</a:t>
            </a:r>
            <a:r>
              <a:rPr lang="en-GB" sz="1000" dirty="0"/>
              <a:t> </a:t>
            </a:r>
            <a:r>
              <a:rPr lang="en-GB" sz="1000" dirty="0" err="1"/>
              <a:t>Beispiel</a:t>
            </a:r>
            <a:r>
              <a:rPr lang="en-GB" sz="1000" dirty="0"/>
              <a:t> </a:t>
            </a:r>
            <a:r>
              <a:rPr lang="en-GB" sz="1000" dirty="0" err="1"/>
              <a:t>vom</a:t>
            </a:r>
            <a:r>
              <a:rPr lang="en-GB" sz="1000" dirty="0"/>
              <a:t> </a:t>
            </a:r>
            <a:r>
              <a:rPr lang="en-GB" sz="1000" dirty="0" err="1"/>
              <a:t>jeweiligen</a:t>
            </a:r>
            <a:r>
              <a:rPr lang="en-GB" sz="1000" dirty="0"/>
              <a:t> </a:t>
            </a:r>
            <a:r>
              <a:rPr lang="en-GB" sz="1000" dirty="0" err="1"/>
              <a:t>sprachlichen</a:t>
            </a:r>
            <a:r>
              <a:rPr lang="en-GB" sz="1000" dirty="0"/>
              <a:t> Mittel, in der 4. </a:t>
            </a:r>
            <a:r>
              <a:rPr lang="en-GB" sz="1000" dirty="0" err="1"/>
              <a:t>Spalte</a:t>
            </a:r>
            <a:r>
              <a:rPr lang="en-GB" sz="1000" dirty="0"/>
              <a:t> die </a:t>
            </a:r>
            <a:r>
              <a:rPr lang="en-GB" sz="1000" dirty="0" err="1"/>
              <a:t>vermutliche</a:t>
            </a:r>
            <a:r>
              <a:rPr lang="en-GB" sz="1000" dirty="0"/>
              <a:t> </a:t>
            </a:r>
            <a:r>
              <a:rPr lang="en-GB" sz="1000" dirty="0" err="1"/>
              <a:t>Leserwirkung</a:t>
            </a:r>
            <a:r>
              <a:rPr lang="en-GB" sz="1000" dirty="0"/>
              <a:t>.</a:t>
            </a:r>
          </a:p>
        </p:txBody>
      </p:sp>
      <p:sp>
        <p:nvSpPr>
          <p:cNvPr id="3" name="TextBox 2">
            <a:extLst>
              <a:ext uri="{FF2B5EF4-FFF2-40B4-BE49-F238E27FC236}">
                <a16:creationId xmlns:a16="http://schemas.microsoft.com/office/drawing/2014/main" id="{CA6C63A5-5084-41E8-6000-CAD97CA06934}"/>
              </a:ext>
            </a:extLst>
          </p:cNvPr>
          <p:cNvSpPr txBox="1"/>
          <p:nvPr/>
        </p:nvSpPr>
        <p:spPr>
          <a:xfrm>
            <a:off x="257907" y="788798"/>
            <a:ext cx="4799468"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Tabelle</a:t>
            </a:r>
            <a:r>
              <a:rPr lang="en-GB" b="1" dirty="0"/>
              <a:t> </a:t>
            </a:r>
            <a:r>
              <a:rPr lang="en-GB" b="1" dirty="0" err="1"/>
              <a:t>zu</a:t>
            </a:r>
            <a:r>
              <a:rPr lang="en-GB" b="1" dirty="0"/>
              <a:t> </a:t>
            </a:r>
            <a:r>
              <a:rPr lang="en-GB" b="1" dirty="0" err="1"/>
              <a:t>sprachlichen</a:t>
            </a:r>
            <a:r>
              <a:rPr lang="en-GB" b="1" dirty="0"/>
              <a:t> </a:t>
            </a:r>
            <a:r>
              <a:rPr lang="en-GB" b="1" dirty="0" err="1"/>
              <a:t>Mitteln</a:t>
            </a:r>
            <a:r>
              <a:rPr lang="en-GB" b="1" dirty="0"/>
              <a:t> (, Quiz) </a:t>
            </a:r>
          </a:p>
        </p:txBody>
      </p:sp>
      <p:pic>
        <p:nvPicPr>
          <p:cNvPr id="6" name="Picture 5" descr="A white table with black text&#10;&#10;AI-generated content may be incorrect.">
            <a:extLst>
              <a:ext uri="{FF2B5EF4-FFF2-40B4-BE49-F238E27FC236}">
                <a16:creationId xmlns:a16="http://schemas.microsoft.com/office/drawing/2014/main" id="{C3BD0858-E741-0843-3E5A-BB57BAFB7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281" y="2395674"/>
            <a:ext cx="3287215" cy="2348677"/>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4A0A1FEB-520D-D9EE-2D86-656BDFE9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857" y="1348486"/>
            <a:ext cx="3295650" cy="2348678"/>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9B014095-E1EE-EF5B-B5CE-F76A30A2A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75" y="3697164"/>
            <a:ext cx="3295650" cy="1827800"/>
          </a:xfrm>
          <a:prstGeom prst="rect">
            <a:avLst/>
          </a:prstGeom>
        </p:spPr>
      </p:pic>
      <p:sp>
        <p:nvSpPr>
          <p:cNvPr id="13" name="TextBox 12">
            <a:extLst>
              <a:ext uri="{FF2B5EF4-FFF2-40B4-BE49-F238E27FC236}">
                <a16:creationId xmlns:a16="http://schemas.microsoft.com/office/drawing/2014/main" id="{BF5D00AE-25E8-318F-718E-52D1904A0647}"/>
              </a:ext>
            </a:extLst>
          </p:cNvPr>
          <p:cNvSpPr txBox="1"/>
          <p:nvPr/>
        </p:nvSpPr>
        <p:spPr>
          <a:xfrm>
            <a:off x="4340019" y="6045842"/>
            <a:ext cx="1217000" cy="246221"/>
          </a:xfrm>
          <a:prstGeom prst="rect">
            <a:avLst/>
          </a:prstGeom>
          <a:noFill/>
        </p:spPr>
        <p:txBody>
          <a:bodyPr wrap="none" rtlCol="0">
            <a:spAutoFit/>
          </a:bodyPr>
          <a:lstStyle/>
          <a:p>
            <a:r>
              <a:rPr lang="en-DE" sz="1000" dirty="0"/>
              <a:t>(Fobizz, GPT-5 mini)</a:t>
            </a:r>
          </a:p>
        </p:txBody>
      </p:sp>
    </p:spTree>
    <p:extLst>
      <p:ext uri="{BB962C8B-B14F-4D97-AF65-F5344CB8AC3E}">
        <p14:creationId xmlns:p14="http://schemas.microsoft.com/office/powerpoint/2010/main" val="873422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E7F2E-39C6-17E4-8862-6DE183C2D5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48AD67-56E5-CA98-6D36-E979ABCA310B}"/>
              </a:ext>
            </a:extLst>
          </p:cNvPr>
          <p:cNvSpPr txBox="1"/>
          <p:nvPr/>
        </p:nvSpPr>
        <p:spPr>
          <a:xfrm>
            <a:off x="257907" y="788798"/>
            <a:ext cx="5413550"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Tabelle</a:t>
            </a:r>
            <a:r>
              <a:rPr lang="en-GB" b="1" dirty="0"/>
              <a:t> </a:t>
            </a:r>
            <a:r>
              <a:rPr lang="en-GB" b="1" dirty="0" err="1"/>
              <a:t>zu</a:t>
            </a:r>
            <a:r>
              <a:rPr lang="en-GB" b="1" dirty="0"/>
              <a:t> </a:t>
            </a:r>
            <a:r>
              <a:rPr lang="en-GB" b="1" dirty="0" err="1"/>
              <a:t>sprachlichen</a:t>
            </a:r>
            <a:r>
              <a:rPr lang="en-GB" b="1" dirty="0"/>
              <a:t> </a:t>
            </a:r>
            <a:r>
              <a:rPr lang="en-GB" b="1" dirty="0" err="1"/>
              <a:t>Mitteln</a:t>
            </a:r>
            <a:r>
              <a:rPr lang="en-GB" b="1" dirty="0"/>
              <a:t>,) Quiz </a:t>
            </a:r>
          </a:p>
        </p:txBody>
      </p:sp>
      <p:sp>
        <p:nvSpPr>
          <p:cNvPr id="5" name="TextBox 4">
            <a:extLst>
              <a:ext uri="{FF2B5EF4-FFF2-40B4-BE49-F238E27FC236}">
                <a16:creationId xmlns:a16="http://schemas.microsoft.com/office/drawing/2014/main" id="{FD0E01B8-CA4A-D4E1-AFC2-87608EADDDE5}"/>
              </a:ext>
            </a:extLst>
          </p:cNvPr>
          <p:cNvSpPr txBox="1"/>
          <p:nvPr/>
        </p:nvSpPr>
        <p:spPr>
          <a:xfrm>
            <a:off x="1125832" y="1189507"/>
            <a:ext cx="6229561" cy="707886"/>
          </a:xfrm>
          <a:prstGeom prst="rect">
            <a:avLst/>
          </a:prstGeom>
          <a:noFill/>
          <a:ln>
            <a:solidFill>
              <a:schemeClr val="accent1"/>
            </a:solidFill>
          </a:ln>
        </p:spPr>
        <p:txBody>
          <a:bodyPr wrap="square" rtlCol="0">
            <a:spAutoFit/>
          </a:bodyPr>
          <a:lstStyle/>
          <a:p>
            <a:r>
              <a:rPr lang="en-GB" sz="1000" dirty="0" err="1"/>
              <a:t>Jetzt</a:t>
            </a:r>
            <a:r>
              <a:rPr lang="en-GB" sz="1000" dirty="0"/>
              <a:t> </a:t>
            </a:r>
            <a:r>
              <a:rPr lang="en-GB" sz="1000" dirty="0" err="1"/>
              <a:t>erstelle</a:t>
            </a:r>
            <a:r>
              <a:rPr lang="en-GB" sz="1000" dirty="0"/>
              <a:t> </a:t>
            </a:r>
            <a:r>
              <a:rPr lang="en-GB" sz="1000" dirty="0" err="1"/>
              <a:t>aus</a:t>
            </a:r>
            <a:r>
              <a:rPr lang="en-GB" sz="1000" dirty="0"/>
              <a:t> den </a:t>
            </a:r>
            <a:r>
              <a:rPr lang="en-GB" sz="1000" dirty="0" err="1"/>
              <a:t>sprachlichen</a:t>
            </a:r>
            <a:r>
              <a:rPr lang="en-GB" sz="1000" dirty="0"/>
              <a:t> </a:t>
            </a:r>
            <a:r>
              <a:rPr lang="en-GB" sz="1000" dirty="0" err="1"/>
              <a:t>Mitteln</a:t>
            </a:r>
            <a:r>
              <a:rPr lang="en-GB" sz="1000" dirty="0"/>
              <a:t> </a:t>
            </a:r>
            <a:r>
              <a:rPr lang="en-GB" sz="1000" dirty="0" err="1"/>
              <a:t>ein</a:t>
            </a:r>
            <a:r>
              <a:rPr lang="en-GB" sz="1000" dirty="0"/>
              <a:t> Quiz, 20 </a:t>
            </a:r>
            <a:r>
              <a:rPr lang="en-GB" sz="1000" dirty="0" err="1"/>
              <a:t>Aufgaben</a:t>
            </a:r>
            <a:r>
              <a:rPr lang="en-GB" sz="1000" dirty="0"/>
              <a:t>. </a:t>
            </a:r>
            <a:r>
              <a:rPr lang="en-GB" sz="1000" dirty="0" err="1"/>
              <a:t>Verwende</a:t>
            </a:r>
            <a:r>
              <a:rPr lang="en-GB" sz="1000" dirty="0"/>
              <a:t> </a:t>
            </a:r>
            <a:r>
              <a:rPr lang="en-GB" sz="1000" dirty="0" err="1"/>
              <a:t>jeweils</a:t>
            </a:r>
            <a:r>
              <a:rPr lang="en-GB" sz="1000" dirty="0"/>
              <a:t> </a:t>
            </a:r>
            <a:r>
              <a:rPr lang="en-GB" sz="1000" dirty="0" err="1"/>
              <a:t>eines</a:t>
            </a:r>
            <a:r>
              <a:rPr lang="en-GB" sz="1000" dirty="0"/>
              <a:t> der </a:t>
            </a:r>
            <a:r>
              <a:rPr lang="en-GB" sz="1000" dirty="0" err="1"/>
              <a:t>sprachlichen</a:t>
            </a:r>
            <a:r>
              <a:rPr lang="en-GB" sz="1000" dirty="0"/>
              <a:t> Mittel. </a:t>
            </a:r>
          </a:p>
          <a:p>
            <a:r>
              <a:rPr lang="en-GB" sz="1000" dirty="0" err="1"/>
              <a:t>Produziere</a:t>
            </a:r>
            <a:r>
              <a:rPr lang="en-GB" sz="1000" dirty="0"/>
              <a:t> pro Aufgabe </a:t>
            </a:r>
            <a:r>
              <a:rPr lang="en-GB" sz="1000" dirty="0" err="1"/>
              <a:t>einen</a:t>
            </a:r>
            <a:r>
              <a:rPr lang="en-GB" sz="1000" dirty="0"/>
              <a:t>, maximal 2 </a:t>
            </a:r>
            <a:r>
              <a:rPr lang="en-GB" sz="1000" dirty="0" err="1"/>
              <a:t>Sätze</a:t>
            </a:r>
            <a:r>
              <a:rPr lang="en-GB" sz="1000" dirty="0"/>
              <a:t>, in </a:t>
            </a:r>
            <a:r>
              <a:rPr lang="en-GB" sz="1000" dirty="0" err="1"/>
              <a:t>dem</a:t>
            </a:r>
            <a:r>
              <a:rPr lang="en-GB" sz="1000" dirty="0"/>
              <a:t> </a:t>
            </a:r>
            <a:r>
              <a:rPr lang="en-GB" sz="1000" dirty="0" err="1"/>
              <a:t>bzw</a:t>
            </a:r>
            <a:r>
              <a:rPr lang="en-GB" sz="1000" dirty="0"/>
              <a:t>. in </a:t>
            </a:r>
            <a:r>
              <a:rPr lang="en-GB" sz="1000" dirty="0" err="1"/>
              <a:t>denen</a:t>
            </a:r>
            <a:r>
              <a:rPr lang="en-GB" sz="1000" dirty="0"/>
              <a:t> das </a:t>
            </a:r>
            <a:r>
              <a:rPr lang="en-GB" sz="1000" dirty="0" err="1"/>
              <a:t>jeweilige</a:t>
            </a:r>
            <a:r>
              <a:rPr lang="en-GB" sz="1000" dirty="0"/>
              <a:t> </a:t>
            </a:r>
            <a:r>
              <a:rPr lang="en-GB" sz="1000" dirty="0" err="1"/>
              <a:t>sprachliche</a:t>
            </a:r>
            <a:r>
              <a:rPr lang="en-GB" sz="1000" dirty="0"/>
              <a:t> Mittel </a:t>
            </a:r>
            <a:r>
              <a:rPr lang="en-GB" sz="1000" dirty="0" err="1"/>
              <a:t>vorkommt</a:t>
            </a:r>
            <a:r>
              <a:rPr lang="en-GB" sz="1000" dirty="0"/>
              <a:t>. </a:t>
            </a:r>
          </a:p>
          <a:p>
            <a:r>
              <a:rPr lang="en-GB" sz="1000" dirty="0"/>
              <a:t>Gib die </a:t>
            </a:r>
            <a:r>
              <a:rPr lang="en-GB" sz="1000" dirty="0" err="1"/>
              <a:t>Lösungen</a:t>
            </a:r>
            <a:r>
              <a:rPr lang="en-GB" sz="1000" dirty="0"/>
              <a:t> der </a:t>
            </a:r>
            <a:r>
              <a:rPr lang="en-GB" sz="1000" dirty="0" err="1"/>
              <a:t>Aufgaben</a:t>
            </a:r>
            <a:r>
              <a:rPr lang="en-GB" sz="1000" dirty="0"/>
              <a:t> </a:t>
            </a:r>
            <a:r>
              <a:rPr lang="en-GB" sz="1000" dirty="0" err="1"/>
              <a:t>durchnummeriert</a:t>
            </a:r>
            <a:r>
              <a:rPr lang="en-GB" sz="1000" dirty="0"/>
              <a:t> am Ende in der 1. </a:t>
            </a:r>
            <a:r>
              <a:rPr lang="en-GB" sz="1000" dirty="0" err="1"/>
              <a:t>Spalte</a:t>
            </a:r>
            <a:r>
              <a:rPr lang="en-GB" sz="1000" dirty="0"/>
              <a:t> </a:t>
            </a:r>
            <a:r>
              <a:rPr lang="en-GB" sz="1000" dirty="0" err="1"/>
              <a:t>einer</a:t>
            </a:r>
            <a:r>
              <a:rPr lang="en-GB" sz="1000" dirty="0"/>
              <a:t> </a:t>
            </a:r>
            <a:r>
              <a:rPr lang="en-GB" sz="1000" dirty="0" err="1"/>
              <a:t>Tabelle</a:t>
            </a:r>
            <a:r>
              <a:rPr lang="en-GB" sz="1000" dirty="0"/>
              <a:t>, </a:t>
            </a:r>
            <a:r>
              <a:rPr lang="en-GB" sz="1000" dirty="0" err="1"/>
              <a:t>daneben</a:t>
            </a:r>
            <a:r>
              <a:rPr lang="en-GB" sz="1000" dirty="0"/>
              <a:t> in der 2. </a:t>
            </a:r>
            <a:r>
              <a:rPr lang="en-GB" sz="1000" dirty="0" err="1"/>
              <a:t>Spalte</a:t>
            </a:r>
            <a:r>
              <a:rPr lang="en-GB" sz="1000" dirty="0"/>
              <a:t> gib </a:t>
            </a:r>
          </a:p>
          <a:p>
            <a:r>
              <a:rPr lang="en-GB" sz="1000" dirty="0" err="1"/>
              <a:t>eine</a:t>
            </a:r>
            <a:r>
              <a:rPr lang="en-GB" sz="1000" dirty="0"/>
              <a:t> </a:t>
            </a:r>
            <a:r>
              <a:rPr lang="en-GB" sz="1000" dirty="0" err="1"/>
              <a:t>Erklärung</a:t>
            </a:r>
            <a:r>
              <a:rPr lang="en-GB" sz="1000" dirty="0"/>
              <a:t>/ </a:t>
            </a:r>
            <a:r>
              <a:rPr lang="en-GB" sz="1000" dirty="0" err="1"/>
              <a:t>Erläuterung</a:t>
            </a:r>
            <a:r>
              <a:rPr lang="en-GB" sz="1000" dirty="0"/>
              <a:t> für das </a:t>
            </a:r>
            <a:r>
              <a:rPr lang="en-GB" sz="1000" dirty="0" err="1"/>
              <a:t>sprachliche</a:t>
            </a:r>
            <a:r>
              <a:rPr lang="en-GB" sz="1000" dirty="0"/>
              <a:t> Mittel, in der 3. </a:t>
            </a:r>
            <a:r>
              <a:rPr lang="en-GB" sz="1000" dirty="0" err="1"/>
              <a:t>Spalte</a:t>
            </a:r>
            <a:r>
              <a:rPr lang="en-GB" sz="1000" dirty="0"/>
              <a:t> die </a:t>
            </a:r>
            <a:r>
              <a:rPr lang="en-GB" sz="1000" dirty="0" err="1"/>
              <a:t>beabsichtigte</a:t>
            </a:r>
            <a:r>
              <a:rPr lang="en-GB" sz="1000" dirty="0"/>
              <a:t> </a:t>
            </a:r>
            <a:r>
              <a:rPr lang="en-GB" sz="1000" dirty="0" err="1"/>
              <a:t>Leserwirkung</a:t>
            </a:r>
            <a:r>
              <a:rPr lang="en-GB" sz="1000" dirty="0"/>
              <a:t>.</a:t>
            </a:r>
            <a:endParaRPr lang="en-DE" sz="1000" dirty="0"/>
          </a:p>
        </p:txBody>
      </p:sp>
      <p:pic>
        <p:nvPicPr>
          <p:cNvPr id="14" name="Picture 13" descr="A white paper with black text&#10;&#10;AI-generated content may be incorrect.">
            <a:extLst>
              <a:ext uri="{FF2B5EF4-FFF2-40B4-BE49-F238E27FC236}">
                <a16:creationId xmlns:a16="http://schemas.microsoft.com/office/drawing/2014/main" id="{9A0C7132-3722-3692-E313-6FBE686A7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10" y="2055193"/>
            <a:ext cx="2590695" cy="4030816"/>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F37B147F-C386-8A1D-62C5-B602858F3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305" y="2066858"/>
            <a:ext cx="2890894" cy="3499929"/>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406907F2-C6A0-C0FE-9DB0-7AD30CD7C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573" y="2226013"/>
            <a:ext cx="2852604" cy="3079515"/>
          </a:xfrm>
          <a:prstGeom prst="rect">
            <a:avLst/>
          </a:prstGeom>
        </p:spPr>
      </p:pic>
      <p:sp>
        <p:nvSpPr>
          <p:cNvPr id="21" name="TextBox 20">
            <a:extLst>
              <a:ext uri="{FF2B5EF4-FFF2-40B4-BE49-F238E27FC236}">
                <a16:creationId xmlns:a16="http://schemas.microsoft.com/office/drawing/2014/main" id="{45D71EE8-9456-9678-7ADF-F54EBC16F023}"/>
              </a:ext>
            </a:extLst>
          </p:cNvPr>
          <p:cNvSpPr txBox="1"/>
          <p:nvPr/>
        </p:nvSpPr>
        <p:spPr>
          <a:xfrm>
            <a:off x="4195134" y="6194368"/>
            <a:ext cx="830677" cy="246221"/>
          </a:xfrm>
          <a:prstGeom prst="rect">
            <a:avLst/>
          </a:prstGeom>
          <a:noFill/>
        </p:spPr>
        <p:txBody>
          <a:bodyPr wrap="none" rtlCol="0">
            <a:spAutoFit/>
          </a:bodyPr>
          <a:lstStyle/>
          <a:p>
            <a:r>
              <a:rPr lang="en-DE" sz="1000" dirty="0"/>
              <a:t>(GPT-5 mini)</a:t>
            </a:r>
          </a:p>
        </p:txBody>
      </p:sp>
    </p:spTree>
    <p:extLst>
      <p:ext uri="{BB962C8B-B14F-4D97-AF65-F5344CB8AC3E}">
        <p14:creationId xmlns:p14="http://schemas.microsoft.com/office/powerpoint/2010/main" val="226891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D291-E7FE-D6F7-DB5F-F793FD005AD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132138A-EF2C-B487-71B3-2402893B97C5}"/>
              </a:ext>
            </a:extLst>
          </p:cNvPr>
          <p:cNvSpPr txBox="1"/>
          <p:nvPr/>
        </p:nvSpPr>
        <p:spPr>
          <a:xfrm>
            <a:off x="313400" y="795839"/>
            <a:ext cx="7850886" cy="646331"/>
          </a:xfrm>
          <a:prstGeom prst="rect">
            <a:avLst/>
          </a:prstGeom>
          <a:noFill/>
        </p:spPr>
        <p:txBody>
          <a:bodyPr wrap="square" rtlCol="0">
            <a:spAutoFit/>
          </a:bodyPr>
          <a:lstStyle/>
          <a:p>
            <a:r>
              <a:rPr lang="en-GB" b="1" u="sng" dirty="0" err="1"/>
              <a:t>Beispiel</a:t>
            </a:r>
            <a:r>
              <a:rPr lang="en-GB" b="1" u="sng" dirty="0"/>
              <a:t>:</a:t>
            </a:r>
            <a:r>
              <a:rPr lang="en-GB" b="1" dirty="0"/>
              <a:t>    (A) </a:t>
            </a:r>
            <a:r>
              <a:rPr lang="en-GB" b="1" dirty="0" err="1"/>
              <a:t>aus</a:t>
            </a:r>
            <a:r>
              <a:rPr lang="en-GB" b="1" dirty="0"/>
              <a:t> </a:t>
            </a:r>
            <a:r>
              <a:rPr lang="en-GB" b="1" dirty="0" err="1"/>
              <a:t>altem</a:t>
            </a:r>
            <a:r>
              <a:rPr lang="en-GB" b="1" dirty="0"/>
              <a:t>/</a:t>
            </a:r>
            <a:r>
              <a:rPr lang="en-GB" b="1" dirty="0" err="1"/>
              <a:t>allgemeinem</a:t>
            </a:r>
            <a:r>
              <a:rPr lang="en-GB" b="1" dirty="0"/>
              <a:t> Material -&gt; </a:t>
            </a:r>
            <a:r>
              <a:rPr lang="en-GB" b="1" dirty="0" err="1"/>
              <a:t>neues</a:t>
            </a:r>
            <a:r>
              <a:rPr lang="en-GB" b="1" dirty="0"/>
              <a:t>/</a:t>
            </a:r>
            <a:r>
              <a:rPr lang="en-GB" b="1" dirty="0" err="1"/>
              <a:t>spezifisches</a:t>
            </a:r>
            <a:r>
              <a:rPr lang="en-GB" b="1" dirty="0"/>
              <a:t> Material	    </a:t>
            </a:r>
            <a:endParaRPr lang="en-DE" b="1" u="sng" dirty="0"/>
          </a:p>
        </p:txBody>
      </p:sp>
      <p:sp>
        <p:nvSpPr>
          <p:cNvPr id="3" name="Rectangle 1">
            <a:extLst>
              <a:ext uri="{FF2B5EF4-FFF2-40B4-BE49-F238E27FC236}">
                <a16:creationId xmlns:a16="http://schemas.microsoft.com/office/drawing/2014/main" id="{092C01D3-90E6-8E19-2266-78EC64AA2408}"/>
              </a:ext>
            </a:extLst>
          </p:cNvPr>
          <p:cNvSpPr>
            <a:spLocks noChangeArrowheads="1"/>
          </p:cNvSpPr>
          <p:nvPr/>
        </p:nvSpPr>
        <p:spPr bwMode="auto">
          <a:xfrm>
            <a:off x="1342547" y="1541468"/>
            <a:ext cx="6531596" cy="20313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DE" dirty="0">
                <a:latin typeface="Calibri" panose="020F0502020204030204" pitchFamily="34" charset="0"/>
                <a:cs typeface="Calibri" panose="020F0502020204030204" pitchFamily="34" charset="0"/>
              </a:rPr>
              <a:t>Verwende das Arbeitsblatt als Vorlage für Situationen, </a:t>
            </a:r>
          </a:p>
          <a:p>
            <a:r>
              <a:rPr lang="en-DE" dirty="0">
                <a:latin typeface="Calibri" panose="020F0502020204030204" pitchFamily="34" charset="0"/>
                <a:cs typeface="Calibri" panose="020F0502020204030204" pitchFamily="34" charset="0"/>
              </a:rPr>
              <a:t>die mit dem 4-Seiten-Modell analysiert werden können. </a:t>
            </a:r>
          </a:p>
          <a:p>
            <a:r>
              <a:rPr lang="en-DE" dirty="0">
                <a:latin typeface="Calibri" panose="020F0502020204030204" pitchFamily="34" charset="0"/>
                <a:cs typeface="Calibri" panose="020F0502020204030204" pitchFamily="34" charset="0"/>
              </a:rPr>
              <a:t>Erstelle jetzt 8 Situationen, wie sie bei Elektroniker-Auszubildenden </a:t>
            </a:r>
          </a:p>
          <a:p>
            <a:r>
              <a:rPr lang="en-GB" dirty="0">
                <a:latin typeface="Calibri" panose="020F0502020204030204" pitchFamily="34" charset="0"/>
                <a:cs typeface="Calibri" panose="020F0502020204030204" pitchFamily="34" charset="0"/>
              </a:rPr>
              <a:t>i</a:t>
            </a:r>
            <a:r>
              <a:rPr lang="en-DE" dirty="0">
                <a:latin typeface="Calibri" panose="020F0502020204030204" pitchFamily="34" charset="0"/>
                <a:cs typeface="Calibri" panose="020F0502020204030204" pitchFamily="34" charset="0"/>
              </a:rPr>
              <a:t>m beruflichen Alltag vorkommen können. </a:t>
            </a:r>
          </a:p>
          <a:p>
            <a:r>
              <a:rPr lang="en-DE" dirty="0">
                <a:latin typeface="Calibri" panose="020F0502020204030204" pitchFamily="34" charset="0"/>
                <a:cs typeface="Calibri" panose="020F0502020204030204" pitchFamily="34" charset="0"/>
              </a:rPr>
              <a:t>Erstelle erst die Situationen. </a:t>
            </a:r>
          </a:p>
          <a:p>
            <a:r>
              <a:rPr lang="en-DE" dirty="0">
                <a:latin typeface="Calibri" panose="020F0502020204030204" pitchFamily="34" charset="0"/>
                <a:cs typeface="Calibri" panose="020F0502020204030204" pitchFamily="34" charset="0"/>
              </a:rPr>
              <a:t>Gib danach die jeweiligen Lösungen an. </a:t>
            </a:r>
          </a:p>
          <a:p>
            <a:r>
              <a:rPr lang="en-DE" dirty="0">
                <a:latin typeface="Calibri" panose="020F0502020204030204" pitchFamily="34" charset="0"/>
                <a:cs typeface="Calibri" panose="020F0502020204030204" pitchFamily="34" charset="0"/>
              </a:rPr>
              <a:t>Denke genau und lange nach.</a:t>
            </a:r>
            <a:endParaRPr kumimoji="0" lang="en-DE" altLang="en-DE" b="0" i="0" u="none" strike="noStrike" cap="none" normalizeH="0" baseline="0" dirty="0">
              <a:ln>
                <a:noFill/>
              </a:ln>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08837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F146-1AD5-295F-07F3-3DD5FAE2DD4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749565C-98F5-90B2-017A-B06570815768}"/>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(B) </a:t>
            </a:r>
            <a:r>
              <a:rPr lang="en-GB" b="1" dirty="0" err="1"/>
              <a:t>Umschreiben</a:t>
            </a:r>
            <a:r>
              <a:rPr lang="en-GB" b="1" dirty="0"/>
              <a:t> von </a:t>
            </a:r>
            <a:r>
              <a:rPr lang="en-GB" b="1" dirty="0" err="1"/>
              <a:t>altem</a:t>
            </a:r>
            <a:r>
              <a:rPr lang="en-GB" b="1" dirty="0"/>
              <a:t> Material …	    </a:t>
            </a:r>
            <a:endParaRPr lang="en-DE" b="1" u="sng" dirty="0"/>
          </a:p>
        </p:txBody>
      </p:sp>
      <p:pic>
        <p:nvPicPr>
          <p:cNvPr id="5" name="Picture 4" descr="A white sheet of paper with black lines&#10;&#10;AI-generated content may be incorrect.">
            <a:extLst>
              <a:ext uri="{FF2B5EF4-FFF2-40B4-BE49-F238E27FC236}">
                <a16:creationId xmlns:a16="http://schemas.microsoft.com/office/drawing/2014/main" id="{304B872A-9ECB-FAB7-0B70-10F233D34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25" y="1165172"/>
            <a:ext cx="3493186" cy="4876893"/>
          </a:xfrm>
          <a:prstGeom prst="rect">
            <a:avLst/>
          </a:prstGeom>
        </p:spPr>
      </p:pic>
      <p:pic>
        <p:nvPicPr>
          <p:cNvPr id="7" name="Picture 6" descr="A white paper with black text&#10;&#10;AI-generated content may be incorrect.">
            <a:extLst>
              <a:ext uri="{FF2B5EF4-FFF2-40B4-BE49-F238E27FC236}">
                <a16:creationId xmlns:a16="http://schemas.microsoft.com/office/drawing/2014/main" id="{66A38190-A5D1-D29F-B846-248CA0972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566" y="1145075"/>
            <a:ext cx="3421091" cy="4896990"/>
          </a:xfrm>
          <a:prstGeom prst="rect">
            <a:avLst/>
          </a:prstGeom>
        </p:spPr>
      </p:pic>
      <p:sp>
        <p:nvSpPr>
          <p:cNvPr id="11" name="TextBox 10">
            <a:extLst>
              <a:ext uri="{FF2B5EF4-FFF2-40B4-BE49-F238E27FC236}">
                <a16:creationId xmlns:a16="http://schemas.microsoft.com/office/drawing/2014/main" id="{ECF57794-C83F-7241-7E3E-D404F1E9A114}"/>
              </a:ext>
            </a:extLst>
          </p:cNvPr>
          <p:cNvSpPr txBox="1"/>
          <p:nvPr/>
        </p:nvSpPr>
        <p:spPr>
          <a:xfrm>
            <a:off x="3726180" y="6114302"/>
            <a:ext cx="2367571" cy="276999"/>
          </a:xfrm>
          <a:prstGeom prst="rect">
            <a:avLst/>
          </a:prstGeom>
          <a:noFill/>
        </p:spPr>
        <p:txBody>
          <a:bodyPr wrap="none" rtlCol="0">
            <a:spAutoFit/>
          </a:bodyPr>
          <a:lstStyle/>
          <a:p>
            <a:r>
              <a:rPr lang="en-DE" sz="1200" dirty="0"/>
              <a:t>Quelle: Kommunikado. Klett, 2000.</a:t>
            </a:r>
          </a:p>
        </p:txBody>
      </p:sp>
    </p:spTree>
    <p:extLst>
      <p:ext uri="{BB962C8B-B14F-4D97-AF65-F5344CB8AC3E}">
        <p14:creationId xmlns:p14="http://schemas.microsoft.com/office/powerpoint/2010/main" val="4234079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9F31-B5C7-3572-D589-C5C8652781D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5151A41-D67D-514B-84B8-2AF87378A0D1}"/>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(C) … </a:t>
            </a:r>
            <a:r>
              <a:rPr lang="en-GB" b="1" dirty="0" err="1"/>
              <a:t>zu</a:t>
            </a:r>
            <a:r>
              <a:rPr lang="en-GB" b="1" dirty="0"/>
              <a:t> </a:t>
            </a:r>
            <a:r>
              <a:rPr lang="en-GB" b="1" dirty="0" err="1"/>
              <a:t>neuem</a:t>
            </a:r>
            <a:r>
              <a:rPr lang="en-GB" b="1" dirty="0"/>
              <a:t> Material	    </a:t>
            </a:r>
            <a:endParaRPr lang="en-DE" b="1" u="sng" dirty="0"/>
          </a:p>
        </p:txBody>
      </p:sp>
      <p:pic>
        <p:nvPicPr>
          <p:cNvPr id="3" name="Picture 2" descr="A paper with text on it&#10;&#10;AI-generated content may be incorrect.">
            <a:extLst>
              <a:ext uri="{FF2B5EF4-FFF2-40B4-BE49-F238E27FC236}">
                <a16:creationId xmlns:a16="http://schemas.microsoft.com/office/drawing/2014/main" id="{8851278C-41A0-4DA0-EF03-51F8115A1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837" y="1239049"/>
            <a:ext cx="3251363" cy="4823112"/>
          </a:xfrm>
          <a:prstGeom prst="rect">
            <a:avLst/>
          </a:prstGeom>
        </p:spPr>
      </p:pic>
      <p:pic>
        <p:nvPicPr>
          <p:cNvPr id="6" name="Picture 5" descr="A white grid with black text&#10;&#10;AI-generated content may be incorrect.">
            <a:extLst>
              <a:ext uri="{FF2B5EF4-FFF2-40B4-BE49-F238E27FC236}">
                <a16:creationId xmlns:a16="http://schemas.microsoft.com/office/drawing/2014/main" id="{CDC038A6-EB09-12AB-3C58-F03E76E6D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4" y="1165171"/>
            <a:ext cx="3302272" cy="4896990"/>
          </a:xfrm>
          <a:prstGeom prst="rect">
            <a:avLst/>
          </a:prstGeom>
        </p:spPr>
      </p:pic>
      <p:sp>
        <p:nvSpPr>
          <p:cNvPr id="2" name="TextBox 1">
            <a:extLst>
              <a:ext uri="{FF2B5EF4-FFF2-40B4-BE49-F238E27FC236}">
                <a16:creationId xmlns:a16="http://schemas.microsoft.com/office/drawing/2014/main" id="{903CEE12-808D-EE63-312D-7CFEC425E5BC}"/>
              </a:ext>
            </a:extLst>
          </p:cNvPr>
          <p:cNvSpPr txBox="1"/>
          <p:nvPr/>
        </p:nvSpPr>
        <p:spPr>
          <a:xfrm>
            <a:off x="4345098" y="6136039"/>
            <a:ext cx="887914" cy="307777"/>
          </a:xfrm>
          <a:prstGeom prst="rect">
            <a:avLst/>
          </a:prstGeom>
          <a:noFill/>
        </p:spPr>
        <p:txBody>
          <a:bodyPr wrap="square" rtlCol="0">
            <a:spAutoFit/>
          </a:bodyPr>
          <a:lstStyle/>
          <a:p>
            <a:r>
              <a:rPr lang="en-DE" sz="1400" dirty="0"/>
              <a:t>(GPT5.2)</a:t>
            </a:r>
          </a:p>
        </p:txBody>
      </p:sp>
    </p:spTree>
    <p:extLst>
      <p:ext uri="{BB962C8B-B14F-4D97-AF65-F5344CB8AC3E}">
        <p14:creationId xmlns:p14="http://schemas.microsoft.com/office/powerpoint/2010/main" val="2563859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CA6E0-7259-E7C6-41FB-54007BDB347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8C199E6-4A76-3C3F-3FF5-8FC7B95123FF}"/>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True-False-</a:t>
            </a:r>
            <a:r>
              <a:rPr lang="en-GB" b="1" dirty="0" err="1"/>
              <a:t>Aussagen</a:t>
            </a:r>
            <a:r>
              <a:rPr lang="en-GB" b="1" dirty="0"/>
              <a:t> </a:t>
            </a:r>
            <a:r>
              <a:rPr lang="en-GB" b="1" dirty="0" err="1"/>
              <a:t>zum</a:t>
            </a:r>
            <a:r>
              <a:rPr lang="en-GB" b="1" dirty="0"/>
              <a:t> Thema </a:t>
            </a:r>
            <a:r>
              <a:rPr lang="en-GB" b="1" dirty="0" err="1"/>
              <a:t>rhetorische</a:t>
            </a:r>
            <a:r>
              <a:rPr lang="en-GB" b="1" dirty="0"/>
              <a:t> Mittel	    </a:t>
            </a:r>
            <a:endParaRPr lang="en-DE" b="1" u="sng" dirty="0"/>
          </a:p>
        </p:txBody>
      </p:sp>
      <p:sp>
        <p:nvSpPr>
          <p:cNvPr id="17" name="TextBox 16">
            <a:extLst>
              <a:ext uri="{FF2B5EF4-FFF2-40B4-BE49-F238E27FC236}">
                <a16:creationId xmlns:a16="http://schemas.microsoft.com/office/drawing/2014/main" id="{F2D59FD0-9B32-5463-3C2D-6D9C0A17A72D}"/>
              </a:ext>
            </a:extLst>
          </p:cNvPr>
          <p:cNvSpPr txBox="1"/>
          <p:nvPr/>
        </p:nvSpPr>
        <p:spPr>
          <a:xfrm>
            <a:off x="1167063" y="1491914"/>
            <a:ext cx="6148138" cy="1477328"/>
          </a:xfrm>
          <a:prstGeom prst="rect">
            <a:avLst/>
          </a:prstGeom>
          <a:noFill/>
          <a:ln>
            <a:solidFill>
              <a:schemeClr val="accent1"/>
            </a:solidFill>
          </a:ln>
        </p:spPr>
        <p:txBody>
          <a:bodyPr wrap="square" rtlCol="0">
            <a:spAutoFit/>
          </a:bodyPr>
          <a:lstStyle/>
          <a:p>
            <a:r>
              <a:rPr lang="en-DE" dirty="0"/>
              <a:t>Erstelle für Lernende der 12. Klasse, BK NRW Ingenieurschule, </a:t>
            </a:r>
          </a:p>
          <a:p>
            <a:r>
              <a:rPr lang="en-DE" dirty="0"/>
              <a:t>10 Aussagen zum Thema rhetorische Mittel in Kurzgeschichten. </a:t>
            </a:r>
          </a:p>
          <a:p>
            <a:r>
              <a:rPr lang="en-DE" dirty="0"/>
              <a:t>5 Aussagen sind wahr, 5 sind falsch. Mische die Aussagen, nicht </a:t>
            </a:r>
          </a:p>
          <a:p>
            <a:r>
              <a:rPr lang="en-DE" dirty="0"/>
              <a:t>nach dem Schema wahr-falsch-wahr-falsch- ... </a:t>
            </a:r>
          </a:p>
          <a:p>
            <a:r>
              <a:rPr lang="en-DE" dirty="0"/>
              <a:t>Gib am Ende die Lösungen für die falschen Aussagen an.</a:t>
            </a:r>
          </a:p>
        </p:txBody>
      </p:sp>
    </p:spTree>
    <p:extLst>
      <p:ext uri="{BB962C8B-B14F-4D97-AF65-F5344CB8AC3E}">
        <p14:creationId xmlns:p14="http://schemas.microsoft.com/office/powerpoint/2010/main" val="1115810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26D2E-D4BC-EEBD-9D5E-BF038FCEB53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DFBB75-D737-C9A8-D5AC-7FEA7A8932CC}"/>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True-False-</a:t>
            </a:r>
            <a:r>
              <a:rPr lang="en-GB" b="1" dirty="0" err="1"/>
              <a:t>Aussagen</a:t>
            </a:r>
            <a:r>
              <a:rPr lang="en-GB" b="1" dirty="0"/>
              <a:t> </a:t>
            </a:r>
            <a:r>
              <a:rPr lang="en-GB" b="1" dirty="0" err="1"/>
              <a:t>zum</a:t>
            </a:r>
            <a:r>
              <a:rPr lang="en-GB" b="1" dirty="0"/>
              <a:t> Thema </a:t>
            </a:r>
            <a:r>
              <a:rPr lang="en-GB" b="1" dirty="0" err="1"/>
              <a:t>rhetorische</a:t>
            </a:r>
            <a:r>
              <a:rPr lang="en-GB" b="1" dirty="0"/>
              <a:t> Mittel	    </a:t>
            </a:r>
            <a:endParaRPr lang="en-DE" b="1" u="sng" dirty="0"/>
          </a:p>
        </p:txBody>
      </p:sp>
      <p:sp>
        <p:nvSpPr>
          <p:cNvPr id="17" name="TextBox 16">
            <a:extLst>
              <a:ext uri="{FF2B5EF4-FFF2-40B4-BE49-F238E27FC236}">
                <a16:creationId xmlns:a16="http://schemas.microsoft.com/office/drawing/2014/main" id="{C606C4C9-ACFF-C30B-E094-FB483553181E}"/>
              </a:ext>
            </a:extLst>
          </p:cNvPr>
          <p:cNvSpPr txBox="1"/>
          <p:nvPr/>
        </p:nvSpPr>
        <p:spPr>
          <a:xfrm>
            <a:off x="1143000" y="1455825"/>
            <a:ext cx="7399422" cy="5016758"/>
          </a:xfrm>
          <a:prstGeom prst="rect">
            <a:avLst/>
          </a:prstGeom>
          <a:noFill/>
        </p:spPr>
        <p:txBody>
          <a:bodyPr wrap="square" rtlCol="0">
            <a:spAutoFit/>
          </a:bodyPr>
          <a:lstStyle/>
          <a:p>
            <a:r>
              <a:rPr lang="en-DE" dirty="0"/>
              <a:t>1 Eine Metapher ist ein sprachliches Bild, bei dem ein Begriff in übertragener Bedeutung verwendet wird, ohne ein Vergleichswort wie „wie“ oder „als“ zu benutzen.</a:t>
            </a:r>
          </a:p>
          <a:p>
            <a:pPr lvl="0"/>
            <a:r>
              <a:rPr lang="en-DE" dirty="0"/>
              <a:t>2 Eine Anapher liegt vor, wenn ein Wort oder eine Wortgruppe am Anfang aufeinanderfolgender Sätze oder Satzteile wiederholt wird.</a:t>
            </a:r>
          </a:p>
          <a:p>
            <a:pPr lvl="0"/>
            <a:r>
              <a:rPr lang="en-DE" dirty="0"/>
              <a:t>3 In Kurzgeschichten werden rhetorische Mittel ausschließlich verwendet, um </a:t>
            </a:r>
          </a:p>
          <a:p>
            <a:pPr lvl="0"/>
            <a:r>
              <a:rPr lang="en-DE" dirty="0"/>
              <a:t>den Text spannender zu machen.</a:t>
            </a:r>
          </a:p>
          <a:p>
            <a:pPr lvl="0"/>
            <a:r>
              <a:rPr lang="en-DE" dirty="0"/>
              <a:t>4 Ein Vergleich enthält in der Regel ein Vergleichswort wie „wie“ oder „als“.</a:t>
            </a:r>
          </a:p>
          <a:p>
            <a:pPr lvl="0"/>
            <a:r>
              <a:rPr lang="en-DE" dirty="0"/>
              <a:t>5 Die Personifikation ist ein Stilmittel, bei dem Tieren oder Gegenständen menschliche Eigenschaften zugeschrieben werden.</a:t>
            </a:r>
          </a:p>
          <a:p>
            <a:pPr lvl="0"/>
            <a:r>
              <a:rPr lang="en-DE" dirty="0"/>
              <a:t>[…]</a:t>
            </a:r>
          </a:p>
          <a:p>
            <a:pPr lvl="0"/>
            <a:endParaRPr lang="en-DE" dirty="0"/>
          </a:p>
          <a:p>
            <a:r>
              <a:rPr lang="en-DE" b="1" dirty="0"/>
              <a:t>Aussage 3 – falsch:</a:t>
            </a:r>
            <a:br>
              <a:rPr lang="en-DE" dirty="0"/>
            </a:br>
            <a:r>
              <a:rPr lang="en-DE" dirty="0"/>
              <a:t>Rhetorische Mittel werden nicht ausschließlich zur Spannung eingesetzt, </a:t>
            </a:r>
          </a:p>
          <a:p>
            <a:r>
              <a:rPr lang="en-DE" dirty="0"/>
              <a:t>sondern auch zur Charakterisierung, zur Verdeutlichung von Themen, zur </a:t>
            </a:r>
          </a:p>
          <a:p>
            <a:r>
              <a:rPr lang="en-DE" dirty="0"/>
              <a:t>Erzeugung von Atmosphäre oder zur Verstärkung bestimmter Aussagen.</a:t>
            </a:r>
          </a:p>
          <a:p>
            <a:r>
              <a:rPr lang="en-DE" dirty="0"/>
              <a:t>[…]</a:t>
            </a:r>
          </a:p>
          <a:p>
            <a:pPr algn="ctr"/>
            <a:r>
              <a:rPr lang="en-DE" sz="1400" dirty="0"/>
              <a:t>(GPT5.2)</a:t>
            </a:r>
            <a:endParaRPr lang="en-DE" dirty="0"/>
          </a:p>
        </p:txBody>
      </p:sp>
    </p:spTree>
    <p:extLst>
      <p:ext uri="{BB962C8B-B14F-4D97-AF65-F5344CB8AC3E}">
        <p14:creationId xmlns:p14="http://schemas.microsoft.com/office/powerpoint/2010/main" val="952801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34EC1-FBC5-27CB-0405-4DA8A95F1E9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BD86151-E1DE-48AD-22EA-4DC7332D7B7E}"/>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Multiple Choice, </a:t>
            </a:r>
            <a:r>
              <a:rPr lang="en-GB" b="1" dirty="0" err="1"/>
              <a:t>Berufsfachschule</a:t>
            </a:r>
            <a:r>
              <a:rPr lang="en-GB" b="1" dirty="0"/>
              <a:t> 2, </a:t>
            </a:r>
            <a:r>
              <a:rPr lang="en-GB" b="1" dirty="0" err="1"/>
              <a:t>Werbeanalyse</a:t>
            </a:r>
            <a:endParaRPr lang="en-DE" b="1" u="sng" dirty="0"/>
          </a:p>
        </p:txBody>
      </p:sp>
      <p:sp>
        <p:nvSpPr>
          <p:cNvPr id="2" name="TextBox 1">
            <a:extLst>
              <a:ext uri="{FF2B5EF4-FFF2-40B4-BE49-F238E27FC236}">
                <a16:creationId xmlns:a16="http://schemas.microsoft.com/office/drawing/2014/main" id="{03C6CC96-EA5C-739C-8141-BD706E9F9BD0}"/>
              </a:ext>
            </a:extLst>
          </p:cNvPr>
          <p:cNvSpPr txBox="1"/>
          <p:nvPr/>
        </p:nvSpPr>
        <p:spPr>
          <a:xfrm>
            <a:off x="1378226" y="1550505"/>
            <a:ext cx="6646563" cy="1200329"/>
          </a:xfrm>
          <a:prstGeom prst="rect">
            <a:avLst/>
          </a:prstGeom>
          <a:noFill/>
          <a:ln>
            <a:solidFill>
              <a:schemeClr val="accent1"/>
            </a:solidFill>
          </a:ln>
        </p:spPr>
        <p:txBody>
          <a:bodyPr wrap="none" rtlCol="0">
            <a:spAutoFit/>
          </a:bodyPr>
          <a:lstStyle/>
          <a:p>
            <a:r>
              <a:rPr lang="en-DE" dirty="0"/>
              <a:t>Erstelle für eine Berufsfachschule-2-Klasse an einem BK in NRW eine </a:t>
            </a:r>
          </a:p>
          <a:p>
            <a:r>
              <a:rPr lang="en-DE" dirty="0"/>
              <a:t>Multiple-Choice-Aufgabe mit 5 Fragen und 4 Antwortmöglichkeiten</a:t>
            </a:r>
          </a:p>
          <a:p>
            <a:r>
              <a:rPr lang="en-DE" dirty="0"/>
              <a:t>zum Thema "Elemente einer Werbeanzeige". </a:t>
            </a:r>
          </a:p>
          <a:p>
            <a:r>
              <a:rPr lang="en-DE" dirty="0"/>
              <a:t>Gib am Ende die Lösungen an.</a:t>
            </a:r>
          </a:p>
        </p:txBody>
      </p:sp>
    </p:spTree>
    <p:extLst>
      <p:ext uri="{BB962C8B-B14F-4D97-AF65-F5344CB8AC3E}">
        <p14:creationId xmlns:p14="http://schemas.microsoft.com/office/powerpoint/2010/main" val="16796895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0DB01-D683-A1A5-298C-D9639FCB6E7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0CC7FA0-931F-12A0-53CA-05771D4B6F52}"/>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Multiple Choice, </a:t>
            </a:r>
            <a:r>
              <a:rPr lang="en-GB" b="1" dirty="0" err="1"/>
              <a:t>Berufsfachschule</a:t>
            </a:r>
            <a:r>
              <a:rPr lang="en-GB" b="1" dirty="0"/>
              <a:t> 2, </a:t>
            </a:r>
            <a:r>
              <a:rPr lang="en-GB" b="1" dirty="0" err="1"/>
              <a:t>Werbeanalyse</a:t>
            </a:r>
            <a:endParaRPr lang="en-DE" b="1" u="sng" dirty="0"/>
          </a:p>
        </p:txBody>
      </p:sp>
      <p:pic>
        <p:nvPicPr>
          <p:cNvPr id="5" name="Picture 4" descr="A questionnaire with black text&#10;&#10;AI-generated content may be incorrect.">
            <a:extLst>
              <a:ext uri="{FF2B5EF4-FFF2-40B4-BE49-F238E27FC236}">
                <a16:creationId xmlns:a16="http://schemas.microsoft.com/office/drawing/2014/main" id="{31E1634C-535B-FFB6-699B-9AF560221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527" y="1245535"/>
            <a:ext cx="4049631" cy="5099886"/>
          </a:xfrm>
          <a:prstGeom prst="rect">
            <a:avLst/>
          </a:prstGeom>
        </p:spPr>
      </p:pic>
      <p:pic>
        <p:nvPicPr>
          <p:cNvPr id="9" name="Picture 8" descr="A number and arrows pointing to a number&#10;&#10;AI-generated content may be incorrect.">
            <a:extLst>
              <a:ext uri="{FF2B5EF4-FFF2-40B4-BE49-F238E27FC236}">
                <a16:creationId xmlns:a16="http://schemas.microsoft.com/office/drawing/2014/main" id="{0F80DA4D-589B-2F70-4105-4B928AF4E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570" y="2725944"/>
            <a:ext cx="889944" cy="1406111"/>
          </a:xfrm>
          <a:prstGeom prst="rect">
            <a:avLst/>
          </a:prstGeom>
        </p:spPr>
      </p:pic>
      <p:sp>
        <p:nvSpPr>
          <p:cNvPr id="10" name="TextBox 9">
            <a:extLst>
              <a:ext uri="{FF2B5EF4-FFF2-40B4-BE49-F238E27FC236}">
                <a16:creationId xmlns:a16="http://schemas.microsoft.com/office/drawing/2014/main" id="{47B58DFB-6AF0-6115-FF76-30910EFB23D0}"/>
              </a:ext>
            </a:extLst>
          </p:cNvPr>
          <p:cNvSpPr txBox="1"/>
          <p:nvPr/>
        </p:nvSpPr>
        <p:spPr>
          <a:xfrm>
            <a:off x="4417763" y="6117246"/>
            <a:ext cx="815480" cy="307777"/>
          </a:xfrm>
          <a:prstGeom prst="rect">
            <a:avLst/>
          </a:prstGeom>
          <a:noFill/>
        </p:spPr>
        <p:txBody>
          <a:bodyPr wrap="none" rtlCol="0">
            <a:spAutoFit/>
          </a:bodyPr>
          <a:lstStyle/>
          <a:p>
            <a:r>
              <a:rPr lang="en-DE" sz="1400" dirty="0"/>
              <a:t>(GPT5.2)</a:t>
            </a:r>
            <a:endParaRPr lang="en-DE" dirty="0"/>
          </a:p>
        </p:txBody>
      </p:sp>
    </p:spTree>
    <p:extLst>
      <p:ext uri="{BB962C8B-B14F-4D97-AF65-F5344CB8AC3E}">
        <p14:creationId xmlns:p14="http://schemas.microsoft.com/office/powerpoint/2010/main" val="1046977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4309-34C5-E5D3-9A28-5A64B7C84E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CEE7AB-93D3-491F-8BD6-304AA6846EB9}"/>
              </a:ext>
            </a:extLst>
          </p:cNvPr>
          <p:cNvSpPr txBox="1"/>
          <p:nvPr/>
        </p:nvSpPr>
        <p:spPr>
          <a:xfrm>
            <a:off x="257907" y="788798"/>
            <a:ext cx="431409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Rollenspiel</a:t>
            </a:r>
            <a:r>
              <a:rPr lang="en-GB" b="1" dirty="0"/>
              <a:t> (</a:t>
            </a:r>
            <a:r>
              <a:rPr lang="en-GB" b="1" dirty="0" err="1"/>
              <a:t>nach</a:t>
            </a:r>
            <a:r>
              <a:rPr lang="en-GB" b="1" dirty="0"/>
              <a:t> Patrick Bronner)</a:t>
            </a:r>
          </a:p>
        </p:txBody>
      </p:sp>
      <p:sp>
        <p:nvSpPr>
          <p:cNvPr id="7" name="TextBox 6">
            <a:extLst>
              <a:ext uri="{FF2B5EF4-FFF2-40B4-BE49-F238E27FC236}">
                <a16:creationId xmlns:a16="http://schemas.microsoft.com/office/drawing/2014/main" id="{522EBD86-BD89-7FD6-2A04-BD6A86F9FB23}"/>
              </a:ext>
            </a:extLst>
          </p:cNvPr>
          <p:cNvSpPr txBox="1"/>
          <p:nvPr/>
        </p:nvSpPr>
        <p:spPr>
          <a:xfrm>
            <a:off x="422031" y="-984738"/>
            <a:ext cx="184731" cy="369332"/>
          </a:xfrm>
          <a:prstGeom prst="rect">
            <a:avLst/>
          </a:prstGeom>
          <a:noFill/>
        </p:spPr>
        <p:txBody>
          <a:bodyPr wrap="none" rtlCol="0">
            <a:spAutoFit/>
          </a:bodyPr>
          <a:lstStyle/>
          <a:p>
            <a:endParaRPr lang="en-DE" dirty="0"/>
          </a:p>
        </p:txBody>
      </p:sp>
      <p:sp>
        <p:nvSpPr>
          <p:cNvPr id="8" name="TextBox 7">
            <a:extLst>
              <a:ext uri="{FF2B5EF4-FFF2-40B4-BE49-F238E27FC236}">
                <a16:creationId xmlns:a16="http://schemas.microsoft.com/office/drawing/2014/main" id="{98C1BF4E-0187-4017-1748-2DD1E930B3CB}"/>
              </a:ext>
            </a:extLst>
          </p:cNvPr>
          <p:cNvSpPr txBox="1"/>
          <p:nvPr/>
        </p:nvSpPr>
        <p:spPr>
          <a:xfrm>
            <a:off x="1037218" y="2551837"/>
            <a:ext cx="6473054" cy="2031325"/>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dirty="0">
                <a:latin typeface="Roboto" panose="02000000000000000000" pitchFamily="2" charset="0"/>
              </a:rPr>
              <a:t>Erstelle mir einen Rollenspieltext mit 4 Rollen. </a:t>
            </a:r>
          </a:p>
          <a:p>
            <a:pPr lvl="0" eaLnBrk="0" fontAlgn="base" hangingPunct="0">
              <a:spcBef>
                <a:spcPct val="0"/>
              </a:spcBef>
              <a:spcAft>
                <a:spcPct val="0"/>
              </a:spcAft>
            </a:pPr>
            <a:r>
              <a:rPr lang="en-DE" altLang="en-DE" dirty="0">
                <a:latin typeface="Roboto" panose="02000000000000000000" pitchFamily="2" charset="0"/>
              </a:rPr>
              <a:t>Die Spieler sollen aus der Zeit der Industrialisierung sein zur </a:t>
            </a:r>
          </a:p>
          <a:p>
            <a:pPr lvl="0" eaLnBrk="0" fontAlgn="base" hangingPunct="0">
              <a:spcBef>
                <a:spcPct val="0"/>
              </a:spcBef>
              <a:spcAft>
                <a:spcPct val="0"/>
              </a:spcAft>
            </a:pPr>
            <a:r>
              <a:rPr lang="en-DE" altLang="en-DE" dirty="0">
                <a:latin typeface="Roboto" panose="02000000000000000000" pitchFamily="2" charset="0"/>
              </a:rPr>
              <a:t>Zeit, als Wohnungsnot ein großes Thema war.</a:t>
            </a:r>
            <a:endParaRPr lang="en-DE" altLang="en-DE" sz="1000" dirty="0"/>
          </a:p>
          <a:p>
            <a:pPr lvl="0" eaLnBrk="0" fontAlgn="base" hangingPunct="0">
              <a:spcBef>
                <a:spcPct val="0"/>
              </a:spcBef>
              <a:spcAft>
                <a:spcPct val="0"/>
              </a:spcAft>
            </a:pPr>
            <a:r>
              <a:rPr lang="en-DE" altLang="en-DE" dirty="0">
                <a:latin typeface="Roboto" panose="02000000000000000000" pitchFamily="2" charset="0"/>
              </a:rPr>
              <a:t>Die Spieler sollen sich über ihre schwierigen Bedingungen bei </a:t>
            </a:r>
          </a:p>
          <a:p>
            <a:pPr lvl="0" eaLnBrk="0" fontAlgn="base" hangingPunct="0">
              <a:spcBef>
                <a:spcPct val="0"/>
              </a:spcBef>
              <a:spcAft>
                <a:spcPct val="0"/>
              </a:spcAft>
            </a:pPr>
            <a:r>
              <a:rPr lang="en-DE" altLang="en-DE" dirty="0">
                <a:latin typeface="Roboto" panose="02000000000000000000" pitchFamily="2" charset="0"/>
              </a:rPr>
              <a:t>der Arbeit, im beengten Zuhause, über die Kinderarbeit </a:t>
            </a:r>
          </a:p>
          <a:p>
            <a:pPr lvl="0" eaLnBrk="0" fontAlgn="base" hangingPunct="0">
              <a:spcBef>
                <a:spcPct val="0"/>
              </a:spcBef>
              <a:spcAft>
                <a:spcPct val="0"/>
              </a:spcAft>
            </a:pPr>
            <a:r>
              <a:rPr lang="en-DE" altLang="en-DE" dirty="0">
                <a:latin typeface="Roboto" panose="02000000000000000000" pitchFamily="2" charset="0"/>
              </a:rPr>
              <a:t>unterhalten. </a:t>
            </a:r>
          </a:p>
          <a:p>
            <a:pPr lvl="0" eaLnBrk="0" fontAlgn="base" hangingPunct="0">
              <a:spcBef>
                <a:spcPct val="0"/>
              </a:spcBef>
              <a:spcAft>
                <a:spcPct val="0"/>
              </a:spcAft>
            </a:pPr>
            <a:r>
              <a:rPr lang="en-DE" altLang="en-DE" dirty="0">
                <a:latin typeface="Roboto" panose="02000000000000000000" pitchFamily="2" charset="0"/>
              </a:rPr>
              <a:t>Das Spiel soll zwei Minuten dauern.</a:t>
            </a:r>
            <a:endParaRPr lang="en-DE" dirty="0"/>
          </a:p>
        </p:txBody>
      </p:sp>
    </p:spTree>
    <p:extLst>
      <p:ext uri="{BB962C8B-B14F-4D97-AF65-F5344CB8AC3E}">
        <p14:creationId xmlns:p14="http://schemas.microsoft.com/office/powerpoint/2010/main" val="242703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08265" y="319665"/>
            <a:ext cx="6074122" cy="805079"/>
          </a:xfrm>
        </p:spPr>
        <p:txBody>
          <a:bodyPr>
            <a:noAutofit/>
          </a:bodyPr>
          <a:lstStyle/>
          <a:p>
            <a:r>
              <a:rPr lang="de-DE" sz="2400" b="1" noProof="0" dirty="0">
                <a:solidFill>
                  <a:schemeClr val="tx1"/>
                </a:solidFill>
              </a:rPr>
              <a:t>Vorstellungsrunde / Kennenlernen</a:t>
            </a:r>
          </a:p>
        </p:txBody>
      </p:sp>
      <p:pic>
        <p:nvPicPr>
          <p:cNvPr id="3" name="Grafik 2">
            <a:extLst>
              <a:ext uri="{FF2B5EF4-FFF2-40B4-BE49-F238E27FC236}">
                <a16:creationId xmlns:a16="http://schemas.microsoft.com/office/drawing/2014/main" id="{E3DD2AF6-368C-0FC0-CFC9-D2D3D21A73A8}"/>
              </a:ext>
            </a:extLst>
          </p:cNvPr>
          <p:cNvPicPr>
            <a:picLocks noChangeAspect="1"/>
          </p:cNvPicPr>
          <p:nvPr/>
        </p:nvPicPr>
        <p:blipFill>
          <a:blip r:embed="rId3"/>
          <a:stretch>
            <a:fillRect/>
          </a:stretch>
        </p:blipFill>
        <p:spPr>
          <a:xfrm>
            <a:off x="328332" y="1697946"/>
            <a:ext cx="2343437" cy="873562"/>
          </a:xfrm>
          <a:prstGeom prst="rect">
            <a:avLst/>
          </a:prstGeom>
        </p:spPr>
      </p:pic>
      <p:sp>
        <p:nvSpPr>
          <p:cNvPr id="5" name="Textfeld 4">
            <a:extLst>
              <a:ext uri="{FF2B5EF4-FFF2-40B4-BE49-F238E27FC236}">
                <a16:creationId xmlns:a16="http://schemas.microsoft.com/office/drawing/2014/main" id="{3E2906F1-AE62-AB4B-B115-47153B628E60}"/>
              </a:ext>
            </a:extLst>
          </p:cNvPr>
          <p:cNvSpPr txBox="1"/>
          <p:nvPr/>
        </p:nvSpPr>
        <p:spPr>
          <a:xfrm>
            <a:off x="313762" y="1124744"/>
            <a:ext cx="7663127" cy="5109091"/>
          </a:xfrm>
          <a:prstGeom prst="rect">
            <a:avLst/>
          </a:prstGeom>
          <a:noFill/>
        </p:spPr>
        <p:txBody>
          <a:bodyPr wrap="square">
            <a:spAutoFit/>
          </a:bodyPr>
          <a:lstStyle/>
          <a:p>
            <a:pPr algn="l" rtl="0" fontAlgn="base"/>
            <a:r>
              <a:rPr lang="de-DE" sz="2400" b="1" i="0" strike="noStrike" noProof="0" dirty="0">
                <a:effectLst/>
                <a:cs typeface="Arial" panose="020B0604020202020204" pitchFamily="34" charset="0"/>
              </a:rPr>
              <a:t>      </a:t>
            </a: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dirty="0">
              <a:cs typeface="Arial" panose="020B0604020202020204" pitchFamily="34" charset="0"/>
            </a:endParaRPr>
          </a:p>
          <a:p>
            <a:pPr algn="l" rtl="0" fontAlgn="base"/>
            <a:r>
              <a:rPr lang="de-DE" sz="2400" b="1" i="0" u="sng" strike="noStrike" noProof="0" dirty="0">
                <a:effectLst/>
                <a:cs typeface="Arial" panose="020B0604020202020204" pitchFamily="34" charset="0"/>
              </a:rPr>
              <a:t>Kurze </a:t>
            </a:r>
          </a:p>
          <a:p>
            <a:pPr algn="l" rtl="0" fontAlgn="base"/>
            <a:r>
              <a:rPr lang="de-DE" sz="2400" b="1" i="0" u="sng" strike="noStrike" noProof="0" dirty="0">
                <a:effectLst/>
                <a:cs typeface="Arial" panose="020B0604020202020204" pitchFamily="34" charset="0"/>
              </a:rPr>
              <a:t>Vorstellungsrunde </a:t>
            </a:r>
          </a:p>
          <a:p>
            <a:pPr marL="742950" lvl="1" indent="-285750" fontAlgn="base">
              <a:buFont typeface="Arial" panose="020B0604020202020204" pitchFamily="34" charset="0"/>
              <a:buChar char="•"/>
            </a:pPr>
            <a:r>
              <a:rPr lang="de-DE" sz="2400" noProof="0" dirty="0">
                <a:cs typeface="Arial" panose="020B0604020202020204" pitchFamily="34" charset="0"/>
              </a:rPr>
              <a:t>Name</a:t>
            </a:r>
          </a:p>
          <a:p>
            <a:pPr marL="742950" lvl="1" indent="-285750" fontAlgn="base">
              <a:buFont typeface="Arial" panose="020B0604020202020204" pitchFamily="34" charset="0"/>
              <a:buChar char="•"/>
            </a:pPr>
            <a:r>
              <a:rPr lang="de-DE" sz="2400" noProof="0" dirty="0">
                <a:cs typeface="Arial" panose="020B0604020202020204" pitchFamily="34" charset="0"/>
              </a:rPr>
              <a:t>Schule</a:t>
            </a:r>
          </a:p>
          <a:p>
            <a:pPr marL="742950" lvl="1" indent="-285750" fontAlgn="base">
              <a:buFont typeface="Arial" panose="020B0604020202020204" pitchFamily="34" charset="0"/>
              <a:buChar char="•"/>
            </a:pPr>
            <a:r>
              <a:rPr lang="de-DE" sz="2400" noProof="0" dirty="0">
                <a:cs typeface="Arial" panose="020B0604020202020204" pitchFamily="34" charset="0"/>
              </a:rPr>
              <a:t>Fächer</a:t>
            </a:r>
          </a:p>
          <a:p>
            <a:pPr marL="742950" lvl="1" indent="-285750" fontAlgn="base">
              <a:buFont typeface="Arial" panose="020B0604020202020204" pitchFamily="34" charset="0"/>
              <a:buChar char="•"/>
            </a:pPr>
            <a:r>
              <a:rPr lang="de-DE" sz="2400" i="0" strike="noStrike" noProof="0" dirty="0">
                <a:effectLst/>
                <a:cs typeface="Arial" panose="020B0604020202020204" pitchFamily="34" charset="0"/>
              </a:rPr>
              <a:t>Erfahrung mit </a:t>
            </a:r>
            <a:r>
              <a:rPr lang="de-DE" sz="2400" dirty="0">
                <a:cs typeface="Arial" panose="020B0604020202020204" pitchFamily="34" charset="0"/>
              </a:rPr>
              <a:t>künstlicher Intelligenz</a:t>
            </a:r>
          </a:p>
          <a:p>
            <a:pPr marL="742950" lvl="1" indent="-285750" fontAlgn="base">
              <a:buFont typeface="Arial" panose="020B0604020202020204" pitchFamily="34" charset="0"/>
              <a:buChar char="•"/>
            </a:pPr>
            <a:r>
              <a:rPr lang="de-DE" sz="2400" noProof="0" dirty="0">
                <a:cs typeface="Arial" panose="020B0604020202020204" pitchFamily="34" charset="0"/>
              </a:rPr>
              <a:t>Ergänze diesen Satz:</a:t>
            </a:r>
          </a:p>
          <a:p>
            <a:pPr lvl="1" fontAlgn="base"/>
            <a:r>
              <a:rPr lang="de-DE" sz="2000" noProof="0" dirty="0">
                <a:cs typeface="Arial" panose="020B0604020202020204" pitchFamily="34" charset="0"/>
              </a:rPr>
              <a:t>	</a:t>
            </a:r>
            <a:r>
              <a:rPr lang="de-DE" sz="2000" i="1" noProof="0" dirty="0">
                <a:cs typeface="Arial" panose="020B0604020202020204" pitchFamily="34" charset="0"/>
              </a:rPr>
              <a:t>Der heutige Fortbildungstag ist für mich erfolgreich, wenn ich …</a:t>
            </a:r>
            <a:endParaRPr lang="de-DE" sz="2000" i="1" strike="noStrike" noProof="0" dirty="0">
              <a:effectLst/>
              <a:cs typeface="Arial" panose="020B0604020202020204" pitchFamily="34" charset="0"/>
            </a:endParaRPr>
          </a:p>
          <a:p>
            <a:pPr algn="l" rtl="0" fontAlgn="base"/>
            <a:endParaRPr lang="de-DE" b="0" i="0" u="none" strike="noStrike" noProof="0" dirty="0">
              <a:effectLst/>
              <a:cs typeface="Arial" panose="020B0604020202020204" pitchFamily="34" charset="0"/>
            </a:endParaRPr>
          </a:p>
        </p:txBody>
      </p:sp>
      <p:pic>
        <p:nvPicPr>
          <p:cNvPr id="2" name="Picture 1" descr="A cartoon of people in a park&#10;&#10;AI-generated content may be incorrect.">
            <a:extLst>
              <a:ext uri="{FF2B5EF4-FFF2-40B4-BE49-F238E27FC236}">
                <a16:creationId xmlns:a16="http://schemas.microsoft.com/office/drawing/2014/main" id="{0BBEB6DB-1BF7-3C86-3ED7-E5F1B9DB3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090" y="1429879"/>
            <a:ext cx="5774359" cy="3260107"/>
          </a:xfrm>
          <a:prstGeom prst="rect">
            <a:avLst/>
          </a:prstGeom>
        </p:spPr>
      </p:pic>
    </p:spTree>
    <p:extLst>
      <p:ext uri="{BB962C8B-B14F-4D97-AF65-F5344CB8AC3E}">
        <p14:creationId xmlns:p14="http://schemas.microsoft.com/office/powerpoint/2010/main" val="27442971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D6AF-8A02-3C36-CBB0-E47CD77D43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3C23CB-85E1-1025-FD56-0C5FBBC72001}"/>
              </a:ext>
            </a:extLst>
          </p:cNvPr>
          <p:cNvSpPr txBox="1"/>
          <p:nvPr/>
        </p:nvSpPr>
        <p:spPr>
          <a:xfrm>
            <a:off x="257907" y="788798"/>
            <a:ext cx="431409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Rollenspiel</a:t>
            </a:r>
            <a:r>
              <a:rPr lang="en-GB" b="1" dirty="0"/>
              <a:t> (</a:t>
            </a:r>
            <a:r>
              <a:rPr lang="en-GB" b="1" dirty="0" err="1"/>
              <a:t>nach</a:t>
            </a:r>
            <a:r>
              <a:rPr lang="en-GB" b="1" dirty="0"/>
              <a:t> Patrick Bronner)</a:t>
            </a:r>
          </a:p>
        </p:txBody>
      </p:sp>
      <p:sp>
        <p:nvSpPr>
          <p:cNvPr id="7" name="TextBox 6">
            <a:extLst>
              <a:ext uri="{FF2B5EF4-FFF2-40B4-BE49-F238E27FC236}">
                <a16:creationId xmlns:a16="http://schemas.microsoft.com/office/drawing/2014/main" id="{E0840CFF-FBBE-42CD-7678-0B7ED195E039}"/>
              </a:ext>
            </a:extLst>
          </p:cNvPr>
          <p:cNvSpPr txBox="1"/>
          <p:nvPr/>
        </p:nvSpPr>
        <p:spPr>
          <a:xfrm>
            <a:off x="422031" y="-984738"/>
            <a:ext cx="184731" cy="369332"/>
          </a:xfrm>
          <a:prstGeom prst="rect">
            <a:avLst/>
          </a:prstGeom>
          <a:noFill/>
        </p:spPr>
        <p:txBody>
          <a:bodyPr wrap="none" rtlCol="0">
            <a:spAutoFit/>
          </a:bodyPr>
          <a:lstStyle/>
          <a:p>
            <a:endParaRPr lang="en-DE" dirty="0"/>
          </a:p>
        </p:txBody>
      </p:sp>
      <p:sp>
        <p:nvSpPr>
          <p:cNvPr id="8" name="TextBox 7">
            <a:extLst>
              <a:ext uri="{FF2B5EF4-FFF2-40B4-BE49-F238E27FC236}">
                <a16:creationId xmlns:a16="http://schemas.microsoft.com/office/drawing/2014/main" id="{A87F4B68-DA03-CECF-D48C-C4027C758E4E}"/>
              </a:ext>
            </a:extLst>
          </p:cNvPr>
          <p:cNvSpPr txBox="1"/>
          <p:nvPr/>
        </p:nvSpPr>
        <p:spPr>
          <a:xfrm>
            <a:off x="1037218" y="2551837"/>
            <a:ext cx="6485246" cy="2031325"/>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dirty="0">
                <a:solidFill>
                  <a:schemeClr val="accent5"/>
                </a:solidFill>
                <a:latin typeface="Roboto" panose="02000000000000000000" pitchFamily="2" charset="0"/>
              </a:rPr>
              <a:t>Erstelle mir einen Rollenspieltext mit 4 Rollen. </a:t>
            </a:r>
          </a:p>
          <a:p>
            <a:pPr lvl="0" eaLnBrk="0" fontAlgn="base" hangingPunct="0">
              <a:spcBef>
                <a:spcPct val="0"/>
              </a:spcBef>
              <a:spcAft>
                <a:spcPct val="0"/>
              </a:spcAft>
            </a:pPr>
            <a:r>
              <a:rPr lang="en-DE" altLang="en-DE" dirty="0">
                <a:solidFill>
                  <a:schemeClr val="accent1"/>
                </a:solidFill>
                <a:latin typeface="Roboto" panose="02000000000000000000" pitchFamily="2" charset="0"/>
              </a:rPr>
              <a:t>Die Spieler sollen aus der Zeit der Industrialisierung sein zur </a:t>
            </a:r>
          </a:p>
          <a:p>
            <a:pPr lvl="0" eaLnBrk="0" fontAlgn="base" hangingPunct="0">
              <a:spcBef>
                <a:spcPct val="0"/>
              </a:spcBef>
              <a:spcAft>
                <a:spcPct val="0"/>
              </a:spcAft>
            </a:pPr>
            <a:r>
              <a:rPr lang="en-DE" altLang="en-DE" dirty="0">
                <a:solidFill>
                  <a:schemeClr val="accent1"/>
                </a:solidFill>
                <a:latin typeface="Roboto" panose="02000000000000000000" pitchFamily="2" charset="0"/>
              </a:rPr>
              <a:t>Zeit, als Wohnungsnot ein großes Thema war.</a:t>
            </a:r>
            <a:endParaRPr lang="en-DE" altLang="en-DE" sz="1000" dirty="0">
              <a:solidFill>
                <a:schemeClr val="accent1"/>
              </a:solidFill>
            </a:endParaRPr>
          </a:p>
          <a:p>
            <a:pPr lvl="0" eaLnBrk="0" fontAlgn="base" hangingPunct="0">
              <a:spcBef>
                <a:spcPct val="0"/>
              </a:spcBef>
              <a:spcAft>
                <a:spcPct val="0"/>
              </a:spcAft>
            </a:pPr>
            <a:r>
              <a:rPr lang="en-DE" altLang="en-DE" dirty="0">
                <a:solidFill>
                  <a:schemeClr val="accent1"/>
                </a:solidFill>
                <a:latin typeface="Roboto" panose="02000000000000000000" pitchFamily="2" charset="0"/>
              </a:rPr>
              <a:t>Die Spieler sollen sich über ihre schwierigen Bedingungen bei </a:t>
            </a:r>
          </a:p>
          <a:p>
            <a:pPr lvl="0" eaLnBrk="0" fontAlgn="base" hangingPunct="0">
              <a:spcBef>
                <a:spcPct val="0"/>
              </a:spcBef>
              <a:spcAft>
                <a:spcPct val="0"/>
              </a:spcAft>
            </a:pPr>
            <a:r>
              <a:rPr lang="en-DE" altLang="en-DE" dirty="0">
                <a:solidFill>
                  <a:schemeClr val="accent1"/>
                </a:solidFill>
                <a:latin typeface="Roboto" panose="02000000000000000000" pitchFamily="2" charset="0"/>
              </a:rPr>
              <a:t>der Arbeit, im beengten Zuhause, über die Kinderarbeit unterhalten </a:t>
            </a:r>
            <a:r>
              <a:rPr lang="en-DE" altLang="en-DE" dirty="0">
                <a:solidFill>
                  <a:srgbClr val="92D050"/>
                </a:solidFill>
                <a:latin typeface="Roboto" panose="02000000000000000000" pitchFamily="2" charset="0"/>
              </a:rPr>
              <a:t>und dabei empathisch ihre Rolle ausführen.</a:t>
            </a:r>
            <a:endParaRPr lang="en-DE" altLang="en-DE" dirty="0">
              <a:solidFill>
                <a:schemeClr val="accent1"/>
              </a:solidFill>
              <a:latin typeface="Roboto" panose="02000000000000000000" pitchFamily="2" charset="0"/>
            </a:endParaRPr>
          </a:p>
          <a:p>
            <a:pPr lvl="0" eaLnBrk="0" fontAlgn="base" hangingPunct="0">
              <a:spcBef>
                <a:spcPct val="0"/>
              </a:spcBef>
              <a:spcAft>
                <a:spcPct val="0"/>
              </a:spcAft>
            </a:pPr>
            <a:r>
              <a:rPr lang="en-DE" altLang="en-DE" dirty="0">
                <a:solidFill>
                  <a:srgbClr val="00B050"/>
                </a:solidFill>
                <a:latin typeface="Roboto" panose="02000000000000000000" pitchFamily="2" charset="0"/>
              </a:rPr>
              <a:t>Das Spiel soll zwei Minuten dauern.</a:t>
            </a:r>
            <a:endParaRPr lang="en-DE" dirty="0">
              <a:solidFill>
                <a:srgbClr val="00B050"/>
              </a:solidFill>
            </a:endParaRPr>
          </a:p>
        </p:txBody>
      </p:sp>
      <p:sp>
        <p:nvSpPr>
          <p:cNvPr id="4" name="TextBox 3">
            <a:extLst>
              <a:ext uri="{FF2B5EF4-FFF2-40B4-BE49-F238E27FC236}">
                <a16:creationId xmlns:a16="http://schemas.microsoft.com/office/drawing/2014/main" id="{6983716D-AD9D-F874-E22B-9EBF5462AFDD}"/>
              </a:ext>
            </a:extLst>
          </p:cNvPr>
          <p:cNvSpPr txBox="1"/>
          <p:nvPr/>
        </p:nvSpPr>
        <p:spPr>
          <a:xfrm>
            <a:off x="7609530" y="2558094"/>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5" name="TextBox 4">
            <a:extLst>
              <a:ext uri="{FF2B5EF4-FFF2-40B4-BE49-F238E27FC236}">
                <a16:creationId xmlns:a16="http://schemas.microsoft.com/office/drawing/2014/main" id="{E02DB675-129E-8543-3DF7-C7D6ED61F9B5}"/>
              </a:ext>
            </a:extLst>
          </p:cNvPr>
          <p:cNvSpPr txBox="1"/>
          <p:nvPr/>
        </p:nvSpPr>
        <p:spPr>
          <a:xfrm>
            <a:off x="7609530" y="3670090"/>
            <a:ext cx="513282" cy="369332"/>
          </a:xfrm>
          <a:prstGeom prst="rect">
            <a:avLst/>
          </a:prstGeom>
          <a:solidFill>
            <a:schemeClr val="accent3"/>
          </a:solidFill>
          <a:ln>
            <a:solidFill>
              <a:schemeClr val="accent3"/>
            </a:solidFill>
          </a:ln>
        </p:spPr>
        <p:txBody>
          <a:bodyPr wrap="square" rtlCol="0">
            <a:spAutoFit/>
          </a:bodyPr>
          <a:lstStyle/>
          <a:p>
            <a:r>
              <a:rPr lang="en-DE" dirty="0"/>
              <a:t>Ziel</a:t>
            </a:r>
          </a:p>
        </p:txBody>
      </p:sp>
      <p:sp>
        <p:nvSpPr>
          <p:cNvPr id="6" name="TextBox 5">
            <a:extLst>
              <a:ext uri="{FF2B5EF4-FFF2-40B4-BE49-F238E27FC236}">
                <a16:creationId xmlns:a16="http://schemas.microsoft.com/office/drawing/2014/main" id="{D5FC5D71-0470-3A2E-A2CE-772C4D30AC90}"/>
              </a:ext>
            </a:extLst>
          </p:cNvPr>
          <p:cNvSpPr txBox="1"/>
          <p:nvPr/>
        </p:nvSpPr>
        <p:spPr>
          <a:xfrm>
            <a:off x="7609530" y="3129122"/>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9" name="TextBox 8">
            <a:extLst>
              <a:ext uri="{FF2B5EF4-FFF2-40B4-BE49-F238E27FC236}">
                <a16:creationId xmlns:a16="http://schemas.microsoft.com/office/drawing/2014/main" id="{B92707B0-9AFE-53F0-0B30-3D75EF6B1BB8}"/>
              </a:ext>
            </a:extLst>
          </p:cNvPr>
          <p:cNvSpPr txBox="1"/>
          <p:nvPr/>
        </p:nvSpPr>
        <p:spPr>
          <a:xfrm>
            <a:off x="1037218" y="4868873"/>
            <a:ext cx="3328027" cy="646331"/>
          </a:xfrm>
          <a:prstGeom prst="rect">
            <a:avLst/>
          </a:prstGeom>
          <a:noFill/>
        </p:spPr>
        <p:txBody>
          <a:bodyPr wrap="none" rtlCol="0">
            <a:spAutoFit/>
          </a:bodyPr>
          <a:lstStyle/>
          <a:p>
            <a:r>
              <a:rPr lang="en-DE" b="1" u="sng" dirty="0"/>
              <a:t>Bemerkungen:</a:t>
            </a:r>
          </a:p>
          <a:p>
            <a:r>
              <a:rPr lang="en-DE" dirty="0"/>
              <a:t>-Persona und Refinement fehlen.</a:t>
            </a:r>
          </a:p>
        </p:txBody>
      </p:sp>
      <p:sp>
        <p:nvSpPr>
          <p:cNvPr id="10" name="TextBox 9">
            <a:extLst>
              <a:ext uri="{FF2B5EF4-FFF2-40B4-BE49-F238E27FC236}">
                <a16:creationId xmlns:a16="http://schemas.microsoft.com/office/drawing/2014/main" id="{6ADC034A-CC45-B58B-B730-76F782ED5480}"/>
              </a:ext>
            </a:extLst>
          </p:cNvPr>
          <p:cNvSpPr txBox="1"/>
          <p:nvPr/>
        </p:nvSpPr>
        <p:spPr>
          <a:xfrm>
            <a:off x="7609530" y="4204305"/>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Tree>
    <p:extLst>
      <p:ext uri="{BB962C8B-B14F-4D97-AF65-F5344CB8AC3E}">
        <p14:creationId xmlns:p14="http://schemas.microsoft.com/office/powerpoint/2010/main" val="1978138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3BBB-35AE-1B37-BC31-929F840E0DF4}"/>
            </a:ext>
          </a:extLst>
        </p:cNvPr>
        <p:cNvGrpSpPr/>
        <p:nvPr/>
      </p:nvGrpSpPr>
      <p:grpSpPr>
        <a:xfrm>
          <a:off x="0" y="0"/>
          <a:ext cx="0" cy="0"/>
          <a:chOff x="0" y="0"/>
          <a:chExt cx="0" cy="0"/>
        </a:xfrm>
      </p:grpSpPr>
      <p:pic>
        <p:nvPicPr>
          <p:cNvPr id="13" name="Picture 12" descr="A white background with black text&#10;&#10;AI-generated content may be incorrect.">
            <a:extLst>
              <a:ext uri="{FF2B5EF4-FFF2-40B4-BE49-F238E27FC236}">
                <a16:creationId xmlns:a16="http://schemas.microsoft.com/office/drawing/2014/main" id="{66DA0C79-9B5C-68C0-27F8-491756493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234" y="5048711"/>
            <a:ext cx="2619223" cy="1098870"/>
          </a:xfrm>
          <a:prstGeom prst="rect">
            <a:avLst/>
          </a:prstGeom>
        </p:spPr>
      </p:pic>
      <p:sp>
        <p:nvSpPr>
          <p:cNvPr id="3" name="TextBox 2">
            <a:extLst>
              <a:ext uri="{FF2B5EF4-FFF2-40B4-BE49-F238E27FC236}">
                <a16:creationId xmlns:a16="http://schemas.microsoft.com/office/drawing/2014/main" id="{80FEB6A8-E14F-AC54-8F95-8EC3F29BF38E}"/>
              </a:ext>
            </a:extLst>
          </p:cNvPr>
          <p:cNvSpPr txBox="1"/>
          <p:nvPr/>
        </p:nvSpPr>
        <p:spPr>
          <a:xfrm>
            <a:off x="257907" y="788798"/>
            <a:ext cx="4314093"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Rollenspiel</a:t>
            </a:r>
            <a:r>
              <a:rPr lang="en-GB" b="1" dirty="0"/>
              <a:t> (</a:t>
            </a:r>
            <a:r>
              <a:rPr lang="en-GB" b="1" dirty="0" err="1"/>
              <a:t>nach</a:t>
            </a:r>
            <a:r>
              <a:rPr lang="en-GB" b="1" dirty="0"/>
              <a:t> Patrick Bronner)</a:t>
            </a:r>
          </a:p>
        </p:txBody>
      </p:sp>
      <p:sp>
        <p:nvSpPr>
          <p:cNvPr id="7" name="TextBox 6">
            <a:extLst>
              <a:ext uri="{FF2B5EF4-FFF2-40B4-BE49-F238E27FC236}">
                <a16:creationId xmlns:a16="http://schemas.microsoft.com/office/drawing/2014/main" id="{68EF57F3-984E-B6D3-DC77-3961F4CC721E}"/>
              </a:ext>
            </a:extLst>
          </p:cNvPr>
          <p:cNvSpPr txBox="1"/>
          <p:nvPr/>
        </p:nvSpPr>
        <p:spPr>
          <a:xfrm>
            <a:off x="422031" y="-984738"/>
            <a:ext cx="184731" cy="369332"/>
          </a:xfrm>
          <a:prstGeom prst="rect">
            <a:avLst/>
          </a:prstGeom>
          <a:noFill/>
        </p:spPr>
        <p:txBody>
          <a:bodyPr wrap="none" rtlCol="0">
            <a:spAutoFit/>
          </a:bodyPr>
          <a:lstStyle/>
          <a:p>
            <a:endParaRPr lang="en-DE" dirty="0"/>
          </a:p>
        </p:txBody>
      </p:sp>
      <p:sp>
        <p:nvSpPr>
          <p:cNvPr id="8" name="TextBox 7">
            <a:extLst>
              <a:ext uri="{FF2B5EF4-FFF2-40B4-BE49-F238E27FC236}">
                <a16:creationId xmlns:a16="http://schemas.microsoft.com/office/drawing/2014/main" id="{FBEE61A9-05DB-B44F-AFA0-D377B29C582F}"/>
              </a:ext>
            </a:extLst>
          </p:cNvPr>
          <p:cNvSpPr txBox="1"/>
          <p:nvPr/>
        </p:nvSpPr>
        <p:spPr>
          <a:xfrm>
            <a:off x="1131782" y="1248177"/>
            <a:ext cx="3239754" cy="954107"/>
          </a:xfrm>
          <a:prstGeom prst="rect">
            <a:avLst/>
          </a:prstGeom>
          <a:noFill/>
          <a:ln>
            <a:solidFill>
              <a:schemeClr val="accent1"/>
            </a:solidFill>
          </a:ln>
        </p:spPr>
        <p:txBody>
          <a:bodyPr wrap="square" rtlCol="0">
            <a:spAutoFit/>
          </a:bodyPr>
          <a:lstStyle/>
          <a:p>
            <a:pPr lvl="0" eaLnBrk="0" fontAlgn="base" hangingPunct="0">
              <a:spcBef>
                <a:spcPct val="0"/>
              </a:spcBef>
              <a:spcAft>
                <a:spcPct val="0"/>
              </a:spcAft>
            </a:pPr>
            <a:r>
              <a:rPr lang="en-DE" altLang="en-DE" sz="800" dirty="0">
                <a:latin typeface="Roboto" panose="02000000000000000000" pitchFamily="2" charset="0"/>
              </a:rPr>
              <a:t>Erstelle mir einen Rollenspieltext mit 4 Rollen. </a:t>
            </a:r>
          </a:p>
          <a:p>
            <a:pPr lvl="0" eaLnBrk="0" fontAlgn="base" hangingPunct="0">
              <a:spcBef>
                <a:spcPct val="0"/>
              </a:spcBef>
              <a:spcAft>
                <a:spcPct val="0"/>
              </a:spcAft>
            </a:pPr>
            <a:r>
              <a:rPr lang="en-DE" altLang="en-DE" sz="800" dirty="0">
                <a:latin typeface="Roboto" panose="02000000000000000000" pitchFamily="2" charset="0"/>
              </a:rPr>
              <a:t>Die Spieler sollen aus der Zeit der Industrialisierung sein zur </a:t>
            </a:r>
          </a:p>
          <a:p>
            <a:pPr lvl="0" eaLnBrk="0" fontAlgn="base" hangingPunct="0">
              <a:spcBef>
                <a:spcPct val="0"/>
              </a:spcBef>
              <a:spcAft>
                <a:spcPct val="0"/>
              </a:spcAft>
            </a:pPr>
            <a:r>
              <a:rPr lang="en-DE" altLang="en-DE" sz="800" dirty="0">
                <a:latin typeface="Roboto" panose="02000000000000000000" pitchFamily="2" charset="0"/>
              </a:rPr>
              <a:t>Zeit, als Wohnungsnot ein großes Thema war.</a:t>
            </a:r>
            <a:endParaRPr lang="en-DE" altLang="en-DE" sz="800" dirty="0"/>
          </a:p>
          <a:p>
            <a:pPr lvl="0" eaLnBrk="0" fontAlgn="base" hangingPunct="0">
              <a:spcBef>
                <a:spcPct val="0"/>
              </a:spcBef>
              <a:spcAft>
                <a:spcPct val="0"/>
              </a:spcAft>
            </a:pPr>
            <a:r>
              <a:rPr lang="en-DE" altLang="en-DE" sz="800" dirty="0">
                <a:latin typeface="Roboto" panose="02000000000000000000" pitchFamily="2" charset="0"/>
              </a:rPr>
              <a:t>Die Spieler sollen sich über ihre schwierigen Bedingungen bei </a:t>
            </a:r>
          </a:p>
          <a:p>
            <a:pPr lvl="0" eaLnBrk="0" fontAlgn="base" hangingPunct="0">
              <a:spcBef>
                <a:spcPct val="0"/>
              </a:spcBef>
              <a:spcAft>
                <a:spcPct val="0"/>
              </a:spcAft>
            </a:pPr>
            <a:r>
              <a:rPr lang="en-DE" altLang="en-DE" sz="800" dirty="0">
                <a:latin typeface="Roboto" panose="02000000000000000000" pitchFamily="2" charset="0"/>
              </a:rPr>
              <a:t>der Arbeit, im beengten Zuhause, über die Kinderarbeit unterhalten</a:t>
            </a:r>
          </a:p>
          <a:p>
            <a:pPr eaLnBrk="0" fontAlgn="base" hangingPunct="0">
              <a:spcBef>
                <a:spcPct val="0"/>
              </a:spcBef>
              <a:spcAft>
                <a:spcPct val="0"/>
              </a:spcAft>
            </a:pPr>
            <a:r>
              <a:rPr lang="en-DE" altLang="en-DE" sz="800" dirty="0">
                <a:latin typeface="Roboto" panose="02000000000000000000" pitchFamily="2" charset="0"/>
              </a:rPr>
              <a:t>und dabei empathisch ihre Rolle ausführen.</a:t>
            </a:r>
          </a:p>
          <a:p>
            <a:pPr eaLnBrk="0" fontAlgn="base" hangingPunct="0">
              <a:spcBef>
                <a:spcPct val="0"/>
              </a:spcBef>
              <a:spcAft>
                <a:spcPct val="0"/>
              </a:spcAft>
            </a:pPr>
            <a:r>
              <a:rPr lang="en-DE" altLang="en-DE" sz="800" dirty="0">
                <a:latin typeface="Roboto" panose="02000000000000000000" pitchFamily="2" charset="0"/>
              </a:rPr>
              <a:t>Das Spiel soll zwei Minuten dauern.</a:t>
            </a:r>
            <a:endParaRPr lang="en-DE" sz="800" dirty="0">
              <a:latin typeface="Roboto" panose="02000000000000000000" pitchFamily="2" charset="0"/>
            </a:endParaRPr>
          </a:p>
        </p:txBody>
      </p:sp>
      <p:pic>
        <p:nvPicPr>
          <p:cNvPr id="4" name="Picture 3" descr="A white paper with black text&#10;&#10;AI-generated content may be incorrect.">
            <a:extLst>
              <a:ext uri="{FF2B5EF4-FFF2-40B4-BE49-F238E27FC236}">
                <a16:creationId xmlns:a16="http://schemas.microsoft.com/office/drawing/2014/main" id="{F75A3DF6-F401-E738-A5C9-AD0FFB895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85" y="2353886"/>
            <a:ext cx="3017052" cy="3371999"/>
          </a:xfrm>
          <a:prstGeom prst="rect">
            <a:avLst/>
          </a:prstGeom>
        </p:spPr>
      </p:pic>
      <p:pic>
        <p:nvPicPr>
          <p:cNvPr id="10" name="Picture 9" descr="A screenshot of a phone&#10;&#10;AI-generated content may be incorrect.">
            <a:extLst>
              <a:ext uri="{FF2B5EF4-FFF2-40B4-BE49-F238E27FC236}">
                <a16:creationId xmlns:a16="http://schemas.microsoft.com/office/drawing/2014/main" id="{0CBC352E-A4D9-F708-DEA8-8CEAF66AD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828" y="829494"/>
            <a:ext cx="2564504" cy="4120741"/>
          </a:xfrm>
          <a:prstGeom prst="rect">
            <a:avLst/>
          </a:prstGeom>
        </p:spPr>
      </p:pic>
      <p:sp>
        <p:nvSpPr>
          <p:cNvPr id="11" name="TextBox 10">
            <a:extLst>
              <a:ext uri="{FF2B5EF4-FFF2-40B4-BE49-F238E27FC236}">
                <a16:creationId xmlns:a16="http://schemas.microsoft.com/office/drawing/2014/main" id="{EF09C3E5-E8D7-A2C2-3E36-B3221C8EBF4E}"/>
              </a:ext>
            </a:extLst>
          </p:cNvPr>
          <p:cNvSpPr txBox="1"/>
          <p:nvPr/>
        </p:nvSpPr>
        <p:spPr>
          <a:xfrm>
            <a:off x="1173985" y="5725885"/>
            <a:ext cx="352982" cy="246221"/>
          </a:xfrm>
          <a:prstGeom prst="rect">
            <a:avLst/>
          </a:prstGeom>
          <a:noFill/>
        </p:spPr>
        <p:txBody>
          <a:bodyPr wrap="none" rtlCol="0">
            <a:spAutoFit/>
          </a:bodyPr>
          <a:lstStyle/>
          <a:p>
            <a:r>
              <a:rPr lang="en-DE" sz="1000" dirty="0"/>
              <a:t>[…]</a:t>
            </a:r>
          </a:p>
        </p:txBody>
      </p:sp>
      <p:sp>
        <p:nvSpPr>
          <p:cNvPr id="14" name="TextBox 13">
            <a:extLst>
              <a:ext uri="{FF2B5EF4-FFF2-40B4-BE49-F238E27FC236}">
                <a16:creationId xmlns:a16="http://schemas.microsoft.com/office/drawing/2014/main" id="{2E7F2D07-7766-7945-D7DE-82F816BEBC8C}"/>
              </a:ext>
            </a:extLst>
          </p:cNvPr>
          <p:cNvSpPr txBox="1"/>
          <p:nvPr/>
        </p:nvSpPr>
        <p:spPr>
          <a:xfrm>
            <a:off x="3973118" y="6147581"/>
            <a:ext cx="1197764" cy="246221"/>
          </a:xfrm>
          <a:prstGeom prst="rect">
            <a:avLst/>
          </a:prstGeom>
          <a:noFill/>
        </p:spPr>
        <p:txBody>
          <a:bodyPr wrap="none" rtlCol="0">
            <a:spAutoFit/>
          </a:bodyPr>
          <a:lstStyle/>
          <a:p>
            <a:r>
              <a:rPr lang="en-DE" sz="1000" dirty="0"/>
              <a:t>(Fobizz, Claude 4.5)</a:t>
            </a:r>
          </a:p>
        </p:txBody>
      </p:sp>
    </p:spTree>
    <p:extLst>
      <p:ext uri="{BB962C8B-B14F-4D97-AF65-F5344CB8AC3E}">
        <p14:creationId xmlns:p14="http://schemas.microsoft.com/office/powerpoint/2010/main" val="1162972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0C08-196C-E41A-C323-B90EB6D8B0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591A05-C9A5-C9DD-82CA-918576E57E7B}"/>
              </a:ext>
            </a:extLst>
          </p:cNvPr>
          <p:cNvSpPr txBox="1"/>
          <p:nvPr/>
        </p:nvSpPr>
        <p:spPr>
          <a:xfrm>
            <a:off x="1189451" y="1306689"/>
            <a:ext cx="6793964" cy="3693319"/>
          </a:xfrm>
          <a:prstGeom prst="rect">
            <a:avLst/>
          </a:prstGeom>
          <a:noFill/>
          <a:ln>
            <a:solidFill>
              <a:schemeClr val="accent1"/>
            </a:solidFill>
          </a:ln>
        </p:spPr>
        <p:txBody>
          <a:bodyPr wrap="square" rtlCol="0">
            <a:spAutoFit/>
          </a:bodyPr>
          <a:lstStyle/>
          <a:p>
            <a:r>
              <a:rPr lang="en-GB" dirty="0"/>
              <a:t>(Teil 1) Ich bin </a:t>
            </a:r>
            <a:r>
              <a:rPr lang="en-GB" dirty="0" err="1"/>
              <a:t>Deutschlehrer</a:t>
            </a:r>
            <a:r>
              <a:rPr lang="en-GB" dirty="0"/>
              <a:t> am BK in NRW in </a:t>
            </a:r>
            <a:r>
              <a:rPr lang="en-GB" dirty="0" err="1"/>
              <a:t>einer</a:t>
            </a:r>
            <a:r>
              <a:rPr lang="en-GB" dirty="0"/>
              <a:t> </a:t>
            </a:r>
            <a:r>
              <a:rPr lang="en-GB" dirty="0" err="1"/>
              <a:t>Elektronikerklasse</a:t>
            </a:r>
            <a:r>
              <a:rPr lang="en-GB" dirty="0"/>
              <a:t> </a:t>
            </a:r>
          </a:p>
          <a:p>
            <a:r>
              <a:rPr lang="en-GB" dirty="0"/>
              <a:t>für Haus- und </a:t>
            </a:r>
            <a:r>
              <a:rPr lang="en-GB" dirty="0" err="1"/>
              <a:t>Gebäudetechnik</a:t>
            </a:r>
            <a:r>
              <a:rPr lang="en-GB" dirty="0"/>
              <a:t>, 3. </a:t>
            </a:r>
            <a:r>
              <a:rPr lang="en-GB" dirty="0" err="1"/>
              <a:t>Lehrjahr</a:t>
            </a:r>
            <a:r>
              <a:rPr lang="en-GB" dirty="0"/>
              <a:t>. </a:t>
            </a:r>
          </a:p>
          <a:p>
            <a:r>
              <a:rPr lang="en-GB" dirty="0"/>
              <a:t>Ich </a:t>
            </a:r>
            <a:r>
              <a:rPr lang="en-GB" dirty="0" err="1"/>
              <a:t>brauche</a:t>
            </a:r>
            <a:r>
              <a:rPr lang="en-GB" dirty="0"/>
              <a:t> 5 deutsche </a:t>
            </a:r>
            <a:r>
              <a:rPr lang="en-GB" dirty="0" err="1"/>
              <a:t>Sätze</a:t>
            </a:r>
            <a:r>
              <a:rPr lang="en-GB" dirty="0"/>
              <a:t> für </a:t>
            </a:r>
            <a:r>
              <a:rPr lang="en-GB" dirty="0" err="1"/>
              <a:t>Elektroniker</a:t>
            </a:r>
            <a:r>
              <a:rPr lang="en-GB" dirty="0"/>
              <a:t>, die die </a:t>
            </a:r>
            <a:r>
              <a:rPr lang="en-GB" dirty="0" err="1"/>
              <a:t>Elektroniker</a:t>
            </a:r>
            <a:r>
              <a:rPr lang="en-GB" dirty="0"/>
              <a:t> </a:t>
            </a:r>
            <a:r>
              <a:rPr lang="en-GB" dirty="0" err="1"/>
              <a:t>gegenüber</a:t>
            </a:r>
            <a:r>
              <a:rPr lang="en-GB" dirty="0"/>
              <a:t> Kunden </a:t>
            </a:r>
            <a:r>
              <a:rPr lang="en-GB" dirty="0" err="1"/>
              <a:t>formulieren</a:t>
            </a:r>
            <a:r>
              <a:rPr lang="en-GB" dirty="0"/>
              <a:t> und </a:t>
            </a:r>
            <a:r>
              <a:rPr lang="en-GB" dirty="0" err="1"/>
              <a:t>jeweils</a:t>
            </a:r>
            <a:r>
              <a:rPr lang="en-GB" dirty="0"/>
              <a:t> </a:t>
            </a:r>
            <a:r>
              <a:rPr lang="en-GB" dirty="0" err="1"/>
              <a:t>genau</a:t>
            </a:r>
            <a:r>
              <a:rPr lang="en-GB" dirty="0"/>
              <a:t> </a:t>
            </a:r>
            <a:r>
              <a:rPr lang="en-GB" dirty="0" err="1"/>
              <a:t>diese</a:t>
            </a:r>
            <a:r>
              <a:rPr lang="en-GB" dirty="0"/>
              <a:t> </a:t>
            </a:r>
            <a:r>
              <a:rPr lang="en-GB" dirty="0" err="1"/>
              <a:t>Sätze</a:t>
            </a:r>
            <a:r>
              <a:rPr lang="en-GB" dirty="0"/>
              <a:t> </a:t>
            </a:r>
            <a:r>
              <a:rPr lang="en-GB" dirty="0" err="1"/>
              <a:t>sagen</a:t>
            </a:r>
            <a:r>
              <a:rPr lang="en-GB" dirty="0"/>
              <a:t>. </a:t>
            </a:r>
          </a:p>
          <a:p>
            <a:r>
              <a:rPr lang="en-GB" dirty="0"/>
              <a:t>Die </a:t>
            </a:r>
            <a:r>
              <a:rPr lang="en-GB" dirty="0" err="1"/>
              <a:t>Sätze</a:t>
            </a:r>
            <a:r>
              <a:rPr lang="en-GB" dirty="0"/>
              <a:t> </a:t>
            </a:r>
            <a:r>
              <a:rPr lang="en-GB" dirty="0" err="1"/>
              <a:t>sollen</a:t>
            </a:r>
            <a:r>
              <a:rPr lang="en-GB" dirty="0"/>
              <a:t> alle den </a:t>
            </a:r>
            <a:r>
              <a:rPr lang="en-GB" dirty="0" err="1"/>
              <a:t>gleichen</a:t>
            </a:r>
            <a:r>
              <a:rPr lang="en-GB" dirty="0"/>
              <a:t> </a:t>
            </a:r>
            <a:r>
              <a:rPr lang="en-GB" dirty="0" err="1"/>
              <a:t>Sachverhalt</a:t>
            </a:r>
            <a:r>
              <a:rPr lang="en-GB" dirty="0"/>
              <a:t> </a:t>
            </a:r>
            <a:r>
              <a:rPr lang="en-GB" dirty="0" err="1"/>
              <a:t>behandeln</a:t>
            </a:r>
            <a:r>
              <a:rPr lang="en-GB" dirty="0"/>
              <a:t>. </a:t>
            </a:r>
          </a:p>
          <a:p>
            <a:r>
              <a:rPr lang="en-GB" dirty="0"/>
              <a:t>Sie </a:t>
            </a:r>
            <a:r>
              <a:rPr lang="en-GB" dirty="0" err="1"/>
              <a:t>sollen</a:t>
            </a:r>
            <a:r>
              <a:rPr lang="en-GB" dirty="0"/>
              <a:t> </a:t>
            </a:r>
            <a:r>
              <a:rPr lang="en-GB" dirty="0" err="1"/>
              <a:t>vom</a:t>
            </a:r>
            <a:r>
              <a:rPr lang="en-GB" dirty="0"/>
              <a:t> Stil her </a:t>
            </a:r>
            <a:r>
              <a:rPr lang="en-GB" dirty="0" err="1"/>
              <a:t>folgende</a:t>
            </a:r>
            <a:r>
              <a:rPr lang="en-GB" dirty="0"/>
              <a:t> </a:t>
            </a:r>
            <a:r>
              <a:rPr lang="en-GB" dirty="0" err="1"/>
              <a:t>Bereiche</a:t>
            </a:r>
            <a:r>
              <a:rPr lang="en-GB" dirty="0"/>
              <a:t> </a:t>
            </a:r>
            <a:r>
              <a:rPr lang="en-GB" dirty="0" err="1"/>
              <a:t>umfassen</a:t>
            </a:r>
            <a:r>
              <a:rPr lang="en-GB" dirty="0"/>
              <a:t>: </a:t>
            </a:r>
          </a:p>
          <a:p>
            <a:r>
              <a:rPr lang="en-GB" dirty="0"/>
              <a:t>1) </a:t>
            </a:r>
            <a:r>
              <a:rPr lang="en-GB" dirty="0" err="1"/>
              <a:t>extrem</a:t>
            </a:r>
            <a:r>
              <a:rPr lang="en-GB" dirty="0"/>
              <a:t> </a:t>
            </a:r>
            <a:r>
              <a:rPr lang="en-GB" dirty="0" err="1"/>
              <a:t>unhöflich</a:t>
            </a:r>
            <a:r>
              <a:rPr lang="en-GB" dirty="0"/>
              <a:t>, 2) </a:t>
            </a:r>
            <a:r>
              <a:rPr lang="en-GB" dirty="0" err="1"/>
              <a:t>unhöflich</a:t>
            </a:r>
            <a:r>
              <a:rPr lang="en-GB" dirty="0"/>
              <a:t>, 3) </a:t>
            </a:r>
            <a:r>
              <a:rPr lang="en-GB" dirty="0" err="1"/>
              <a:t>höflich</a:t>
            </a:r>
            <a:r>
              <a:rPr lang="en-GB" dirty="0"/>
              <a:t>, 4) </a:t>
            </a:r>
            <a:r>
              <a:rPr lang="en-GB" dirty="0" err="1"/>
              <a:t>sehr</a:t>
            </a:r>
            <a:r>
              <a:rPr lang="en-GB" dirty="0"/>
              <a:t> </a:t>
            </a:r>
            <a:r>
              <a:rPr lang="en-GB" dirty="0" err="1"/>
              <a:t>höflich</a:t>
            </a:r>
            <a:r>
              <a:rPr lang="en-GB" dirty="0"/>
              <a:t> und </a:t>
            </a:r>
          </a:p>
          <a:p>
            <a:r>
              <a:rPr lang="en-GB" dirty="0"/>
              <a:t>5) </a:t>
            </a:r>
            <a:r>
              <a:rPr lang="en-GB" dirty="0" err="1"/>
              <a:t>übertrieben</a:t>
            </a:r>
            <a:r>
              <a:rPr lang="en-GB" dirty="0"/>
              <a:t> </a:t>
            </a:r>
            <a:r>
              <a:rPr lang="en-GB" dirty="0" err="1"/>
              <a:t>höflich</a:t>
            </a:r>
            <a:r>
              <a:rPr lang="en-GB" dirty="0"/>
              <a:t>. </a:t>
            </a:r>
          </a:p>
          <a:p>
            <a:r>
              <a:rPr lang="en-GB" dirty="0"/>
              <a:t>Es </a:t>
            </a:r>
            <a:r>
              <a:rPr lang="en-GB" dirty="0" err="1"/>
              <a:t>kann</a:t>
            </a:r>
            <a:r>
              <a:rPr lang="en-GB" dirty="0"/>
              <a:t> </a:t>
            </a:r>
            <a:r>
              <a:rPr lang="en-GB" dirty="0" err="1"/>
              <a:t>eine</a:t>
            </a:r>
            <a:r>
              <a:rPr lang="en-GB" dirty="0"/>
              <a:t> Situation am </a:t>
            </a:r>
            <a:r>
              <a:rPr lang="en-GB" dirty="0" err="1"/>
              <a:t>Telefon</a:t>
            </a:r>
            <a:r>
              <a:rPr lang="en-GB" dirty="0"/>
              <a:t> </a:t>
            </a:r>
            <a:r>
              <a:rPr lang="en-GB" dirty="0" err="1"/>
              <a:t>mit</a:t>
            </a:r>
            <a:r>
              <a:rPr lang="en-GB" dirty="0"/>
              <a:t> </a:t>
            </a:r>
            <a:r>
              <a:rPr lang="en-GB" dirty="0" err="1"/>
              <a:t>dem</a:t>
            </a:r>
            <a:r>
              <a:rPr lang="en-GB" dirty="0"/>
              <a:t> Kunden sein </a:t>
            </a:r>
            <a:r>
              <a:rPr lang="en-GB" dirty="0" err="1"/>
              <a:t>oder</a:t>
            </a:r>
            <a:r>
              <a:rPr lang="en-GB" dirty="0"/>
              <a:t> </a:t>
            </a:r>
          </a:p>
          <a:p>
            <a:r>
              <a:rPr lang="en-GB" dirty="0" err="1"/>
              <a:t>beim</a:t>
            </a:r>
            <a:r>
              <a:rPr lang="en-GB" dirty="0"/>
              <a:t> </a:t>
            </a:r>
            <a:r>
              <a:rPr lang="en-GB" dirty="0" err="1"/>
              <a:t>Gespräch</a:t>
            </a:r>
            <a:r>
              <a:rPr lang="en-GB" dirty="0"/>
              <a:t> </a:t>
            </a:r>
            <a:r>
              <a:rPr lang="en-GB" dirty="0" err="1"/>
              <a:t>mit</a:t>
            </a:r>
            <a:r>
              <a:rPr lang="en-GB" dirty="0"/>
              <a:t> </a:t>
            </a:r>
            <a:r>
              <a:rPr lang="en-GB" dirty="0" err="1"/>
              <a:t>dem</a:t>
            </a:r>
            <a:r>
              <a:rPr lang="en-GB" dirty="0"/>
              <a:t> Kunden in der </a:t>
            </a:r>
            <a:r>
              <a:rPr lang="en-GB" dirty="0" err="1"/>
              <a:t>Firma</a:t>
            </a:r>
            <a:r>
              <a:rPr lang="en-GB" dirty="0"/>
              <a:t> </a:t>
            </a:r>
            <a:r>
              <a:rPr lang="en-GB" dirty="0" err="1"/>
              <a:t>oder</a:t>
            </a:r>
            <a:r>
              <a:rPr lang="en-GB" dirty="0"/>
              <a:t> </a:t>
            </a:r>
            <a:r>
              <a:rPr lang="en-GB" dirty="0" err="1"/>
              <a:t>beim</a:t>
            </a:r>
            <a:r>
              <a:rPr lang="en-GB" dirty="0"/>
              <a:t> Kunden </a:t>
            </a:r>
          </a:p>
          <a:p>
            <a:r>
              <a:rPr lang="en-GB" dirty="0" err="1"/>
              <a:t>vor</a:t>
            </a:r>
            <a:r>
              <a:rPr lang="en-GB" dirty="0"/>
              <a:t> Ort. </a:t>
            </a:r>
          </a:p>
          <a:p>
            <a:r>
              <a:rPr lang="en-GB" dirty="0" err="1"/>
              <a:t>Schreibe</a:t>
            </a:r>
            <a:r>
              <a:rPr lang="en-GB" dirty="0"/>
              <a:t> die 5 </a:t>
            </a:r>
            <a:r>
              <a:rPr lang="en-GB" dirty="0" err="1"/>
              <a:t>Sätze</a:t>
            </a:r>
            <a:r>
              <a:rPr lang="en-GB" dirty="0"/>
              <a:t> auf und gib </a:t>
            </a:r>
            <a:r>
              <a:rPr lang="en-GB" dirty="0" err="1"/>
              <a:t>jeweils</a:t>
            </a:r>
            <a:r>
              <a:rPr lang="en-GB" dirty="0"/>
              <a:t> </a:t>
            </a:r>
            <a:r>
              <a:rPr lang="en-GB" dirty="0" err="1"/>
              <a:t>eine</a:t>
            </a:r>
            <a:r>
              <a:rPr lang="en-GB" dirty="0"/>
              <a:t> </a:t>
            </a:r>
            <a:r>
              <a:rPr lang="en-GB" dirty="0" err="1"/>
              <a:t>Begründung</a:t>
            </a:r>
            <a:r>
              <a:rPr lang="en-GB" dirty="0"/>
              <a:t>, </a:t>
            </a:r>
          </a:p>
          <a:p>
            <a:r>
              <a:rPr lang="en-GB" dirty="0" err="1"/>
              <a:t>warum</a:t>
            </a:r>
            <a:r>
              <a:rPr lang="en-GB" dirty="0"/>
              <a:t> der Satz an seiner Stelle </a:t>
            </a:r>
            <a:r>
              <a:rPr lang="en-GB" dirty="0" err="1"/>
              <a:t>ist</a:t>
            </a:r>
            <a:r>
              <a:rPr lang="en-GB" dirty="0"/>
              <a:t>.</a:t>
            </a:r>
            <a:endParaRPr lang="en-DE" dirty="0"/>
          </a:p>
        </p:txBody>
      </p:sp>
      <p:sp>
        <p:nvSpPr>
          <p:cNvPr id="3" name="TextBox 2">
            <a:extLst>
              <a:ext uri="{FF2B5EF4-FFF2-40B4-BE49-F238E27FC236}">
                <a16:creationId xmlns:a16="http://schemas.microsoft.com/office/drawing/2014/main" id="{47F149A2-C811-4B81-D746-79D5E42BDD57}"/>
              </a:ext>
            </a:extLst>
          </p:cNvPr>
          <p:cNvSpPr txBox="1"/>
          <p:nvPr/>
        </p:nvSpPr>
        <p:spPr>
          <a:xfrm>
            <a:off x="313399" y="795839"/>
            <a:ext cx="6469237" cy="369332"/>
          </a:xfrm>
          <a:prstGeom prst="rect">
            <a:avLst/>
          </a:prstGeom>
          <a:noFill/>
        </p:spPr>
        <p:txBody>
          <a:bodyPr wrap="square" rtlCol="0">
            <a:spAutoFit/>
          </a:bodyPr>
          <a:lstStyle/>
          <a:p>
            <a:r>
              <a:rPr lang="en-GB" b="1" u="sng" dirty="0" err="1"/>
              <a:t>Beispiel</a:t>
            </a:r>
            <a:r>
              <a:rPr lang="en-GB" b="1" u="sng" dirty="0"/>
              <a:t>:</a:t>
            </a:r>
            <a:r>
              <a:rPr lang="en-GB" dirty="0"/>
              <a:t> </a:t>
            </a:r>
            <a:r>
              <a:rPr lang="en-GB" b="1" dirty="0" err="1"/>
              <a:t>differenzierte</a:t>
            </a:r>
            <a:r>
              <a:rPr lang="en-GB" b="1" dirty="0"/>
              <a:t> </a:t>
            </a:r>
            <a:r>
              <a:rPr lang="en-GB" b="1" dirty="0" err="1"/>
              <a:t>Formulierungen</a:t>
            </a:r>
            <a:r>
              <a:rPr lang="en-GB" b="1" dirty="0"/>
              <a:t> </a:t>
            </a:r>
            <a:r>
              <a:rPr lang="en-GB" b="1" dirty="0" err="1"/>
              <a:t>zur</a:t>
            </a:r>
            <a:r>
              <a:rPr lang="en-GB" b="1" dirty="0"/>
              <a:t> </a:t>
            </a:r>
            <a:r>
              <a:rPr lang="en-GB" b="1" dirty="0" err="1"/>
              <a:t>Kundenhöflichkeit</a:t>
            </a:r>
            <a:r>
              <a:rPr lang="en-GB" b="1" dirty="0"/>
              <a:t>       </a:t>
            </a:r>
            <a:endParaRPr lang="en-DE" b="1" u="sng" dirty="0"/>
          </a:p>
        </p:txBody>
      </p:sp>
    </p:spTree>
    <p:extLst>
      <p:ext uri="{BB962C8B-B14F-4D97-AF65-F5344CB8AC3E}">
        <p14:creationId xmlns:p14="http://schemas.microsoft.com/office/powerpoint/2010/main" val="2469009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A4BE-01F3-1147-38D2-BA7AB1C496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98FABB-6CCB-EFAB-BB91-2F3B155141DF}"/>
              </a:ext>
            </a:extLst>
          </p:cNvPr>
          <p:cNvSpPr txBox="1"/>
          <p:nvPr/>
        </p:nvSpPr>
        <p:spPr>
          <a:xfrm>
            <a:off x="1189451" y="1306689"/>
            <a:ext cx="6793964" cy="3693319"/>
          </a:xfrm>
          <a:prstGeom prst="rect">
            <a:avLst/>
          </a:prstGeom>
          <a:noFill/>
          <a:ln>
            <a:solidFill>
              <a:schemeClr val="accent1"/>
            </a:solidFill>
          </a:ln>
        </p:spPr>
        <p:txBody>
          <a:bodyPr wrap="square" rtlCol="0">
            <a:spAutoFit/>
          </a:bodyPr>
          <a:lstStyle/>
          <a:p>
            <a:r>
              <a:rPr lang="en-GB" dirty="0"/>
              <a:t>(Teil 1) </a:t>
            </a:r>
            <a:r>
              <a:rPr lang="en-GB" dirty="0">
                <a:solidFill>
                  <a:schemeClr val="accent6"/>
                </a:solidFill>
              </a:rPr>
              <a:t>Ich bin </a:t>
            </a:r>
            <a:r>
              <a:rPr lang="en-GB" dirty="0" err="1">
                <a:solidFill>
                  <a:schemeClr val="accent6"/>
                </a:solidFill>
              </a:rPr>
              <a:t>Deutschlehrer</a:t>
            </a:r>
            <a:r>
              <a:rPr lang="en-GB" dirty="0">
                <a:solidFill>
                  <a:schemeClr val="accent6"/>
                </a:solidFill>
              </a:rPr>
              <a:t> am BK in NRW in </a:t>
            </a:r>
            <a:r>
              <a:rPr lang="en-GB" dirty="0" err="1">
                <a:solidFill>
                  <a:schemeClr val="accent6"/>
                </a:solidFill>
              </a:rPr>
              <a:t>einer</a:t>
            </a:r>
            <a:r>
              <a:rPr lang="en-GB" dirty="0">
                <a:solidFill>
                  <a:schemeClr val="accent6"/>
                </a:solidFill>
              </a:rPr>
              <a:t> </a:t>
            </a:r>
            <a:r>
              <a:rPr lang="en-GB" dirty="0" err="1">
                <a:solidFill>
                  <a:schemeClr val="accent6"/>
                </a:solidFill>
              </a:rPr>
              <a:t>Elektronikerklasse</a:t>
            </a:r>
            <a:r>
              <a:rPr lang="en-GB" dirty="0">
                <a:solidFill>
                  <a:schemeClr val="accent6"/>
                </a:solidFill>
              </a:rPr>
              <a:t> </a:t>
            </a:r>
          </a:p>
          <a:p>
            <a:r>
              <a:rPr lang="en-GB" dirty="0">
                <a:solidFill>
                  <a:schemeClr val="accent6"/>
                </a:solidFill>
              </a:rPr>
              <a:t>für Haus- und </a:t>
            </a:r>
            <a:r>
              <a:rPr lang="en-GB" dirty="0" err="1">
                <a:solidFill>
                  <a:schemeClr val="accent6"/>
                </a:solidFill>
              </a:rPr>
              <a:t>Gebäudetechnik</a:t>
            </a:r>
            <a:r>
              <a:rPr lang="en-GB" dirty="0">
                <a:solidFill>
                  <a:schemeClr val="accent6"/>
                </a:solidFill>
              </a:rPr>
              <a:t>, 3. </a:t>
            </a:r>
            <a:r>
              <a:rPr lang="en-GB" dirty="0" err="1">
                <a:solidFill>
                  <a:schemeClr val="accent6"/>
                </a:solidFill>
              </a:rPr>
              <a:t>Lehrjahr</a:t>
            </a:r>
            <a:r>
              <a:rPr lang="en-GB" dirty="0">
                <a:solidFill>
                  <a:schemeClr val="accent6"/>
                </a:solidFill>
              </a:rPr>
              <a:t>. </a:t>
            </a:r>
          </a:p>
          <a:p>
            <a:r>
              <a:rPr lang="en-GB" dirty="0">
                <a:solidFill>
                  <a:schemeClr val="accent5"/>
                </a:solidFill>
              </a:rPr>
              <a:t>Ich </a:t>
            </a:r>
            <a:r>
              <a:rPr lang="en-GB" dirty="0" err="1">
                <a:solidFill>
                  <a:schemeClr val="accent5"/>
                </a:solidFill>
              </a:rPr>
              <a:t>brauche</a:t>
            </a:r>
            <a:r>
              <a:rPr lang="en-GB" dirty="0">
                <a:solidFill>
                  <a:schemeClr val="accent5"/>
                </a:solidFill>
              </a:rPr>
              <a:t> 5 deutsche </a:t>
            </a:r>
            <a:r>
              <a:rPr lang="en-GB" dirty="0" err="1">
                <a:solidFill>
                  <a:schemeClr val="accent5"/>
                </a:solidFill>
              </a:rPr>
              <a:t>Sätze</a:t>
            </a:r>
            <a:r>
              <a:rPr lang="en-GB" dirty="0">
                <a:solidFill>
                  <a:schemeClr val="accent5"/>
                </a:solidFill>
              </a:rPr>
              <a:t> für </a:t>
            </a:r>
            <a:r>
              <a:rPr lang="en-GB" dirty="0" err="1">
                <a:solidFill>
                  <a:schemeClr val="accent5"/>
                </a:solidFill>
              </a:rPr>
              <a:t>Elektroniker</a:t>
            </a:r>
            <a:r>
              <a:rPr lang="en-GB" dirty="0">
                <a:solidFill>
                  <a:schemeClr val="accent5"/>
                </a:solidFill>
              </a:rPr>
              <a:t>, die die </a:t>
            </a:r>
            <a:r>
              <a:rPr lang="en-GB" dirty="0" err="1">
                <a:solidFill>
                  <a:schemeClr val="accent5"/>
                </a:solidFill>
              </a:rPr>
              <a:t>Elektroniker</a:t>
            </a:r>
            <a:r>
              <a:rPr lang="en-GB" dirty="0">
                <a:solidFill>
                  <a:schemeClr val="accent5"/>
                </a:solidFill>
              </a:rPr>
              <a:t> </a:t>
            </a:r>
            <a:r>
              <a:rPr lang="en-GB" dirty="0" err="1">
                <a:solidFill>
                  <a:schemeClr val="accent5"/>
                </a:solidFill>
              </a:rPr>
              <a:t>gegenüber</a:t>
            </a:r>
            <a:r>
              <a:rPr lang="en-GB" dirty="0">
                <a:solidFill>
                  <a:schemeClr val="accent5"/>
                </a:solidFill>
              </a:rPr>
              <a:t> Kunden </a:t>
            </a:r>
            <a:r>
              <a:rPr lang="en-GB" dirty="0" err="1">
                <a:solidFill>
                  <a:schemeClr val="accent5"/>
                </a:solidFill>
              </a:rPr>
              <a:t>formulieren</a:t>
            </a:r>
            <a:r>
              <a:rPr lang="en-GB" dirty="0">
                <a:solidFill>
                  <a:schemeClr val="accent5"/>
                </a:solidFill>
              </a:rPr>
              <a:t> und </a:t>
            </a:r>
            <a:r>
              <a:rPr lang="en-GB" dirty="0" err="1">
                <a:solidFill>
                  <a:schemeClr val="accent5"/>
                </a:solidFill>
              </a:rPr>
              <a:t>jeweils</a:t>
            </a:r>
            <a:r>
              <a:rPr lang="en-GB" dirty="0">
                <a:solidFill>
                  <a:schemeClr val="accent5"/>
                </a:solidFill>
              </a:rPr>
              <a:t> </a:t>
            </a:r>
            <a:r>
              <a:rPr lang="en-GB" dirty="0" err="1">
                <a:solidFill>
                  <a:schemeClr val="accent5"/>
                </a:solidFill>
              </a:rPr>
              <a:t>genau</a:t>
            </a:r>
            <a:r>
              <a:rPr lang="en-GB" dirty="0">
                <a:solidFill>
                  <a:schemeClr val="accent5"/>
                </a:solidFill>
              </a:rPr>
              <a:t> </a:t>
            </a:r>
            <a:r>
              <a:rPr lang="en-GB" dirty="0" err="1">
                <a:solidFill>
                  <a:schemeClr val="accent5"/>
                </a:solidFill>
              </a:rPr>
              <a:t>diese</a:t>
            </a:r>
            <a:r>
              <a:rPr lang="en-GB" dirty="0">
                <a:solidFill>
                  <a:schemeClr val="accent5"/>
                </a:solidFill>
              </a:rPr>
              <a:t> </a:t>
            </a:r>
            <a:r>
              <a:rPr lang="en-GB" dirty="0" err="1">
                <a:solidFill>
                  <a:schemeClr val="accent5"/>
                </a:solidFill>
              </a:rPr>
              <a:t>Sätze</a:t>
            </a:r>
            <a:r>
              <a:rPr lang="en-GB" dirty="0">
                <a:solidFill>
                  <a:schemeClr val="accent5"/>
                </a:solidFill>
              </a:rPr>
              <a:t> </a:t>
            </a:r>
            <a:r>
              <a:rPr lang="en-GB" dirty="0" err="1">
                <a:solidFill>
                  <a:schemeClr val="accent5"/>
                </a:solidFill>
              </a:rPr>
              <a:t>sagen</a:t>
            </a:r>
            <a:r>
              <a:rPr lang="en-GB" dirty="0">
                <a:solidFill>
                  <a:schemeClr val="accent5"/>
                </a:solidFill>
              </a:rPr>
              <a:t>. </a:t>
            </a:r>
          </a:p>
          <a:p>
            <a:r>
              <a:rPr lang="en-GB" dirty="0">
                <a:solidFill>
                  <a:schemeClr val="accent3"/>
                </a:solidFill>
              </a:rPr>
              <a:t>Die </a:t>
            </a:r>
            <a:r>
              <a:rPr lang="en-GB" dirty="0" err="1">
                <a:solidFill>
                  <a:schemeClr val="accent3"/>
                </a:solidFill>
              </a:rPr>
              <a:t>Sätze</a:t>
            </a:r>
            <a:r>
              <a:rPr lang="en-GB" dirty="0">
                <a:solidFill>
                  <a:schemeClr val="accent3"/>
                </a:solidFill>
              </a:rPr>
              <a:t> </a:t>
            </a:r>
            <a:r>
              <a:rPr lang="en-GB" dirty="0" err="1">
                <a:solidFill>
                  <a:schemeClr val="accent3"/>
                </a:solidFill>
              </a:rPr>
              <a:t>sollen</a:t>
            </a:r>
            <a:r>
              <a:rPr lang="en-GB" dirty="0">
                <a:solidFill>
                  <a:schemeClr val="accent3"/>
                </a:solidFill>
              </a:rPr>
              <a:t> alle den </a:t>
            </a:r>
            <a:r>
              <a:rPr lang="en-GB" dirty="0" err="1">
                <a:solidFill>
                  <a:schemeClr val="accent3"/>
                </a:solidFill>
              </a:rPr>
              <a:t>gleichen</a:t>
            </a:r>
            <a:r>
              <a:rPr lang="en-GB" dirty="0">
                <a:solidFill>
                  <a:schemeClr val="accent3"/>
                </a:solidFill>
              </a:rPr>
              <a:t> </a:t>
            </a:r>
            <a:r>
              <a:rPr lang="en-GB" dirty="0" err="1">
                <a:solidFill>
                  <a:schemeClr val="accent3"/>
                </a:solidFill>
              </a:rPr>
              <a:t>Sachverhalt</a:t>
            </a:r>
            <a:r>
              <a:rPr lang="en-GB" dirty="0">
                <a:solidFill>
                  <a:schemeClr val="accent3"/>
                </a:solidFill>
              </a:rPr>
              <a:t> </a:t>
            </a:r>
            <a:r>
              <a:rPr lang="en-GB" dirty="0" err="1">
                <a:solidFill>
                  <a:schemeClr val="accent3"/>
                </a:solidFill>
              </a:rPr>
              <a:t>behandeln</a:t>
            </a:r>
            <a:r>
              <a:rPr lang="en-GB" dirty="0">
                <a:solidFill>
                  <a:schemeClr val="accent3"/>
                </a:solidFill>
              </a:rPr>
              <a:t>. </a:t>
            </a:r>
          </a:p>
          <a:p>
            <a:r>
              <a:rPr lang="en-GB" dirty="0">
                <a:solidFill>
                  <a:srgbClr val="00B050"/>
                </a:solidFill>
              </a:rPr>
              <a:t>Sie </a:t>
            </a:r>
            <a:r>
              <a:rPr lang="en-GB" dirty="0" err="1">
                <a:solidFill>
                  <a:srgbClr val="00B050"/>
                </a:solidFill>
              </a:rPr>
              <a:t>sollen</a:t>
            </a:r>
            <a:r>
              <a:rPr lang="en-GB" dirty="0">
                <a:solidFill>
                  <a:srgbClr val="00B050"/>
                </a:solidFill>
              </a:rPr>
              <a:t> </a:t>
            </a:r>
            <a:r>
              <a:rPr lang="en-GB" dirty="0" err="1">
                <a:solidFill>
                  <a:srgbClr val="00B050"/>
                </a:solidFill>
              </a:rPr>
              <a:t>vom</a:t>
            </a:r>
            <a:r>
              <a:rPr lang="en-GB" dirty="0">
                <a:solidFill>
                  <a:srgbClr val="00B050"/>
                </a:solidFill>
              </a:rPr>
              <a:t> Stil her </a:t>
            </a:r>
            <a:r>
              <a:rPr lang="en-GB" dirty="0" err="1">
                <a:solidFill>
                  <a:srgbClr val="00B050"/>
                </a:solidFill>
              </a:rPr>
              <a:t>folgende</a:t>
            </a:r>
            <a:r>
              <a:rPr lang="en-GB" dirty="0">
                <a:solidFill>
                  <a:srgbClr val="00B050"/>
                </a:solidFill>
              </a:rPr>
              <a:t> </a:t>
            </a:r>
            <a:r>
              <a:rPr lang="en-GB" dirty="0" err="1">
                <a:solidFill>
                  <a:srgbClr val="00B050"/>
                </a:solidFill>
              </a:rPr>
              <a:t>Bereiche</a:t>
            </a:r>
            <a:r>
              <a:rPr lang="en-GB" dirty="0">
                <a:solidFill>
                  <a:srgbClr val="00B050"/>
                </a:solidFill>
              </a:rPr>
              <a:t> </a:t>
            </a:r>
            <a:r>
              <a:rPr lang="en-GB" dirty="0" err="1">
                <a:solidFill>
                  <a:srgbClr val="00B050"/>
                </a:solidFill>
              </a:rPr>
              <a:t>umfassen</a:t>
            </a:r>
            <a:r>
              <a:rPr lang="en-GB" dirty="0">
                <a:solidFill>
                  <a:srgbClr val="00B050"/>
                </a:solidFill>
              </a:rPr>
              <a:t>: </a:t>
            </a:r>
          </a:p>
          <a:p>
            <a:pPr marL="342900" indent="-342900">
              <a:buAutoNum type="arabicParenR"/>
            </a:pPr>
            <a:r>
              <a:rPr lang="en-GB" dirty="0" err="1">
                <a:solidFill>
                  <a:srgbClr val="00B050"/>
                </a:solidFill>
              </a:rPr>
              <a:t>extrem</a:t>
            </a:r>
            <a:r>
              <a:rPr lang="en-GB" dirty="0">
                <a:solidFill>
                  <a:srgbClr val="00B050"/>
                </a:solidFill>
              </a:rPr>
              <a:t> </a:t>
            </a:r>
            <a:r>
              <a:rPr lang="en-GB" dirty="0" err="1">
                <a:solidFill>
                  <a:srgbClr val="00B050"/>
                </a:solidFill>
              </a:rPr>
              <a:t>unhöflich</a:t>
            </a:r>
            <a:r>
              <a:rPr lang="en-GB" dirty="0">
                <a:solidFill>
                  <a:srgbClr val="00B050"/>
                </a:solidFill>
              </a:rPr>
              <a:t>, 2) </a:t>
            </a:r>
            <a:r>
              <a:rPr lang="en-GB" dirty="0" err="1">
                <a:solidFill>
                  <a:srgbClr val="00B050"/>
                </a:solidFill>
              </a:rPr>
              <a:t>unhöflich</a:t>
            </a:r>
            <a:r>
              <a:rPr lang="en-GB" dirty="0">
                <a:solidFill>
                  <a:srgbClr val="00B050"/>
                </a:solidFill>
              </a:rPr>
              <a:t>, 3) </a:t>
            </a:r>
            <a:r>
              <a:rPr lang="en-GB" dirty="0" err="1">
                <a:solidFill>
                  <a:srgbClr val="00B050"/>
                </a:solidFill>
              </a:rPr>
              <a:t>höflich</a:t>
            </a:r>
            <a:r>
              <a:rPr lang="en-GB" dirty="0">
                <a:solidFill>
                  <a:srgbClr val="00B050"/>
                </a:solidFill>
              </a:rPr>
              <a:t>, 4) </a:t>
            </a:r>
            <a:r>
              <a:rPr lang="en-GB" dirty="0" err="1">
                <a:solidFill>
                  <a:srgbClr val="00B050"/>
                </a:solidFill>
              </a:rPr>
              <a:t>sehr</a:t>
            </a:r>
            <a:r>
              <a:rPr lang="en-GB" dirty="0">
                <a:solidFill>
                  <a:srgbClr val="00B050"/>
                </a:solidFill>
              </a:rPr>
              <a:t> </a:t>
            </a:r>
            <a:r>
              <a:rPr lang="en-GB" dirty="0" err="1">
                <a:solidFill>
                  <a:srgbClr val="00B050"/>
                </a:solidFill>
              </a:rPr>
              <a:t>höflich</a:t>
            </a:r>
            <a:r>
              <a:rPr lang="en-GB" dirty="0">
                <a:solidFill>
                  <a:srgbClr val="00B050"/>
                </a:solidFill>
              </a:rPr>
              <a:t> und </a:t>
            </a:r>
          </a:p>
          <a:p>
            <a:r>
              <a:rPr lang="en-GB" dirty="0">
                <a:solidFill>
                  <a:srgbClr val="00B050"/>
                </a:solidFill>
              </a:rPr>
              <a:t>5) </a:t>
            </a:r>
            <a:r>
              <a:rPr lang="en-GB" dirty="0" err="1">
                <a:solidFill>
                  <a:srgbClr val="00B050"/>
                </a:solidFill>
              </a:rPr>
              <a:t>übertrieben</a:t>
            </a:r>
            <a:r>
              <a:rPr lang="en-GB" dirty="0">
                <a:solidFill>
                  <a:srgbClr val="00B050"/>
                </a:solidFill>
              </a:rPr>
              <a:t> </a:t>
            </a:r>
            <a:r>
              <a:rPr lang="en-GB" dirty="0" err="1">
                <a:solidFill>
                  <a:srgbClr val="00B050"/>
                </a:solidFill>
              </a:rPr>
              <a:t>höflich</a:t>
            </a:r>
            <a:r>
              <a:rPr lang="en-GB" dirty="0">
                <a:solidFill>
                  <a:srgbClr val="00B050"/>
                </a:solidFill>
              </a:rPr>
              <a:t>. </a:t>
            </a:r>
          </a:p>
          <a:p>
            <a:r>
              <a:rPr lang="en-GB" dirty="0">
                <a:solidFill>
                  <a:schemeClr val="tx2"/>
                </a:solidFill>
              </a:rPr>
              <a:t>Es </a:t>
            </a:r>
            <a:r>
              <a:rPr lang="en-GB" dirty="0" err="1">
                <a:solidFill>
                  <a:schemeClr val="tx2"/>
                </a:solidFill>
              </a:rPr>
              <a:t>kann</a:t>
            </a:r>
            <a:r>
              <a:rPr lang="en-GB" dirty="0">
                <a:solidFill>
                  <a:schemeClr val="tx2"/>
                </a:solidFill>
              </a:rPr>
              <a:t> </a:t>
            </a:r>
            <a:r>
              <a:rPr lang="en-GB" dirty="0" err="1">
                <a:solidFill>
                  <a:schemeClr val="tx2"/>
                </a:solidFill>
              </a:rPr>
              <a:t>eine</a:t>
            </a:r>
            <a:r>
              <a:rPr lang="en-GB" dirty="0">
                <a:solidFill>
                  <a:schemeClr val="tx2"/>
                </a:solidFill>
              </a:rPr>
              <a:t> Situation am </a:t>
            </a:r>
            <a:r>
              <a:rPr lang="en-GB" dirty="0" err="1">
                <a:solidFill>
                  <a:schemeClr val="tx2"/>
                </a:solidFill>
              </a:rPr>
              <a:t>Telefon</a:t>
            </a:r>
            <a:r>
              <a:rPr lang="en-GB" dirty="0">
                <a:solidFill>
                  <a:schemeClr val="tx2"/>
                </a:solidFill>
              </a:rPr>
              <a:t> </a:t>
            </a:r>
            <a:r>
              <a:rPr lang="en-GB" dirty="0" err="1">
                <a:solidFill>
                  <a:schemeClr val="tx2"/>
                </a:solidFill>
              </a:rPr>
              <a:t>mit</a:t>
            </a:r>
            <a:r>
              <a:rPr lang="en-GB" dirty="0">
                <a:solidFill>
                  <a:schemeClr val="tx2"/>
                </a:solidFill>
              </a:rPr>
              <a:t> </a:t>
            </a:r>
            <a:r>
              <a:rPr lang="en-GB" dirty="0" err="1">
                <a:solidFill>
                  <a:schemeClr val="tx2"/>
                </a:solidFill>
              </a:rPr>
              <a:t>dem</a:t>
            </a:r>
            <a:r>
              <a:rPr lang="en-GB" dirty="0">
                <a:solidFill>
                  <a:schemeClr val="tx2"/>
                </a:solidFill>
              </a:rPr>
              <a:t> Kunden sein </a:t>
            </a:r>
            <a:r>
              <a:rPr lang="en-GB" dirty="0" err="1">
                <a:solidFill>
                  <a:schemeClr val="tx2"/>
                </a:solidFill>
              </a:rPr>
              <a:t>oder</a:t>
            </a:r>
            <a:r>
              <a:rPr lang="en-GB" dirty="0">
                <a:solidFill>
                  <a:schemeClr val="tx2"/>
                </a:solidFill>
              </a:rPr>
              <a:t> </a:t>
            </a:r>
          </a:p>
          <a:p>
            <a:r>
              <a:rPr lang="en-GB" dirty="0" err="1">
                <a:solidFill>
                  <a:schemeClr val="tx2"/>
                </a:solidFill>
              </a:rPr>
              <a:t>beim</a:t>
            </a:r>
            <a:r>
              <a:rPr lang="en-GB" dirty="0">
                <a:solidFill>
                  <a:schemeClr val="tx2"/>
                </a:solidFill>
              </a:rPr>
              <a:t> </a:t>
            </a:r>
            <a:r>
              <a:rPr lang="en-GB" dirty="0" err="1">
                <a:solidFill>
                  <a:schemeClr val="tx2"/>
                </a:solidFill>
              </a:rPr>
              <a:t>Gespräch</a:t>
            </a:r>
            <a:r>
              <a:rPr lang="en-GB" dirty="0">
                <a:solidFill>
                  <a:schemeClr val="tx2"/>
                </a:solidFill>
              </a:rPr>
              <a:t> </a:t>
            </a:r>
            <a:r>
              <a:rPr lang="en-GB" dirty="0" err="1">
                <a:solidFill>
                  <a:schemeClr val="tx2"/>
                </a:solidFill>
              </a:rPr>
              <a:t>mit</a:t>
            </a:r>
            <a:r>
              <a:rPr lang="en-GB" dirty="0">
                <a:solidFill>
                  <a:schemeClr val="tx2"/>
                </a:solidFill>
              </a:rPr>
              <a:t> </a:t>
            </a:r>
            <a:r>
              <a:rPr lang="en-GB" dirty="0" err="1">
                <a:solidFill>
                  <a:schemeClr val="tx2"/>
                </a:solidFill>
              </a:rPr>
              <a:t>dem</a:t>
            </a:r>
            <a:r>
              <a:rPr lang="en-GB" dirty="0">
                <a:solidFill>
                  <a:schemeClr val="tx2"/>
                </a:solidFill>
              </a:rPr>
              <a:t> Kunden in der </a:t>
            </a:r>
            <a:r>
              <a:rPr lang="en-GB" dirty="0" err="1">
                <a:solidFill>
                  <a:schemeClr val="tx2"/>
                </a:solidFill>
              </a:rPr>
              <a:t>Firma</a:t>
            </a:r>
            <a:r>
              <a:rPr lang="en-GB" dirty="0">
                <a:solidFill>
                  <a:schemeClr val="tx2"/>
                </a:solidFill>
              </a:rPr>
              <a:t> </a:t>
            </a:r>
            <a:r>
              <a:rPr lang="en-GB" dirty="0" err="1">
                <a:solidFill>
                  <a:schemeClr val="tx2"/>
                </a:solidFill>
              </a:rPr>
              <a:t>oder</a:t>
            </a:r>
            <a:r>
              <a:rPr lang="en-GB" dirty="0">
                <a:solidFill>
                  <a:schemeClr val="tx2"/>
                </a:solidFill>
              </a:rPr>
              <a:t> </a:t>
            </a:r>
            <a:r>
              <a:rPr lang="en-GB" dirty="0" err="1">
                <a:solidFill>
                  <a:schemeClr val="tx2"/>
                </a:solidFill>
              </a:rPr>
              <a:t>beim</a:t>
            </a:r>
            <a:r>
              <a:rPr lang="en-GB" dirty="0">
                <a:solidFill>
                  <a:schemeClr val="tx2"/>
                </a:solidFill>
              </a:rPr>
              <a:t> Kunden </a:t>
            </a:r>
          </a:p>
          <a:p>
            <a:r>
              <a:rPr lang="en-GB" dirty="0" err="1">
                <a:solidFill>
                  <a:schemeClr val="tx2"/>
                </a:solidFill>
              </a:rPr>
              <a:t>vor</a:t>
            </a:r>
            <a:r>
              <a:rPr lang="en-GB" dirty="0">
                <a:solidFill>
                  <a:schemeClr val="tx2"/>
                </a:solidFill>
              </a:rPr>
              <a:t> Ort. </a:t>
            </a:r>
          </a:p>
          <a:p>
            <a:r>
              <a:rPr lang="en-GB" dirty="0" err="1">
                <a:solidFill>
                  <a:srgbClr val="00B050"/>
                </a:solidFill>
              </a:rPr>
              <a:t>Schreibe</a:t>
            </a:r>
            <a:r>
              <a:rPr lang="en-GB" dirty="0">
                <a:solidFill>
                  <a:srgbClr val="00B050"/>
                </a:solidFill>
              </a:rPr>
              <a:t> die 5 </a:t>
            </a:r>
            <a:r>
              <a:rPr lang="en-GB" dirty="0" err="1">
                <a:solidFill>
                  <a:srgbClr val="00B050"/>
                </a:solidFill>
              </a:rPr>
              <a:t>Sätze</a:t>
            </a:r>
            <a:r>
              <a:rPr lang="en-GB" dirty="0">
                <a:solidFill>
                  <a:srgbClr val="00B050"/>
                </a:solidFill>
              </a:rPr>
              <a:t> auf und gib </a:t>
            </a:r>
            <a:r>
              <a:rPr lang="en-GB" dirty="0" err="1">
                <a:solidFill>
                  <a:srgbClr val="00B050"/>
                </a:solidFill>
              </a:rPr>
              <a:t>jeweils</a:t>
            </a:r>
            <a:r>
              <a:rPr lang="en-GB" dirty="0">
                <a:solidFill>
                  <a:srgbClr val="00B050"/>
                </a:solidFill>
              </a:rPr>
              <a:t> </a:t>
            </a:r>
            <a:r>
              <a:rPr lang="en-GB" dirty="0" err="1">
                <a:solidFill>
                  <a:schemeClr val="accent5"/>
                </a:solidFill>
              </a:rPr>
              <a:t>eine</a:t>
            </a:r>
            <a:r>
              <a:rPr lang="en-GB" dirty="0">
                <a:solidFill>
                  <a:schemeClr val="accent5"/>
                </a:solidFill>
              </a:rPr>
              <a:t> </a:t>
            </a:r>
            <a:r>
              <a:rPr lang="en-GB" dirty="0" err="1">
                <a:solidFill>
                  <a:schemeClr val="accent5"/>
                </a:solidFill>
              </a:rPr>
              <a:t>Begründung</a:t>
            </a:r>
            <a:r>
              <a:rPr lang="en-GB" dirty="0">
                <a:solidFill>
                  <a:srgbClr val="00B050"/>
                </a:solidFill>
              </a:rPr>
              <a:t>, </a:t>
            </a:r>
          </a:p>
          <a:p>
            <a:r>
              <a:rPr lang="en-GB" dirty="0" err="1">
                <a:solidFill>
                  <a:srgbClr val="00B050"/>
                </a:solidFill>
              </a:rPr>
              <a:t>warum</a:t>
            </a:r>
            <a:r>
              <a:rPr lang="en-GB" dirty="0">
                <a:solidFill>
                  <a:srgbClr val="00B050"/>
                </a:solidFill>
              </a:rPr>
              <a:t> der Satz an seiner Stelle </a:t>
            </a:r>
            <a:r>
              <a:rPr lang="en-GB" dirty="0" err="1">
                <a:solidFill>
                  <a:srgbClr val="00B050"/>
                </a:solidFill>
              </a:rPr>
              <a:t>ist</a:t>
            </a:r>
            <a:r>
              <a:rPr lang="en-GB" dirty="0">
                <a:solidFill>
                  <a:srgbClr val="00B050"/>
                </a:solidFill>
              </a:rPr>
              <a:t>.</a:t>
            </a:r>
            <a:endParaRPr lang="en-DE" dirty="0">
              <a:solidFill>
                <a:srgbClr val="00B050"/>
              </a:solidFill>
            </a:endParaRPr>
          </a:p>
        </p:txBody>
      </p:sp>
      <p:sp>
        <p:nvSpPr>
          <p:cNvPr id="3" name="TextBox 2">
            <a:extLst>
              <a:ext uri="{FF2B5EF4-FFF2-40B4-BE49-F238E27FC236}">
                <a16:creationId xmlns:a16="http://schemas.microsoft.com/office/drawing/2014/main" id="{BEFD0590-155D-0DB3-59C2-ADF3A67C5574}"/>
              </a:ext>
            </a:extLst>
          </p:cNvPr>
          <p:cNvSpPr txBox="1"/>
          <p:nvPr/>
        </p:nvSpPr>
        <p:spPr>
          <a:xfrm>
            <a:off x="313399" y="795839"/>
            <a:ext cx="6469237" cy="369332"/>
          </a:xfrm>
          <a:prstGeom prst="rect">
            <a:avLst/>
          </a:prstGeom>
          <a:noFill/>
        </p:spPr>
        <p:txBody>
          <a:bodyPr wrap="square" rtlCol="0">
            <a:spAutoFit/>
          </a:bodyPr>
          <a:lstStyle/>
          <a:p>
            <a:r>
              <a:rPr lang="en-GB" b="1" u="sng" dirty="0" err="1"/>
              <a:t>Beispiel</a:t>
            </a:r>
            <a:r>
              <a:rPr lang="en-GB" b="1" u="sng" dirty="0"/>
              <a:t>:</a:t>
            </a:r>
            <a:r>
              <a:rPr lang="en-GB" dirty="0"/>
              <a:t> </a:t>
            </a:r>
            <a:r>
              <a:rPr lang="en-GB" b="1" dirty="0" err="1"/>
              <a:t>differenzierte</a:t>
            </a:r>
            <a:r>
              <a:rPr lang="en-GB" b="1" dirty="0"/>
              <a:t> </a:t>
            </a:r>
            <a:r>
              <a:rPr lang="en-GB" b="1" dirty="0" err="1"/>
              <a:t>Formulierungen</a:t>
            </a:r>
            <a:r>
              <a:rPr lang="en-GB" b="1" dirty="0"/>
              <a:t> </a:t>
            </a:r>
            <a:r>
              <a:rPr lang="en-GB" b="1" dirty="0" err="1"/>
              <a:t>zur</a:t>
            </a:r>
            <a:r>
              <a:rPr lang="en-GB" b="1" dirty="0"/>
              <a:t> </a:t>
            </a:r>
            <a:r>
              <a:rPr lang="en-GB" b="1" dirty="0" err="1"/>
              <a:t>Kundenhöflichkeit</a:t>
            </a:r>
            <a:r>
              <a:rPr lang="en-GB" b="1" dirty="0"/>
              <a:t>       </a:t>
            </a:r>
            <a:endParaRPr lang="en-DE" b="1" u="sng" dirty="0"/>
          </a:p>
        </p:txBody>
      </p:sp>
      <p:sp>
        <p:nvSpPr>
          <p:cNvPr id="4" name="TextBox 3">
            <a:extLst>
              <a:ext uri="{FF2B5EF4-FFF2-40B4-BE49-F238E27FC236}">
                <a16:creationId xmlns:a16="http://schemas.microsoft.com/office/drawing/2014/main" id="{78BA31F1-BB3A-E7DE-7DE4-7D2545393C83}"/>
              </a:ext>
            </a:extLst>
          </p:cNvPr>
          <p:cNvSpPr txBox="1"/>
          <p:nvPr/>
        </p:nvSpPr>
        <p:spPr>
          <a:xfrm>
            <a:off x="8019627" y="1420464"/>
            <a:ext cx="934295" cy="369332"/>
          </a:xfrm>
          <a:prstGeom prst="rect">
            <a:avLst/>
          </a:prstGeom>
          <a:solidFill>
            <a:schemeClr val="accent6"/>
          </a:solidFill>
          <a:ln>
            <a:solidFill>
              <a:schemeClr val="accent1"/>
            </a:solidFill>
          </a:ln>
        </p:spPr>
        <p:txBody>
          <a:bodyPr wrap="none" rtlCol="0">
            <a:spAutoFit/>
          </a:bodyPr>
          <a:lstStyle/>
          <a:p>
            <a:r>
              <a:rPr lang="en-DE" dirty="0"/>
              <a:t>Persona</a:t>
            </a:r>
          </a:p>
        </p:txBody>
      </p:sp>
      <p:sp>
        <p:nvSpPr>
          <p:cNvPr id="5" name="TextBox 4">
            <a:extLst>
              <a:ext uri="{FF2B5EF4-FFF2-40B4-BE49-F238E27FC236}">
                <a16:creationId xmlns:a16="http://schemas.microsoft.com/office/drawing/2014/main" id="{29404624-F1E4-5888-9A80-923E17F55253}"/>
              </a:ext>
            </a:extLst>
          </p:cNvPr>
          <p:cNvSpPr txBox="1"/>
          <p:nvPr/>
        </p:nvSpPr>
        <p:spPr>
          <a:xfrm>
            <a:off x="8019627" y="1955328"/>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6" name="TextBox 5">
            <a:extLst>
              <a:ext uri="{FF2B5EF4-FFF2-40B4-BE49-F238E27FC236}">
                <a16:creationId xmlns:a16="http://schemas.microsoft.com/office/drawing/2014/main" id="{E731714C-3D1D-FB29-ED4E-674DECC8C504}"/>
              </a:ext>
            </a:extLst>
          </p:cNvPr>
          <p:cNvSpPr txBox="1"/>
          <p:nvPr/>
        </p:nvSpPr>
        <p:spPr>
          <a:xfrm>
            <a:off x="8019627" y="2444925"/>
            <a:ext cx="513282" cy="369332"/>
          </a:xfrm>
          <a:prstGeom prst="rect">
            <a:avLst/>
          </a:prstGeom>
          <a:solidFill>
            <a:schemeClr val="accent3"/>
          </a:solidFill>
          <a:ln>
            <a:solidFill>
              <a:schemeClr val="accent3"/>
            </a:solidFill>
          </a:ln>
        </p:spPr>
        <p:txBody>
          <a:bodyPr wrap="square" rtlCol="0">
            <a:spAutoFit/>
          </a:bodyPr>
          <a:lstStyle/>
          <a:p>
            <a:r>
              <a:rPr lang="en-DE" dirty="0"/>
              <a:t>Ziel</a:t>
            </a:r>
          </a:p>
        </p:txBody>
      </p:sp>
      <p:sp>
        <p:nvSpPr>
          <p:cNvPr id="7" name="TextBox 6">
            <a:extLst>
              <a:ext uri="{FF2B5EF4-FFF2-40B4-BE49-F238E27FC236}">
                <a16:creationId xmlns:a16="http://schemas.microsoft.com/office/drawing/2014/main" id="{51380909-51A5-7DBC-A2BD-202F90A0E4E2}"/>
              </a:ext>
            </a:extLst>
          </p:cNvPr>
          <p:cNvSpPr txBox="1"/>
          <p:nvPr/>
        </p:nvSpPr>
        <p:spPr>
          <a:xfrm>
            <a:off x="8011273" y="3674412"/>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8" name="TextBox 7">
            <a:extLst>
              <a:ext uri="{FF2B5EF4-FFF2-40B4-BE49-F238E27FC236}">
                <a16:creationId xmlns:a16="http://schemas.microsoft.com/office/drawing/2014/main" id="{D401E435-0721-8F57-9811-C17025DA0CC0}"/>
              </a:ext>
            </a:extLst>
          </p:cNvPr>
          <p:cNvSpPr txBox="1"/>
          <p:nvPr/>
        </p:nvSpPr>
        <p:spPr>
          <a:xfrm>
            <a:off x="1163206" y="5120640"/>
            <a:ext cx="7291804" cy="923330"/>
          </a:xfrm>
          <a:prstGeom prst="rect">
            <a:avLst/>
          </a:prstGeom>
          <a:noFill/>
        </p:spPr>
        <p:txBody>
          <a:bodyPr wrap="none" rtlCol="0">
            <a:spAutoFit/>
          </a:bodyPr>
          <a:lstStyle/>
          <a:p>
            <a:r>
              <a:rPr lang="en-DE" b="1" u="sng" dirty="0"/>
              <a:t>Bemerkungen:</a:t>
            </a:r>
          </a:p>
          <a:p>
            <a:r>
              <a:rPr lang="en-DE" dirty="0"/>
              <a:t>-Aspekte überschneiden sich, führen dennoch zu brauchbaren Ergebnissen;</a:t>
            </a:r>
          </a:p>
          <a:p>
            <a:r>
              <a:rPr lang="en-DE" dirty="0"/>
              <a:t>-Refinement fehlt.</a:t>
            </a:r>
          </a:p>
        </p:txBody>
      </p:sp>
      <p:sp>
        <p:nvSpPr>
          <p:cNvPr id="9" name="TextBox 8">
            <a:extLst>
              <a:ext uri="{FF2B5EF4-FFF2-40B4-BE49-F238E27FC236}">
                <a16:creationId xmlns:a16="http://schemas.microsoft.com/office/drawing/2014/main" id="{1E7C82F4-6297-07A3-2B2E-AE7FF4890ADC}"/>
              </a:ext>
            </a:extLst>
          </p:cNvPr>
          <p:cNvSpPr txBox="1"/>
          <p:nvPr/>
        </p:nvSpPr>
        <p:spPr>
          <a:xfrm>
            <a:off x="8019627" y="4608217"/>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10" name="TextBox 9">
            <a:extLst>
              <a:ext uri="{FF2B5EF4-FFF2-40B4-BE49-F238E27FC236}">
                <a16:creationId xmlns:a16="http://schemas.microsoft.com/office/drawing/2014/main" id="{D0446BD0-3C1B-E597-AA68-70C1B30DAFBC}"/>
              </a:ext>
            </a:extLst>
          </p:cNvPr>
          <p:cNvSpPr txBox="1"/>
          <p:nvPr/>
        </p:nvSpPr>
        <p:spPr>
          <a:xfrm>
            <a:off x="8011384" y="2954882"/>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11" name="TextBox 10">
            <a:extLst>
              <a:ext uri="{FF2B5EF4-FFF2-40B4-BE49-F238E27FC236}">
                <a16:creationId xmlns:a16="http://schemas.microsoft.com/office/drawing/2014/main" id="{3C71EC73-79EF-6358-75B9-FBA42FDC218D}"/>
              </a:ext>
            </a:extLst>
          </p:cNvPr>
          <p:cNvSpPr txBox="1"/>
          <p:nvPr/>
        </p:nvSpPr>
        <p:spPr>
          <a:xfrm>
            <a:off x="8019627" y="4209276"/>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Tree>
    <p:extLst>
      <p:ext uri="{BB962C8B-B14F-4D97-AF65-F5344CB8AC3E}">
        <p14:creationId xmlns:p14="http://schemas.microsoft.com/office/powerpoint/2010/main" val="4168144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E8DC-7DE7-923F-F50C-AEB2EC7588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755E5-5AC4-6FAD-10A0-9E415989ADA5}"/>
              </a:ext>
            </a:extLst>
          </p:cNvPr>
          <p:cNvSpPr txBox="1"/>
          <p:nvPr/>
        </p:nvSpPr>
        <p:spPr>
          <a:xfrm>
            <a:off x="1175382" y="1208213"/>
            <a:ext cx="6887070" cy="1015663"/>
          </a:xfrm>
          <a:prstGeom prst="rect">
            <a:avLst/>
          </a:prstGeom>
          <a:noFill/>
          <a:ln>
            <a:solidFill>
              <a:schemeClr val="accent1"/>
            </a:solidFill>
          </a:ln>
        </p:spPr>
        <p:txBody>
          <a:bodyPr wrap="square" rtlCol="0">
            <a:spAutoFit/>
          </a:bodyPr>
          <a:lstStyle/>
          <a:p>
            <a:r>
              <a:rPr lang="en-GB" sz="1000" dirty="0"/>
              <a:t>(Teil 1) Ich bin </a:t>
            </a:r>
            <a:r>
              <a:rPr lang="en-GB" sz="1000" dirty="0" err="1"/>
              <a:t>Deutschlehrer</a:t>
            </a:r>
            <a:r>
              <a:rPr lang="en-GB" sz="1000" dirty="0"/>
              <a:t> am BK in NRW in </a:t>
            </a:r>
            <a:r>
              <a:rPr lang="en-GB" sz="1000" dirty="0" err="1"/>
              <a:t>einer</a:t>
            </a:r>
            <a:r>
              <a:rPr lang="en-GB" sz="1000" dirty="0"/>
              <a:t> </a:t>
            </a:r>
            <a:r>
              <a:rPr lang="en-GB" sz="1000" dirty="0" err="1"/>
              <a:t>Elektronikerklasse</a:t>
            </a:r>
            <a:r>
              <a:rPr lang="en-GB" sz="1000" dirty="0"/>
              <a:t> für Haus- und </a:t>
            </a:r>
            <a:r>
              <a:rPr lang="en-GB" sz="1000" dirty="0" err="1"/>
              <a:t>Gebäudetechnik</a:t>
            </a:r>
            <a:r>
              <a:rPr lang="en-GB" sz="1000" dirty="0"/>
              <a:t>, 3. </a:t>
            </a:r>
            <a:r>
              <a:rPr lang="en-GB" sz="1000" dirty="0" err="1"/>
              <a:t>Lehrjahr</a:t>
            </a:r>
            <a:r>
              <a:rPr lang="en-GB" sz="1000" dirty="0"/>
              <a:t>. </a:t>
            </a:r>
          </a:p>
          <a:p>
            <a:r>
              <a:rPr lang="en-GB" sz="1000" dirty="0"/>
              <a:t>Ich </a:t>
            </a:r>
            <a:r>
              <a:rPr lang="en-GB" sz="1000" dirty="0" err="1"/>
              <a:t>brauche</a:t>
            </a:r>
            <a:r>
              <a:rPr lang="en-GB" sz="1000" dirty="0"/>
              <a:t> 5 deutsche </a:t>
            </a:r>
            <a:r>
              <a:rPr lang="en-GB" sz="1000" dirty="0" err="1"/>
              <a:t>Sätze</a:t>
            </a:r>
            <a:r>
              <a:rPr lang="en-GB" sz="1000" dirty="0"/>
              <a:t> für </a:t>
            </a:r>
            <a:r>
              <a:rPr lang="en-GB" sz="1000" dirty="0" err="1"/>
              <a:t>Elektroniker</a:t>
            </a:r>
            <a:r>
              <a:rPr lang="en-GB" sz="1000" dirty="0"/>
              <a:t>, die die </a:t>
            </a:r>
            <a:r>
              <a:rPr lang="en-GB" sz="1000" dirty="0" err="1"/>
              <a:t>Elektroniker</a:t>
            </a:r>
            <a:r>
              <a:rPr lang="en-GB" sz="1000" dirty="0"/>
              <a:t> </a:t>
            </a:r>
            <a:r>
              <a:rPr lang="en-GB" sz="1000" dirty="0" err="1"/>
              <a:t>gegenüber</a:t>
            </a:r>
            <a:r>
              <a:rPr lang="en-GB" sz="1000" dirty="0"/>
              <a:t> Kunden </a:t>
            </a:r>
            <a:r>
              <a:rPr lang="en-GB" sz="1000" dirty="0" err="1"/>
              <a:t>formulieren</a:t>
            </a:r>
            <a:r>
              <a:rPr lang="en-GB" sz="1000" dirty="0"/>
              <a:t> und </a:t>
            </a:r>
            <a:r>
              <a:rPr lang="en-GB" sz="1000" dirty="0" err="1"/>
              <a:t>jeweils</a:t>
            </a:r>
            <a:r>
              <a:rPr lang="en-GB" sz="1000" dirty="0"/>
              <a:t> </a:t>
            </a:r>
            <a:r>
              <a:rPr lang="en-GB" sz="1000" dirty="0" err="1"/>
              <a:t>genau</a:t>
            </a:r>
            <a:r>
              <a:rPr lang="en-GB" sz="1000" dirty="0"/>
              <a:t> </a:t>
            </a:r>
            <a:r>
              <a:rPr lang="en-GB" sz="1000" dirty="0" err="1"/>
              <a:t>diese</a:t>
            </a:r>
            <a:r>
              <a:rPr lang="en-GB" sz="1000" dirty="0"/>
              <a:t> </a:t>
            </a:r>
            <a:r>
              <a:rPr lang="en-GB" sz="1000" dirty="0" err="1"/>
              <a:t>Sätze</a:t>
            </a:r>
            <a:r>
              <a:rPr lang="en-GB" sz="1000" dirty="0"/>
              <a:t> </a:t>
            </a:r>
            <a:r>
              <a:rPr lang="en-GB" sz="1000" dirty="0" err="1"/>
              <a:t>sagen</a:t>
            </a:r>
            <a:r>
              <a:rPr lang="en-GB" sz="1000" dirty="0"/>
              <a:t>. Die </a:t>
            </a:r>
            <a:r>
              <a:rPr lang="en-GB" sz="1000" dirty="0" err="1"/>
              <a:t>Sätze</a:t>
            </a:r>
            <a:r>
              <a:rPr lang="en-GB" sz="1000" dirty="0"/>
              <a:t> </a:t>
            </a:r>
            <a:r>
              <a:rPr lang="en-GB" sz="1000" dirty="0" err="1"/>
              <a:t>sollen</a:t>
            </a:r>
            <a:r>
              <a:rPr lang="en-GB" sz="1000" dirty="0"/>
              <a:t> alle den </a:t>
            </a:r>
            <a:r>
              <a:rPr lang="en-GB" sz="1000" dirty="0" err="1"/>
              <a:t>gleichen</a:t>
            </a:r>
            <a:r>
              <a:rPr lang="en-GB" sz="1000" dirty="0"/>
              <a:t> </a:t>
            </a:r>
            <a:r>
              <a:rPr lang="en-GB" sz="1000" dirty="0" err="1"/>
              <a:t>Sachverhalt</a:t>
            </a:r>
            <a:r>
              <a:rPr lang="en-GB" sz="1000" dirty="0"/>
              <a:t> </a:t>
            </a:r>
            <a:r>
              <a:rPr lang="en-GB" sz="1000" dirty="0" err="1"/>
              <a:t>behandeln</a:t>
            </a:r>
            <a:r>
              <a:rPr lang="en-GB" sz="1000" dirty="0"/>
              <a:t>. </a:t>
            </a:r>
          </a:p>
          <a:p>
            <a:r>
              <a:rPr lang="en-GB" sz="1000" dirty="0"/>
              <a:t>Sie </a:t>
            </a:r>
            <a:r>
              <a:rPr lang="en-GB" sz="1000" dirty="0" err="1"/>
              <a:t>sollen</a:t>
            </a:r>
            <a:r>
              <a:rPr lang="en-GB" sz="1000" dirty="0"/>
              <a:t> </a:t>
            </a:r>
            <a:r>
              <a:rPr lang="en-GB" sz="1000" dirty="0" err="1"/>
              <a:t>vom</a:t>
            </a:r>
            <a:r>
              <a:rPr lang="en-GB" sz="1000" dirty="0"/>
              <a:t> Stil her </a:t>
            </a:r>
            <a:r>
              <a:rPr lang="en-GB" sz="1000" dirty="0" err="1"/>
              <a:t>folgende</a:t>
            </a:r>
            <a:r>
              <a:rPr lang="en-GB" sz="1000" dirty="0"/>
              <a:t> </a:t>
            </a:r>
            <a:r>
              <a:rPr lang="en-GB" sz="1000" dirty="0" err="1"/>
              <a:t>Bereiche</a:t>
            </a:r>
            <a:r>
              <a:rPr lang="en-GB" sz="1000" dirty="0"/>
              <a:t> </a:t>
            </a:r>
            <a:r>
              <a:rPr lang="en-GB" sz="1000" dirty="0" err="1"/>
              <a:t>umfassen</a:t>
            </a:r>
            <a:r>
              <a:rPr lang="en-GB" sz="1000" dirty="0"/>
              <a:t>: 1)</a:t>
            </a:r>
            <a:r>
              <a:rPr lang="en-GB" sz="1000" dirty="0" err="1"/>
              <a:t>extrem</a:t>
            </a:r>
            <a:r>
              <a:rPr lang="en-GB" sz="1000" dirty="0"/>
              <a:t> </a:t>
            </a:r>
            <a:r>
              <a:rPr lang="en-GB" sz="1000" dirty="0" err="1"/>
              <a:t>unhöflich</a:t>
            </a:r>
            <a:r>
              <a:rPr lang="en-GB" sz="1000" dirty="0"/>
              <a:t>, 2) </a:t>
            </a:r>
            <a:r>
              <a:rPr lang="en-GB" sz="1000" dirty="0" err="1"/>
              <a:t>unhöflich</a:t>
            </a:r>
            <a:r>
              <a:rPr lang="en-GB" sz="1000" dirty="0"/>
              <a:t>, 3) </a:t>
            </a:r>
            <a:r>
              <a:rPr lang="en-GB" sz="1000" dirty="0" err="1"/>
              <a:t>höflich</a:t>
            </a:r>
            <a:r>
              <a:rPr lang="en-GB" sz="1000" dirty="0"/>
              <a:t>, 4) </a:t>
            </a:r>
            <a:r>
              <a:rPr lang="en-GB" sz="1000" dirty="0" err="1"/>
              <a:t>sehr</a:t>
            </a:r>
            <a:r>
              <a:rPr lang="en-GB" sz="1000" dirty="0"/>
              <a:t> </a:t>
            </a:r>
            <a:r>
              <a:rPr lang="en-GB" sz="1000" dirty="0" err="1"/>
              <a:t>höflich</a:t>
            </a:r>
            <a:r>
              <a:rPr lang="en-GB" sz="1000" dirty="0"/>
              <a:t> und 5) </a:t>
            </a:r>
            <a:r>
              <a:rPr lang="en-GB" sz="1000" dirty="0" err="1"/>
              <a:t>übertrieben</a:t>
            </a:r>
            <a:r>
              <a:rPr lang="en-GB" sz="1000" dirty="0"/>
              <a:t> </a:t>
            </a:r>
            <a:r>
              <a:rPr lang="en-GB" sz="1000" dirty="0" err="1"/>
              <a:t>höflich</a:t>
            </a:r>
            <a:r>
              <a:rPr lang="en-GB" sz="1000" dirty="0"/>
              <a:t>. Es </a:t>
            </a:r>
            <a:r>
              <a:rPr lang="en-GB" sz="1000" dirty="0" err="1"/>
              <a:t>kann</a:t>
            </a:r>
            <a:r>
              <a:rPr lang="en-GB" sz="1000" dirty="0"/>
              <a:t> </a:t>
            </a:r>
            <a:r>
              <a:rPr lang="en-GB" sz="1000" dirty="0" err="1"/>
              <a:t>eine</a:t>
            </a:r>
            <a:r>
              <a:rPr lang="en-GB" sz="1000" dirty="0"/>
              <a:t> Situation am </a:t>
            </a:r>
            <a:r>
              <a:rPr lang="en-GB" sz="1000" dirty="0" err="1"/>
              <a:t>Telefon</a:t>
            </a:r>
            <a:r>
              <a:rPr lang="en-GB" sz="1000" dirty="0"/>
              <a:t> </a:t>
            </a:r>
            <a:r>
              <a:rPr lang="en-GB" sz="1000" dirty="0" err="1"/>
              <a:t>mit</a:t>
            </a:r>
            <a:r>
              <a:rPr lang="en-GB" sz="1000" dirty="0"/>
              <a:t> </a:t>
            </a:r>
            <a:r>
              <a:rPr lang="en-GB" sz="1000" dirty="0" err="1"/>
              <a:t>dem</a:t>
            </a:r>
            <a:r>
              <a:rPr lang="en-GB" sz="1000" dirty="0"/>
              <a:t> Kunden sein </a:t>
            </a:r>
            <a:r>
              <a:rPr lang="en-GB" sz="1000" dirty="0" err="1"/>
              <a:t>oder</a:t>
            </a:r>
            <a:r>
              <a:rPr lang="en-GB" sz="1000" dirty="0"/>
              <a:t> </a:t>
            </a:r>
            <a:r>
              <a:rPr lang="en-GB" sz="1000" dirty="0" err="1"/>
              <a:t>beim</a:t>
            </a:r>
            <a:r>
              <a:rPr lang="en-GB" sz="1000" dirty="0"/>
              <a:t> </a:t>
            </a:r>
            <a:r>
              <a:rPr lang="en-GB" sz="1000" dirty="0" err="1"/>
              <a:t>Gespräch</a:t>
            </a:r>
            <a:r>
              <a:rPr lang="en-GB" sz="1000" dirty="0"/>
              <a:t> </a:t>
            </a:r>
            <a:r>
              <a:rPr lang="en-GB" sz="1000" dirty="0" err="1"/>
              <a:t>mit</a:t>
            </a:r>
            <a:r>
              <a:rPr lang="en-GB" sz="1000" dirty="0"/>
              <a:t> </a:t>
            </a:r>
            <a:r>
              <a:rPr lang="en-GB" sz="1000" dirty="0" err="1"/>
              <a:t>dem</a:t>
            </a:r>
            <a:r>
              <a:rPr lang="en-GB" sz="1000" dirty="0"/>
              <a:t> Kunden in der </a:t>
            </a:r>
            <a:r>
              <a:rPr lang="en-GB" sz="1000" dirty="0" err="1"/>
              <a:t>Firma</a:t>
            </a:r>
            <a:r>
              <a:rPr lang="en-GB" sz="1000" dirty="0"/>
              <a:t> </a:t>
            </a:r>
            <a:r>
              <a:rPr lang="en-GB" sz="1000" dirty="0" err="1"/>
              <a:t>oder</a:t>
            </a:r>
            <a:r>
              <a:rPr lang="en-GB" sz="1000" dirty="0"/>
              <a:t> </a:t>
            </a:r>
            <a:r>
              <a:rPr lang="en-GB" sz="1000" dirty="0" err="1"/>
              <a:t>beim</a:t>
            </a:r>
            <a:r>
              <a:rPr lang="en-GB" sz="1000" dirty="0"/>
              <a:t> Kunden </a:t>
            </a:r>
            <a:r>
              <a:rPr lang="en-GB" sz="1000" dirty="0" err="1"/>
              <a:t>vor</a:t>
            </a:r>
            <a:r>
              <a:rPr lang="en-GB" sz="1000" dirty="0"/>
              <a:t> Ort. </a:t>
            </a:r>
            <a:r>
              <a:rPr lang="en-GB" sz="1000" dirty="0" err="1"/>
              <a:t>Schreibe</a:t>
            </a:r>
            <a:r>
              <a:rPr lang="en-GB" sz="1000" dirty="0"/>
              <a:t> die 5 </a:t>
            </a:r>
            <a:r>
              <a:rPr lang="en-GB" sz="1000" dirty="0" err="1"/>
              <a:t>Sätze</a:t>
            </a:r>
            <a:r>
              <a:rPr lang="en-GB" sz="1000" dirty="0"/>
              <a:t> auf und gib </a:t>
            </a:r>
            <a:r>
              <a:rPr lang="en-GB" sz="1000" dirty="0" err="1"/>
              <a:t>jeweils</a:t>
            </a:r>
            <a:r>
              <a:rPr lang="en-GB" sz="1000" dirty="0"/>
              <a:t> </a:t>
            </a:r>
            <a:r>
              <a:rPr lang="en-GB" sz="1000" dirty="0" err="1"/>
              <a:t>eine</a:t>
            </a:r>
            <a:r>
              <a:rPr lang="en-GB" sz="1000" dirty="0"/>
              <a:t> </a:t>
            </a:r>
            <a:r>
              <a:rPr lang="en-GB" sz="1000" dirty="0" err="1"/>
              <a:t>Begründung</a:t>
            </a:r>
            <a:r>
              <a:rPr lang="en-GB" sz="1000" dirty="0"/>
              <a:t>, </a:t>
            </a:r>
            <a:r>
              <a:rPr lang="en-GB" sz="1000" dirty="0" err="1"/>
              <a:t>warum</a:t>
            </a:r>
            <a:r>
              <a:rPr lang="en-GB" sz="1000" dirty="0"/>
              <a:t> der Satz an seiner Stelle </a:t>
            </a:r>
            <a:r>
              <a:rPr lang="en-GB" sz="1000" dirty="0" err="1"/>
              <a:t>ist</a:t>
            </a:r>
            <a:r>
              <a:rPr lang="en-GB" sz="1000" dirty="0"/>
              <a:t>.</a:t>
            </a:r>
            <a:endParaRPr lang="en-DE" sz="1000" dirty="0"/>
          </a:p>
        </p:txBody>
      </p:sp>
      <p:sp>
        <p:nvSpPr>
          <p:cNvPr id="3" name="TextBox 2">
            <a:extLst>
              <a:ext uri="{FF2B5EF4-FFF2-40B4-BE49-F238E27FC236}">
                <a16:creationId xmlns:a16="http://schemas.microsoft.com/office/drawing/2014/main" id="{BE10157F-073E-66E6-11C9-A3614874DFED}"/>
              </a:ext>
            </a:extLst>
          </p:cNvPr>
          <p:cNvSpPr txBox="1"/>
          <p:nvPr/>
        </p:nvSpPr>
        <p:spPr>
          <a:xfrm>
            <a:off x="313399" y="795839"/>
            <a:ext cx="6469237" cy="369332"/>
          </a:xfrm>
          <a:prstGeom prst="rect">
            <a:avLst/>
          </a:prstGeom>
          <a:noFill/>
        </p:spPr>
        <p:txBody>
          <a:bodyPr wrap="square" rtlCol="0">
            <a:spAutoFit/>
          </a:bodyPr>
          <a:lstStyle/>
          <a:p>
            <a:r>
              <a:rPr lang="en-GB" b="1" u="sng" dirty="0" err="1"/>
              <a:t>Beispiel</a:t>
            </a:r>
            <a:r>
              <a:rPr lang="en-GB" b="1" u="sng" dirty="0"/>
              <a:t>:</a:t>
            </a:r>
            <a:r>
              <a:rPr lang="en-GB" dirty="0"/>
              <a:t> </a:t>
            </a:r>
            <a:r>
              <a:rPr lang="en-GB" b="1" dirty="0" err="1"/>
              <a:t>differenzierte</a:t>
            </a:r>
            <a:r>
              <a:rPr lang="en-GB" b="1" dirty="0"/>
              <a:t> </a:t>
            </a:r>
            <a:r>
              <a:rPr lang="en-GB" b="1" dirty="0" err="1"/>
              <a:t>Formulierungen</a:t>
            </a:r>
            <a:r>
              <a:rPr lang="en-GB" b="1" dirty="0"/>
              <a:t> </a:t>
            </a:r>
            <a:r>
              <a:rPr lang="en-GB" b="1" dirty="0" err="1"/>
              <a:t>zur</a:t>
            </a:r>
            <a:r>
              <a:rPr lang="en-GB" b="1" dirty="0"/>
              <a:t> </a:t>
            </a:r>
            <a:r>
              <a:rPr lang="en-GB" b="1" dirty="0" err="1"/>
              <a:t>Kundenhöflichkeit</a:t>
            </a:r>
            <a:r>
              <a:rPr lang="en-GB" b="1" dirty="0"/>
              <a:t>       </a:t>
            </a:r>
            <a:endParaRPr lang="en-DE" b="1" u="sng" dirty="0"/>
          </a:p>
        </p:txBody>
      </p:sp>
      <p:pic>
        <p:nvPicPr>
          <p:cNvPr id="5" name="Picture 4" descr="A white paper with black text&#10;&#10;AI-generated content may be incorrect.">
            <a:extLst>
              <a:ext uri="{FF2B5EF4-FFF2-40B4-BE49-F238E27FC236}">
                <a16:creationId xmlns:a16="http://schemas.microsoft.com/office/drawing/2014/main" id="{3DB64A77-0F15-551E-83A5-9A4C3D148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352" y="2276749"/>
            <a:ext cx="2109089" cy="3829819"/>
          </a:xfrm>
          <a:prstGeom prst="rect">
            <a:avLst/>
          </a:prstGeom>
        </p:spPr>
      </p:pic>
      <p:pic>
        <p:nvPicPr>
          <p:cNvPr id="7" name="Picture 6" descr="A white paper with black text&#10;&#10;AI-generated content may be incorrect.">
            <a:extLst>
              <a:ext uri="{FF2B5EF4-FFF2-40B4-BE49-F238E27FC236}">
                <a16:creationId xmlns:a16="http://schemas.microsoft.com/office/drawing/2014/main" id="{5BEDF06B-E9E0-F9ED-32E2-53C94022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1" y="2276750"/>
            <a:ext cx="2494459" cy="3833292"/>
          </a:xfrm>
          <a:prstGeom prst="rect">
            <a:avLst/>
          </a:prstGeom>
        </p:spPr>
      </p:pic>
      <p:pic>
        <p:nvPicPr>
          <p:cNvPr id="9" name="Picture 8" descr="A white paper with black text&#10;&#10;AI-generated content may be incorrect.">
            <a:extLst>
              <a:ext uri="{FF2B5EF4-FFF2-40B4-BE49-F238E27FC236}">
                <a16:creationId xmlns:a16="http://schemas.microsoft.com/office/drawing/2014/main" id="{2E40321D-53C4-B5D9-8528-B092CCC2E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690" y="2287808"/>
            <a:ext cx="2312746" cy="3735974"/>
          </a:xfrm>
          <a:prstGeom prst="rect">
            <a:avLst/>
          </a:prstGeom>
        </p:spPr>
      </p:pic>
      <p:sp>
        <p:nvSpPr>
          <p:cNvPr id="10" name="TextBox 9">
            <a:extLst>
              <a:ext uri="{FF2B5EF4-FFF2-40B4-BE49-F238E27FC236}">
                <a16:creationId xmlns:a16="http://schemas.microsoft.com/office/drawing/2014/main" id="{EBCA0877-60FB-F12A-BF5F-2F8BD00EF477}"/>
              </a:ext>
            </a:extLst>
          </p:cNvPr>
          <p:cNvSpPr txBox="1"/>
          <p:nvPr/>
        </p:nvSpPr>
        <p:spPr>
          <a:xfrm>
            <a:off x="4112207" y="6162916"/>
            <a:ext cx="1013419" cy="246221"/>
          </a:xfrm>
          <a:prstGeom prst="rect">
            <a:avLst/>
          </a:prstGeom>
          <a:noFill/>
        </p:spPr>
        <p:txBody>
          <a:bodyPr wrap="none" rtlCol="0">
            <a:spAutoFit/>
          </a:bodyPr>
          <a:lstStyle/>
          <a:p>
            <a:r>
              <a:rPr lang="en-DE" sz="1000" dirty="0"/>
              <a:t>(Fobizz, Mistral)</a:t>
            </a:r>
          </a:p>
        </p:txBody>
      </p:sp>
    </p:spTree>
    <p:extLst>
      <p:ext uri="{BB962C8B-B14F-4D97-AF65-F5344CB8AC3E}">
        <p14:creationId xmlns:p14="http://schemas.microsoft.com/office/powerpoint/2010/main" val="23167977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9F1A-42B2-21D0-B3F7-52EB70A288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62F2E2-81A5-9675-7893-A90F5F869449}"/>
              </a:ext>
            </a:extLst>
          </p:cNvPr>
          <p:cNvSpPr txBox="1"/>
          <p:nvPr/>
        </p:nvSpPr>
        <p:spPr>
          <a:xfrm>
            <a:off x="1189451" y="1306689"/>
            <a:ext cx="6793964" cy="3693319"/>
          </a:xfrm>
          <a:prstGeom prst="rect">
            <a:avLst/>
          </a:prstGeom>
          <a:noFill/>
          <a:ln>
            <a:solidFill>
              <a:schemeClr val="accent1"/>
            </a:solidFill>
          </a:ln>
        </p:spPr>
        <p:txBody>
          <a:bodyPr wrap="square" rtlCol="0">
            <a:spAutoFit/>
          </a:bodyPr>
          <a:lstStyle/>
          <a:p>
            <a:r>
              <a:rPr lang="en-GB" dirty="0"/>
              <a:t>(Teil 1) Ich bin </a:t>
            </a:r>
            <a:r>
              <a:rPr lang="en-GB" dirty="0" err="1"/>
              <a:t>Deutschlehrer</a:t>
            </a:r>
            <a:r>
              <a:rPr lang="en-GB" dirty="0"/>
              <a:t> am BK in NRW in </a:t>
            </a:r>
            <a:r>
              <a:rPr lang="en-GB" dirty="0" err="1"/>
              <a:t>einer</a:t>
            </a:r>
            <a:r>
              <a:rPr lang="en-GB" dirty="0"/>
              <a:t> </a:t>
            </a:r>
            <a:r>
              <a:rPr lang="en-GB" dirty="0" err="1"/>
              <a:t>Elektronikerklasse</a:t>
            </a:r>
            <a:r>
              <a:rPr lang="en-GB" dirty="0"/>
              <a:t> </a:t>
            </a:r>
          </a:p>
          <a:p>
            <a:r>
              <a:rPr lang="en-GB" dirty="0"/>
              <a:t>für Haus- und </a:t>
            </a:r>
            <a:r>
              <a:rPr lang="en-GB" dirty="0" err="1"/>
              <a:t>Gebäudetechnik</a:t>
            </a:r>
            <a:r>
              <a:rPr lang="en-GB" dirty="0"/>
              <a:t>, 3. </a:t>
            </a:r>
            <a:r>
              <a:rPr lang="en-GB" dirty="0" err="1"/>
              <a:t>Lehrjahr</a:t>
            </a:r>
            <a:r>
              <a:rPr lang="en-GB" dirty="0"/>
              <a:t>. </a:t>
            </a:r>
          </a:p>
          <a:p>
            <a:r>
              <a:rPr lang="en-GB" dirty="0"/>
              <a:t>Ich </a:t>
            </a:r>
            <a:r>
              <a:rPr lang="en-GB" dirty="0" err="1"/>
              <a:t>brauche</a:t>
            </a:r>
            <a:r>
              <a:rPr lang="en-GB" dirty="0"/>
              <a:t> 5 deutsche </a:t>
            </a:r>
            <a:r>
              <a:rPr lang="en-GB" dirty="0" err="1"/>
              <a:t>Sätze</a:t>
            </a:r>
            <a:r>
              <a:rPr lang="en-GB" dirty="0"/>
              <a:t> für </a:t>
            </a:r>
            <a:r>
              <a:rPr lang="en-GB" dirty="0" err="1"/>
              <a:t>Elektroniker</a:t>
            </a:r>
            <a:r>
              <a:rPr lang="en-GB" dirty="0"/>
              <a:t>, die </a:t>
            </a:r>
            <a:r>
              <a:rPr lang="en-GB" dirty="0" err="1"/>
              <a:t>formuliert</a:t>
            </a:r>
            <a:r>
              <a:rPr lang="en-GB" dirty="0"/>
              <a:t> </a:t>
            </a:r>
            <a:r>
              <a:rPr lang="en-GB" dirty="0" err="1"/>
              <a:t>werden</a:t>
            </a:r>
            <a:r>
              <a:rPr lang="en-GB" dirty="0"/>
              <a:t> </a:t>
            </a:r>
          </a:p>
          <a:p>
            <a:r>
              <a:rPr lang="en-GB" dirty="0" err="1"/>
              <a:t>gegenüber</a:t>
            </a:r>
            <a:r>
              <a:rPr lang="en-GB" dirty="0"/>
              <a:t> Kunden und </a:t>
            </a:r>
            <a:r>
              <a:rPr lang="en-GB" dirty="0" err="1"/>
              <a:t>jeweils</a:t>
            </a:r>
            <a:r>
              <a:rPr lang="en-GB" dirty="0"/>
              <a:t> </a:t>
            </a:r>
            <a:r>
              <a:rPr lang="en-GB" dirty="0" err="1"/>
              <a:t>genau</a:t>
            </a:r>
            <a:r>
              <a:rPr lang="en-GB" dirty="0"/>
              <a:t> </a:t>
            </a:r>
            <a:r>
              <a:rPr lang="en-GB" dirty="0" err="1"/>
              <a:t>diesen</a:t>
            </a:r>
            <a:r>
              <a:rPr lang="en-GB" dirty="0"/>
              <a:t> Satz </a:t>
            </a:r>
            <a:r>
              <a:rPr lang="en-GB" dirty="0" err="1"/>
              <a:t>sagen</a:t>
            </a:r>
            <a:r>
              <a:rPr lang="en-GB" dirty="0"/>
              <a:t>. </a:t>
            </a:r>
          </a:p>
          <a:p>
            <a:r>
              <a:rPr lang="en-GB" dirty="0"/>
              <a:t>Die </a:t>
            </a:r>
            <a:r>
              <a:rPr lang="en-GB" dirty="0" err="1"/>
              <a:t>Sätze</a:t>
            </a:r>
            <a:r>
              <a:rPr lang="en-GB" dirty="0"/>
              <a:t> </a:t>
            </a:r>
            <a:r>
              <a:rPr lang="en-GB" dirty="0" err="1"/>
              <a:t>sollen</a:t>
            </a:r>
            <a:r>
              <a:rPr lang="en-GB" dirty="0"/>
              <a:t> alle den </a:t>
            </a:r>
            <a:r>
              <a:rPr lang="en-GB" dirty="0" err="1"/>
              <a:t>gleichen</a:t>
            </a:r>
            <a:r>
              <a:rPr lang="en-GB" dirty="0"/>
              <a:t> </a:t>
            </a:r>
            <a:r>
              <a:rPr lang="en-GB" dirty="0" err="1"/>
              <a:t>Sachverhalt</a:t>
            </a:r>
            <a:r>
              <a:rPr lang="en-GB" dirty="0"/>
              <a:t> </a:t>
            </a:r>
            <a:r>
              <a:rPr lang="en-GB" dirty="0" err="1"/>
              <a:t>behandeln</a:t>
            </a:r>
            <a:r>
              <a:rPr lang="en-GB" dirty="0"/>
              <a:t>. </a:t>
            </a:r>
          </a:p>
          <a:p>
            <a:r>
              <a:rPr lang="en-GB" dirty="0"/>
              <a:t>Sie </a:t>
            </a:r>
            <a:r>
              <a:rPr lang="en-GB" dirty="0" err="1"/>
              <a:t>sollen</a:t>
            </a:r>
            <a:r>
              <a:rPr lang="en-GB" dirty="0"/>
              <a:t> </a:t>
            </a:r>
            <a:r>
              <a:rPr lang="en-GB" dirty="0" err="1"/>
              <a:t>vom</a:t>
            </a:r>
            <a:r>
              <a:rPr lang="en-GB" dirty="0"/>
              <a:t> Stil her </a:t>
            </a:r>
            <a:r>
              <a:rPr lang="en-GB" dirty="0" err="1"/>
              <a:t>folgende</a:t>
            </a:r>
            <a:r>
              <a:rPr lang="en-GB" dirty="0"/>
              <a:t> </a:t>
            </a:r>
            <a:r>
              <a:rPr lang="en-GB" dirty="0" err="1"/>
              <a:t>Bereiche</a:t>
            </a:r>
            <a:r>
              <a:rPr lang="en-GB" dirty="0"/>
              <a:t> </a:t>
            </a:r>
            <a:r>
              <a:rPr lang="en-GB" dirty="0" err="1"/>
              <a:t>umfassen</a:t>
            </a:r>
            <a:r>
              <a:rPr lang="en-GB" dirty="0"/>
              <a:t>: </a:t>
            </a:r>
          </a:p>
          <a:p>
            <a:pPr marL="342900" indent="-342900">
              <a:buAutoNum type="arabicParenR"/>
            </a:pPr>
            <a:r>
              <a:rPr lang="en-GB" dirty="0" err="1"/>
              <a:t>extrem</a:t>
            </a:r>
            <a:r>
              <a:rPr lang="en-GB" dirty="0"/>
              <a:t> </a:t>
            </a:r>
            <a:r>
              <a:rPr lang="en-GB" dirty="0" err="1"/>
              <a:t>unhöflich</a:t>
            </a:r>
            <a:r>
              <a:rPr lang="en-GB" dirty="0"/>
              <a:t>, 2) </a:t>
            </a:r>
            <a:r>
              <a:rPr lang="en-GB" dirty="0" err="1"/>
              <a:t>unhöflich</a:t>
            </a:r>
            <a:r>
              <a:rPr lang="en-GB" dirty="0"/>
              <a:t>, 3) </a:t>
            </a:r>
            <a:r>
              <a:rPr lang="en-GB" dirty="0" err="1"/>
              <a:t>höflich</a:t>
            </a:r>
            <a:r>
              <a:rPr lang="en-GB" dirty="0"/>
              <a:t>, 4) </a:t>
            </a:r>
            <a:r>
              <a:rPr lang="en-GB" dirty="0" err="1"/>
              <a:t>sehr</a:t>
            </a:r>
            <a:r>
              <a:rPr lang="en-GB" dirty="0"/>
              <a:t> </a:t>
            </a:r>
            <a:r>
              <a:rPr lang="en-GB" dirty="0" err="1"/>
              <a:t>höflich</a:t>
            </a:r>
            <a:r>
              <a:rPr lang="en-GB" dirty="0"/>
              <a:t> und </a:t>
            </a:r>
          </a:p>
          <a:p>
            <a:r>
              <a:rPr lang="en-GB" dirty="0"/>
              <a:t>5) </a:t>
            </a:r>
            <a:r>
              <a:rPr lang="en-GB" dirty="0" err="1"/>
              <a:t>übertrieben</a:t>
            </a:r>
            <a:r>
              <a:rPr lang="en-GB" dirty="0"/>
              <a:t> </a:t>
            </a:r>
            <a:r>
              <a:rPr lang="en-GB" dirty="0" err="1"/>
              <a:t>höflich</a:t>
            </a:r>
            <a:r>
              <a:rPr lang="en-GB" dirty="0"/>
              <a:t>. </a:t>
            </a:r>
          </a:p>
          <a:p>
            <a:r>
              <a:rPr lang="en-GB" dirty="0"/>
              <a:t>Es </a:t>
            </a:r>
            <a:r>
              <a:rPr lang="en-GB" dirty="0" err="1"/>
              <a:t>kann</a:t>
            </a:r>
            <a:r>
              <a:rPr lang="en-GB" dirty="0"/>
              <a:t> </a:t>
            </a:r>
            <a:r>
              <a:rPr lang="en-GB" dirty="0" err="1"/>
              <a:t>eine</a:t>
            </a:r>
            <a:r>
              <a:rPr lang="en-GB" dirty="0"/>
              <a:t> Situation am </a:t>
            </a:r>
            <a:r>
              <a:rPr lang="en-GB" dirty="0" err="1"/>
              <a:t>Telefon</a:t>
            </a:r>
            <a:r>
              <a:rPr lang="en-GB" dirty="0"/>
              <a:t> </a:t>
            </a:r>
            <a:r>
              <a:rPr lang="en-GB" dirty="0" err="1"/>
              <a:t>mit</a:t>
            </a:r>
            <a:r>
              <a:rPr lang="en-GB" dirty="0"/>
              <a:t> </a:t>
            </a:r>
            <a:r>
              <a:rPr lang="en-GB" dirty="0" err="1"/>
              <a:t>dem</a:t>
            </a:r>
            <a:r>
              <a:rPr lang="en-GB" dirty="0"/>
              <a:t> Kunden sein </a:t>
            </a:r>
            <a:r>
              <a:rPr lang="en-GB" dirty="0" err="1"/>
              <a:t>oder</a:t>
            </a:r>
            <a:r>
              <a:rPr lang="en-GB" dirty="0"/>
              <a:t> </a:t>
            </a:r>
          </a:p>
          <a:p>
            <a:r>
              <a:rPr lang="en-GB" dirty="0" err="1"/>
              <a:t>beim</a:t>
            </a:r>
            <a:r>
              <a:rPr lang="en-GB" dirty="0"/>
              <a:t> </a:t>
            </a:r>
            <a:r>
              <a:rPr lang="en-GB" dirty="0" err="1"/>
              <a:t>Gespräch</a:t>
            </a:r>
            <a:r>
              <a:rPr lang="en-GB" dirty="0"/>
              <a:t> </a:t>
            </a:r>
            <a:r>
              <a:rPr lang="en-GB" dirty="0" err="1"/>
              <a:t>mit</a:t>
            </a:r>
            <a:r>
              <a:rPr lang="en-GB" dirty="0"/>
              <a:t> </a:t>
            </a:r>
            <a:r>
              <a:rPr lang="en-GB" dirty="0" err="1"/>
              <a:t>dem</a:t>
            </a:r>
            <a:r>
              <a:rPr lang="en-GB" dirty="0"/>
              <a:t> Kunden in der </a:t>
            </a:r>
            <a:r>
              <a:rPr lang="en-GB" dirty="0" err="1"/>
              <a:t>Firma</a:t>
            </a:r>
            <a:r>
              <a:rPr lang="en-GB" dirty="0"/>
              <a:t> </a:t>
            </a:r>
            <a:r>
              <a:rPr lang="en-GB" dirty="0" err="1"/>
              <a:t>oder</a:t>
            </a:r>
            <a:r>
              <a:rPr lang="en-GB" dirty="0"/>
              <a:t> </a:t>
            </a:r>
            <a:r>
              <a:rPr lang="en-GB" dirty="0" err="1"/>
              <a:t>beim</a:t>
            </a:r>
            <a:r>
              <a:rPr lang="en-GB" dirty="0"/>
              <a:t> Kunden </a:t>
            </a:r>
          </a:p>
          <a:p>
            <a:r>
              <a:rPr lang="en-GB" dirty="0" err="1"/>
              <a:t>vor</a:t>
            </a:r>
            <a:r>
              <a:rPr lang="en-GB" dirty="0"/>
              <a:t> Ort. </a:t>
            </a:r>
          </a:p>
          <a:p>
            <a:r>
              <a:rPr lang="en-GB" dirty="0" err="1"/>
              <a:t>Schreibe</a:t>
            </a:r>
            <a:r>
              <a:rPr lang="en-GB" dirty="0"/>
              <a:t> die 5 </a:t>
            </a:r>
            <a:r>
              <a:rPr lang="en-GB" dirty="0" err="1"/>
              <a:t>Sätze</a:t>
            </a:r>
            <a:r>
              <a:rPr lang="en-GB" dirty="0"/>
              <a:t> auf und gib </a:t>
            </a:r>
            <a:r>
              <a:rPr lang="en-GB" dirty="0" err="1"/>
              <a:t>jeweils</a:t>
            </a:r>
            <a:r>
              <a:rPr lang="en-GB" dirty="0"/>
              <a:t> </a:t>
            </a:r>
            <a:r>
              <a:rPr lang="en-GB" dirty="0" err="1"/>
              <a:t>eine</a:t>
            </a:r>
            <a:r>
              <a:rPr lang="en-GB" dirty="0"/>
              <a:t> </a:t>
            </a:r>
            <a:r>
              <a:rPr lang="en-GB" dirty="0" err="1"/>
              <a:t>Begründung</a:t>
            </a:r>
            <a:r>
              <a:rPr lang="en-GB" dirty="0"/>
              <a:t>, </a:t>
            </a:r>
          </a:p>
          <a:p>
            <a:r>
              <a:rPr lang="en-GB" dirty="0" err="1"/>
              <a:t>warum</a:t>
            </a:r>
            <a:r>
              <a:rPr lang="en-GB" dirty="0"/>
              <a:t> der Satz an seiner Stelle </a:t>
            </a:r>
            <a:r>
              <a:rPr lang="en-GB" dirty="0" err="1"/>
              <a:t>ist</a:t>
            </a:r>
            <a:r>
              <a:rPr lang="en-GB" dirty="0"/>
              <a:t>.</a:t>
            </a:r>
            <a:endParaRPr lang="en-DE" dirty="0"/>
          </a:p>
        </p:txBody>
      </p:sp>
      <p:sp>
        <p:nvSpPr>
          <p:cNvPr id="3" name="TextBox 2">
            <a:extLst>
              <a:ext uri="{FF2B5EF4-FFF2-40B4-BE49-F238E27FC236}">
                <a16:creationId xmlns:a16="http://schemas.microsoft.com/office/drawing/2014/main" id="{CEBB2E0C-9D98-6D84-D472-6F399E63BBB0}"/>
              </a:ext>
            </a:extLst>
          </p:cNvPr>
          <p:cNvSpPr txBox="1"/>
          <p:nvPr/>
        </p:nvSpPr>
        <p:spPr>
          <a:xfrm>
            <a:off x="313399" y="795839"/>
            <a:ext cx="6469237" cy="369332"/>
          </a:xfrm>
          <a:prstGeom prst="rect">
            <a:avLst/>
          </a:prstGeom>
          <a:noFill/>
        </p:spPr>
        <p:txBody>
          <a:bodyPr wrap="square" rtlCol="0">
            <a:spAutoFit/>
          </a:bodyPr>
          <a:lstStyle/>
          <a:p>
            <a:r>
              <a:rPr lang="en-GB" b="1" u="sng" dirty="0" err="1"/>
              <a:t>Beispiel</a:t>
            </a:r>
            <a:r>
              <a:rPr lang="en-GB" b="1" u="sng" dirty="0"/>
              <a:t>:</a:t>
            </a:r>
            <a:r>
              <a:rPr lang="en-GB" dirty="0"/>
              <a:t> </a:t>
            </a:r>
            <a:r>
              <a:rPr lang="en-GB" b="1" dirty="0" err="1"/>
              <a:t>differenzierte</a:t>
            </a:r>
            <a:r>
              <a:rPr lang="en-GB" b="1" dirty="0"/>
              <a:t> </a:t>
            </a:r>
            <a:r>
              <a:rPr lang="en-GB" b="1" dirty="0" err="1"/>
              <a:t>Formulierungen</a:t>
            </a:r>
            <a:r>
              <a:rPr lang="en-GB" b="1" dirty="0"/>
              <a:t> </a:t>
            </a:r>
            <a:r>
              <a:rPr lang="en-GB" b="1" dirty="0" err="1"/>
              <a:t>zur</a:t>
            </a:r>
            <a:r>
              <a:rPr lang="en-GB" b="1" dirty="0"/>
              <a:t> </a:t>
            </a:r>
            <a:r>
              <a:rPr lang="en-GB" b="1" dirty="0" err="1"/>
              <a:t>Kundenhöflichkeit</a:t>
            </a:r>
            <a:r>
              <a:rPr lang="en-GB" b="1" dirty="0"/>
              <a:t>       </a:t>
            </a:r>
            <a:endParaRPr lang="en-DE" b="1" u="sng" dirty="0"/>
          </a:p>
        </p:txBody>
      </p:sp>
      <p:sp>
        <p:nvSpPr>
          <p:cNvPr id="4" name="TextBox 3">
            <a:extLst>
              <a:ext uri="{FF2B5EF4-FFF2-40B4-BE49-F238E27FC236}">
                <a16:creationId xmlns:a16="http://schemas.microsoft.com/office/drawing/2014/main" id="{0D56938E-6782-1CBE-E3E0-590A51C87EB0}"/>
              </a:ext>
            </a:extLst>
          </p:cNvPr>
          <p:cNvSpPr txBox="1"/>
          <p:nvPr/>
        </p:nvSpPr>
        <p:spPr>
          <a:xfrm>
            <a:off x="1207035" y="5158927"/>
            <a:ext cx="6776380" cy="923330"/>
          </a:xfrm>
          <a:prstGeom prst="rect">
            <a:avLst/>
          </a:prstGeom>
          <a:noFill/>
          <a:ln>
            <a:solidFill>
              <a:schemeClr val="accent1"/>
            </a:solidFill>
          </a:ln>
        </p:spPr>
        <p:txBody>
          <a:bodyPr wrap="square" rtlCol="0">
            <a:spAutoFit/>
          </a:bodyPr>
          <a:lstStyle/>
          <a:p>
            <a:r>
              <a:rPr lang="en-GB" dirty="0"/>
              <a:t>(Teil 2) </a:t>
            </a:r>
            <a:r>
              <a:rPr lang="en-GB" dirty="0" err="1"/>
              <a:t>Jetzt</a:t>
            </a:r>
            <a:r>
              <a:rPr lang="en-GB" dirty="0"/>
              <a:t> </a:t>
            </a:r>
            <a:r>
              <a:rPr lang="en-GB" dirty="0" err="1"/>
              <a:t>schreibe</a:t>
            </a:r>
            <a:r>
              <a:rPr lang="en-GB" dirty="0"/>
              <a:t> 5 </a:t>
            </a:r>
            <a:r>
              <a:rPr lang="en-GB" dirty="0" err="1"/>
              <a:t>weitere</a:t>
            </a:r>
            <a:r>
              <a:rPr lang="en-GB" dirty="0"/>
              <a:t> </a:t>
            </a:r>
            <a:r>
              <a:rPr lang="en-GB" dirty="0" err="1"/>
              <a:t>Antworten</a:t>
            </a:r>
            <a:r>
              <a:rPr lang="en-GB" dirty="0"/>
              <a:t>, die nicht so </a:t>
            </a:r>
            <a:r>
              <a:rPr lang="en-GB" dirty="0" err="1"/>
              <a:t>perfekt</a:t>
            </a:r>
            <a:r>
              <a:rPr lang="en-GB" dirty="0"/>
              <a:t> </a:t>
            </a:r>
            <a:r>
              <a:rPr lang="en-GB" dirty="0" err="1"/>
              <a:t>sind</a:t>
            </a:r>
            <a:r>
              <a:rPr lang="en-GB" dirty="0"/>
              <a:t>, </a:t>
            </a:r>
          </a:p>
          <a:p>
            <a:r>
              <a:rPr lang="en-GB" dirty="0" err="1"/>
              <a:t>sie</a:t>
            </a:r>
            <a:r>
              <a:rPr lang="en-GB" dirty="0"/>
              <a:t> </a:t>
            </a:r>
            <a:r>
              <a:rPr lang="en-GB" dirty="0" err="1"/>
              <a:t>sollen</a:t>
            </a:r>
            <a:r>
              <a:rPr lang="en-GB" dirty="0"/>
              <a:t> den Noten 2, 3, 4, 5 und 6 </a:t>
            </a:r>
            <a:r>
              <a:rPr lang="en-GB" dirty="0" err="1"/>
              <a:t>entsprechen</a:t>
            </a:r>
            <a:r>
              <a:rPr lang="en-GB" dirty="0"/>
              <a:t>, </a:t>
            </a:r>
          </a:p>
          <a:p>
            <a:r>
              <a:rPr lang="en-GB" dirty="0"/>
              <a:t>in </a:t>
            </a:r>
            <a:r>
              <a:rPr lang="en-GB" dirty="0" err="1"/>
              <a:t>Bewertungsprozenten</a:t>
            </a:r>
            <a:r>
              <a:rPr lang="en-GB" dirty="0"/>
              <a:t> 2=80%, 3=60%, 4=40%, 5=20%, 6=0%.</a:t>
            </a:r>
            <a:endParaRPr lang="en-DE" dirty="0"/>
          </a:p>
        </p:txBody>
      </p:sp>
    </p:spTree>
    <p:extLst>
      <p:ext uri="{BB962C8B-B14F-4D97-AF65-F5344CB8AC3E}">
        <p14:creationId xmlns:p14="http://schemas.microsoft.com/office/powerpoint/2010/main" val="833561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0622F-0B2D-DBD5-0D5C-C351CB63C5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2C886E-6634-CA21-AA35-5602F382FBA7}"/>
              </a:ext>
            </a:extLst>
          </p:cNvPr>
          <p:cNvSpPr txBox="1"/>
          <p:nvPr/>
        </p:nvSpPr>
        <p:spPr>
          <a:xfrm>
            <a:off x="1727240" y="2828835"/>
            <a:ext cx="5689519" cy="1200329"/>
          </a:xfrm>
          <a:prstGeom prst="rect">
            <a:avLst/>
          </a:prstGeom>
          <a:noFill/>
          <a:ln>
            <a:solidFill>
              <a:schemeClr val="accent1"/>
            </a:solidFill>
          </a:ln>
        </p:spPr>
        <p:txBody>
          <a:bodyPr wrap="square" rtlCol="0">
            <a:spAutoFit/>
          </a:bodyPr>
          <a:lstStyle/>
          <a:p>
            <a:r>
              <a:rPr lang="en-GB" dirty="0" err="1"/>
              <a:t>Erstelle</a:t>
            </a:r>
            <a:r>
              <a:rPr lang="en-GB" dirty="0"/>
              <a:t> </a:t>
            </a:r>
            <a:r>
              <a:rPr lang="en-GB" dirty="0" err="1"/>
              <a:t>eine</a:t>
            </a:r>
            <a:r>
              <a:rPr lang="en-GB" dirty="0"/>
              <a:t> </a:t>
            </a:r>
            <a:r>
              <a:rPr lang="en-GB" dirty="0" err="1"/>
              <a:t>Wortschatzliste</a:t>
            </a:r>
            <a:r>
              <a:rPr lang="en-GB" dirty="0"/>
              <a:t> </a:t>
            </a:r>
            <a:r>
              <a:rPr lang="en-GB" dirty="0" err="1"/>
              <a:t>mit</a:t>
            </a:r>
            <a:r>
              <a:rPr lang="en-GB" dirty="0"/>
              <a:t> den </a:t>
            </a:r>
            <a:r>
              <a:rPr lang="en-GB" dirty="0" err="1"/>
              <a:t>wichtigsten</a:t>
            </a:r>
            <a:r>
              <a:rPr lang="en-GB" dirty="0"/>
              <a:t> </a:t>
            </a:r>
            <a:r>
              <a:rPr lang="en-GB" dirty="0" err="1"/>
              <a:t>Wörtern</a:t>
            </a:r>
            <a:r>
              <a:rPr lang="en-GB" dirty="0"/>
              <a:t> </a:t>
            </a:r>
            <a:r>
              <a:rPr lang="en-GB" dirty="0" err="1"/>
              <a:t>zum</a:t>
            </a:r>
            <a:r>
              <a:rPr lang="en-GB" dirty="0"/>
              <a:t> Thema </a:t>
            </a:r>
            <a:r>
              <a:rPr lang="en-GB" dirty="0" err="1"/>
              <a:t>Elektrizität</a:t>
            </a:r>
            <a:r>
              <a:rPr lang="en-GB" dirty="0"/>
              <a:t> für </a:t>
            </a:r>
            <a:r>
              <a:rPr lang="en-GB" dirty="0" err="1"/>
              <a:t>DaZ</a:t>
            </a:r>
            <a:r>
              <a:rPr lang="en-GB" dirty="0"/>
              <a:t>-Schüler/</a:t>
            </a:r>
            <a:r>
              <a:rPr lang="en-GB" dirty="0" err="1"/>
              <a:t>innen</a:t>
            </a:r>
            <a:r>
              <a:rPr lang="en-GB" dirty="0"/>
              <a:t> der Klasse 11 </a:t>
            </a:r>
          </a:p>
          <a:p>
            <a:r>
              <a:rPr lang="en-GB" dirty="0" err="1"/>
              <a:t>mit</a:t>
            </a:r>
            <a:r>
              <a:rPr lang="en-GB" dirty="0"/>
              <a:t> </a:t>
            </a:r>
            <a:r>
              <a:rPr lang="en-GB" dirty="0" err="1"/>
              <a:t>drei</a:t>
            </a:r>
            <a:r>
              <a:rPr lang="en-GB" dirty="0"/>
              <a:t> </a:t>
            </a:r>
            <a:r>
              <a:rPr lang="en-GB" dirty="0" err="1"/>
              <a:t>Spalten</a:t>
            </a:r>
            <a:r>
              <a:rPr lang="en-GB" dirty="0"/>
              <a:t> = Wort plus Artikel + Plural, </a:t>
            </a:r>
            <a:r>
              <a:rPr lang="en-GB" dirty="0" err="1"/>
              <a:t>Beispielsatz</a:t>
            </a:r>
            <a:r>
              <a:rPr lang="en-GB" dirty="0"/>
              <a:t>, </a:t>
            </a:r>
            <a:r>
              <a:rPr lang="en-GB" dirty="0" err="1"/>
              <a:t>Übersetzung</a:t>
            </a:r>
            <a:r>
              <a:rPr lang="en-GB" dirty="0"/>
              <a:t> </a:t>
            </a:r>
            <a:r>
              <a:rPr lang="en-GB" dirty="0" err="1"/>
              <a:t>Ukrainisch</a:t>
            </a:r>
            <a:r>
              <a:rPr lang="en-GB" dirty="0"/>
              <a:t>, </a:t>
            </a:r>
            <a:r>
              <a:rPr lang="en-GB" dirty="0" err="1"/>
              <a:t>Niveau</a:t>
            </a:r>
            <a:r>
              <a:rPr lang="en-GB" dirty="0"/>
              <a:t> A2 in </a:t>
            </a:r>
            <a:r>
              <a:rPr lang="en-GB" dirty="0" err="1"/>
              <a:t>einfacher</a:t>
            </a:r>
            <a:r>
              <a:rPr lang="en-GB" dirty="0"/>
              <a:t> </a:t>
            </a:r>
            <a:r>
              <a:rPr lang="en-GB" dirty="0" err="1"/>
              <a:t>Sprache</a:t>
            </a:r>
            <a:endParaRPr lang="en-DE" dirty="0"/>
          </a:p>
        </p:txBody>
      </p:sp>
      <p:sp>
        <p:nvSpPr>
          <p:cNvPr id="3" name="TextBox 2">
            <a:extLst>
              <a:ext uri="{FF2B5EF4-FFF2-40B4-BE49-F238E27FC236}">
                <a16:creationId xmlns:a16="http://schemas.microsoft.com/office/drawing/2014/main" id="{EB94B822-B79F-39A2-E9A5-1511FFE2637C}"/>
              </a:ext>
            </a:extLst>
          </p:cNvPr>
          <p:cNvSpPr txBox="1"/>
          <p:nvPr/>
        </p:nvSpPr>
        <p:spPr>
          <a:xfrm>
            <a:off x="257907" y="788798"/>
            <a:ext cx="4964724"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Wortschatzliste</a:t>
            </a:r>
            <a:r>
              <a:rPr lang="en-GB" b="1" dirty="0"/>
              <a:t> </a:t>
            </a:r>
            <a:r>
              <a:rPr lang="en-GB" b="1" dirty="0" err="1"/>
              <a:t>DaZ</a:t>
            </a:r>
            <a:r>
              <a:rPr lang="en-GB" b="1" dirty="0"/>
              <a:t> (</a:t>
            </a:r>
            <a:r>
              <a:rPr lang="en-GB" b="1" dirty="0" err="1"/>
              <a:t>nach</a:t>
            </a:r>
            <a:r>
              <a:rPr lang="en-GB" b="1" dirty="0"/>
              <a:t> Regina Schulz)</a:t>
            </a:r>
          </a:p>
        </p:txBody>
      </p:sp>
    </p:spTree>
    <p:extLst>
      <p:ext uri="{BB962C8B-B14F-4D97-AF65-F5344CB8AC3E}">
        <p14:creationId xmlns:p14="http://schemas.microsoft.com/office/powerpoint/2010/main" val="2041801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F640-6996-A415-07DA-80E5F4A89E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92BEDB-AD63-DEC0-589C-E40D74FF11AB}"/>
              </a:ext>
            </a:extLst>
          </p:cNvPr>
          <p:cNvSpPr txBox="1"/>
          <p:nvPr/>
        </p:nvSpPr>
        <p:spPr>
          <a:xfrm>
            <a:off x="257907" y="788798"/>
            <a:ext cx="4900689"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Wortschatzliste</a:t>
            </a:r>
            <a:r>
              <a:rPr lang="en-GB" b="1" dirty="0"/>
              <a:t> </a:t>
            </a:r>
            <a:r>
              <a:rPr lang="en-GB" b="1" dirty="0" err="1"/>
              <a:t>DaZ</a:t>
            </a:r>
            <a:r>
              <a:rPr lang="en-GB" b="1" dirty="0"/>
              <a:t> (</a:t>
            </a:r>
            <a:r>
              <a:rPr lang="en-GB" b="1" dirty="0" err="1"/>
              <a:t>nach</a:t>
            </a:r>
            <a:r>
              <a:rPr lang="en-GB" b="1" dirty="0"/>
              <a:t> Regina Schulz)</a:t>
            </a:r>
          </a:p>
        </p:txBody>
      </p:sp>
      <p:sp>
        <p:nvSpPr>
          <p:cNvPr id="5" name="TextBox 4">
            <a:extLst>
              <a:ext uri="{FF2B5EF4-FFF2-40B4-BE49-F238E27FC236}">
                <a16:creationId xmlns:a16="http://schemas.microsoft.com/office/drawing/2014/main" id="{86680FCB-092D-60F3-7A0E-26E60E12B33B}"/>
              </a:ext>
            </a:extLst>
          </p:cNvPr>
          <p:cNvSpPr txBox="1"/>
          <p:nvPr/>
        </p:nvSpPr>
        <p:spPr>
          <a:xfrm>
            <a:off x="1783055" y="2352293"/>
            <a:ext cx="955903" cy="369332"/>
          </a:xfrm>
          <a:prstGeom prst="rect">
            <a:avLst/>
          </a:prstGeom>
          <a:solidFill>
            <a:schemeClr val="accent5"/>
          </a:solidFill>
          <a:ln>
            <a:solidFill>
              <a:schemeClr val="accent6"/>
            </a:solidFill>
          </a:ln>
        </p:spPr>
        <p:txBody>
          <a:bodyPr wrap="none" rtlCol="0">
            <a:spAutoFit/>
          </a:bodyPr>
          <a:lstStyle/>
          <a:p>
            <a:r>
              <a:rPr lang="en-DE" dirty="0"/>
              <a:t>Aufgabe</a:t>
            </a:r>
          </a:p>
        </p:txBody>
      </p:sp>
      <p:sp>
        <p:nvSpPr>
          <p:cNvPr id="6" name="TextBox 5">
            <a:extLst>
              <a:ext uri="{FF2B5EF4-FFF2-40B4-BE49-F238E27FC236}">
                <a16:creationId xmlns:a16="http://schemas.microsoft.com/office/drawing/2014/main" id="{8BA2A6C6-5784-0DA3-B0D8-3449D410C383}"/>
              </a:ext>
            </a:extLst>
          </p:cNvPr>
          <p:cNvSpPr txBox="1"/>
          <p:nvPr/>
        </p:nvSpPr>
        <p:spPr>
          <a:xfrm>
            <a:off x="6319667" y="4128308"/>
            <a:ext cx="513282" cy="369332"/>
          </a:xfrm>
          <a:prstGeom prst="rect">
            <a:avLst/>
          </a:prstGeom>
          <a:solidFill>
            <a:schemeClr val="accent3"/>
          </a:solidFill>
          <a:ln>
            <a:solidFill>
              <a:schemeClr val="accent3"/>
            </a:solidFill>
          </a:ln>
        </p:spPr>
        <p:txBody>
          <a:bodyPr wrap="none" rtlCol="0">
            <a:spAutoFit/>
          </a:bodyPr>
          <a:lstStyle/>
          <a:p>
            <a:r>
              <a:rPr lang="en-DE" dirty="0"/>
              <a:t>Ziel</a:t>
            </a:r>
          </a:p>
        </p:txBody>
      </p:sp>
      <p:sp>
        <p:nvSpPr>
          <p:cNvPr id="7" name="TextBox 6">
            <a:extLst>
              <a:ext uri="{FF2B5EF4-FFF2-40B4-BE49-F238E27FC236}">
                <a16:creationId xmlns:a16="http://schemas.microsoft.com/office/drawing/2014/main" id="{E98C9C44-8882-FC53-BC7E-DC6E30FE4D34}"/>
              </a:ext>
            </a:extLst>
          </p:cNvPr>
          <p:cNvSpPr txBox="1"/>
          <p:nvPr/>
        </p:nvSpPr>
        <p:spPr>
          <a:xfrm>
            <a:off x="5325164" y="2360359"/>
            <a:ext cx="994503" cy="369332"/>
          </a:xfrm>
          <a:prstGeom prst="rect">
            <a:avLst/>
          </a:prstGeom>
          <a:solidFill>
            <a:schemeClr val="tx2"/>
          </a:solidFill>
          <a:ln>
            <a:solidFill>
              <a:schemeClr val="accent6"/>
            </a:solidFill>
          </a:ln>
        </p:spPr>
        <p:txBody>
          <a:bodyPr wrap="none" rtlCol="0">
            <a:spAutoFit/>
          </a:bodyPr>
          <a:lstStyle/>
          <a:p>
            <a:r>
              <a:rPr lang="en-DE" dirty="0">
                <a:solidFill>
                  <a:schemeClr val="bg1"/>
                </a:solidFill>
              </a:rPr>
              <a:t>Kriterien</a:t>
            </a:r>
          </a:p>
        </p:txBody>
      </p:sp>
      <p:sp>
        <p:nvSpPr>
          <p:cNvPr id="8" name="TextBox 7">
            <a:extLst>
              <a:ext uri="{FF2B5EF4-FFF2-40B4-BE49-F238E27FC236}">
                <a16:creationId xmlns:a16="http://schemas.microsoft.com/office/drawing/2014/main" id="{D2DFB495-EF3F-69D6-90FA-6358CE75D410}"/>
              </a:ext>
            </a:extLst>
          </p:cNvPr>
          <p:cNvSpPr txBox="1"/>
          <p:nvPr/>
        </p:nvSpPr>
        <p:spPr>
          <a:xfrm>
            <a:off x="1783055" y="4767275"/>
            <a:ext cx="4696029" cy="1200329"/>
          </a:xfrm>
          <a:prstGeom prst="rect">
            <a:avLst/>
          </a:prstGeom>
          <a:noFill/>
        </p:spPr>
        <p:txBody>
          <a:bodyPr wrap="none" rtlCol="0">
            <a:spAutoFit/>
          </a:bodyPr>
          <a:lstStyle/>
          <a:p>
            <a:r>
              <a:rPr lang="en-DE" b="1" u="sng" dirty="0"/>
              <a:t>Bemerkungen:</a:t>
            </a:r>
          </a:p>
          <a:p>
            <a:r>
              <a:rPr lang="en-DE" dirty="0"/>
              <a:t>-Aspekte überschneiden sich z.T. (Aufgabe/Ziel), </a:t>
            </a:r>
          </a:p>
          <a:p>
            <a:r>
              <a:rPr lang="en-DE" dirty="0"/>
              <a:t> führen dennoch zu brauchbaren Ergebnissen;</a:t>
            </a:r>
          </a:p>
          <a:p>
            <a:r>
              <a:rPr lang="en-DE" dirty="0"/>
              <a:t>-Persona und Refinement fehlen.</a:t>
            </a:r>
          </a:p>
        </p:txBody>
      </p:sp>
      <p:sp>
        <p:nvSpPr>
          <p:cNvPr id="9" name="TextBox 8">
            <a:extLst>
              <a:ext uri="{FF2B5EF4-FFF2-40B4-BE49-F238E27FC236}">
                <a16:creationId xmlns:a16="http://schemas.microsoft.com/office/drawing/2014/main" id="{2F2AC2F9-D416-0FEF-20B5-E6B9153B899A}"/>
              </a:ext>
            </a:extLst>
          </p:cNvPr>
          <p:cNvSpPr txBox="1"/>
          <p:nvPr/>
        </p:nvSpPr>
        <p:spPr>
          <a:xfrm>
            <a:off x="1750397" y="2828835"/>
            <a:ext cx="5880489" cy="1200329"/>
          </a:xfrm>
          <a:prstGeom prst="rect">
            <a:avLst/>
          </a:prstGeom>
          <a:noFill/>
          <a:ln>
            <a:solidFill>
              <a:schemeClr val="accent1"/>
            </a:solidFill>
          </a:ln>
        </p:spPr>
        <p:txBody>
          <a:bodyPr wrap="square" rtlCol="0">
            <a:spAutoFit/>
          </a:bodyPr>
          <a:lstStyle/>
          <a:p>
            <a:r>
              <a:rPr lang="en-GB" dirty="0" err="1">
                <a:solidFill>
                  <a:schemeClr val="accent5"/>
                </a:solidFill>
              </a:rPr>
              <a:t>Erstelle</a:t>
            </a:r>
            <a:r>
              <a:rPr lang="en-GB" dirty="0">
                <a:solidFill>
                  <a:schemeClr val="accent5"/>
                </a:solidFill>
              </a:rPr>
              <a:t> </a:t>
            </a:r>
            <a:r>
              <a:rPr lang="en-GB" dirty="0" err="1">
                <a:solidFill>
                  <a:schemeClr val="accent5"/>
                </a:solidFill>
              </a:rPr>
              <a:t>eine</a:t>
            </a:r>
            <a:r>
              <a:rPr lang="en-GB" dirty="0">
                <a:solidFill>
                  <a:schemeClr val="accent5"/>
                </a:solidFill>
              </a:rPr>
              <a:t> </a:t>
            </a:r>
            <a:r>
              <a:rPr lang="en-GB" dirty="0" err="1">
                <a:solidFill>
                  <a:schemeClr val="accent3"/>
                </a:solidFill>
              </a:rPr>
              <a:t>Wortschatzliste</a:t>
            </a:r>
            <a:r>
              <a:rPr lang="en-GB" dirty="0">
                <a:solidFill>
                  <a:schemeClr val="accent5"/>
                </a:solidFill>
              </a:rPr>
              <a:t> </a:t>
            </a:r>
            <a:r>
              <a:rPr lang="en-GB" dirty="0" err="1">
                <a:solidFill>
                  <a:schemeClr val="accent5"/>
                </a:solidFill>
              </a:rPr>
              <a:t>mit</a:t>
            </a:r>
            <a:r>
              <a:rPr lang="en-GB" dirty="0">
                <a:solidFill>
                  <a:schemeClr val="accent5"/>
                </a:solidFill>
              </a:rPr>
              <a:t> den </a:t>
            </a:r>
            <a:r>
              <a:rPr lang="en-GB" dirty="0" err="1">
                <a:solidFill>
                  <a:schemeClr val="tx2"/>
                </a:solidFill>
              </a:rPr>
              <a:t>wichtigsten</a:t>
            </a:r>
            <a:r>
              <a:rPr lang="en-GB" dirty="0">
                <a:solidFill>
                  <a:schemeClr val="tx2"/>
                </a:solidFill>
              </a:rPr>
              <a:t> </a:t>
            </a:r>
            <a:r>
              <a:rPr lang="en-GB" dirty="0" err="1">
                <a:solidFill>
                  <a:schemeClr val="tx2"/>
                </a:solidFill>
              </a:rPr>
              <a:t>Wörtern</a:t>
            </a:r>
            <a:r>
              <a:rPr lang="en-GB" dirty="0">
                <a:solidFill>
                  <a:schemeClr val="tx2"/>
                </a:solidFill>
              </a:rPr>
              <a:t> </a:t>
            </a:r>
            <a:r>
              <a:rPr lang="en-GB" dirty="0" err="1">
                <a:solidFill>
                  <a:schemeClr val="tx2"/>
                </a:solidFill>
              </a:rPr>
              <a:t>zum</a:t>
            </a:r>
            <a:r>
              <a:rPr lang="en-GB" dirty="0">
                <a:solidFill>
                  <a:schemeClr val="tx2"/>
                </a:solidFill>
              </a:rPr>
              <a:t> Thema </a:t>
            </a:r>
            <a:r>
              <a:rPr lang="en-GB" dirty="0" err="1">
                <a:solidFill>
                  <a:schemeClr val="tx2"/>
                </a:solidFill>
              </a:rPr>
              <a:t>Elektrizität</a:t>
            </a:r>
            <a:r>
              <a:rPr lang="en-GB" dirty="0">
                <a:solidFill>
                  <a:schemeClr val="tx2"/>
                </a:solidFill>
              </a:rPr>
              <a:t> für </a:t>
            </a:r>
            <a:r>
              <a:rPr lang="en-GB" dirty="0" err="1">
                <a:solidFill>
                  <a:schemeClr val="tx2"/>
                </a:solidFill>
              </a:rPr>
              <a:t>DaZ</a:t>
            </a:r>
            <a:r>
              <a:rPr lang="en-GB" dirty="0">
                <a:solidFill>
                  <a:schemeClr val="tx2"/>
                </a:solidFill>
              </a:rPr>
              <a:t>-Schüler/</a:t>
            </a:r>
            <a:r>
              <a:rPr lang="en-GB" dirty="0" err="1">
                <a:solidFill>
                  <a:schemeClr val="tx2"/>
                </a:solidFill>
              </a:rPr>
              <a:t>innen</a:t>
            </a:r>
            <a:r>
              <a:rPr lang="en-GB" dirty="0">
                <a:solidFill>
                  <a:schemeClr val="tx2"/>
                </a:solidFill>
              </a:rPr>
              <a:t> der Klasse 11 </a:t>
            </a:r>
          </a:p>
          <a:p>
            <a:r>
              <a:rPr lang="en-GB" dirty="0" err="1">
                <a:solidFill>
                  <a:srgbClr val="00B050"/>
                </a:solidFill>
              </a:rPr>
              <a:t>mit</a:t>
            </a:r>
            <a:r>
              <a:rPr lang="en-GB" dirty="0">
                <a:solidFill>
                  <a:srgbClr val="00B050"/>
                </a:solidFill>
              </a:rPr>
              <a:t> </a:t>
            </a:r>
            <a:r>
              <a:rPr lang="en-GB" dirty="0" err="1">
                <a:solidFill>
                  <a:srgbClr val="00B050"/>
                </a:solidFill>
              </a:rPr>
              <a:t>drei</a:t>
            </a:r>
            <a:r>
              <a:rPr lang="en-GB" dirty="0">
                <a:solidFill>
                  <a:srgbClr val="00B050"/>
                </a:solidFill>
              </a:rPr>
              <a:t> </a:t>
            </a:r>
            <a:r>
              <a:rPr lang="en-GB" dirty="0" err="1">
                <a:solidFill>
                  <a:srgbClr val="00B050"/>
                </a:solidFill>
              </a:rPr>
              <a:t>Spalten</a:t>
            </a:r>
            <a:r>
              <a:rPr lang="en-GB" dirty="0">
                <a:solidFill>
                  <a:srgbClr val="00B050"/>
                </a:solidFill>
              </a:rPr>
              <a:t> = Wort plus Artikel + Plural, </a:t>
            </a:r>
            <a:r>
              <a:rPr lang="en-GB" dirty="0" err="1">
                <a:solidFill>
                  <a:srgbClr val="00B050"/>
                </a:solidFill>
              </a:rPr>
              <a:t>Beispielsatz</a:t>
            </a:r>
            <a:r>
              <a:rPr lang="en-GB" dirty="0">
                <a:solidFill>
                  <a:srgbClr val="00B050"/>
                </a:solidFill>
              </a:rPr>
              <a:t>, </a:t>
            </a:r>
            <a:r>
              <a:rPr lang="en-GB" dirty="0" err="1">
                <a:solidFill>
                  <a:srgbClr val="00B050"/>
                </a:solidFill>
              </a:rPr>
              <a:t>Übersetzung</a:t>
            </a:r>
            <a:r>
              <a:rPr lang="en-GB" dirty="0">
                <a:solidFill>
                  <a:srgbClr val="00B050"/>
                </a:solidFill>
              </a:rPr>
              <a:t> </a:t>
            </a:r>
            <a:r>
              <a:rPr lang="en-GB" dirty="0" err="1">
                <a:solidFill>
                  <a:srgbClr val="00B050"/>
                </a:solidFill>
              </a:rPr>
              <a:t>Ukrainisch</a:t>
            </a:r>
            <a:r>
              <a:rPr lang="en-GB" dirty="0">
                <a:solidFill>
                  <a:srgbClr val="00B050"/>
                </a:solidFill>
              </a:rPr>
              <a:t>, </a:t>
            </a:r>
            <a:r>
              <a:rPr lang="en-GB" dirty="0" err="1">
                <a:solidFill>
                  <a:schemeClr val="accent3"/>
                </a:solidFill>
              </a:rPr>
              <a:t>Niveau</a:t>
            </a:r>
            <a:r>
              <a:rPr lang="en-GB" dirty="0">
                <a:solidFill>
                  <a:schemeClr val="accent3"/>
                </a:solidFill>
              </a:rPr>
              <a:t> A2 in </a:t>
            </a:r>
            <a:r>
              <a:rPr lang="en-GB" dirty="0" err="1">
                <a:solidFill>
                  <a:schemeClr val="accent3"/>
                </a:solidFill>
              </a:rPr>
              <a:t>einfacher</a:t>
            </a:r>
            <a:r>
              <a:rPr lang="en-GB" dirty="0">
                <a:solidFill>
                  <a:schemeClr val="accent3"/>
                </a:solidFill>
              </a:rPr>
              <a:t> </a:t>
            </a:r>
            <a:r>
              <a:rPr lang="en-GB" dirty="0" err="1">
                <a:solidFill>
                  <a:schemeClr val="accent3"/>
                </a:solidFill>
              </a:rPr>
              <a:t>Sprache</a:t>
            </a:r>
            <a:r>
              <a:rPr lang="en-GB" dirty="0">
                <a:solidFill>
                  <a:srgbClr val="00B050"/>
                </a:solidFill>
              </a:rPr>
              <a:t>.</a:t>
            </a:r>
            <a:endParaRPr lang="en-DE" dirty="0">
              <a:solidFill>
                <a:srgbClr val="00B050"/>
              </a:solidFill>
            </a:endParaRPr>
          </a:p>
        </p:txBody>
      </p:sp>
      <p:sp>
        <p:nvSpPr>
          <p:cNvPr id="10" name="TextBox 9">
            <a:extLst>
              <a:ext uri="{FF2B5EF4-FFF2-40B4-BE49-F238E27FC236}">
                <a16:creationId xmlns:a16="http://schemas.microsoft.com/office/drawing/2014/main" id="{A505200C-BE02-E50D-B331-559F84857B7B}"/>
              </a:ext>
            </a:extLst>
          </p:cNvPr>
          <p:cNvSpPr txBox="1"/>
          <p:nvPr/>
        </p:nvSpPr>
        <p:spPr>
          <a:xfrm>
            <a:off x="733665" y="3428999"/>
            <a:ext cx="859081" cy="369332"/>
          </a:xfrm>
          <a:prstGeom prst="rect">
            <a:avLst/>
          </a:prstGeom>
          <a:solidFill>
            <a:srgbClr val="00B050"/>
          </a:solidFill>
          <a:ln>
            <a:solidFill>
              <a:schemeClr val="accent6"/>
            </a:solidFill>
          </a:ln>
        </p:spPr>
        <p:txBody>
          <a:bodyPr wrap="none" rtlCol="0">
            <a:spAutoFit/>
          </a:bodyPr>
          <a:lstStyle/>
          <a:p>
            <a:r>
              <a:rPr lang="en-DE" dirty="0"/>
              <a:t>Format</a:t>
            </a:r>
          </a:p>
        </p:txBody>
      </p:sp>
      <p:sp>
        <p:nvSpPr>
          <p:cNvPr id="11" name="TextBox 10">
            <a:extLst>
              <a:ext uri="{FF2B5EF4-FFF2-40B4-BE49-F238E27FC236}">
                <a16:creationId xmlns:a16="http://schemas.microsoft.com/office/drawing/2014/main" id="{99340932-F9B4-BC8C-5C21-EFBE5453C44C}"/>
              </a:ext>
            </a:extLst>
          </p:cNvPr>
          <p:cNvSpPr txBox="1"/>
          <p:nvPr/>
        </p:nvSpPr>
        <p:spPr>
          <a:xfrm>
            <a:off x="3380861" y="2369038"/>
            <a:ext cx="513282" cy="369332"/>
          </a:xfrm>
          <a:prstGeom prst="rect">
            <a:avLst/>
          </a:prstGeom>
          <a:solidFill>
            <a:schemeClr val="accent3"/>
          </a:solidFill>
          <a:ln>
            <a:solidFill>
              <a:schemeClr val="accent3"/>
            </a:solidFill>
          </a:ln>
        </p:spPr>
        <p:txBody>
          <a:bodyPr wrap="none" rtlCol="0">
            <a:spAutoFit/>
          </a:bodyPr>
          <a:lstStyle/>
          <a:p>
            <a:r>
              <a:rPr lang="en-DE" dirty="0"/>
              <a:t>Ziel</a:t>
            </a:r>
          </a:p>
        </p:txBody>
      </p:sp>
    </p:spTree>
    <p:extLst>
      <p:ext uri="{BB962C8B-B14F-4D97-AF65-F5344CB8AC3E}">
        <p14:creationId xmlns:p14="http://schemas.microsoft.com/office/powerpoint/2010/main" val="3723240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5F9D-17ED-A4F8-7908-515EF2EEE2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B6F35D-E336-B255-FB43-66228DDC316F}"/>
              </a:ext>
            </a:extLst>
          </p:cNvPr>
          <p:cNvSpPr txBox="1"/>
          <p:nvPr/>
        </p:nvSpPr>
        <p:spPr>
          <a:xfrm>
            <a:off x="490595" y="1554167"/>
            <a:ext cx="3817620" cy="1015663"/>
          </a:xfrm>
          <a:prstGeom prst="rect">
            <a:avLst/>
          </a:prstGeom>
          <a:noFill/>
          <a:ln>
            <a:solidFill>
              <a:schemeClr val="accent1"/>
            </a:solidFill>
          </a:ln>
        </p:spPr>
        <p:txBody>
          <a:bodyPr wrap="square" rtlCol="0">
            <a:spAutoFit/>
          </a:bodyPr>
          <a:lstStyle/>
          <a:p>
            <a:r>
              <a:rPr lang="en-GB" sz="1200" dirty="0" err="1"/>
              <a:t>Erstelle</a:t>
            </a:r>
            <a:r>
              <a:rPr lang="en-GB" sz="1200" dirty="0"/>
              <a:t> </a:t>
            </a:r>
            <a:r>
              <a:rPr lang="en-GB" sz="1200" dirty="0" err="1"/>
              <a:t>eine</a:t>
            </a:r>
            <a:r>
              <a:rPr lang="en-GB" sz="1200" dirty="0"/>
              <a:t> </a:t>
            </a:r>
            <a:r>
              <a:rPr lang="en-GB" sz="1200" dirty="0" err="1"/>
              <a:t>Wortschatzliste</a:t>
            </a:r>
            <a:r>
              <a:rPr lang="en-GB" sz="1200" dirty="0"/>
              <a:t> </a:t>
            </a:r>
            <a:r>
              <a:rPr lang="en-GB" sz="1200" dirty="0" err="1"/>
              <a:t>mit</a:t>
            </a:r>
            <a:r>
              <a:rPr lang="en-GB" sz="1200" dirty="0"/>
              <a:t> den </a:t>
            </a:r>
            <a:r>
              <a:rPr lang="en-GB" sz="1200" dirty="0" err="1"/>
              <a:t>wichtigsten</a:t>
            </a:r>
            <a:r>
              <a:rPr lang="en-GB" sz="1200" dirty="0"/>
              <a:t> </a:t>
            </a:r>
            <a:r>
              <a:rPr lang="en-GB" sz="1200" dirty="0" err="1"/>
              <a:t>Wörtern</a:t>
            </a:r>
            <a:r>
              <a:rPr lang="en-GB" sz="1200" dirty="0"/>
              <a:t> </a:t>
            </a:r>
            <a:r>
              <a:rPr lang="en-GB" sz="1200" dirty="0" err="1"/>
              <a:t>zum</a:t>
            </a:r>
            <a:r>
              <a:rPr lang="en-GB" sz="1200" dirty="0"/>
              <a:t> Thema </a:t>
            </a:r>
            <a:r>
              <a:rPr lang="en-GB" sz="1200" dirty="0" err="1"/>
              <a:t>Elektrizität</a:t>
            </a:r>
            <a:r>
              <a:rPr lang="en-GB" sz="1200" dirty="0"/>
              <a:t> für </a:t>
            </a:r>
            <a:r>
              <a:rPr lang="en-GB" sz="1200" dirty="0" err="1"/>
              <a:t>DaZ</a:t>
            </a:r>
            <a:r>
              <a:rPr lang="en-GB" sz="1200" dirty="0"/>
              <a:t>-Schüler/</a:t>
            </a:r>
            <a:r>
              <a:rPr lang="en-GB" sz="1200" dirty="0" err="1"/>
              <a:t>innen</a:t>
            </a:r>
            <a:r>
              <a:rPr lang="en-GB" sz="1200" dirty="0"/>
              <a:t> der Klasse 11 </a:t>
            </a:r>
            <a:r>
              <a:rPr lang="en-GB" sz="1200" dirty="0" err="1"/>
              <a:t>mit</a:t>
            </a:r>
            <a:r>
              <a:rPr lang="en-GB" sz="1200" dirty="0"/>
              <a:t> </a:t>
            </a:r>
            <a:r>
              <a:rPr lang="en-GB" sz="1200" dirty="0" err="1"/>
              <a:t>drei</a:t>
            </a:r>
            <a:r>
              <a:rPr lang="en-GB" sz="1200" dirty="0"/>
              <a:t> </a:t>
            </a:r>
            <a:r>
              <a:rPr lang="en-GB" sz="1200" dirty="0" err="1"/>
              <a:t>Spalten</a:t>
            </a:r>
            <a:r>
              <a:rPr lang="en-GB" sz="1200" dirty="0"/>
              <a:t> = Wort plus Artikel + Plural, </a:t>
            </a:r>
          </a:p>
          <a:p>
            <a:r>
              <a:rPr lang="en-GB" sz="1200" dirty="0" err="1"/>
              <a:t>Beispielsatz</a:t>
            </a:r>
            <a:r>
              <a:rPr lang="en-GB" sz="1200" dirty="0"/>
              <a:t>, </a:t>
            </a:r>
            <a:r>
              <a:rPr lang="en-GB" sz="1200" dirty="0" err="1"/>
              <a:t>Übersetzung</a:t>
            </a:r>
            <a:r>
              <a:rPr lang="en-GB" sz="1200" dirty="0"/>
              <a:t> </a:t>
            </a:r>
            <a:r>
              <a:rPr lang="en-GB" sz="1200" dirty="0" err="1"/>
              <a:t>Ukrainisch</a:t>
            </a:r>
            <a:r>
              <a:rPr lang="en-GB" sz="1200" dirty="0"/>
              <a:t>, </a:t>
            </a:r>
            <a:r>
              <a:rPr lang="en-GB" sz="1200" dirty="0" err="1"/>
              <a:t>Niveau</a:t>
            </a:r>
            <a:r>
              <a:rPr lang="en-GB" sz="1200" dirty="0"/>
              <a:t> A2 in </a:t>
            </a:r>
            <a:r>
              <a:rPr lang="en-GB" sz="1200" dirty="0" err="1"/>
              <a:t>einfacher</a:t>
            </a:r>
            <a:r>
              <a:rPr lang="en-GB" sz="1200" dirty="0"/>
              <a:t> </a:t>
            </a:r>
            <a:r>
              <a:rPr lang="en-GB" sz="1200" dirty="0" err="1"/>
              <a:t>Sprache</a:t>
            </a:r>
            <a:r>
              <a:rPr lang="en-GB" sz="1200" dirty="0"/>
              <a:t>.</a:t>
            </a:r>
            <a:endParaRPr lang="en-DE" sz="1200" dirty="0"/>
          </a:p>
        </p:txBody>
      </p:sp>
      <p:sp>
        <p:nvSpPr>
          <p:cNvPr id="3" name="TextBox 2">
            <a:extLst>
              <a:ext uri="{FF2B5EF4-FFF2-40B4-BE49-F238E27FC236}">
                <a16:creationId xmlns:a16="http://schemas.microsoft.com/office/drawing/2014/main" id="{E3CD8FEF-FE8C-6C8B-2E0F-079D2F2E96DE}"/>
              </a:ext>
            </a:extLst>
          </p:cNvPr>
          <p:cNvSpPr txBox="1"/>
          <p:nvPr/>
        </p:nvSpPr>
        <p:spPr>
          <a:xfrm>
            <a:off x="257907" y="788798"/>
            <a:ext cx="4964724"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Wortschatzliste</a:t>
            </a:r>
            <a:r>
              <a:rPr lang="en-GB" b="1" dirty="0"/>
              <a:t> </a:t>
            </a:r>
            <a:r>
              <a:rPr lang="en-GB" b="1" dirty="0" err="1"/>
              <a:t>DaZ</a:t>
            </a:r>
            <a:r>
              <a:rPr lang="en-GB" b="1" dirty="0"/>
              <a:t> (</a:t>
            </a:r>
            <a:r>
              <a:rPr lang="en-GB" b="1" dirty="0" err="1"/>
              <a:t>nach</a:t>
            </a:r>
            <a:r>
              <a:rPr lang="en-GB" b="1" dirty="0"/>
              <a:t> Regina Schulz)</a:t>
            </a:r>
          </a:p>
        </p:txBody>
      </p:sp>
      <p:pic>
        <p:nvPicPr>
          <p:cNvPr id="7" name="Picture 6" descr="A screenshot of a computer&#10;&#10;AI-generated content may be incorrect.">
            <a:extLst>
              <a:ext uri="{FF2B5EF4-FFF2-40B4-BE49-F238E27FC236}">
                <a16:creationId xmlns:a16="http://schemas.microsoft.com/office/drawing/2014/main" id="{F28E08E8-6039-C6AD-6437-371952DC7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275" y="1143569"/>
            <a:ext cx="3968345" cy="4930368"/>
          </a:xfrm>
          <a:prstGeom prst="rect">
            <a:avLst/>
          </a:prstGeom>
        </p:spPr>
      </p:pic>
      <p:sp>
        <p:nvSpPr>
          <p:cNvPr id="8" name="TextBox 7">
            <a:extLst>
              <a:ext uri="{FF2B5EF4-FFF2-40B4-BE49-F238E27FC236}">
                <a16:creationId xmlns:a16="http://schemas.microsoft.com/office/drawing/2014/main" id="{D17759E9-FB68-90C8-0400-B336AEDCC057}"/>
              </a:ext>
            </a:extLst>
          </p:cNvPr>
          <p:cNvSpPr txBox="1"/>
          <p:nvPr/>
        </p:nvSpPr>
        <p:spPr>
          <a:xfrm>
            <a:off x="3767549" y="6133736"/>
            <a:ext cx="1408847" cy="276999"/>
          </a:xfrm>
          <a:prstGeom prst="rect">
            <a:avLst/>
          </a:prstGeom>
          <a:noFill/>
        </p:spPr>
        <p:txBody>
          <a:bodyPr wrap="none" rtlCol="0">
            <a:spAutoFit/>
          </a:bodyPr>
          <a:lstStyle/>
          <a:p>
            <a:r>
              <a:rPr lang="en-DE" sz="1200" dirty="0"/>
              <a:t>Fobizz: Llama 3 70B</a:t>
            </a:r>
          </a:p>
        </p:txBody>
      </p:sp>
    </p:spTree>
    <p:extLst>
      <p:ext uri="{BB962C8B-B14F-4D97-AF65-F5344CB8AC3E}">
        <p14:creationId xmlns:p14="http://schemas.microsoft.com/office/powerpoint/2010/main" val="6125605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5B78-F9E3-6B1C-DA7F-13BFB871F0A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CE5CC42-E742-EAA7-ECDA-0AFC5BF03F63}"/>
              </a:ext>
            </a:extLst>
          </p:cNvPr>
          <p:cNvSpPr txBox="1"/>
          <p:nvPr/>
        </p:nvSpPr>
        <p:spPr>
          <a:xfrm>
            <a:off x="313400" y="795839"/>
            <a:ext cx="7850886" cy="369332"/>
          </a:xfrm>
          <a:prstGeom prst="rect">
            <a:avLst/>
          </a:prstGeom>
          <a:noFill/>
        </p:spPr>
        <p:txBody>
          <a:bodyPr wrap="square" rtlCol="0">
            <a:spAutoFit/>
          </a:bodyPr>
          <a:lstStyle/>
          <a:p>
            <a:r>
              <a:rPr lang="en-GB" b="1" u="sng" dirty="0" err="1"/>
              <a:t>Beispiel</a:t>
            </a:r>
            <a:r>
              <a:rPr lang="en-GB" b="1" u="sng" dirty="0"/>
              <a:t>:</a:t>
            </a:r>
            <a:r>
              <a:rPr lang="en-GB" b="1" dirty="0"/>
              <a:t>     </a:t>
            </a:r>
            <a:r>
              <a:rPr lang="en-GB" b="1" dirty="0" err="1"/>
              <a:t>Wortgeländer</a:t>
            </a:r>
            <a:r>
              <a:rPr lang="en-GB" b="1" dirty="0"/>
              <a:t> 12. Klasse, </a:t>
            </a:r>
            <a:r>
              <a:rPr lang="en-GB" b="1" dirty="0" err="1"/>
              <a:t>textgebundene</a:t>
            </a:r>
            <a:r>
              <a:rPr lang="en-GB" b="1" dirty="0"/>
              <a:t> </a:t>
            </a:r>
            <a:r>
              <a:rPr lang="en-GB" b="1" dirty="0" err="1"/>
              <a:t>Erörterung</a:t>
            </a:r>
            <a:r>
              <a:rPr lang="en-GB" b="1" dirty="0"/>
              <a:t>	    </a:t>
            </a:r>
            <a:endParaRPr lang="en-DE" b="1" u="sng" dirty="0"/>
          </a:p>
        </p:txBody>
      </p:sp>
      <p:sp>
        <p:nvSpPr>
          <p:cNvPr id="2" name="TextBox 1">
            <a:extLst>
              <a:ext uri="{FF2B5EF4-FFF2-40B4-BE49-F238E27FC236}">
                <a16:creationId xmlns:a16="http://schemas.microsoft.com/office/drawing/2014/main" id="{A920498E-015C-ECAA-6FB1-49048C8EC8C9}"/>
              </a:ext>
            </a:extLst>
          </p:cNvPr>
          <p:cNvSpPr txBox="1"/>
          <p:nvPr/>
        </p:nvSpPr>
        <p:spPr>
          <a:xfrm>
            <a:off x="1380566" y="1398494"/>
            <a:ext cx="6095999" cy="923330"/>
          </a:xfrm>
          <a:prstGeom prst="rect">
            <a:avLst/>
          </a:prstGeom>
          <a:solidFill>
            <a:schemeClr val="bg1"/>
          </a:solidFill>
          <a:ln>
            <a:solidFill>
              <a:schemeClr val="accent1"/>
            </a:solidFill>
          </a:ln>
        </p:spPr>
        <p:txBody>
          <a:bodyPr wrap="square" rtlCol="0">
            <a:spAutoFit/>
          </a:bodyPr>
          <a:lstStyle/>
          <a:p>
            <a:r>
              <a:rPr lang="en-GB" dirty="0"/>
              <a:t>Gib </a:t>
            </a:r>
            <a:r>
              <a:rPr lang="en-GB" dirty="0" err="1"/>
              <a:t>Beispiele</a:t>
            </a:r>
            <a:r>
              <a:rPr lang="en-GB" dirty="0"/>
              <a:t> </a:t>
            </a:r>
            <a:r>
              <a:rPr lang="en-GB" dirty="0" err="1"/>
              <a:t>dafür</a:t>
            </a:r>
            <a:r>
              <a:rPr lang="en-GB" dirty="0"/>
              <a:t>, </a:t>
            </a:r>
            <a:r>
              <a:rPr lang="en-GB" dirty="0" err="1"/>
              <a:t>wie</a:t>
            </a:r>
            <a:r>
              <a:rPr lang="en-GB" dirty="0"/>
              <a:t> du </a:t>
            </a:r>
            <a:r>
              <a:rPr lang="en-GB" dirty="0" err="1"/>
              <a:t>ein</a:t>
            </a:r>
            <a:r>
              <a:rPr lang="en-GB" dirty="0"/>
              <a:t> </a:t>
            </a:r>
            <a:r>
              <a:rPr lang="en-GB" dirty="0" err="1"/>
              <a:t>Wortgeländer</a:t>
            </a:r>
            <a:r>
              <a:rPr lang="en-GB" dirty="0"/>
              <a:t> </a:t>
            </a:r>
            <a:r>
              <a:rPr lang="en-GB" dirty="0" err="1"/>
              <a:t>erstellen</a:t>
            </a:r>
            <a:r>
              <a:rPr lang="en-GB" dirty="0"/>
              <a:t> </a:t>
            </a:r>
            <a:r>
              <a:rPr lang="en-GB" dirty="0" err="1"/>
              <a:t>würdest</a:t>
            </a:r>
            <a:r>
              <a:rPr lang="en-GB" dirty="0"/>
              <a:t>.       Tue dies für </a:t>
            </a:r>
            <a:r>
              <a:rPr lang="en-GB" dirty="0" err="1"/>
              <a:t>eine</a:t>
            </a:r>
            <a:r>
              <a:rPr lang="en-GB" dirty="0"/>
              <a:t> Klasse am </a:t>
            </a:r>
            <a:r>
              <a:rPr lang="en-GB" dirty="0" err="1"/>
              <a:t>Berufskolleg</a:t>
            </a:r>
            <a:r>
              <a:rPr lang="en-GB" dirty="0"/>
              <a:t> in der 12. Klasse, die </a:t>
            </a:r>
          </a:p>
          <a:p>
            <a:r>
              <a:rPr lang="en-GB" dirty="0" err="1"/>
              <a:t>struggelt</a:t>
            </a:r>
            <a:r>
              <a:rPr lang="en-GB" dirty="0"/>
              <a:t> </a:t>
            </a:r>
            <a:r>
              <a:rPr lang="en-GB" dirty="0" err="1"/>
              <a:t>beim</a:t>
            </a:r>
            <a:r>
              <a:rPr lang="en-GB" dirty="0"/>
              <a:t> </a:t>
            </a:r>
            <a:r>
              <a:rPr lang="en-GB" dirty="0" err="1"/>
              <a:t>Schreiben</a:t>
            </a:r>
            <a:r>
              <a:rPr lang="en-GB" dirty="0"/>
              <a:t> </a:t>
            </a:r>
            <a:r>
              <a:rPr lang="en-GB" dirty="0" err="1"/>
              <a:t>einer</a:t>
            </a:r>
            <a:r>
              <a:rPr lang="en-GB" dirty="0"/>
              <a:t> </a:t>
            </a:r>
            <a:r>
              <a:rPr lang="en-GB" dirty="0" err="1"/>
              <a:t>textgebundenen</a:t>
            </a:r>
            <a:r>
              <a:rPr lang="en-GB" dirty="0"/>
              <a:t> </a:t>
            </a:r>
            <a:r>
              <a:rPr lang="en-GB" dirty="0" err="1"/>
              <a:t>Erörterung</a:t>
            </a:r>
            <a:r>
              <a:rPr lang="en-GB" dirty="0"/>
              <a:t>.</a:t>
            </a:r>
            <a:endParaRPr lang="en-DE" dirty="0"/>
          </a:p>
        </p:txBody>
      </p:sp>
      <p:pic>
        <p:nvPicPr>
          <p:cNvPr id="11" name="Picture 10" descr="A white text with black text&#10;&#10;AI-generated content may be incorrect.">
            <a:extLst>
              <a:ext uri="{FF2B5EF4-FFF2-40B4-BE49-F238E27FC236}">
                <a16:creationId xmlns:a16="http://schemas.microsoft.com/office/drawing/2014/main" id="{32D23F69-7B04-172E-16CF-628BC94AE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256" y="2944167"/>
            <a:ext cx="7340025" cy="3117994"/>
          </a:xfrm>
          <a:prstGeom prst="rect">
            <a:avLst/>
          </a:prstGeom>
        </p:spPr>
      </p:pic>
    </p:spTree>
    <p:extLst>
      <p:ext uri="{BB962C8B-B14F-4D97-AF65-F5344CB8AC3E}">
        <p14:creationId xmlns:p14="http://schemas.microsoft.com/office/powerpoint/2010/main" val="3397691102"/>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1753</TotalTime>
  <Words>9714</Words>
  <Application>Microsoft Macintosh PowerPoint</Application>
  <PresentationFormat>On-screen Show (4:3)</PresentationFormat>
  <Paragraphs>1422</Paragraphs>
  <Slides>142</Slides>
  <Notes>57</Notes>
  <HiddenSlides>10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142</vt:i4>
      </vt:variant>
    </vt:vector>
  </HeadingPairs>
  <TitlesOfParts>
    <vt:vector size="159" baseType="lpstr">
      <vt:lpstr>Aptos</vt:lpstr>
      <vt:lpstr>Arial</vt:lpstr>
      <vt:lpstr>Arimo Bold</vt:lpstr>
      <vt:lpstr>Black Jack</vt:lpstr>
      <vt:lpstr>Calibri</vt:lpstr>
      <vt:lpstr>Calibri (MS)</vt:lpstr>
      <vt:lpstr>Calibri (MS) Bold</vt:lpstr>
      <vt:lpstr>Helvetica</vt:lpstr>
      <vt:lpstr>Helvetica Bold</vt:lpstr>
      <vt:lpstr>Montserrat Black</vt:lpstr>
      <vt:lpstr>Montserrat ExtraBold</vt:lpstr>
      <vt:lpstr>Montserrat SemiBold</vt:lpstr>
      <vt:lpstr>Roboto</vt:lpstr>
      <vt:lpstr>Rubik Marker Hatch</vt:lpstr>
      <vt:lpstr>Symbol</vt:lpstr>
      <vt:lpstr>Wingdings</vt:lpstr>
      <vt:lpstr>Larissa</vt:lpstr>
      <vt:lpstr>PowerPoint Presentation</vt:lpstr>
      <vt:lpstr>PowerPoint Presentation</vt:lpstr>
      <vt:lpstr>PowerPoint Presentation</vt:lpstr>
      <vt:lpstr>PowerPoint Presentation</vt:lpstr>
      <vt:lpstr>Die TaskCard zur Fortbildung –  Unsere digitale Schaltzentrale</vt:lpstr>
      <vt:lpstr>PowerPoint Presentation</vt:lpstr>
      <vt:lpstr>KI – Wo befinde ich mich gerade?</vt:lpstr>
      <vt:lpstr>PowerPoint Presentation</vt:lpstr>
      <vt:lpstr>Vorstellungsrunde / Kennenlernen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vt:lpstr>
      <vt:lpstr>PowerPoint Presentation</vt:lpstr>
      <vt:lpstr>Zwischenstand</vt:lpstr>
      <vt:lpstr>PowerPoint Presentation</vt:lpstr>
      <vt:lpstr>Zeit für eine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2 </vt:lpstr>
      <vt:lpstr>Workshop Phase</vt:lpstr>
      <vt:lpstr>PowerPoint Presentation</vt:lpstr>
      <vt:lpstr>PowerPoint Presentation</vt:lpstr>
      <vt:lpstr>PowerPoint Presentation</vt:lpstr>
      <vt:lpstr>Workshop Phase 3 </vt:lpstr>
      <vt:lpstr>Workshop Phase</vt:lpstr>
      <vt:lpstr>Workshop Phase 3</vt:lpstr>
      <vt:lpstr>PowerPoint Presentation</vt:lpstr>
      <vt:lpstr>Herzlichen Dank für die Vorstellung Ihrer Ergebnisse </vt:lpstr>
      <vt:lpstr>Klärung allgemeiner offener Fragen &amp; Anmerkungen</vt:lpstr>
      <vt:lpstr>PowerPoint Presentation</vt:lpstr>
      <vt:lpstr>Gute Heimreise!</vt:lpstr>
      <vt:lpstr>Quellenverzeichnis</vt:lpstr>
      <vt:lpstr>PowerPoint Presentation</vt:lpstr>
      <vt:lpstr>PowerPoint Presentation</vt:lpstr>
      <vt:lpstr>PowerPoint Presentation</vt:lpstr>
      <vt:lpstr>PowerPoint Presentation</vt:lpstr>
      <vt:lpstr>PowerPoint Presentation</vt:lpstr>
      <vt:lpstr>PowerPoint Presentation</vt:lpstr>
    </vt:vector>
  </TitlesOfParts>
  <Company>Bezirksregierung Düsseldorf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Häde, Thomas</dc:creator>
  <cp:lastModifiedBy>Sascha Silex</cp:lastModifiedBy>
  <cp:revision>565</cp:revision>
  <cp:lastPrinted>2024-06-12T14:24:17Z</cp:lastPrinted>
  <dcterms:created xsi:type="dcterms:W3CDTF">2016-02-26T10:44:19Z</dcterms:created>
  <dcterms:modified xsi:type="dcterms:W3CDTF">2026-02-20T12:50:16Z</dcterms:modified>
</cp:coreProperties>
</file>