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70" r:id="rId4"/>
    <p:sldId id="265" r:id="rId5"/>
    <p:sldId id="264" r:id="rId6"/>
    <p:sldId id="267" r:id="rId7"/>
    <p:sldId id="258" r:id="rId8"/>
    <p:sldId id="268" r:id="rId9"/>
    <p:sldId id="256" r:id="rId10"/>
    <p:sldId id="259" r:id="rId11"/>
    <p:sldId id="260" r:id="rId12"/>
    <p:sldId id="261" r:id="rId13"/>
    <p:sldId id="262" r:id="rId14"/>
    <p:sldId id="269" r:id="rId15"/>
  </p:sldIdLst>
  <p:sldSz cx="9144000" cy="5143500" type="screen16x9"/>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63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1597819"/>
            <a:ext cx="7772400" cy="1102519"/>
          </a:xfrm>
        </p:spPr>
        <p:txBody>
          <a:bodyPr/>
          <a:lstStyle/>
          <a:p>
            <a:r>
              <a:rPr lang="de-DE"/>
              <a:t>Titelmasterformat durch Klicken bearbeiten</a:t>
            </a:r>
          </a:p>
        </p:txBody>
      </p:sp>
      <p:sp>
        <p:nvSpPr>
          <p:cNvPr id="3" name="Untertitel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173DEA74-00B5-47D9-8303-1231ABFF5FB0}" type="datetimeFigureOut">
              <a:rPr lang="de-DE" smtClean="0"/>
              <a:t>15.01.2025</a:t>
            </a:fld>
            <a:endParaRPr lang="de-DE"/>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1867307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Rectangle 2"/>
          <p:cNvSpPr txBox="1">
            <a:spLocks noChangeArrowheads="1"/>
          </p:cNvSpPr>
          <p:nvPr userDrawn="1"/>
        </p:nvSpPr>
        <p:spPr>
          <a:xfrm>
            <a:off x="539750" y="971550"/>
            <a:ext cx="8064500" cy="3544888"/>
          </a:xfrm>
          <a:prstGeom prst="rect">
            <a:avLst/>
          </a:prstGeom>
          <a:noFill/>
          <a:ln/>
        </p:spPr>
        <p:txBody>
          <a:bodyPr tIns="144000"/>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a:defRPr/>
            </a:pPr>
            <a:endParaRPr lang="de-DE" altLang="de-DE" sz="1400" b="0" kern="0" dirty="0"/>
          </a:p>
        </p:txBody>
      </p:sp>
      <p:sp>
        <p:nvSpPr>
          <p:cNvPr id="5" name="Rectangle 2"/>
          <p:cNvSpPr txBox="1">
            <a:spLocks noChangeArrowheads="1"/>
          </p:cNvSpPr>
          <p:nvPr userDrawn="1"/>
        </p:nvSpPr>
        <p:spPr>
          <a:xfrm>
            <a:off x="692150" y="1123950"/>
            <a:ext cx="8064500" cy="3544888"/>
          </a:xfrm>
          <a:prstGeom prst="rect">
            <a:avLst/>
          </a:prstGeom>
          <a:noFill/>
          <a:ln/>
        </p:spPr>
        <p:txBody>
          <a:bodyPr tIns="144000"/>
          <a:lstStyle>
            <a:lvl1pPr algn="l" rtl="0" eaLnBrk="0" fontAlgn="base" hangingPunct="0">
              <a:spcBef>
                <a:spcPct val="0"/>
              </a:spcBef>
              <a:spcAft>
                <a:spcPct val="0"/>
              </a:spcAft>
              <a:defRPr sz="2000" b="1">
                <a:solidFill>
                  <a:schemeClr val="tx1"/>
                </a:solidFill>
                <a:latin typeface="+mj-lt"/>
                <a:ea typeface="+mj-ea"/>
                <a:cs typeface="+mj-cs"/>
              </a:defRPr>
            </a:lvl1pPr>
            <a:lvl2pPr algn="l" rtl="0" eaLnBrk="0" fontAlgn="base" hangingPunct="0">
              <a:spcBef>
                <a:spcPct val="0"/>
              </a:spcBef>
              <a:spcAft>
                <a:spcPct val="0"/>
              </a:spcAft>
              <a:defRPr sz="2000" b="1">
                <a:solidFill>
                  <a:schemeClr val="tx1"/>
                </a:solidFill>
                <a:latin typeface="Arial-BoldMT" charset="0"/>
              </a:defRPr>
            </a:lvl2pPr>
            <a:lvl3pPr algn="l" rtl="0" eaLnBrk="0" fontAlgn="base" hangingPunct="0">
              <a:spcBef>
                <a:spcPct val="0"/>
              </a:spcBef>
              <a:spcAft>
                <a:spcPct val="0"/>
              </a:spcAft>
              <a:defRPr sz="2000" b="1">
                <a:solidFill>
                  <a:schemeClr val="tx1"/>
                </a:solidFill>
                <a:latin typeface="Arial-BoldMT" charset="0"/>
              </a:defRPr>
            </a:lvl3pPr>
            <a:lvl4pPr algn="l" rtl="0" eaLnBrk="0" fontAlgn="base" hangingPunct="0">
              <a:spcBef>
                <a:spcPct val="0"/>
              </a:spcBef>
              <a:spcAft>
                <a:spcPct val="0"/>
              </a:spcAft>
              <a:defRPr sz="2000" b="1">
                <a:solidFill>
                  <a:schemeClr val="tx1"/>
                </a:solidFill>
                <a:latin typeface="Arial-BoldMT" charset="0"/>
              </a:defRPr>
            </a:lvl4pPr>
            <a:lvl5pPr algn="l" rtl="0" eaLnBrk="0" fontAlgn="base" hangingPunct="0">
              <a:spcBef>
                <a:spcPct val="0"/>
              </a:spcBef>
              <a:spcAft>
                <a:spcPct val="0"/>
              </a:spcAft>
              <a:defRPr sz="2000" b="1">
                <a:solidFill>
                  <a:schemeClr val="tx1"/>
                </a:solidFill>
                <a:latin typeface="Arial-BoldMT" charset="0"/>
              </a:defRPr>
            </a:lvl5pPr>
            <a:lvl6pPr marL="457200" algn="l" rtl="0" fontAlgn="base">
              <a:spcBef>
                <a:spcPct val="0"/>
              </a:spcBef>
              <a:spcAft>
                <a:spcPct val="0"/>
              </a:spcAft>
              <a:defRPr sz="2000" b="1">
                <a:solidFill>
                  <a:schemeClr val="tx1"/>
                </a:solidFill>
                <a:latin typeface="Arial-BoldMT" charset="0"/>
              </a:defRPr>
            </a:lvl6pPr>
            <a:lvl7pPr marL="914400" algn="l" rtl="0" fontAlgn="base">
              <a:spcBef>
                <a:spcPct val="0"/>
              </a:spcBef>
              <a:spcAft>
                <a:spcPct val="0"/>
              </a:spcAft>
              <a:defRPr sz="2000" b="1">
                <a:solidFill>
                  <a:schemeClr val="tx1"/>
                </a:solidFill>
                <a:latin typeface="Arial-BoldMT" charset="0"/>
              </a:defRPr>
            </a:lvl7pPr>
            <a:lvl8pPr marL="1371600" algn="l" rtl="0" fontAlgn="base">
              <a:spcBef>
                <a:spcPct val="0"/>
              </a:spcBef>
              <a:spcAft>
                <a:spcPct val="0"/>
              </a:spcAft>
              <a:defRPr sz="2000" b="1">
                <a:solidFill>
                  <a:schemeClr val="tx1"/>
                </a:solidFill>
                <a:latin typeface="Arial-BoldMT" charset="0"/>
              </a:defRPr>
            </a:lvl8pPr>
            <a:lvl9pPr marL="1828800" algn="l" rtl="0" fontAlgn="base">
              <a:spcBef>
                <a:spcPct val="0"/>
              </a:spcBef>
              <a:spcAft>
                <a:spcPct val="0"/>
              </a:spcAft>
              <a:defRPr sz="2000" b="1">
                <a:solidFill>
                  <a:schemeClr val="tx1"/>
                </a:solidFill>
                <a:latin typeface="Arial-BoldMT" charset="0"/>
              </a:defRPr>
            </a:lvl9pPr>
          </a:lstStyle>
          <a:p>
            <a:pPr>
              <a:defRPr/>
            </a:pPr>
            <a:endParaRPr lang="de-DE" altLang="de-DE" sz="1400" b="0" kern="0" dirty="0"/>
          </a:p>
        </p:txBody>
      </p:sp>
    </p:spTree>
    <p:extLst>
      <p:ext uri="{BB962C8B-B14F-4D97-AF65-F5344CB8AC3E}">
        <p14:creationId xmlns:p14="http://schemas.microsoft.com/office/powerpoint/2010/main" val="1473013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173DEA74-00B5-47D9-8303-1231ABFF5FB0}" type="datetimeFigureOut">
              <a:rPr lang="de-DE" smtClean="0"/>
              <a:t>15.01.2025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576675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3305176"/>
            <a:ext cx="7772400" cy="1021556"/>
          </a:xfrm>
        </p:spPr>
        <p:txBody>
          <a:bodyPr anchor="t">
            <a:noAutofit/>
          </a:bodyPr>
          <a:lstStyle>
            <a:lvl1pPr algn="l">
              <a:defRPr sz="3200" b="1" cap="all"/>
            </a:lvl1pPr>
          </a:lstStyle>
          <a:p>
            <a:r>
              <a:rPr lang="de-DE" dirty="0"/>
              <a:t>Titelmasterformat durch Klicken bearbeiten</a:t>
            </a:r>
          </a:p>
        </p:txBody>
      </p:sp>
      <p:sp>
        <p:nvSpPr>
          <p:cNvPr id="3" name="Textplatzhalt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173DEA74-00B5-47D9-8303-1231ABFF5FB0}" type="datetimeFigureOut">
              <a:rPr lang="de-DE" smtClean="0"/>
              <a:t>15.01.2025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2419915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173DEA74-00B5-47D9-8303-1231ABFF5FB0}" type="datetimeFigureOut">
              <a:rPr lang="de-DE" smtClean="0"/>
              <a:t>15.01.2025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2676182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151335"/>
            <a:ext cx="4040188" cy="47982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173DEA74-00B5-47D9-8303-1231ABFF5FB0}" type="datetimeFigureOut">
              <a:rPr lang="de-DE" smtClean="0"/>
              <a:t>15.01.2025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3389549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173DEA74-00B5-47D9-8303-1231ABFF5FB0}" type="datetimeFigureOut">
              <a:rPr lang="de-DE" smtClean="0"/>
              <a:t>15.01.2025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4220237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3091873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04787"/>
            <a:ext cx="3008313" cy="871538"/>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73DEA74-00B5-47D9-8303-1231ABFF5FB0}" type="datetimeFigureOut">
              <a:rPr lang="de-DE" smtClean="0"/>
              <a:t>15.01.2025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207532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054"/>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173DEA74-00B5-47D9-8303-1231ABFF5FB0}" type="datetimeFigureOut">
              <a:rPr lang="de-DE" smtClean="0"/>
              <a:t>15.01.2025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F99FCD2-3352-4DBF-825A-FFBBD1C9663C}" type="slidenum">
              <a:rPr lang="de-DE" smtClean="0"/>
              <a:t>‹Nr.›</a:t>
            </a:fld>
            <a:endParaRPr lang="de-DE"/>
          </a:p>
        </p:txBody>
      </p:sp>
    </p:spTree>
    <p:extLst>
      <p:ext uri="{BB962C8B-B14F-4D97-AF65-F5344CB8AC3E}">
        <p14:creationId xmlns:p14="http://schemas.microsoft.com/office/powerpoint/2010/main" val="3421787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8"/>
            <a:ext cx="6707088" cy="857250"/>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73DEA74-00B5-47D9-8303-1231ABFF5FB0}" type="datetimeFigureOut">
              <a:rPr lang="de-DE" smtClean="0"/>
              <a:t>15.01.2025</a:t>
            </a:fld>
            <a:endParaRPr lang="de-DE"/>
          </a:p>
        </p:txBody>
      </p:sp>
      <p:sp>
        <p:nvSpPr>
          <p:cNvPr id="5" name="Fußzeilenplatzhalt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F99FCD2-3352-4DBF-825A-FFBBD1C9663C}" type="slidenum">
              <a:rPr lang="de-DE" smtClean="0"/>
              <a:t>‹Nr.›</a:t>
            </a:fld>
            <a:endParaRPr lang="de-DE"/>
          </a:p>
        </p:txBody>
      </p:sp>
      <p:pic>
        <p:nvPicPr>
          <p:cNvPr id="11" name="Picture 11"/>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308850" y="268288"/>
            <a:ext cx="14859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7"/>
          <p:cNvSpPr txBox="1">
            <a:spLocks noChangeArrowheads="1"/>
          </p:cNvSpPr>
          <p:nvPr userDrawn="1"/>
        </p:nvSpPr>
        <p:spPr bwMode="auto">
          <a:xfrm>
            <a:off x="900113" y="4840288"/>
            <a:ext cx="2087562"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defRPr sz="8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de-DE" altLang="de-DE"/>
              <a:t>Präsentationstitel       </a:t>
            </a:r>
            <a:r>
              <a:rPr lang="de-DE" altLang="de-DE" b="0"/>
              <a:t>Ort, Datum</a:t>
            </a:r>
          </a:p>
        </p:txBody>
      </p:sp>
      <p:sp>
        <p:nvSpPr>
          <p:cNvPr id="13" name="Rectangle 8"/>
          <p:cNvSpPr txBox="1">
            <a:spLocks noChangeArrowheads="1"/>
          </p:cNvSpPr>
          <p:nvPr userDrawn="1"/>
        </p:nvSpPr>
        <p:spPr bwMode="auto">
          <a:xfrm>
            <a:off x="539750" y="4840288"/>
            <a:ext cx="288925" cy="25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de-DE"/>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CC6C71F-A237-456A-8D1C-AC82A1F40ECF}" type="slidenum">
              <a:rPr lang="de-DE" altLang="de-DE" smtClean="0"/>
              <a:pPr>
                <a:defRPr/>
              </a:pPr>
              <a:t>‹Nr.›</a:t>
            </a:fld>
            <a:endParaRPr lang="de-DE" altLang="de-DE"/>
          </a:p>
        </p:txBody>
      </p:sp>
      <p:pic>
        <p:nvPicPr>
          <p:cNvPr id="14" name="Grafik 10"/>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4183063"/>
            <a:ext cx="91440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145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spcBef>
          <a:spcPct val="0"/>
        </a:spcBef>
        <a:buNone/>
        <a:defRPr sz="2400" kern="1200">
          <a:solidFill>
            <a:srgbClr val="FF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Symbol" panose="05050102010706020507" pitchFamily="18" charset="2"/>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Symbol" panose="05050102010706020507" pitchFamily="18" charset="2"/>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539750" y="2967260"/>
            <a:ext cx="8064500"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de-DE" altLang="de-DE" sz="2800" b="1" dirty="0">
                <a:latin typeface="+mj-lt"/>
              </a:rPr>
              <a:t>Agiles Projektmanagement in der Bildungsgangarbeit</a:t>
            </a:r>
          </a:p>
          <a:p>
            <a:pPr algn="ctr" eaLnBrk="1" hangingPunct="1"/>
            <a:r>
              <a:rPr lang="de-DE" altLang="de-DE" sz="2800" dirty="0">
                <a:latin typeface="+mj-lt"/>
              </a:rPr>
              <a:t>Agilität – Project Canvas – Kanban-Board – </a:t>
            </a:r>
            <a:r>
              <a:rPr lang="de-DE" altLang="de-DE" sz="2800" dirty="0" err="1">
                <a:latin typeface="+mj-lt"/>
              </a:rPr>
              <a:t>Scrum</a:t>
            </a:r>
            <a:endParaRPr lang="de-DE" altLang="de-DE" sz="1200" dirty="0">
              <a:latin typeface="+mj-lt"/>
            </a:endParaRPr>
          </a:p>
        </p:txBody>
      </p:sp>
      <p:sp>
        <p:nvSpPr>
          <p:cNvPr id="2" name="Textfeld 1">
            <a:extLst>
              <a:ext uri="{FF2B5EF4-FFF2-40B4-BE49-F238E27FC236}">
                <a16:creationId xmlns:a16="http://schemas.microsoft.com/office/drawing/2014/main" id="{148E37FA-BD1E-B1CA-A8BA-905351BD9249}"/>
              </a:ext>
            </a:extLst>
          </p:cNvPr>
          <p:cNvSpPr txBox="1"/>
          <p:nvPr/>
        </p:nvSpPr>
        <p:spPr>
          <a:xfrm>
            <a:off x="1339521" y="987574"/>
            <a:ext cx="6241452" cy="1692771"/>
          </a:xfrm>
          <a:prstGeom prst="rect">
            <a:avLst/>
          </a:prstGeom>
          <a:noFill/>
        </p:spPr>
        <p:txBody>
          <a:bodyPr wrap="none" rtlCol="0">
            <a:spAutoFit/>
          </a:bodyPr>
          <a:lstStyle/>
          <a:p>
            <a:pPr algn="ctr"/>
            <a:r>
              <a:rPr lang="de-DE" sz="3200" b="1" dirty="0">
                <a:solidFill>
                  <a:srgbClr val="FF0000"/>
                </a:solidFill>
              </a:rPr>
              <a:t>Herzlich willkommen zum Webinar!</a:t>
            </a:r>
          </a:p>
          <a:p>
            <a:pPr algn="ctr"/>
            <a:r>
              <a:rPr lang="de-DE" sz="2400" dirty="0">
                <a:solidFill>
                  <a:srgbClr val="FF0000"/>
                </a:solidFill>
              </a:rPr>
              <a:t>Fortbildungsreihe Bildungsgang-Management</a:t>
            </a:r>
          </a:p>
          <a:p>
            <a:pPr algn="ctr"/>
            <a:r>
              <a:rPr lang="de-DE" sz="2400" dirty="0">
                <a:solidFill>
                  <a:srgbClr val="FF0000"/>
                </a:solidFill>
              </a:rPr>
              <a:t>15.01.2025, 13:30 – 15:30 Uhr</a:t>
            </a:r>
          </a:p>
          <a:p>
            <a:pPr algn="ctr"/>
            <a:r>
              <a:rPr lang="de-DE" sz="2400" dirty="0">
                <a:solidFill>
                  <a:srgbClr val="FF0000"/>
                </a:solidFill>
              </a:rPr>
              <a:t>Moderation: Peter Eifler, Bettina Schäfer-Keul</a:t>
            </a:r>
          </a:p>
        </p:txBody>
      </p:sp>
    </p:spTree>
    <p:extLst>
      <p:ext uri="{BB962C8B-B14F-4D97-AF65-F5344CB8AC3E}">
        <p14:creationId xmlns:p14="http://schemas.microsoft.com/office/powerpoint/2010/main" val="968670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Gras, Person, Schuhwerk, Sport enthält.&#10;&#10;Automatisch generierte Beschreibung">
            <a:extLst>
              <a:ext uri="{FF2B5EF4-FFF2-40B4-BE49-F238E27FC236}">
                <a16:creationId xmlns:a16="http://schemas.microsoft.com/office/drawing/2014/main" id="{5C17CC30-244D-4172-BE5F-B9987DA74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215" y="756289"/>
            <a:ext cx="6497570" cy="3812246"/>
          </a:xfrm>
          <a:prstGeom prst="rect">
            <a:avLst/>
          </a:prstGeom>
        </p:spPr>
      </p:pic>
      <p:sp>
        <p:nvSpPr>
          <p:cNvPr id="4" name="Textfeld 3">
            <a:extLst>
              <a:ext uri="{FF2B5EF4-FFF2-40B4-BE49-F238E27FC236}">
                <a16:creationId xmlns:a16="http://schemas.microsoft.com/office/drawing/2014/main" id="{D9820B4D-E710-6483-E070-25B7C140C158}"/>
              </a:ext>
            </a:extLst>
          </p:cNvPr>
          <p:cNvSpPr txBox="1"/>
          <p:nvPr/>
        </p:nvSpPr>
        <p:spPr>
          <a:xfrm>
            <a:off x="2285999" y="2761640"/>
            <a:ext cx="4572000" cy="1754326"/>
          </a:xfrm>
          <a:prstGeom prst="rect">
            <a:avLst/>
          </a:prstGeom>
          <a:noFill/>
        </p:spPr>
        <p:txBody>
          <a:bodyPr wrap="square">
            <a:spAutoFit/>
          </a:bodyPr>
          <a:lstStyle/>
          <a:p>
            <a:pPr algn="ctr"/>
            <a:r>
              <a:rPr lang="de-DE" sz="1800" b="1" i="0" u="none" strike="noStrike" baseline="0" dirty="0">
                <a:solidFill>
                  <a:srgbClr val="FFFFFF"/>
                </a:solidFill>
              </a:rPr>
              <a:t>Was ist </a:t>
            </a:r>
            <a:r>
              <a:rPr lang="de-DE" sz="1800" b="1" i="0" u="none" strike="noStrike" baseline="0" dirty="0" err="1">
                <a:solidFill>
                  <a:srgbClr val="FFFFFF"/>
                </a:solidFill>
              </a:rPr>
              <a:t>Scrum</a:t>
            </a:r>
            <a:r>
              <a:rPr lang="de-DE" b="1" dirty="0">
                <a:solidFill>
                  <a:srgbClr val="FFFFFF"/>
                </a:solidFill>
              </a:rPr>
              <a:t>?</a:t>
            </a:r>
            <a:endParaRPr lang="de-DE" sz="1800" b="1" i="0" u="none" strike="noStrike" baseline="0" dirty="0">
              <a:solidFill>
                <a:srgbClr val="FFFFFF"/>
              </a:solidFill>
            </a:endParaRPr>
          </a:p>
          <a:p>
            <a:pPr algn="ctr"/>
            <a:endParaRPr lang="de-DE" b="1" dirty="0">
              <a:solidFill>
                <a:srgbClr val="FFFFFF"/>
              </a:solidFill>
            </a:endParaRPr>
          </a:p>
          <a:p>
            <a:pPr algn="ctr"/>
            <a:r>
              <a:rPr lang="de-DE" sz="1800" b="1" i="0" u="none" strike="noStrike" baseline="0" dirty="0" err="1">
                <a:solidFill>
                  <a:srgbClr val="FFFFFF"/>
                </a:solidFill>
              </a:rPr>
              <a:t>Scrum</a:t>
            </a:r>
            <a:r>
              <a:rPr lang="de-DE" sz="1800" b="1" i="0" u="none" strike="noStrike" baseline="0" dirty="0">
                <a:solidFill>
                  <a:srgbClr val="FFFFFF"/>
                </a:solidFill>
              </a:rPr>
              <a:t> ist ein leichtgewichtiges</a:t>
            </a:r>
          </a:p>
          <a:p>
            <a:pPr algn="ctr"/>
            <a:r>
              <a:rPr lang="de-DE" sz="1800" b="1" i="0" u="none" strike="noStrike" baseline="0" dirty="0">
                <a:solidFill>
                  <a:srgbClr val="FFFFFF"/>
                </a:solidFill>
              </a:rPr>
              <a:t>Rahmenwerk, welches Menschen, Teams</a:t>
            </a:r>
          </a:p>
          <a:p>
            <a:pPr algn="ctr"/>
            <a:r>
              <a:rPr lang="de-DE" sz="1800" b="1" i="0" u="none" strike="noStrike" baseline="0" dirty="0">
                <a:solidFill>
                  <a:srgbClr val="FFFFFF"/>
                </a:solidFill>
              </a:rPr>
              <a:t>und Organisationen hilft, adaptive Lösungen für komplexe Probleme zu generieren.</a:t>
            </a:r>
            <a:endParaRPr lang="de-DE" dirty="0"/>
          </a:p>
        </p:txBody>
      </p:sp>
      <p:sp>
        <p:nvSpPr>
          <p:cNvPr id="3" name="Textfeld 2">
            <a:extLst>
              <a:ext uri="{FF2B5EF4-FFF2-40B4-BE49-F238E27FC236}">
                <a16:creationId xmlns:a16="http://schemas.microsoft.com/office/drawing/2014/main" id="{E1FF67A8-1119-6053-842D-8069672322A5}"/>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Prozessbegleitung mit Hilfe von </a:t>
            </a:r>
            <a:r>
              <a:rPr lang="de-DE" altLang="de-DE" sz="2400" dirty="0" err="1">
                <a:solidFill>
                  <a:srgbClr val="FF0000"/>
                </a:solidFill>
                <a:latin typeface="+mn-lt"/>
              </a:rPr>
              <a:t>Scrum</a:t>
            </a:r>
            <a:endParaRPr lang="de-DE" altLang="de-DE" sz="2400" dirty="0">
              <a:solidFill>
                <a:srgbClr val="FF0000"/>
              </a:solidFill>
              <a:latin typeface="+mn-lt"/>
            </a:endParaRPr>
          </a:p>
        </p:txBody>
      </p:sp>
    </p:spTree>
    <p:extLst>
      <p:ext uri="{BB962C8B-B14F-4D97-AF65-F5344CB8AC3E}">
        <p14:creationId xmlns:p14="http://schemas.microsoft.com/office/powerpoint/2010/main" val="3752926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BA3E5E01-7936-6B85-058D-11D039BAEE32}"/>
              </a:ext>
            </a:extLst>
          </p:cNvPr>
          <p:cNvPicPr>
            <a:picLocks noChangeAspect="1"/>
          </p:cNvPicPr>
          <p:nvPr/>
        </p:nvPicPr>
        <p:blipFill>
          <a:blip r:embed="rId2"/>
          <a:stretch>
            <a:fillRect/>
          </a:stretch>
        </p:blipFill>
        <p:spPr>
          <a:xfrm>
            <a:off x="840920" y="771550"/>
            <a:ext cx="7462159" cy="3863032"/>
          </a:xfrm>
          <a:prstGeom prst="rect">
            <a:avLst/>
          </a:prstGeom>
        </p:spPr>
      </p:pic>
      <p:sp>
        <p:nvSpPr>
          <p:cNvPr id="2" name="Textfeld 1">
            <a:extLst>
              <a:ext uri="{FF2B5EF4-FFF2-40B4-BE49-F238E27FC236}">
                <a16:creationId xmlns:a16="http://schemas.microsoft.com/office/drawing/2014/main" id="{8D4ED06C-3BC9-053B-7C8E-E1BF8ACD69A7}"/>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Prozessbegleitung mit Hilfe von </a:t>
            </a:r>
            <a:r>
              <a:rPr lang="de-DE" altLang="de-DE" sz="2400" dirty="0" err="1">
                <a:solidFill>
                  <a:srgbClr val="FF0000"/>
                </a:solidFill>
                <a:latin typeface="+mn-lt"/>
              </a:rPr>
              <a:t>Scrum</a:t>
            </a:r>
            <a:endParaRPr lang="de-DE" altLang="de-DE" sz="2400" dirty="0">
              <a:solidFill>
                <a:srgbClr val="FF0000"/>
              </a:solidFill>
              <a:latin typeface="+mn-lt"/>
            </a:endParaRPr>
          </a:p>
        </p:txBody>
      </p:sp>
    </p:spTree>
    <p:extLst>
      <p:ext uri="{BB962C8B-B14F-4D97-AF65-F5344CB8AC3E}">
        <p14:creationId xmlns:p14="http://schemas.microsoft.com/office/powerpoint/2010/main" val="819829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9D4C52A6-E22F-C6E4-6038-9B16D77D2445}"/>
              </a:ext>
            </a:extLst>
          </p:cNvPr>
          <p:cNvPicPr>
            <a:picLocks noChangeAspect="1"/>
          </p:cNvPicPr>
          <p:nvPr/>
        </p:nvPicPr>
        <p:blipFill>
          <a:blip r:embed="rId2"/>
          <a:stretch>
            <a:fillRect/>
          </a:stretch>
        </p:blipFill>
        <p:spPr>
          <a:xfrm>
            <a:off x="1295636" y="915566"/>
            <a:ext cx="6552728" cy="3690046"/>
          </a:xfrm>
          <a:prstGeom prst="rect">
            <a:avLst/>
          </a:prstGeom>
        </p:spPr>
      </p:pic>
      <p:sp>
        <p:nvSpPr>
          <p:cNvPr id="2" name="Textfeld 1">
            <a:extLst>
              <a:ext uri="{FF2B5EF4-FFF2-40B4-BE49-F238E27FC236}">
                <a16:creationId xmlns:a16="http://schemas.microsoft.com/office/drawing/2014/main" id="{DC8EF66A-09F2-C854-7D8F-F42DEF733BCE}"/>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Prozessbegleitung mit Hilfe von </a:t>
            </a:r>
            <a:r>
              <a:rPr lang="de-DE" altLang="de-DE" sz="2400" dirty="0" err="1">
                <a:solidFill>
                  <a:srgbClr val="FF0000"/>
                </a:solidFill>
                <a:latin typeface="+mn-lt"/>
              </a:rPr>
              <a:t>Scrum</a:t>
            </a:r>
            <a:endParaRPr lang="de-DE" altLang="de-DE" sz="2400" dirty="0">
              <a:solidFill>
                <a:srgbClr val="FF0000"/>
              </a:solidFill>
              <a:latin typeface="+mn-lt"/>
            </a:endParaRPr>
          </a:p>
        </p:txBody>
      </p:sp>
    </p:spTree>
    <p:extLst>
      <p:ext uri="{BB962C8B-B14F-4D97-AF65-F5344CB8AC3E}">
        <p14:creationId xmlns:p14="http://schemas.microsoft.com/office/powerpoint/2010/main" val="1971724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4108FF1-7540-7CD3-45DE-4FAFE08DDE9F}"/>
              </a:ext>
            </a:extLst>
          </p:cNvPr>
          <p:cNvPicPr>
            <a:picLocks noChangeAspect="1"/>
          </p:cNvPicPr>
          <p:nvPr/>
        </p:nvPicPr>
        <p:blipFill>
          <a:blip r:embed="rId2"/>
          <a:stretch>
            <a:fillRect/>
          </a:stretch>
        </p:blipFill>
        <p:spPr>
          <a:xfrm>
            <a:off x="1705494" y="771550"/>
            <a:ext cx="5733011" cy="3748940"/>
          </a:xfrm>
          <a:prstGeom prst="rect">
            <a:avLst/>
          </a:prstGeom>
        </p:spPr>
      </p:pic>
      <p:sp>
        <p:nvSpPr>
          <p:cNvPr id="2" name="Textfeld 1">
            <a:extLst>
              <a:ext uri="{FF2B5EF4-FFF2-40B4-BE49-F238E27FC236}">
                <a16:creationId xmlns:a16="http://schemas.microsoft.com/office/drawing/2014/main" id="{CB6F69CB-9945-BD3A-7283-52DBD3CDEE34}"/>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Prozessbegleitung mit Hilfe von </a:t>
            </a:r>
            <a:r>
              <a:rPr lang="de-DE" altLang="de-DE" sz="2400" dirty="0" err="1">
                <a:solidFill>
                  <a:srgbClr val="FF0000"/>
                </a:solidFill>
                <a:latin typeface="+mn-lt"/>
              </a:rPr>
              <a:t>Scrum</a:t>
            </a:r>
            <a:endParaRPr lang="de-DE" altLang="de-DE" sz="2400" dirty="0">
              <a:solidFill>
                <a:srgbClr val="FF0000"/>
              </a:solidFill>
              <a:latin typeface="+mn-lt"/>
            </a:endParaRPr>
          </a:p>
        </p:txBody>
      </p:sp>
    </p:spTree>
    <p:extLst>
      <p:ext uri="{BB962C8B-B14F-4D97-AF65-F5344CB8AC3E}">
        <p14:creationId xmlns:p14="http://schemas.microsoft.com/office/powerpoint/2010/main" val="374082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Ein Bild, das Menschliches Gesicht, Kleidung, Person, Lächeln enthält.&#10;&#10;Automatisch generierte Beschreibung">
            <a:extLst>
              <a:ext uri="{FF2B5EF4-FFF2-40B4-BE49-F238E27FC236}">
                <a16:creationId xmlns:a16="http://schemas.microsoft.com/office/drawing/2014/main" id="{0C7A5A8A-945A-1B0F-C9AE-26677ABFB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617" y="1131590"/>
            <a:ext cx="5266820" cy="2979045"/>
          </a:xfrm>
          <a:prstGeom prst="rect">
            <a:avLst/>
          </a:prstGeom>
        </p:spPr>
      </p:pic>
      <p:sp>
        <p:nvSpPr>
          <p:cNvPr id="4" name="Textfeld 3">
            <a:extLst>
              <a:ext uri="{FF2B5EF4-FFF2-40B4-BE49-F238E27FC236}">
                <a16:creationId xmlns:a16="http://schemas.microsoft.com/office/drawing/2014/main" id="{64C429FA-323D-A5EE-0882-05B9482DFBEA}"/>
              </a:ext>
            </a:extLst>
          </p:cNvPr>
          <p:cNvSpPr txBox="1"/>
          <p:nvPr/>
        </p:nvSpPr>
        <p:spPr>
          <a:xfrm>
            <a:off x="5868144" y="1275606"/>
            <a:ext cx="2969980" cy="1754326"/>
          </a:xfrm>
          <a:prstGeom prst="rect">
            <a:avLst/>
          </a:prstGeom>
          <a:noFill/>
        </p:spPr>
        <p:txBody>
          <a:bodyPr wrap="none" rtlCol="0">
            <a:spAutoFit/>
          </a:bodyPr>
          <a:lstStyle/>
          <a:p>
            <a:pPr marL="285750" indent="-285750">
              <a:buFont typeface="Arial" panose="020B0604020202020204" pitchFamily="34" charset="0"/>
              <a:buChar char="•"/>
            </a:pPr>
            <a:r>
              <a:rPr lang="de-DE" b="1" dirty="0">
                <a:solidFill>
                  <a:schemeClr val="tx1">
                    <a:lumMod val="85000"/>
                    <a:lumOff val="15000"/>
                  </a:schemeClr>
                </a:solidFill>
              </a:rPr>
              <a:t>Selbstorganisierte</a:t>
            </a:r>
            <a:br>
              <a:rPr lang="de-DE" b="1" dirty="0">
                <a:solidFill>
                  <a:schemeClr val="tx1">
                    <a:lumMod val="85000"/>
                    <a:lumOff val="15000"/>
                  </a:schemeClr>
                </a:solidFill>
              </a:rPr>
            </a:br>
            <a:r>
              <a:rPr lang="de-DE" b="1" dirty="0">
                <a:solidFill>
                  <a:schemeClr val="tx1">
                    <a:lumMod val="85000"/>
                    <a:lumOff val="15000"/>
                  </a:schemeClr>
                </a:solidFill>
              </a:rPr>
              <a:t>Arbeitsweise</a:t>
            </a:r>
            <a:br>
              <a:rPr lang="de-DE" dirty="0">
                <a:solidFill>
                  <a:schemeClr val="tx1">
                    <a:lumMod val="85000"/>
                    <a:lumOff val="15000"/>
                  </a:schemeClr>
                </a:solidFill>
              </a:rPr>
            </a:br>
            <a:endParaRPr lang="de-DE" dirty="0">
              <a:solidFill>
                <a:schemeClr val="tx1">
                  <a:lumMod val="85000"/>
                  <a:lumOff val="15000"/>
                </a:schemeClr>
              </a:solidFill>
            </a:endParaRPr>
          </a:p>
          <a:p>
            <a:pPr marL="285750" indent="-285750">
              <a:buFont typeface="Arial" panose="020B0604020202020204" pitchFamily="34" charset="0"/>
              <a:buChar char="•"/>
            </a:pPr>
            <a:r>
              <a:rPr lang="de-DE" dirty="0">
                <a:solidFill>
                  <a:schemeClr val="tx1">
                    <a:lumMod val="85000"/>
                    <a:lumOff val="15000"/>
                  </a:schemeClr>
                </a:solidFill>
              </a:rPr>
              <a:t>kurze Entwicklungszyklen</a:t>
            </a:r>
            <a:br>
              <a:rPr lang="de-DE" dirty="0">
                <a:solidFill>
                  <a:schemeClr val="tx1">
                    <a:lumMod val="85000"/>
                    <a:lumOff val="15000"/>
                  </a:schemeClr>
                </a:solidFill>
              </a:rPr>
            </a:br>
            <a:endParaRPr lang="de-DE" dirty="0">
              <a:solidFill>
                <a:schemeClr val="tx1">
                  <a:lumMod val="85000"/>
                  <a:lumOff val="15000"/>
                </a:schemeClr>
              </a:solidFill>
            </a:endParaRPr>
          </a:p>
          <a:p>
            <a:pPr marL="285750" indent="-285750">
              <a:buFont typeface="Arial" panose="020B0604020202020204" pitchFamily="34" charset="0"/>
              <a:buChar char="•"/>
            </a:pPr>
            <a:r>
              <a:rPr lang="de-DE" dirty="0">
                <a:solidFill>
                  <a:schemeClr val="tx1">
                    <a:lumMod val="85000"/>
                    <a:lumOff val="15000"/>
                  </a:schemeClr>
                </a:solidFill>
              </a:rPr>
              <a:t>ständige Rückversicherung</a:t>
            </a:r>
          </a:p>
        </p:txBody>
      </p:sp>
      <p:sp>
        <p:nvSpPr>
          <p:cNvPr id="5" name="Textfeld 4">
            <a:extLst>
              <a:ext uri="{FF2B5EF4-FFF2-40B4-BE49-F238E27FC236}">
                <a16:creationId xmlns:a16="http://schemas.microsoft.com/office/drawing/2014/main" id="{FAD7B22B-3B36-9D24-F93B-E618BE334F56}"/>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Prozessbegleitung mit Hilfe von </a:t>
            </a:r>
            <a:r>
              <a:rPr lang="de-DE" altLang="de-DE" sz="2400" dirty="0" err="1">
                <a:solidFill>
                  <a:srgbClr val="FF0000"/>
                </a:solidFill>
                <a:latin typeface="+mn-lt"/>
              </a:rPr>
              <a:t>Scrum</a:t>
            </a:r>
            <a:endParaRPr lang="de-DE" altLang="de-DE" sz="2400" dirty="0">
              <a:solidFill>
                <a:srgbClr val="FF0000"/>
              </a:solidFill>
              <a:latin typeface="+mn-lt"/>
            </a:endParaRPr>
          </a:p>
        </p:txBody>
      </p:sp>
    </p:spTree>
    <p:extLst>
      <p:ext uri="{BB962C8B-B14F-4D97-AF65-F5344CB8AC3E}">
        <p14:creationId xmlns:p14="http://schemas.microsoft.com/office/powerpoint/2010/main" val="2233868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25EF1B94-1778-01B0-0DE1-257929B0A373}"/>
              </a:ext>
            </a:extLst>
          </p:cNvPr>
          <p:cNvSpPr txBox="1"/>
          <p:nvPr/>
        </p:nvSpPr>
        <p:spPr>
          <a:xfrm>
            <a:off x="1112848" y="1419622"/>
            <a:ext cx="6918304" cy="1384995"/>
          </a:xfrm>
          <a:prstGeom prst="rect">
            <a:avLst/>
          </a:prstGeom>
          <a:noFill/>
        </p:spPr>
        <p:txBody>
          <a:bodyPr wrap="none" rtlCol="0">
            <a:spAutoFit/>
          </a:bodyPr>
          <a:lstStyle/>
          <a:p>
            <a:r>
              <a:rPr lang="de-DE" sz="2800" dirty="0">
                <a:solidFill>
                  <a:srgbClr val="FF0000"/>
                </a:solidFill>
              </a:rPr>
              <a:t>„Projektmanagement“:</a:t>
            </a:r>
          </a:p>
          <a:p>
            <a:r>
              <a:rPr lang="de-DE" sz="2800" dirty="0">
                <a:solidFill>
                  <a:srgbClr val="FF0000"/>
                </a:solidFill>
              </a:rPr>
              <a:t>Welche Erfahrungen haben Sie an Ihrer Schule</a:t>
            </a:r>
          </a:p>
          <a:p>
            <a:r>
              <a:rPr lang="de-DE" sz="2800" dirty="0">
                <a:solidFill>
                  <a:srgbClr val="FF0000"/>
                </a:solidFill>
              </a:rPr>
              <a:t>mit (eigenen) Projekten gemacht?</a:t>
            </a:r>
          </a:p>
        </p:txBody>
      </p:sp>
    </p:spTree>
    <p:extLst>
      <p:ext uri="{BB962C8B-B14F-4D97-AF65-F5344CB8AC3E}">
        <p14:creationId xmlns:p14="http://schemas.microsoft.com/office/powerpoint/2010/main" val="2238183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3">
            <a:extLst>
              <a:ext uri="{FF2B5EF4-FFF2-40B4-BE49-F238E27FC236}">
                <a16:creationId xmlns:a16="http://schemas.microsoft.com/office/drawing/2014/main" id="{14676F5E-F18A-C7B3-EB37-8EB9DDE6ADC3}"/>
              </a:ext>
            </a:extLst>
          </p:cNvPr>
          <p:cNvSpPr txBox="1">
            <a:spLocks noChangeArrowheads="1"/>
          </p:cNvSpPr>
          <p:nvPr/>
        </p:nvSpPr>
        <p:spPr bwMode="auto">
          <a:xfrm>
            <a:off x="720000" y="133350"/>
            <a:ext cx="8001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marL="12700" fontAlgn="base">
              <a:spcBef>
                <a:spcPts val="100"/>
              </a:spcBef>
              <a:spcAft>
                <a:spcPct val="0"/>
              </a:spcAft>
              <a:buNone/>
            </a:pPr>
            <a:r>
              <a:rPr lang="de-DE" altLang="de-DE" sz="2400" spc="-5" dirty="0">
                <a:solidFill>
                  <a:srgbClr val="FF0000"/>
                </a:solidFill>
                <a:latin typeface="+mj-lt"/>
                <a:ea typeface="+mj-ea"/>
                <a:cs typeface="Calibri"/>
              </a:rPr>
              <a:t>Agilität … (Erlinghagen 2020)</a:t>
            </a:r>
          </a:p>
          <a:p>
            <a:pPr fontAlgn="base">
              <a:spcBef>
                <a:spcPct val="0"/>
              </a:spcBef>
              <a:spcAft>
                <a:spcPct val="0"/>
              </a:spcAft>
              <a:buNone/>
            </a:pPr>
            <a:endParaRPr lang="de-DE" altLang="de-DE" sz="2100" b="1" dirty="0">
              <a:solidFill>
                <a:srgbClr val="1F497D"/>
              </a:solidFill>
              <a:latin typeface="+mj-lt"/>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800" b="0" i="0" u="none" strike="noStrike" kern="1200" cap="none" spc="0" normalizeH="0" baseline="0" noProof="0" dirty="0">
                <a:ln>
                  <a:noFill/>
                </a:ln>
                <a:solidFill>
                  <a:schemeClr val="tx1">
                    <a:lumMod val="85000"/>
                    <a:lumOff val="15000"/>
                  </a:schemeClr>
                </a:solidFill>
                <a:effectLst/>
                <a:uLnTx/>
                <a:uFillTx/>
                <a:latin typeface="+mj-lt"/>
                <a:ea typeface="ＭＳ Ｐゴシック" panose="020B0600070205080204" pitchFamily="34" charset="-128"/>
                <a:cs typeface="+mn-cs"/>
              </a:rPr>
              <a:t>… ist die Fähigkeit, bei Bedarf angemessen und schnell auf Veränderungen reagieren zu können. Bei einem agilen Handlungsrahmen geht es daher nicht nur um Schnelligkeit, Flexibilität und Beweglichkeit, sondern auch um klare Verfahren für die Gestaltung der Interaktion.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altLang="de-DE" sz="1800" b="0" i="0" u="none" strike="noStrike" kern="1200" cap="none" spc="0" normalizeH="0" baseline="0" noProof="0" dirty="0">
              <a:ln>
                <a:noFill/>
              </a:ln>
              <a:solidFill>
                <a:schemeClr val="tx1">
                  <a:lumMod val="85000"/>
                  <a:lumOff val="15000"/>
                </a:schemeClr>
              </a:solidFill>
              <a:effectLst/>
              <a:uLnTx/>
              <a:uFillTx/>
              <a:latin typeface="+mj-lt"/>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800" dirty="0">
                <a:solidFill>
                  <a:schemeClr val="tx1">
                    <a:lumMod val="85000"/>
                    <a:lumOff val="15000"/>
                  </a:schemeClr>
                </a:solidFill>
                <a:latin typeface="+mj-lt"/>
                <a:ea typeface="ＭＳ Ｐゴシック" panose="020B0600070205080204" pitchFamily="34" charset="-128"/>
                <a:cs typeface="+mn-cs"/>
              </a:rPr>
              <a:t>Auf gewisse Weise sind Schulen bereits per se agil:</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800" dirty="0">
                <a:solidFill>
                  <a:schemeClr val="tx1">
                    <a:lumMod val="85000"/>
                    <a:lumOff val="15000"/>
                  </a:schemeClr>
                </a:solidFill>
                <a:latin typeface="+mj-lt"/>
                <a:ea typeface="ＭＳ Ｐゴシック" panose="020B0600070205080204" pitchFamily="34" charset="-128"/>
                <a:cs typeface="+mn-cs"/>
              </a:rPr>
              <a:t>- Schulentwicklung findet in aller Regel bei laufendem Motor statt.</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800" dirty="0">
                <a:solidFill>
                  <a:schemeClr val="tx1">
                    <a:lumMod val="85000"/>
                    <a:lumOff val="15000"/>
                  </a:schemeClr>
                </a:solidFill>
                <a:latin typeface="+mj-lt"/>
                <a:ea typeface="ＭＳ Ｐゴシック" panose="020B0600070205080204" pitchFamily="34" charset="-128"/>
                <a:cs typeface="+mn-cs"/>
              </a:rPr>
              <a:t>- Kurzfristiges Reagieren auf Veränderungen ist Alltag.</a:t>
            </a: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800" dirty="0">
                <a:solidFill>
                  <a:schemeClr val="tx1">
                    <a:lumMod val="85000"/>
                    <a:lumOff val="15000"/>
                  </a:schemeClr>
                </a:solidFill>
                <a:latin typeface="+mj-lt"/>
                <a:ea typeface="ＭＳ Ｐゴシック" panose="020B0600070205080204" pitchFamily="34" charset="-128"/>
                <a:cs typeface="+mn-cs"/>
              </a:rPr>
              <a:t>- Lehrkräfte arbeiten (…) eigenverantwortlich und individualisiert.</a:t>
            </a:r>
          </a:p>
          <a:p>
            <a:pPr marL="0" marR="0" lvl="0" indent="0" algn="l" defTabSz="914400" rtl="0" eaLnBrk="1" fontAlgn="base" latinLnBrk="0" hangingPunct="1">
              <a:lnSpc>
                <a:spcPct val="100000"/>
              </a:lnSpc>
              <a:spcBef>
                <a:spcPct val="0"/>
              </a:spcBef>
              <a:spcAft>
                <a:spcPct val="0"/>
              </a:spcAft>
              <a:buClrTx/>
              <a:buSzTx/>
              <a:buFontTx/>
              <a:buNone/>
              <a:tabLst/>
              <a:defRPr/>
            </a:pPr>
            <a:endParaRPr lang="de-DE" altLang="de-DE" sz="1800" dirty="0">
              <a:solidFill>
                <a:schemeClr val="tx1">
                  <a:lumMod val="85000"/>
                  <a:lumOff val="15000"/>
                </a:schemeClr>
              </a:solidFill>
              <a:latin typeface="+mj-lt"/>
              <a:ea typeface="ＭＳ Ｐゴシック" panose="020B0600070205080204"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de-DE" altLang="de-DE" sz="1800" dirty="0">
                <a:solidFill>
                  <a:schemeClr val="tx1">
                    <a:lumMod val="85000"/>
                    <a:lumOff val="15000"/>
                  </a:schemeClr>
                </a:solidFill>
                <a:latin typeface="+mj-lt"/>
                <a:ea typeface="ＭＳ Ｐゴシック" panose="020B0600070205080204" pitchFamily="34" charset="-128"/>
                <a:cs typeface="+mn-cs"/>
              </a:rPr>
              <a:t>Andererseits sind Schulen oft nicht systematisch agil, sondern bei Gestaltung von Entwicklung und Veränderung eher hektisch, aktionistisch, unkoordiniert (Events anstelle von Prozessen / immer neue Projekte mit mangelnder struktureller Verankerung / … / unklare Rollen und Verantwortlichkeiten)</a:t>
            </a:r>
          </a:p>
        </p:txBody>
      </p:sp>
    </p:spTree>
    <p:extLst>
      <p:ext uri="{BB962C8B-B14F-4D97-AF65-F5344CB8AC3E}">
        <p14:creationId xmlns:p14="http://schemas.microsoft.com/office/powerpoint/2010/main" val="3163765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80965A91-096C-4E14-CC83-313B9A22B274}"/>
              </a:ext>
            </a:extLst>
          </p:cNvPr>
          <p:cNvPicPr>
            <a:picLocks noChangeAspect="1"/>
          </p:cNvPicPr>
          <p:nvPr/>
        </p:nvPicPr>
        <p:blipFill>
          <a:blip r:embed="rId2"/>
          <a:stretch>
            <a:fillRect/>
          </a:stretch>
        </p:blipFill>
        <p:spPr>
          <a:xfrm>
            <a:off x="737828" y="1131590"/>
            <a:ext cx="7668344" cy="3463307"/>
          </a:xfrm>
          <a:prstGeom prst="rect">
            <a:avLst/>
          </a:prstGeom>
        </p:spPr>
      </p:pic>
      <p:sp>
        <p:nvSpPr>
          <p:cNvPr id="6" name="Textfeld 5">
            <a:extLst>
              <a:ext uri="{FF2B5EF4-FFF2-40B4-BE49-F238E27FC236}">
                <a16:creationId xmlns:a16="http://schemas.microsoft.com/office/drawing/2014/main" id="{0D096D50-A297-5857-5E5D-28E3FA5B3243}"/>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Agilität</a:t>
            </a:r>
          </a:p>
        </p:txBody>
      </p:sp>
    </p:spTree>
    <p:extLst>
      <p:ext uri="{BB962C8B-B14F-4D97-AF65-F5344CB8AC3E}">
        <p14:creationId xmlns:p14="http://schemas.microsoft.com/office/powerpoint/2010/main" val="1478666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6BF29213-17E9-54F8-4768-D9C931371397}"/>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de-DE" altLang="de-DE" sz="2400" dirty="0">
                <a:solidFill>
                  <a:srgbClr val="FF0000"/>
                </a:solidFill>
                <a:latin typeface="+mn-lt"/>
              </a:rPr>
              <a:t>Visualisieren von Projekten mit der Projekt Canvas</a:t>
            </a:r>
          </a:p>
        </p:txBody>
      </p:sp>
      <p:pic>
        <p:nvPicPr>
          <p:cNvPr id="4" name="Grafik 3">
            <a:extLst>
              <a:ext uri="{FF2B5EF4-FFF2-40B4-BE49-F238E27FC236}">
                <a16:creationId xmlns:a16="http://schemas.microsoft.com/office/drawing/2014/main" id="{78977326-1901-1DA4-993B-E17D3C800CCD}"/>
              </a:ext>
            </a:extLst>
          </p:cNvPr>
          <p:cNvPicPr>
            <a:picLocks noChangeAspect="1"/>
          </p:cNvPicPr>
          <p:nvPr/>
        </p:nvPicPr>
        <p:blipFill>
          <a:blip r:embed="rId2"/>
          <a:stretch>
            <a:fillRect/>
          </a:stretch>
        </p:blipFill>
        <p:spPr>
          <a:xfrm>
            <a:off x="1187624" y="642342"/>
            <a:ext cx="6094136" cy="4176464"/>
          </a:xfrm>
          <a:prstGeom prst="rect">
            <a:avLst/>
          </a:prstGeom>
        </p:spPr>
      </p:pic>
    </p:spTree>
    <p:extLst>
      <p:ext uri="{BB962C8B-B14F-4D97-AF65-F5344CB8AC3E}">
        <p14:creationId xmlns:p14="http://schemas.microsoft.com/office/powerpoint/2010/main" val="34506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Menschliches Gesicht, Kleidung, Person, Lächeln enthält.&#10;&#10;Automatisch generierte Beschreibung">
            <a:extLst>
              <a:ext uri="{FF2B5EF4-FFF2-40B4-BE49-F238E27FC236}">
                <a16:creationId xmlns:a16="http://schemas.microsoft.com/office/drawing/2014/main" id="{6111AFB4-FF3D-434B-4237-AAD9C87E73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617" y="1131590"/>
            <a:ext cx="5266820" cy="2979045"/>
          </a:xfrm>
          <a:prstGeom prst="rect">
            <a:avLst/>
          </a:prstGeom>
        </p:spPr>
      </p:pic>
      <p:sp>
        <p:nvSpPr>
          <p:cNvPr id="4" name="Textfeld 3">
            <a:extLst>
              <a:ext uri="{FF2B5EF4-FFF2-40B4-BE49-F238E27FC236}">
                <a16:creationId xmlns:a16="http://schemas.microsoft.com/office/drawing/2014/main" id="{B7A8E12F-1BE9-F2FE-C9F2-52F32F2C1187}"/>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None/>
            </a:pPr>
            <a:r>
              <a:rPr lang="de-DE" altLang="de-DE" sz="2400" dirty="0">
                <a:solidFill>
                  <a:srgbClr val="FF0000"/>
                </a:solidFill>
                <a:latin typeface="+mn-lt"/>
              </a:rPr>
              <a:t>Visualisieren von Projekten mit der Projekt Canvas</a:t>
            </a:r>
          </a:p>
        </p:txBody>
      </p:sp>
      <p:sp>
        <p:nvSpPr>
          <p:cNvPr id="5" name="Textfeld 4">
            <a:extLst>
              <a:ext uri="{FF2B5EF4-FFF2-40B4-BE49-F238E27FC236}">
                <a16:creationId xmlns:a16="http://schemas.microsoft.com/office/drawing/2014/main" id="{FAC30A6C-43B9-5F67-6930-51C1842749A3}"/>
              </a:ext>
            </a:extLst>
          </p:cNvPr>
          <p:cNvSpPr txBox="1"/>
          <p:nvPr/>
        </p:nvSpPr>
        <p:spPr>
          <a:xfrm>
            <a:off x="5868144" y="1275606"/>
            <a:ext cx="2950551" cy="2031325"/>
          </a:xfrm>
          <a:prstGeom prst="rect">
            <a:avLst/>
          </a:prstGeom>
          <a:noFill/>
        </p:spPr>
        <p:txBody>
          <a:bodyPr wrap="none" rtlCol="0">
            <a:spAutoFit/>
          </a:bodyPr>
          <a:lstStyle/>
          <a:p>
            <a:pPr marL="285750" indent="-285750">
              <a:buFont typeface="Arial" panose="020B0604020202020204" pitchFamily="34" charset="0"/>
              <a:buChar char="•"/>
            </a:pPr>
            <a:r>
              <a:rPr lang="de-DE" b="1" dirty="0">
                <a:solidFill>
                  <a:schemeClr val="tx1">
                    <a:lumMod val="85000"/>
                    <a:lumOff val="15000"/>
                  </a:schemeClr>
                </a:solidFill>
              </a:rPr>
              <a:t>Projektdefinition im Team</a:t>
            </a:r>
            <a:br>
              <a:rPr lang="de-DE" dirty="0">
                <a:solidFill>
                  <a:schemeClr val="tx1">
                    <a:lumMod val="85000"/>
                    <a:lumOff val="15000"/>
                  </a:schemeClr>
                </a:solidFill>
              </a:rPr>
            </a:br>
            <a:endParaRPr lang="de-DE" dirty="0">
              <a:solidFill>
                <a:schemeClr val="tx1">
                  <a:lumMod val="85000"/>
                  <a:lumOff val="15000"/>
                </a:schemeClr>
              </a:solidFill>
            </a:endParaRPr>
          </a:p>
          <a:p>
            <a:pPr marL="285750" indent="-285750">
              <a:buFont typeface="Arial" panose="020B0604020202020204" pitchFamily="34" charset="0"/>
              <a:buChar char="•"/>
            </a:pPr>
            <a:r>
              <a:rPr lang="de-DE" dirty="0">
                <a:solidFill>
                  <a:schemeClr val="tx1">
                    <a:lumMod val="85000"/>
                    <a:lumOff val="15000"/>
                  </a:schemeClr>
                </a:solidFill>
              </a:rPr>
              <a:t>Zeitbedarf zum Erstellen</a:t>
            </a:r>
            <a:br>
              <a:rPr lang="de-DE" dirty="0">
                <a:solidFill>
                  <a:schemeClr val="tx1">
                    <a:lumMod val="85000"/>
                    <a:lumOff val="15000"/>
                  </a:schemeClr>
                </a:solidFill>
              </a:rPr>
            </a:br>
            <a:r>
              <a:rPr lang="de-DE" dirty="0">
                <a:solidFill>
                  <a:schemeClr val="tx1">
                    <a:lumMod val="85000"/>
                    <a:lumOff val="15000"/>
                  </a:schemeClr>
                </a:solidFill>
              </a:rPr>
              <a:t>einer Project Canvas</a:t>
            </a:r>
            <a:br>
              <a:rPr lang="de-DE" dirty="0">
                <a:solidFill>
                  <a:schemeClr val="tx1">
                    <a:lumMod val="85000"/>
                    <a:lumOff val="15000"/>
                  </a:schemeClr>
                </a:solidFill>
              </a:rPr>
            </a:br>
            <a:r>
              <a:rPr lang="de-DE" dirty="0">
                <a:solidFill>
                  <a:schemeClr val="tx1">
                    <a:lumMod val="85000"/>
                    <a:lumOff val="15000"/>
                  </a:schemeClr>
                </a:solidFill>
              </a:rPr>
              <a:t>im Team:</a:t>
            </a:r>
            <a:br>
              <a:rPr lang="de-DE" dirty="0">
                <a:solidFill>
                  <a:schemeClr val="tx1">
                    <a:lumMod val="85000"/>
                    <a:lumOff val="15000"/>
                  </a:schemeClr>
                </a:solidFill>
              </a:rPr>
            </a:br>
            <a:r>
              <a:rPr lang="de-DE" dirty="0">
                <a:solidFill>
                  <a:schemeClr val="tx1">
                    <a:lumMod val="85000"/>
                    <a:lumOff val="15000"/>
                  </a:schemeClr>
                </a:solidFill>
              </a:rPr>
              <a:t>45-180 Minuten</a:t>
            </a:r>
            <a:br>
              <a:rPr lang="de-DE" dirty="0">
                <a:solidFill>
                  <a:schemeClr val="tx1">
                    <a:lumMod val="85000"/>
                    <a:lumOff val="15000"/>
                  </a:schemeClr>
                </a:solidFill>
              </a:rPr>
            </a:br>
            <a:r>
              <a:rPr lang="de-DE" dirty="0">
                <a:solidFill>
                  <a:schemeClr val="tx1">
                    <a:lumMod val="85000"/>
                    <a:lumOff val="15000"/>
                  </a:schemeClr>
                </a:solidFill>
              </a:rPr>
              <a:t>(je nach Teamgröße)</a:t>
            </a:r>
          </a:p>
        </p:txBody>
      </p:sp>
    </p:spTree>
    <p:extLst>
      <p:ext uri="{BB962C8B-B14F-4D97-AF65-F5344CB8AC3E}">
        <p14:creationId xmlns:p14="http://schemas.microsoft.com/office/powerpoint/2010/main" val="1275857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Ein Bild, das Text, Handschrift, Whiteboard, Kunst enthält.&#10;&#10;Automatisch generierte Beschreibung">
            <a:extLst>
              <a:ext uri="{FF2B5EF4-FFF2-40B4-BE49-F238E27FC236}">
                <a16:creationId xmlns:a16="http://schemas.microsoft.com/office/drawing/2014/main" id="{6B0961FE-D45C-BB24-4351-5B8E4E0244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888" y="1059582"/>
            <a:ext cx="6588224" cy="3361024"/>
          </a:xfrm>
          <a:prstGeom prst="rect">
            <a:avLst/>
          </a:prstGeom>
        </p:spPr>
      </p:pic>
      <p:sp>
        <p:nvSpPr>
          <p:cNvPr id="2" name="Textfeld 1">
            <a:extLst>
              <a:ext uri="{FF2B5EF4-FFF2-40B4-BE49-F238E27FC236}">
                <a16:creationId xmlns:a16="http://schemas.microsoft.com/office/drawing/2014/main" id="{85551267-C174-7948-C597-3B1C925DB834}"/>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Strukturieren der Aufgaben durch ein Kanban-Board</a:t>
            </a:r>
          </a:p>
        </p:txBody>
      </p:sp>
    </p:spTree>
    <p:extLst>
      <p:ext uri="{BB962C8B-B14F-4D97-AF65-F5344CB8AC3E}">
        <p14:creationId xmlns:p14="http://schemas.microsoft.com/office/powerpoint/2010/main" val="273847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3F2EBD21-C803-CBF8-72C0-BB1DE1E8FE98}"/>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Strukturieren der Aufgaben durch ein Kanban-Board</a:t>
            </a:r>
          </a:p>
        </p:txBody>
      </p:sp>
      <p:pic>
        <p:nvPicPr>
          <p:cNvPr id="3" name="Grafik 2" descr="Ein Bild, das Menschliches Gesicht, Kleidung, Person, Lächeln enthält.&#10;&#10;Automatisch generierte Beschreibung">
            <a:extLst>
              <a:ext uri="{FF2B5EF4-FFF2-40B4-BE49-F238E27FC236}">
                <a16:creationId xmlns:a16="http://schemas.microsoft.com/office/drawing/2014/main" id="{36134ED9-938E-3DE8-2FBB-6E545020F9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4617" y="1131590"/>
            <a:ext cx="5266820" cy="2979045"/>
          </a:xfrm>
          <a:prstGeom prst="rect">
            <a:avLst/>
          </a:prstGeom>
        </p:spPr>
      </p:pic>
      <p:sp>
        <p:nvSpPr>
          <p:cNvPr id="4" name="Textfeld 3">
            <a:extLst>
              <a:ext uri="{FF2B5EF4-FFF2-40B4-BE49-F238E27FC236}">
                <a16:creationId xmlns:a16="http://schemas.microsoft.com/office/drawing/2014/main" id="{9E42655E-663D-AB39-4F92-F33FF5C3DF1A}"/>
              </a:ext>
            </a:extLst>
          </p:cNvPr>
          <p:cNvSpPr txBox="1"/>
          <p:nvPr/>
        </p:nvSpPr>
        <p:spPr>
          <a:xfrm>
            <a:off x="5868144" y="1275606"/>
            <a:ext cx="2715552" cy="2585323"/>
          </a:xfrm>
          <a:prstGeom prst="rect">
            <a:avLst/>
          </a:prstGeom>
          <a:noFill/>
        </p:spPr>
        <p:txBody>
          <a:bodyPr wrap="none" rtlCol="0">
            <a:spAutoFit/>
          </a:bodyPr>
          <a:lstStyle/>
          <a:p>
            <a:pPr marL="285750" indent="-285750">
              <a:buFont typeface="Arial" panose="020B0604020202020204" pitchFamily="34" charset="0"/>
              <a:buChar char="•"/>
            </a:pPr>
            <a:r>
              <a:rPr lang="de-DE" b="1" dirty="0">
                <a:solidFill>
                  <a:schemeClr val="tx1">
                    <a:lumMod val="85000"/>
                    <a:lumOff val="15000"/>
                  </a:schemeClr>
                </a:solidFill>
              </a:rPr>
              <a:t>Aufgabenmanagement:</a:t>
            </a:r>
            <a:br>
              <a:rPr lang="de-DE" dirty="0">
                <a:solidFill>
                  <a:schemeClr val="tx1">
                    <a:lumMod val="85000"/>
                    <a:lumOff val="15000"/>
                  </a:schemeClr>
                </a:solidFill>
              </a:rPr>
            </a:br>
            <a:r>
              <a:rPr lang="de-DE" dirty="0">
                <a:solidFill>
                  <a:schemeClr val="tx1">
                    <a:lumMod val="85000"/>
                    <a:lumOff val="15000"/>
                  </a:schemeClr>
                </a:solidFill>
              </a:rPr>
              <a:t>Arbeitsfluss sichtbar</a:t>
            </a:r>
            <a:br>
              <a:rPr lang="de-DE" dirty="0">
                <a:solidFill>
                  <a:schemeClr val="tx1">
                    <a:lumMod val="85000"/>
                    <a:lumOff val="15000"/>
                  </a:schemeClr>
                </a:solidFill>
              </a:rPr>
            </a:br>
            <a:r>
              <a:rPr lang="de-DE" dirty="0">
                <a:solidFill>
                  <a:schemeClr val="tx1">
                    <a:lumMod val="85000"/>
                    <a:lumOff val="15000"/>
                  </a:schemeClr>
                </a:solidFill>
              </a:rPr>
              <a:t>gestalten</a:t>
            </a:r>
            <a:br>
              <a:rPr lang="de-DE" dirty="0">
                <a:solidFill>
                  <a:schemeClr val="tx1">
                    <a:lumMod val="85000"/>
                    <a:lumOff val="15000"/>
                  </a:schemeClr>
                </a:solidFill>
              </a:rPr>
            </a:br>
            <a:endParaRPr lang="de-DE" dirty="0">
              <a:solidFill>
                <a:schemeClr val="tx1">
                  <a:lumMod val="85000"/>
                  <a:lumOff val="15000"/>
                </a:schemeClr>
              </a:solidFill>
            </a:endParaRPr>
          </a:p>
          <a:p>
            <a:pPr marL="285750" indent="-285750">
              <a:buFont typeface="Arial" panose="020B0604020202020204" pitchFamily="34" charset="0"/>
              <a:buChar char="•"/>
            </a:pPr>
            <a:r>
              <a:rPr lang="de-DE" dirty="0">
                <a:solidFill>
                  <a:schemeClr val="tx1">
                    <a:lumMod val="85000"/>
                    <a:lumOff val="15000"/>
                  </a:schemeClr>
                </a:solidFill>
              </a:rPr>
              <a:t>Kommunikations-</a:t>
            </a:r>
            <a:br>
              <a:rPr lang="de-DE" dirty="0">
                <a:solidFill>
                  <a:schemeClr val="tx1">
                    <a:lumMod val="85000"/>
                    <a:lumOff val="15000"/>
                  </a:schemeClr>
                </a:solidFill>
              </a:rPr>
            </a:br>
            <a:r>
              <a:rPr lang="de-DE" dirty="0" err="1">
                <a:solidFill>
                  <a:schemeClr val="tx1">
                    <a:lumMod val="85000"/>
                    <a:lumOff val="15000"/>
                  </a:schemeClr>
                </a:solidFill>
              </a:rPr>
              <a:t>grundlage</a:t>
            </a:r>
            <a:br>
              <a:rPr lang="de-DE" dirty="0">
                <a:solidFill>
                  <a:schemeClr val="tx1">
                    <a:lumMod val="85000"/>
                    <a:lumOff val="15000"/>
                  </a:schemeClr>
                </a:solidFill>
              </a:rPr>
            </a:br>
            <a:endParaRPr lang="de-DE" dirty="0">
              <a:solidFill>
                <a:schemeClr val="tx1">
                  <a:lumMod val="85000"/>
                  <a:lumOff val="15000"/>
                </a:schemeClr>
              </a:solidFill>
            </a:endParaRPr>
          </a:p>
          <a:p>
            <a:pPr marL="285750" indent="-285750">
              <a:buFont typeface="Arial" panose="020B0604020202020204" pitchFamily="34" charset="0"/>
              <a:buChar char="•"/>
            </a:pPr>
            <a:r>
              <a:rPr lang="de-DE" dirty="0">
                <a:solidFill>
                  <a:schemeClr val="tx1">
                    <a:lumMod val="85000"/>
                    <a:lumOff val="15000"/>
                  </a:schemeClr>
                </a:solidFill>
              </a:rPr>
              <a:t>sorgt für optimierte</a:t>
            </a:r>
            <a:br>
              <a:rPr lang="de-DE" dirty="0">
                <a:solidFill>
                  <a:schemeClr val="tx1">
                    <a:lumMod val="85000"/>
                    <a:lumOff val="15000"/>
                  </a:schemeClr>
                </a:solidFill>
              </a:rPr>
            </a:br>
            <a:r>
              <a:rPr lang="de-DE" dirty="0">
                <a:solidFill>
                  <a:schemeClr val="tx1">
                    <a:lumMod val="85000"/>
                    <a:lumOff val="15000"/>
                  </a:schemeClr>
                </a:solidFill>
              </a:rPr>
              <a:t>Zusammenarbeit</a:t>
            </a:r>
          </a:p>
        </p:txBody>
      </p:sp>
    </p:spTree>
    <p:extLst>
      <p:ext uri="{BB962C8B-B14F-4D97-AF65-F5344CB8AC3E}">
        <p14:creationId xmlns:p14="http://schemas.microsoft.com/office/powerpoint/2010/main" val="2343119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Gras, Person, Schuhwerk, Sport enthält.&#10;&#10;Automatisch generierte Beschreibung">
            <a:extLst>
              <a:ext uri="{FF2B5EF4-FFF2-40B4-BE49-F238E27FC236}">
                <a16:creationId xmlns:a16="http://schemas.microsoft.com/office/drawing/2014/main" id="{5867E07C-9474-8B74-0ED6-2C69947E57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176" y="765473"/>
            <a:ext cx="6491648" cy="3808771"/>
          </a:xfrm>
          <a:prstGeom prst="rect">
            <a:avLst/>
          </a:prstGeom>
        </p:spPr>
      </p:pic>
      <p:sp>
        <p:nvSpPr>
          <p:cNvPr id="5" name="Textfeld 4">
            <a:extLst>
              <a:ext uri="{FF2B5EF4-FFF2-40B4-BE49-F238E27FC236}">
                <a16:creationId xmlns:a16="http://schemas.microsoft.com/office/drawing/2014/main" id="{D2E14B1D-8FA6-BA10-644E-E1C484CE8121}"/>
              </a:ext>
            </a:extLst>
          </p:cNvPr>
          <p:cNvSpPr txBox="1"/>
          <p:nvPr/>
        </p:nvSpPr>
        <p:spPr>
          <a:xfrm>
            <a:off x="2286000" y="2819918"/>
            <a:ext cx="4572000" cy="1754326"/>
          </a:xfrm>
          <a:prstGeom prst="rect">
            <a:avLst/>
          </a:prstGeom>
          <a:noFill/>
        </p:spPr>
        <p:txBody>
          <a:bodyPr wrap="square">
            <a:spAutoFit/>
          </a:bodyPr>
          <a:lstStyle/>
          <a:p>
            <a:pPr algn="ctr"/>
            <a:r>
              <a:rPr lang="de-DE" b="1" dirty="0">
                <a:solidFill>
                  <a:schemeClr val="bg1"/>
                </a:solidFill>
              </a:rPr>
              <a:t>SCRUM</a:t>
            </a:r>
          </a:p>
          <a:p>
            <a:pPr algn="ctr"/>
            <a:r>
              <a:rPr lang="de-DE" b="1" dirty="0">
                <a:solidFill>
                  <a:schemeClr val="bg1"/>
                </a:solidFill>
              </a:rPr>
              <a:t>=</a:t>
            </a:r>
          </a:p>
          <a:p>
            <a:pPr algn="ctr"/>
            <a:r>
              <a:rPr lang="de-DE" b="1" dirty="0">
                <a:solidFill>
                  <a:schemeClr val="bg1"/>
                </a:solidFill>
              </a:rPr>
              <a:t>GEDRÄNGE</a:t>
            </a:r>
          </a:p>
          <a:p>
            <a:pPr algn="ctr"/>
            <a:r>
              <a:rPr lang="de-DE" b="1" dirty="0">
                <a:solidFill>
                  <a:schemeClr val="bg1"/>
                </a:solidFill>
              </a:rPr>
              <a:t>„... beim Rugby wird der Ball innerhalb der</a:t>
            </a:r>
          </a:p>
          <a:p>
            <a:pPr algn="ctr"/>
            <a:r>
              <a:rPr lang="de-DE" b="1" dirty="0">
                <a:solidFill>
                  <a:schemeClr val="bg1"/>
                </a:solidFill>
              </a:rPr>
              <a:t>Mannschaft weitergegeben, während sie</a:t>
            </a:r>
          </a:p>
          <a:p>
            <a:pPr algn="ctr"/>
            <a:r>
              <a:rPr lang="de-DE" b="1" dirty="0">
                <a:solidFill>
                  <a:schemeClr val="bg1"/>
                </a:solidFill>
              </a:rPr>
              <a:t>sich als Einheit auf dem Spielfeld bewegt.“</a:t>
            </a:r>
          </a:p>
        </p:txBody>
      </p:sp>
      <p:sp>
        <p:nvSpPr>
          <p:cNvPr id="8" name="Textfeld 7">
            <a:extLst>
              <a:ext uri="{FF2B5EF4-FFF2-40B4-BE49-F238E27FC236}">
                <a16:creationId xmlns:a16="http://schemas.microsoft.com/office/drawing/2014/main" id="{10ACEC8B-D25A-2EAE-690C-10837A416C2F}"/>
              </a:ext>
            </a:extLst>
          </p:cNvPr>
          <p:cNvSpPr txBox="1">
            <a:spLocks noChangeArrowheads="1"/>
          </p:cNvSpPr>
          <p:nvPr/>
        </p:nvSpPr>
        <p:spPr bwMode="auto">
          <a:xfrm>
            <a:off x="323528" y="180677"/>
            <a:ext cx="662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Symbol" panose="05050102010706020507" pitchFamily="18" charset="2"/>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Font typeface="Symbol" panose="05050102010706020507" pitchFamily="18"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de-DE" altLang="de-DE" sz="2400" dirty="0">
                <a:solidFill>
                  <a:srgbClr val="FF0000"/>
                </a:solidFill>
                <a:latin typeface="+mn-lt"/>
              </a:rPr>
              <a:t>Prozessbegleitung mit Hilfe von </a:t>
            </a:r>
            <a:r>
              <a:rPr lang="de-DE" altLang="de-DE" sz="2400" dirty="0" err="1">
                <a:solidFill>
                  <a:srgbClr val="FF0000"/>
                </a:solidFill>
                <a:latin typeface="+mn-lt"/>
              </a:rPr>
              <a:t>Scrum</a:t>
            </a:r>
            <a:endParaRPr lang="de-DE" altLang="de-DE" sz="2400" dirty="0">
              <a:solidFill>
                <a:srgbClr val="FF0000"/>
              </a:solidFill>
              <a:latin typeface="+mn-lt"/>
            </a:endParaRPr>
          </a:p>
        </p:txBody>
      </p:sp>
    </p:spTree>
    <p:extLst>
      <p:ext uri="{BB962C8B-B14F-4D97-AF65-F5344CB8AC3E}">
        <p14:creationId xmlns:p14="http://schemas.microsoft.com/office/powerpoint/2010/main" val="494476518"/>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335</Words>
  <Application>Microsoft Office PowerPoint</Application>
  <PresentationFormat>Bildschirmpräsentation (16:9)</PresentationFormat>
  <Paragraphs>49</Paragraphs>
  <Slides>14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14</vt:i4>
      </vt:variant>
    </vt:vector>
  </HeadingPairs>
  <TitlesOfParts>
    <vt:vector size="19" baseType="lpstr">
      <vt:lpstr>Arial</vt:lpstr>
      <vt:lpstr>Calibri</vt:lpstr>
      <vt:lpstr>Symbol</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Bezirksregierung Düsseldorf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Häde, Thomas</dc:creator>
  <cp:lastModifiedBy>Bettina Schäfer</cp:lastModifiedBy>
  <cp:revision>19</cp:revision>
  <dcterms:created xsi:type="dcterms:W3CDTF">2016-02-26T10:40:21Z</dcterms:created>
  <dcterms:modified xsi:type="dcterms:W3CDTF">2025-01-15T11:06:30Z</dcterms:modified>
</cp:coreProperties>
</file>