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792" r:id="rId2"/>
    <p:sldId id="799" r:id="rId3"/>
    <p:sldId id="761" r:id="rId4"/>
    <p:sldId id="795" r:id="rId5"/>
    <p:sldId id="796" r:id="rId6"/>
    <p:sldId id="797" r:id="rId7"/>
    <p:sldId id="798" r:id="rId8"/>
    <p:sldId id="800" r:id="rId9"/>
    <p:sldId id="801" r:id="rId10"/>
    <p:sldId id="805" r:id="rId11"/>
    <p:sldId id="794" r:id="rId12"/>
    <p:sldId id="778" r:id="rId13"/>
    <p:sldId id="777" r:id="rId14"/>
    <p:sldId id="742" r:id="rId15"/>
    <p:sldId id="781" r:id="rId16"/>
    <p:sldId id="780" r:id="rId17"/>
    <p:sldId id="757" r:id="rId18"/>
    <p:sldId id="783" r:id="rId19"/>
    <p:sldId id="782" r:id="rId20"/>
    <p:sldId id="760" r:id="rId21"/>
    <p:sldId id="784" r:id="rId22"/>
    <p:sldId id="785" r:id="rId23"/>
    <p:sldId id="786" r:id="rId24"/>
    <p:sldId id="758" r:id="rId25"/>
    <p:sldId id="787" r:id="rId26"/>
    <p:sldId id="788" r:id="rId27"/>
    <p:sldId id="789" r:id="rId28"/>
    <p:sldId id="790" r:id="rId29"/>
    <p:sldId id="791" r:id="rId30"/>
    <p:sldId id="738" r:id="rId31"/>
    <p:sldId id="744" r:id="rId32"/>
    <p:sldId id="752" r:id="rId33"/>
    <p:sldId id="753" r:id="rId34"/>
    <p:sldId id="754" r:id="rId35"/>
    <p:sldId id="755" r:id="rId36"/>
    <p:sldId id="756" r:id="rId37"/>
    <p:sldId id="762" r:id="rId38"/>
    <p:sldId id="763" r:id="rId39"/>
    <p:sldId id="764" r:id="rId40"/>
    <p:sldId id="765" r:id="rId41"/>
    <p:sldId id="766" r:id="rId42"/>
    <p:sldId id="767" r:id="rId43"/>
    <p:sldId id="771" r:id="rId44"/>
    <p:sldId id="772" r:id="rId45"/>
    <p:sldId id="776" r:id="rId46"/>
    <p:sldId id="773" r:id="rId47"/>
    <p:sldId id="806" r:id="rId48"/>
    <p:sldId id="807" r:id="rId49"/>
    <p:sldId id="808" r:id="rId50"/>
    <p:sldId id="809" r:id="rId51"/>
    <p:sldId id="810" r:id="rId52"/>
  </p:sldIdLst>
  <p:sldSz cx="9144000" cy="6858000" type="screen4x3"/>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FD30C99-751C-6244-B088-43D5288FC6EC}">
          <p14:sldIdLst>
            <p14:sldId id="792"/>
            <p14:sldId id="799"/>
            <p14:sldId id="761"/>
            <p14:sldId id="795"/>
            <p14:sldId id="796"/>
            <p14:sldId id="797"/>
            <p14:sldId id="798"/>
            <p14:sldId id="800"/>
            <p14:sldId id="801"/>
            <p14:sldId id="805"/>
            <p14:sldId id="794"/>
            <p14:sldId id="778"/>
            <p14:sldId id="777"/>
            <p14:sldId id="742"/>
            <p14:sldId id="781"/>
            <p14:sldId id="780"/>
            <p14:sldId id="757"/>
            <p14:sldId id="783"/>
            <p14:sldId id="782"/>
            <p14:sldId id="760"/>
            <p14:sldId id="784"/>
            <p14:sldId id="785"/>
            <p14:sldId id="786"/>
            <p14:sldId id="758"/>
            <p14:sldId id="787"/>
            <p14:sldId id="788"/>
            <p14:sldId id="789"/>
            <p14:sldId id="790"/>
            <p14:sldId id="791"/>
            <p14:sldId id="738"/>
            <p14:sldId id="744"/>
            <p14:sldId id="752"/>
            <p14:sldId id="753"/>
            <p14:sldId id="754"/>
            <p14:sldId id="755"/>
            <p14:sldId id="756"/>
            <p14:sldId id="762"/>
            <p14:sldId id="763"/>
            <p14:sldId id="764"/>
            <p14:sldId id="765"/>
            <p14:sldId id="766"/>
            <p14:sldId id="767"/>
            <p14:sldId id="771"/>
            <p14:sldId id="772"/>
            <p14:sldId id="776"/>
            <p14:sldId id="773"/>
            <p14:sldId id="806"/>
            <p14:sldId id="807"/>
            <p14:sldId id="808"/>
            <p14:sldId id="809"/>
            <p14:sldId id="8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40C10B-B5D1-36EB-1751-AAB5235A262A}" name="WYST" initials="MM" userId="WYST" providerId="None"/>
  <p188:author id="{76C03BB4-2469-7DAF-FFD7-43DD681CDB4A}" name="Melanie Wystrach" initials="MW" userId="S::Melanie.Wystrach@bk-technik-moers.de::ae97834e-1a55-4fb3-abc0-059397986a47" providerId="AD"/>
  <p188:author id="{D93338B8-0091-C8FC-ADF6-02AD2311741F}" name="Sascha Silex" initials="SS" userId="S::silex@bk-technik-moers.de::c6cbdae5-47d3-455c-9025-0821725a3e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0" autoAdjust="0"/>
    <p:restoredTop sz="96286" autoAdjust="0"/>
  </p:normalViewPr>
  <p:slideViewPr>
    <p:cSldViewPr snapToGrid="0">
      <p:cViewPr>
        <p:scale>
          <a:sx n="104" d="100"/>
          <a:sy n="104" d="100"/>
        </p:scale>
        <p:origin x="576" y="472"/>
      </p:cViewPr>
      <p:guideLst>
        <p:guide orient="horz" pos="2160"/>
        <p:guide pos="2880"/>
      </p:guideLst>
    </p:cSldViewPr>
  </p:slideViewPr>
  <p:notesTextViewPr>
    <p:cViewPr>
      <p:scale>
        <a:sx n="110" d="100"/>
        <a:sy n="110" d="100"/>
      </p:scale>
      <p:origin x="0" y="0"/>
    </p:cViewPr>
  </p:notesTextViewPr>
  <p:notesViewPr>
    <p:cSldViewPr snapToGrid="0">
      <p:cViewPr>
        <p:scale>
          <a:sx n="1" d="2"/>
          <a:sy n="1" d="2"/>
        </p:scale>
        <p:origin x="0" y="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ADF416E3-D687-46A1-AD4D-E737A9FA0AF8}" type="datetimeFigureOut">
              <a:rPr lang="de-DE" smtClean="0"/>
              <a:t>21.02.26</a:t>
            </a:fld>
            <a:endParaRPr lang="de-DE"/>
          </a:p>
        </p:txBody>
      </p:sp>
      <p:sp>
        <p:nvSpPr>
          <p:cNvPr id="4" name="Fußzeilenplatzhalt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D45541FB-10AE-43D3-8D37-342294081675}" type="slidenum">
              <a:rPr lang="de-DE" smtClean="0"/>
              <a:t>‹#›</a:t>
            </a:fld>
            <a:endParaRPr lang="de-DE"/>
          </a:p>
        </p:txBody>
      </p:sp>
    </p:spTree>
    <p:extLst>
      <p:ext uri="{BB962C8B-B14F-4D97-AF65-F5344CB8AC3E}">
        <p14:creationId xmlns:p14="http://schemas.microsoft.com/office/powerpoint/2010/main" val="31450882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C0E4C71F-178F-F14D-A448-06B55F1A4E65}" type="datetimeFigureOut">
              <a:rPr lang="en-DE" smtClean="0"/>
              <a:t>21.02.26</a:t>
            </a:fld>
            <a:endParaRPr lang="en-DE"/>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623DE222-71DD-DF46-93D7-28B0123EB0C6}" type="slidenum">
              <a:rPr lang="en-DE" smtClean="0"/>
              <a:t>‹#›</a:t>
            </a:fld>
            <a:endParaRPr lang="en-DE"/>
          </a:p>
        </p:txBody>
      </p:sp>
    </p:spTree>
    <p:extLst>
      <p:ext uri="{BB962C8B-B14F-4D97-AF65-F5344CB8AC3E}">
        <p14:creationId xmlns:p14="http://schemas.microsoft.com/office/powerpoint/2010/main" val="36115558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400"/>
            </a:lvl1p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Tree>
    <p:extLst>
      <p:ext uri="{BB962C8B-B14F-4D97-AF65-F5344CB8AC3E}">
        <p14:creationId xmlns:p14="http://schemas.microsoft.com/office/powerpoint/2010/main" val="100346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6478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2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Tree>
    <p:extLst>
      <p:ext uri="{BB962C8B-B14F-4D97-AF65-F5344CB8AC3E}">
        <p14:creationId xmlns:p14="http://schemas.microsoft.com/office/powerpoint/2010/main" val="313868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82485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94525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78903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78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881783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7995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4102" y="463681"/>
            <a:ext cx="6074122" cy="805079"/>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986D5-26EF-4645-AE2C-29DD71F873E9}" type="slidenum">
              <a:rPr lang="de-DE" smtClean="0"/>
              <a:t>‹#›</a:t>
            </a:fld>
            <a:endParaRPr lang="de-DE"/>
          </a:p>
        </p:txBody>
      </p:sp>
      <p:sp>
        <p:nvSpPr>
          <p:cNvPr id="7" name="Rectangle 7"/>
          <p:cNvSpPr txBox="1">
            <a:spLocks noChangeArrowheads="1"/>
          </p:cNvSpPr>
          <p:nvPr userDrawn="1"/>
        </p:nvSpPr>
        <p:spPr bwMode="auto">
          <a:xfrm>
            <a:off x="900113" y="6453188"/>
            <a:ext cx="2087562"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marL="0" algn="l" defTabSz="914400" rtl="0" eaLnBrk="1" latinLnBrk="0" hangingPunct="1">
              <a:defRPr sz="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tLang="de-DE"/>
              <a:t>Präsentationstitel       </a:t>
            </a:r>
            <a:r>
              <a:rPr lang="de-DE" altLang="de-DE" b="0"/>
              <a:t>Ort, Datum</a:t>
            </a:r>
          </a:p>
        </p:txBody>
      </p:sp>
      <p:sp>
        <p:nvSpPr>
          <p:cNvPr id="8" name="Rectangle 8"/>
          <p:cNvSpPr txBox="1">
            <a:spLocks noChangeArrowheads="1"/>
          </p:cNvSpPr>
          <p:nvPr userDrawn="1"/>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75288-D78C-4F84-AC3B-18A8FF93C356}" type="slidenum">
              <a:rPr lang="de-DE" altLang="de-DE" smtClean="0"/>
              <a:pPr/>
              <a:t>‹#›</a:t>
            </a:fld>
            <a:endParaRPr lang="de-DE" altLang="de-DE"/>
          </a:p>
        </p:txBody>
      </p:sp>
      <p:pic>
        <p:nvPicPr>
          <p:cNvPr id="9" name="Picture 11"/>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6819474" y="401638"/>
            <a:ext cx="1856982" cy="59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5552635"/>
            <a:ext cx="9144000" cy="1277112"/>
          </a:xfrm>
          <a:prstGeom prst="rect">
            <a:avLst/>
          </a:prstGeom>
        </p:spPr>
      </p:pic>
      <p:sp>
        <p:nvSpPr>
          <p:cNvPr id="11" name="Datumsplatzhalter 3"/>
          <p:cNvSpPr txBox="1">
            <a:spLocks/>
          </p:cNvSpPr>
          <p:nvPr userDrawn="1"/>
        </p:nvSpPr>
        <p:spPr>
          <a:xfrm>
            <a:off x="2555776" y="6448251"/>
            <a:ext cx="2493640" cy="365125"/>
          </a:xfrm>
          <a:prstGeom prst="rect">
            <a:avLst/>
          </a:prstGeom>
        </p:spPr>
        <p:txBody>
          <a:bodyPr/>
          <a:lstStyle>
            <a:defPPr>
              <a:defRPr lang="de-DE"/>
            </a:defPPr>
            <a:lvl1pPr marL="0" algn="l" defTabSz="914400" rtl="0" eaLnBrk="1" latinLnBrk="0" hangingPunct="1">
              <a:defRPr sz="8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Düsseldorf, </a:t>
            </a:r>
            <a:fld id="{9D909025-B573-4BE7-BF6F-5906D1D6DEFF}" type="datetimeFigureOut">
              <a:rPr lang="de-DE" smtClean="0"/>
              <a:pPr/>
              <a:t>21.02.26</a:t>
            </a:fld>
            <a:endParaRPr lang="de-DE"/>
          </a:p>
        </p:txBody>
      </p:sp>
      <p:sp>
        <p:nvSpPr>
          <p:cNvPr id="12" name="Foliennummernplatzhalter 5"/>
          <p:cNvSpPr txBox="1">
            <a:spLocks/>
          </p:cNvSpPr>
          <p:nvPr userDrawn="1"/>
        </p:nvSpPr>
        <p:spPr>
          <a:xfrm>
            <a:off x="539552" y="6448251"/>
            <a:ext cx="2016224" cy="365125"/>
          </a:xfrm>
          <a:prstGeom prst="rect">
            <a:avLst/>
          </a:prstGeom>
        </p:spPr>
        <p:txBody>
          <a:bodyPr/>
          <a:lstStyle>
            <a:defPPr>
              <a:defRPr lang="de-DE"/>
            </a:defPPr>
            <a:lvl1pPr marL="0" algn="l" defTabSz="914400" rtl="0" eaLnBrk="1" latinLnBrk="0" hangingPunct="1">
              <a:defRPr sz="8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Tree>
    <p:extLst>
      <p:ext uri="{BB962C8B-B14F-4D97-AF65-F5344CB8AC3E}">
        <p14:creationId xmlns:p14="http://schemas.microsoft.com/office/powerpoint/2010/main" val="2866652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914400" rtl="0" eaLnBrk="1" latinLnBrk="0" hangingPunct="1">
        <a:spcBef>
          <a:spcPct val="0"/>
        </a:spcBef>
        <a:buNone/>
        <a:defRPr sz="2000" kern="1200">
          <a:solidFill>
            <a:srgbClr val="FF000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Symbol" panose="05050102010706020507" pitchFamily="18"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Symbol" panose="05050102010706020507" pitchFamily="18"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DD87C-5E69-DCB0-5495-0B0BC0CDDE2E}"/>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6CBF8537-FB4B-1327-4C47-2C0DB341B037}"/>
              </a:ext>
            </a:extLst>
          </p:cNvPr>
          <p:cNvSpPr/>
          <p:nvPr/>
        </p:nvSpPr>
        <p:spPr>
          <a:xfrm>
            <a:off x="893762" y="5676900"/>
            <a:ext cx="2100262" cy="133350"/>
          </a:xfrm>
          <a:custGeom>
            <a:avLst/>
            <a:gdLst/>
            <a:ahLst/>
            <a:cxnLst/>
            <a:rect l="l" t="t" r="r" b="b"/>
            <a:pathLst>
              <a:path w="5600699" h="355600">
                <a:moveTo>
                  <a:pt x="0" y="0"/>
                </a:moveTo>
                <a:lnTo>
                  <a:pt x="5600699" y="0"/>
                </a:lnTo>
                <a:lnTo>
                  <a:pt x="5600699" y="355600"/>
                </a:lnTo>
                <a:lnTo>
                  <a:pt x="0" y="355600"/>
                </a:lnTo>
                <a:close/>
              </a:path>
            </a:pathLst>
          </a:custGeom>
          <a:solidFill>
            <a:srgbClr val="000000">
              <a:alpha val="0"/>
            </a:srgbClr>
          </a:solidFill>
        </p:spPr>
        <p:txBody>
          <a:bodyPr/>
          <a:lstStyle/>
          <a:p>
            <a:endParaRPr lang="de-DE" sz="900" noProof="0" dirty="0"/>
          </a:p>
        </p:txBody>
      </p:sp>
      <p:sp>
        <p:nvSpPr>
          <p:cNvPr id="20" name="Freeform 20">
            <a:extLst>
              <a:ext uri="{FF2B5EF4-FFF2-40B4-BE49-F238E27FC236}">
                <a16:creationId xmlns:a16="http://schemas.microsoft.com/office/drawing/2014/main" id="{EEBCDFA1-2733-EA74-5EAE-B52AB04CA577}"/>
              </a:ext>
            </a:extLst>
          </p:cNvPr>
          <p:cNvSpPr/>
          <p:nvPr/>
        </p:nvSpPr>
        <p:spPr>
          <a:xfrm>
            <a:off x="299883" y="1407685"/>
            <a:ext cx="4404198" cy="3970318"/>
          </a:xfrm>
          <a:custGeom>
            <a:avLst/>
            <a:gdLst/>
            <a:ahLst/>
            <a:cxnLst/>
            <a:rect l="l" t="t" r="r" b="b"/>
            <a:pathLst>
              <a:path w="17651651" h="1298347">
                <a:moveTo>
                  <a:pt x="0" y="0"/>
                </a:moveTo>
                <a:lnTo>
                  <a:pt x="17651651" y="0"/>
                </a:lnTo>
                <a:lnTo>
                  <a:pt x="17651651" y="1298347"/>
                </a:lnTo>
                <a:lnTo>
                  <a:pt x="0" y="1298347"/>
                </a:lnTo>
                <a:close/>
              </a:path>
            </a:pathLst>
          </a:custGeom>
          <a:solidFill>
            <a:srgbClr val="000000">
              <a:alpha val="0"/>
            </a:srgbClr>
          </a:solidFill>
          <a:ln>
            <a:solidFill>
              <a:schemeClr val="accent1"/>
            </a:solidFill>
          </a:ln>
        </p:spPr>
        <p:txBody>
          <a:bodyPr/>
          <a:lstStyle/>
          <a:p>
            <a:r>
              <a:rPr lang="de-DE" sz="1400" b="1" u="sng" dirty="0"/>
              <a:t>Folien-</a:t>
            </a:r>
            <a:r>
              <a:rPr lang="de-DE" sz="1400" b="1" u="sng" dirty="0" err="1"/>
              <a:t>Nr</a:t>
            </a:r>
            <a:r>
              <a:rPr lang="de-DE" sz="1400" b="1" u="sng" dirty="0"/>
              <a:t> / Thema</a:t>
            </a:r>
          </a:p>
          <a:p>
            <a:r>
              <a:rPr lang="de-DE" sz="1400" dirty="0"/>
              <a:t>2 Aufbau Prompt</a:t>
            </a:r>
            <a:endParaRPr lang="en-DE" sz="1400" dirty="0"/>
          </a:p>
          <a:p>
            <a:r>
              <a:rPr lang="de-DE" sz="1400" dirty="0"/>
              <a:t>4 Erstellung Prompt z. Zusammenfassung v. Texten bei DaZ</a:t>
            </a:r>
            <a:endParaRPr lang="en-DE" sz="1400" dirty="0"/>
          </a:p>
          <a:p>
            <a:r>
              <a:rPr lang="de-DE" sz="1400" dirty="0"/>
              <a:t>7 Erstellung eines Marc Reich-Ranicki Chatbots bei </a:t>
            </a:r>
            <a:r>
              <a:rPr lang="de-DE" sz="1400" dirty="0" err="1"/>
              <a:t>Fobizz</a:t>
            </a:r>
            <a:endParaRPr lang="de-DE" sz="1400" dirty="0"/>
          </a:p>
          <a:p>
            <a:r>
              <a:rPr lang="en-DE" sz="1400" dirty="0"/>
              <a:t>8 Erstellung eines ChatGPT-GPTs / Fobizz-Assist</a:t>
            </a:r>
            <a:r>
              <a:rPr lang="en-GB" sz="1400" dirty="0" err="1"/>
              <a:t>en</a:t>
            </a:r>
            <a:r>
              <a:rPr lang="en-DE" sz="1400" dirty="0"/>
              <a:t>ten zu Geschäftsbriefen</a:t>
            </a:r>
          </a:p>
          <a:p>
            <a:r>
              <a:rPr lang="en-GB" sz="1400" dirty="0"/>
              <a:t>11 </a:t>
            </a:r>
            <a:r>
              <a:rPr lang="en-GB" sz="1400" dirty="0" err="1"/>
              <a:t>Texterstellung</a:t>
            </a:r>
            <a:endParaRPr lang="en-DE" sz="1400" dirty="0"/>
          </a:p>
          <a:p>
            <a:r>
              <a:rPr lang="de-DE" sz="1400" dirty="0"/>
              <a:t>14 Wortschatzliste DaZ (nach Regina Schulz)</a:t>
            </a:r>
            <a:endParaRPr lang="en-DE" sz="1400" dirty="0"/>
          </a:p>
          <a:p>
            <a:r>
              <a:rPr lang="en-GB" sz="1400" dirty="0"/>
              <a:t>17 </a:t>
            </a:r>
            <a:r>
              <a:rPr lang="en-GB" sz="1400" dirty="0" err="1"/>
              <a:t>Ironischer</a:t>
            </a:r>
            <a:r>
              <a:rPr lang="en-GB" sz="1400" dirty="0"/>
              <a:t> </a:t>
            </a:r>
            <a:r>
              <a:rPr lang="en-GB" sz="1400" dirty="0" err="1"/>
              <a:t>Blogartikel</a:t>
            </a:r>
            <a:r>
              <a:rPr lang="en-GB" sz="1400" dirty="0"/>
              <a:t> (Regina Schulz)</a:t>
            </a:r>
            <a:endParaRPr lang="en-DE" sz="1400" dirty="0"/>
          </a:p>
          <a:p>
            <a:r>
              <a:rPr lang="en-GB" sz="1400" dirty="0"/>
              <a:t>20 </a:t>
            </a:r>
            <a:r>
              <a:rPr lang="en-GB" sz="1400" dirty="0" err="1"/>
              <a:t>Tabelle</a:t>
            </a:r>
            <a:r>
              <a:rPr lang="en-GB" sz="1400" dirty="0"/>
              <a:t> </a:t>
            </a:r>
            <a:r>
              <a:rPr lang="en-GB" sz="1400" dirty="0" err="1"/>
              <a:t>zu</a:t>
            </a:r>
            <a:r>
              <a:rPr lang="en-GB" sz="1400" dirty="0"/>
              <a:t> </a:t>
            </a:r>
            <a:r>
              <a:rPr lang="en-GB" sz="1400" dirty="0" err="1"/>
              <a:t>sprachlichen</a:t>
            </a:r>
            <a:r>
              <a:rPr lang="en-GB" sz="1400" dirty="0"/>
              <a:t> </a:t>
            </a:r>
            <a:r>
              <a:rPr lang="en-GB" sz="1400" dirty="0" err="1"/>
              <a:t>Mitteln</a:t>
            </a:r>
            <a:r>
              <a:rPr lang="en-GB" sz="1400" dirty="0"/>
              <a:t>, Quiz</a:t>
            </a:r>
            <a:endParaRPr lang="en-DE" sz="1400" dirty="0"/>
          </a:p>
          <a:p>
            <a:r>
              <a:rPr lang="de-DE" sz="1400" dirty="0"/>
              <a:t>24</a:t>
            </a:r>
            <a:r>
              <a:rPr lang="en-GB" sz="1400" dirty="0"/>
              <a:t> </a:t>
            </a:r>
            <a:r>
              <a:rPr lang="de-DE" sz="1400" dirty="0"/>
              <a:t>Rollenspiel (nach Patrick Bronner)</a:t>
            </a:r>
            <a:endParaRPr lang="en-DE" sz="1400" dirty="0"/>
          </a:p>
          <a:p>
            <a:r>
              <a:rPr lang="de-DE" sz="1400" dirty="0"/>
              <a:t>27 differenzierte Formulierungen zur Kundenhöflichkeit</a:t>
            </a:r>
            <a:endParaRPr lang="en-DE" sz="1400" dirty="0"/>
          </a:p>
          <a:p>
            <a:r>
              <a:rPr lang="de-DE" sz="1400" dirty="0"/>
              <a:t>31 Texterstellung, Flussdiagramme als Ziel</a:t>
            </a:r>
            <a:endParaRPr lang="en-DE" sz="1400" dirty="0"/>
          </a:p>
          <a:p>
            <a:r>
              <a:rPr lang="de-DE" sz="1400" dirty="0"/>
              <a:t> </a:t>
            </a:r>
            <a:endParaRPr lang="en-DE" sz="1400" dirty="0"/>
          </a:p>
          <a:p>
            <a:r>
              <a:rPr lang="de-DE" sz="1400" dirty="0"/>
              <a:t>34 (A) Einstellungsgespräch</a:t>
            </a:r>
            <a:endParaRPr lang="en-DE" sz="1400" dirty="0"/>
          </a:p>
          <a:p>
            <a:r>
              <a:rPr lang="de-DE" sz="1400" dirty="0"/>
              <a:t>35 (B) Auswertung des Einstellungsgesprächs   </a:t>
            </a:r>
            <a:endParaRPr lang="en-DE" sz="1400" dirty="0"/>
          </a:p>
          <a:p>
            <a:r>
              <a:rPr lang="de-DE" sz="1400" dirty="0"/>
              <a:t>36 (C) Einstellungsschreiben / Ablehnungsschreiben /   </a:t>
            </a:r>
          </a:p>
          <a:p>
            <a:r>
              <a:rPr lang="de-DE" sz="1400" dirty="0"/>
              <a:t>            Feedbackschreiben</a:t>
            </a:r>
          </a:p>
          <a:p>
            <a:endParaRPr lang="en-DE" sz="1400" dirty="0"/>
          </a:p>
          <a:p>
            <a:r>
              <a:rPr lang="de-DE" sz="1400" dirty="0"/>
              <a:t> </a:t>
            </a:r>
            <a:endParaRPr lang="en-DE" sz="1400" dirty="0"/>
          </a:p>
        </p:txBody>
      </p:sp>
      <p:sp>
        <p:nvSpPr>
          <p:cNvPr id="2" name="TextBox 1">
            <a:extLst>
              <a:ext uri="{FF2B5EF4-FFF2-40B4-BE49-F238E27FC236}">
                <a16:creationId xmlns:a16="http://schemas.microsoft.com/office/drawing/2014/main" id="{FB4C5F4D-A42E-89CF-39FB-DF1DBFFB745A}"/>
              </a:ext>
            </a:extLst>
          </p:cNvPr>
          <p:cNvSpPr txBox="1"/>
          <p:nvPr/>
        </p:nvSpPr>
        <p:spPr>
          <a:xfrm>
            <a:off x="3145968" y="706465"/>
            <a:ext cx="2852063" cy="461665"/>
          </a:xfrm>
          <a:prstGeom prst="rect">
            <a:avLst/>
          </a:prstGeom>
          <a:noFill/>
        </p:spPr>
        <p:txBody>
          <a:bodyPr wrap="none" rtlCol="0">
            <a:spAutoFit/>
          </a:bodyPr>
          <a:lstStyle/>
          <a:p>
            <a:r>
              <a:rPr lang="en-DE" sz="2400" b="1" dirty="0">
                <a:latin typeface="Helvetica" pitchFamily="2" charset="0"/>
              </a:rPr>
              <a:t>Inhaltsverzeichnis</a:t>
            </a:r>
          </a:p>
        </p:txBody>
      </p:sp>
      <p:sp>
        <p:nvSpPr>
          <p:cNvPr id="3" name="TextBox 2">
            <a:extLst>
              <a:ext uri="{FF2B5EF4-FFF2-40B4-BE49-F238E27FC236}">
                <a16:creationId xmlns:a16="http://schemas.microsoft.com/office/drawing/2014/main" id="{8868AE0F-C886-65E6-1B14-D0FCC0FAC9BA}"/>
              </a:ext>
            </a:extLst>
          </p:cNvPr>
          <p:cNvSpPr txBox="1"/>
          <p:nvPr/>
        </p:nvSpPr>
        <p:spPr>
          <a:xfrm>
            <a:off x="4708475" y="1409882"/>
            <a:ext cx="4160356" cy="3970318"/>
          </a:xfrm>
          <a:prstGeom prst="rect">
            <a:avLst/>
          </a:prstGeom>
          <a:noFill/>
          <a:ln>
            <a:solidFill>
              <a:schemeClr val="accent1"/>
            </a:solidFill>
          </a:ln>
        </p:spPr>
        <p:txBody>
          <a:bodyPr wrap="square" rtlCol="0">
            <a:spAutoFit/>
          </a:bodyPr>
          <a:lstStyle/>
          <a:p>
            <a:endParaRPr lang="en-DE" sz="1400" dirty="0"/>
          </a:p>
          <a:p>
            <a:r>
              <a:rPr lang="de-DE" sz="1400" dirty="0"/>
              <a:t>37 (A) aus altem/allgemeinem Material </a:t>
            </a:r>
          </a:p>
          <a:p>
            <a:r>
              <a:rPr lang="de-DE" sz="1400" dirty="0"/>
              <a:t>      -&gt; neues/spezifisches Material</a:t>
            </a:r>
            <a:endParaRPr lang="en-DE" sz="1400" dirty="0"/>
          </a:p>
          <a:p>
            <a:r>
              <a:rPr lang="de-DE" sz="1400" dirty="0"/>
              <a:t>38 (B) Umschreiben von altem Material …</a:t>
            </a:r>
            <a:endParaRPr lang="en-DE" sz="1400" dirty="0"/>
          </a:p>
          <a:p>
            <a:r>
              <a:rPr lang="en-GB" sz="1400" dirty="0"/>
              <a:t>39 (C) … </a:t>
            </a:r>
            <a:r>
              <a:rPr lang="en-GB" sz="1400" dirty="0" err="1"/>
              <a:t>zu</a:t>
            </a:r>
            <a:r>
              <a:rPr lang="en-GB" sz="1400" dirty="0"/>
              <a:t> </a:t>
            </a:r>
            <a:r>
              <a:rPr lang="en-GB" sz="1400" dirty="0" err="1"/>
              <a:t>neuem</a:t>
            </a:r>
            <a:r>
              <a:rPr lang="en-GB" sz="1400" dirty="0"/>
              <a:t> Material	</a:t>
            </a:r>
            <a:endParaRPr lang="en-DE" sz="1400" dirty="0"/>
          </a:p>
          <a:p>
            <a:r>
              <a:rPr lang="en-GB" sz="1400" dirty="0"/>
              <a:t> </a:t>
            </a:r>
            <a:endParaRPr lang="en-DE" sz="1400" dirty="0"/>
          </a:p>
          <a:p>
            <a:r>
              <a:rPr lang="de-DE" sz="1400" dirty="0"/>
              <a:t>40 Wortgeländer 12. Klasse, textgebundene Erörterung</a:t>
            </a:r>
            <a:endParaRPr lang="en-DE" sz="1400" dirty="0"/>
          </a:p>
          <a:p>
            <a:r>
              <a:rPr lang="de-DE" sz="1400" dirty="0"/>
              <a:t>43 True-</a:t>
            </a:r>
            <a:r>
              <a:rPr lang="de-DE" sz="1400" dirty="0" err="1"/>
              <a:t>False</a:t>
            </a:r>
            <a:r>
              <a:rPr lang="de-DE" sz="1400" dirty="0"/>
              <a:t>-Aussagen zum Thema rhetorische Mittel</a:t>
            </a:r>
            <a:endParaRPr lang="en-DE" sz="1400" dirty="0"/>
          </a:p>
          <a:p>
            <a:r>
              <a:rPr lang="en-GB" sz="1400" dirty="0"/>
              <a:t>45</a:t>
            </a:r>
            <a:r>
              <a:rPr lang="en-DE" sz="1400" dirty="0"/>
              <a:t> </a:t>
            </a:r>
            <a:r>
              <a:rPr lang="en-GB" sz="1400" dirty="0"/>
              <a:t>Multiple Choice, </a:t>
            </a:r>
            <a:r>
              <a:rPr lang="en-GB" sz="1400" dirty="0" err="1"/>
              <a:t>Berufsfachschule</a:t>
            </a:r>
            <a:r>
              <a:rPr lang="en-GB" sz="1400" dirty="0"/>
              <a:t> 2, </a:t>
            </a:r>
            <a:r>
              <a:rPr lang="en-GB" sz="1400" dirty="0" err="1"/>
              <a:t>Werbeanalyse</a:t>
            </a:r>
            <a:endParaRPr lang="en-GB" sz="1400" dirty="0"/>
          </a:p>
          <a:p>
            <a:r>
              <a:rPr lang="en-GB" sz="1400" dirty="0"/>
              <a:t>46 </a:t>
            </a:r>
            <a:r>
              <a:rPr lang="en-GB" sz="1400" dirty="0" err="1"/>
              <a:t>Geschäftsbriefe</a:t>
            </a:r>
            <a:r>
              <a:rPr lang="en-GB" sz="1400" dirty="0"/>
              <a:t> </a:t>
            </a:r>
            <a:r>
              <a:rPr lang="en-GB" sz="1400" dirty="0" err="1"/>
              <a:t>für</a:t>
            </a:r>
            <a:r>
              <a:rPr lang="en-GB" sz="1400" dirty="0"/>
              <a:t> den DU am BK</a:t>
            </a:r>
          </a:p>
          <a:p>
            <a:r>
              <a:rPr lang="en-GB" sz="1400" dirty="0"/>
              <a:t>48 </a:t>
            </a:r>
            <a:r>
              <a:rPr lang="en-GB" sz="1400" dirty="0" err="1"/>
              <a:t>Situationen</a:t>
            </a:r>
            <a:r>
              <a:rPr lang="en-GB" sz="1400" dirty="0"/>
              <a:t> KA u. FHR Deutsch am BK</a:t>
            </a:r>
          </a:p>
          <a:p>
            <a:r>
              <a:rPr lang="en-GB" sz="1400" dirty="0"/>
              <a:t>49 FHR Analyse von </a:t>
            </a:r>
            <a:r>
              <a:rPr lang="en-GB" sz="1400" dirty="0" err="1"/>
              <a:t>Kurzgeschichten</a:t>
            </a:r>
            <a:endParaRPr lang="en-GB" sz="1400" dirty="0"/>
          </a:p>
          <a:p>
            <a:r>
              <a:rPr lang="en-GB" sz="1400" dirty="0"/>
              <a:t>50 FHR Analyse von </a:t>
            </a:r>
            <a:r>
              <a:rPr lang="en-GB" sz="1400" dirty="0" err="1"/>
              <a:t>Werbeanzeigen</a:t>
            </a:r>
            <a:endParaRPr lang="en-GB" sz="1400" dirty="0"/>
          </a:p>
          <a:p>
            <a:r>
              <a:rPr lang="en-GB" sz="1400" dirty="0"/>
              <a:t>51 FHR </a:t>
            </a:r>
            <a:r>
              <a:rPr lang="en-GB" sz="1400" dirty="0" err="1"/>
              <a:t>textgebundene</a:t>
            </a:r>
            <a:r>
              <a:rPr lang="en-GB" sz="1400" dirty="0"/>
              <a:t> </a:t>
            </a:r>
            <a:r>
              <a:rPr lang="en-GB" sz="1400" dirty="0" err="1"/>
              <a:t>Erörterung</a:t>
            </a:r>
            <a:endParaRPr lang="en-GB" sz="1400" dirty="0"/>
          </a:p>
          <a:p>
            <a:endParaRPr lang="en-DE" sz="1400" dirty="0"/>
          </a:p>
          <a:p>
            <a:r>
              <a:rPr lang="de-DE" sz="1400" dirty="0"/>
              <a:t> </a:t>
            </a:r>
            <a:endParaRPr lang="en-DE" sz="1400" dirty="0"/>
          </a:p>
          <a:p>
            <a:endParaRPr lang="en-DE" sz="1400" dirty="0"/>
          </a:p>
        </p:txBody>
      </p:sp>
    </p:spTree>
    <p:extLst>
      <p:ext uri="{BB962C8B-B14F-4D97-AF65-F5344CB8AC3E}">
        <p14:creationId xmlns:p14="http://schemas.microsoft.com/office/powerpoint/2010/main" val="247261337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0302A-3733-5D12-2CDD-30A60466E7A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D58989F-85A3-A429-8CB5-4E7E47D1F746}"/>
              </a:ext>
            </a:extLst>
          </p:cNvPr>
          <p:cNvSpPr txBox="1"/>
          <p:nvPr/>
        </p:nvSpPr>
        <p:spPr>
          <a:xfrm>
            <a:off x="257906" y="788798"/>
            <a:ext cx="7870093" cy="369332"/>
          </a:xfrm>
          <a:prstGeom prst="rect">
            <a:avLst/>
          </a:prstGeom>
          <a:noFill/>
        </p:spPr>
        <p:txBody>
          <a:bodyPr wrap="square" rtlCol="0">
            <a:spAutoFit/>
          </a:bodyPr>
          <a:lstStyle/>
          <a:p>
            <a:r>
              <a:rPr lang="en-GB" b="1" u="sng" dirty="0" err="1"/>
              <a:t>Beispiel</a:t>
            </a:r>
            <a:r>
              <a:rPr lang="en-GB" b="1" u="sng" dirty="0"/>
              <a:t>:</a:t>
            </a:r>
            <a:r>
              <a:rPr lang="en-GB" b="1" dirty="0"/>
              <a:t> </a:t>
            </a:r>
            <a:r>
              <a:rPr lang="en-DE" b="1" dirty="0"/>
              <a:t>Erstellung eines (ChatGPT-GPTs/) Fobizz-Assist</a:t>
            </a:r>
            <a:r>
              <a:rPr lang="en-GB" b="1" dirty="0" err="1"/>
              <a:t>en</a:t>
            </a:r>
            <a:r>
              <a:rPr lang="en-DE" b="1" dirty="0"/>
              <a:t>ten zu Geschäftsbriefen</a:t>
            </a:r>
            <a:endParaRPr lang="en-GB" b="1" dirty="0"/>
          </a:p>
        </p:txBody>
      </p:sp>
      <p:pic>
        <p:nvPicPr>
          <p:cNvPr id="4" name="Picture 3" descr="A cartoon of a robot&#10;&#10;AI-generated content may be incorrect.">
            <a:extLst>
              <a:ext uri="{FF2B5EF4-FFF2-40B4-BE49-F238E27FC236}">
                <a16:creationId xmlns:a16="http://schemas.microsoft.com/office/drawing/2014/main" id="{04136A5C-5680-084F-3C09-35F0B18BA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316" y="1331533"/>
            <a:ext cx="2312355" cy="1424517"/>
          </a:xfrm>
          <a:prstGeom prst="rect">
            <a:avLst/>
          </a:prstGeom>
          <a:ln>
            <a:solidFill>
              <a:schemeClr val="accent1"/>
            </a:solidFill>
          </a:ln>
        </p:spPr>
      </p:pic>
      <p:pic>
        <p:nvPicPr>
          <p:cNvPr id="7" name="Picture 6" descr="A white text with black text&#10;&#10;AI-generated content may be incorrect.">
            <a:extLst>
              <a:ext uri="{FF2B5EF4-FFF2-40B4-BE49-F238E27FC236}">
                <a16:creationId xmlns:a16="http://schemas.microsoft.com/office/drawing/2014/main" id="{E2BF157D-E5EE-9D69-4672-EB6172603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215" y="1346546"/>
            <a:ext cx="5386917" cy="4722655"/>
          </a:xfrm>
          <a:prstGeom prst="rect">
            <a:avLst/>
          </a:prstGeom>
          <a:ln>
            <a:noFill/>
          </a:ln>
        </p:spPr>
      </p:pic>
      <p:pic>
        <p:nvPicPr>
          <p:cNvPr id="9" name="Picture 8" descr="A qr code on a white background&#10;&#10;AI-generated content may be incorrect.">
            <a:extLst>
              <a:ext uri="{FF2B5EF4-FFF2-40B4-BE49-F238E27FC236}">
                <a16:creationId xmlns:a16="http://schemas.microsoft.com/office/drawing/2014/main" id="{7C9A8FBD-7205-326A-2EB0-560FABB70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648" y="2948909"/>
            <a:ext cx="1433689" cy="1433689"/>
          </a:xfrm>
          <a:prstGeom prst="rect">
            <a:avLst/>
          </a:prstGeom>
        </p:spPr>
      </p:pic>
      <p:sp>
        <p:nvSpPr>
          <p:cNvPr id="10" name="TextBox 9">
            <a:extLst>
              <a:ext uri="{FF2B5EF4-FFF2-40B4-BE49-F238E27FC236}">
                <a16:creationId xmlns:a16="http://schemas.microsoft.com/office/drawing/2014/main" id="{FA81FA43-80E1-B4D9-7D63-7EF23A969C84}"/>
              </a:ext>
            </a:extLst>
          </p:cNvPr>
          <p:cNvSpPr txBox="1"/>
          <p:nvPr/>
        </p:nvSpPr>
        <p:spPr>
          <a:xfrm>
            <a:off x="3711890" y="6126812"/>
            <a:ext cx="962123" cy="261610"/>
          </a:xfrm>
          <a:prstGeom prst="rect">
            <a:avLst/>
          </a:prstGeom>
          <a:noFill/>
        </p:spPr>
        <p:txBody>
          <a:bodyPr wrap="none" rtlCol="0">
            <a:spAutoFit/>
          </a:bodyPr>
          <a:lstStyle/>
          <a:p>
            <a:r>
              <a:rPr lang="en-DE" sz="1100" dirty="0"/>
              <a:t>(Fobizz GPT5)</a:t>
            </a:r>
          </a:p>
        </p:txBody>
      </p:sp>
    </p:spTree>
    <p:extLst>
      <p:ext uri="{BB962C8B-B14F-4D97-AF65-F5344CB8AC3E}">
        <p14:creationId xmlns:p14="http://schemas.microsoft.com/office/powerpoint/2010/main" val="4071449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1F703-3243-4AAB-372E-8B3BEAA6181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7333121-5F59-2CF0-917E-B40C9F3B9CE1}"/>
              </a:ext>
            </a:extLst>
          </p:cNvPr>
          <p:cNvSpPr txBox="1"/>
          <p:nvPr/>
        </p:nvSpPr>
        <p:spPr>
          <a:xfrm>
            <a:off x="1163206" y="2551837"/>
            <a:ext cx="6571397" cy="1754326"/>
          </a:xfrm>
          <a:prstGeom prst="rect">
            <a:avLst/>
          </a:prstGeom>
          <a:noFill/>
          <a:ln>
            <a:solidFill>
              <a:schemeClr val="accent1"/>
            </a:solidFill>
          </a:ln>
        </p:spPr>
        <p:txBody>
          <a:bodyPr wrap="square" rtlCol="0">
            <a:spAutoFit/>
          </a:bodyPr>
          <a:lstStyle/>
          <a:p>
            <a:r>
              <a:rPr lang="en-GB" dirty="0"/>
              <a:t>Du </a:t>
            </a:r>
            <a:r>
              <a:rPr lang="en-GB" dirty="0" err="1"/>
              <a:t>bist</a:t>
            </a:r>
            <a:r>
              <a:rPr lang="en-GB" dirty="0"/>
              <a:t> Schüler/</a:t>
            </a:r>
            <a:r>
              <a:rPr lang="en-GB" dirty="0" err="1"/>
              <a:t>Azubi</a:t>
            </a:r>
            <a:r>
              <a:rPr lang="en-GB" dirty="0"/>
              <a:t> am BK in NRW in </a:t>
            </a:r>
            <a:r>
              <a:rPr lang="en-GB" dirty="0" err="1"/>
              <a:t>einer</a:t>
            </a:r>
            <a:r>
              <a:rPr lang="en-GB" dirty="0"/>
              <a:t> </a:t>
            </a:r>
            <a:r>
              <a:rPr lang="en-GB" dirty="0" err="1"/>
              <a:t>Elektronikerklasse</a:t>
            </a:r>
            <a:r>
              <a:rPr lang="en-GB" dirty="0"/>
              <a:t> </a:t>
            </a:r>
          </a:p>
          <a:p>
            <a:r>
              <a:rPr lang="en-GB" dirty="0"/>
              <a:t>für Haus- und </a:t>
            </a:r>
            <a:r>
              <a:rPr lang="en-GB" dirty="0" err="1"/>
              <a:t>Gebäudetechnik</a:t>
            </a:r>
            <a:r>
              <a:rPr lang="en-GB" dirty="0"/>
              <a:t>, 3. </a:t>
            </a:r>
            <a:r>
              <a:rPr lang="en-GB" dirty="0" err="1"/>
              <a:t>Lehrjahr</a:t>
            </a:r>
            <a:r>
              <a:rPr lang="en-GB" dirty="0"/>
              <a:t>. </a:t>
            </a:r>
          </a:p>
          <a:p>
            <a:r>
              <a:rPr lang="en-GB" dirty="0" err="1"/>
              <a:t>Begründe</a:t>
            </a:r>
            <a:r>
              <a:rPr lang="en-GB" dirty="0"/>
              <a:t>, </a:t>
            </a:r>
            <a:r>
              <a:rPr lang="en-GB" dirty="0" err="1"/>
              <a:t>warum</a:t>
            </a:r>
            <a:r>
              <a:rPr lang="en-GB" dirty="0"/>
              <a:t> </a:t>
            </a:r>
            <a:r>
              <a:rPr lang="en-GB" dirty="0" err="1"/>
              <a:t>Höflichkeit</a:t>
            </a:r>
            <a:r>
              <a:rPr lang="en-GB" dirty="0"/>
              <a:t> </a:t>
            </a:r>
            <a:r>
              <a:rPr lang="en-GB" dirty="0" err="1"/>
              <a:t>gegenüber</a:t>
            </a:r>
            <a:r>
              <a:rPr lang="en-GB" dirty="0"/>
              <a:t> </a:t>
            </a:r>
            <a:r>
              <a:rPr lang="en-GB" dirty="0" err="1"/>
              <a:t>einem</a:t>
            </a:r>
            <a:r>
              <a:rPr lang="en-GB" dirty="0"/>
              <a:t>/</a:t>
            </a:r>
            <a:r>
              <a:rPr lang="en-GB" dirty="0" err="1"/>
              <a:t>mehreren</a:t>
            </a:r>
            <a:r>
              <a:rPr lang="en-GB" dirty="0"/>
              <a:t> Kunden </a:t>
            </a:r>
          </a:p>
          <a:p>
            <a:r>
              <a:rPr lang="en-GB" dirty="0" err="1"/>
              <a:t>sinnvoll</a:t>
            </a:r>
            <a:r>
              <a:rPr lang="en-GB" dirty="0"/>
              <a:t> </a:t>
            </a:r>
            <a:r>
              <a:rPr lang="en-GB" dirty="0" err="1"/>
              <a:t>ist</a:t>
            </a:r>
            <a:r>
              <a:rPr lang="en-GB" dirty="0"/>
              <a:t>. </a:t>
            </a:r>
          </a:p>
          <a:p>
            <a:r>
              <a:rPr lang="en-GB" dirty="0" err="1"/>
              <a:t>Schreibe</a:t>
            </a:r>
            <a:r>
              <a:rPr lang="en-GB" dirty="0"/>
              <a:t> maximal 100 </a:t>
            </a:r>
            <a:r>
              <a:rPr lang="en-GB" dirty="0" err="1"/>
              <a:t>Wörter</a:t>
            </a:r>
            <a:r>
              <a:rPr lang="en-GB" dirty="0"/>
              <a:t> auf </a:t>
            </a:r>
            <a:r>
              <a:rPr lang="en-GB" dirty="0" err="1"/>
              <a:t>dem</a:t>
            </a:r>
            <a:r>
              <a:rPr lang="en-GB" dirty="0"/>
              <a:t> </a:t>
            </a:r>
            <a:r>
              <a:rPr lang="en-GB" dirty="0" err="1"/>
              <a:t>sprachlichen</a:t>
            </a:r>
            <a:r>
              <a:rPr lang="en-GB" dirty="0"/>
              <a:t> </a:t>
            </a:r>
            <a:r>
              <a:rPr lang="en-GB" dirty="0" err="1"/>
              <a:t>Niveau</a:t>
            </a:r>
            <a:r>
              <a:rPr lang="en-GB" dirty="0"/>
              <a:t> </a:t>
            </a:r>
            <a:r>
              <a:rPr lang="en-GB" dirty="0" err="1"/>
              <a:t>eines</a:t>
            </a:r>
            <a:r>
              <a:rPr lang="en-GB" dirty="0"/>
              <a:t> </a:t>
            </a:r>
          </a:p>
          <a:p>
            <a:r>
              <a:rPr lang="en-GB" dirty="0" err="1"/>
              <a:t>typischen</a:t>
            </a:r>
            <a:r>
              <a:rPr lang="en-GB" dirty="0"/>
              <a:t> </a:t>
            </a:r>
            <a:r>
              <a:rPr lang="en-GB" dirty="0" err="1"/>
              <a:t>Schülers</a:t>
            </a:r>
            <a:r>
              <a:rPr lang="en-GB" dirty="0"/>
              <a:t>, der </a:t>
            </a:r>
            <a:r>
              <a:rPr lang="en-GB" dirty="0" err="1"/>
              <a:t>sehr</a:t>
            </a:r>
            <a:r>
              <a:rPr lang="en-GB" dirty="0"/>
              <a:t> </a:t>
            </a:r>
            <a:r>
              <a:rPr lang="en-GB" dirty="0" err="1"/>
              <a:t>gute</a:t>
            </a:r>
            <a:r>
              <a:rPr lang="en-GB" dirty="0"/>
              <a:t> </a:t>
            </a:r>
            <a:r>
              <a:rPr lang="en-GB" dirty="0" err="1"/>
              <a:t>Leistungen</a:t>
            </a:r>
            <a:r>
              <a:rPr lang="en-GB" dirty="0"/>
              <a:t> </a:t>
            </a:r>
            <a:r>
              <a:rPr lang="en-GB" dirty="0" err="1"/>
              <a:t>erbringt</a:t>
            </a:r>
            <a:r>
              <a:rPr lang="en-GB" dirty="0"/>
              <a:t>.</a:t>
            </a:r>
            <a:endParaRPr lang="en-DE" dirty="0"/>
          </a:p>
        </p:txBody>
      </p:sp>
      <p:sp>
        <p:nvSpPr>
          <p:cNvPr id="3" name="TextBox 2">
            <a:extLst>
              <a:ext uri="{FF2B5EF4-FFF2-40B4-BE49-F238E27FC236}">
                <a16:creationId xmlns:a16="http://schemas.microsoft.com/office/drawing/2014/main" id="{ECE32608-9803-645B-573C-1C8CC34C11A5}"/>
              </a:ext>
            </a:extLst>
          </p:cNvPr>
          <p:cNvSpPr txBox="1"/>
          <p:nvPr/>
        </p:nvSpPr>
        <p:spPr>
          <a:xfrm>
            <a:off x="257907" y="788798"/>
            <a:ext cx="3379595"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Texterstellung</a:t>
            </a:r>
            <a:endParaRPr lang="en-GB" b="1" dirty="0"/>
          </a:p>
        </p:txBody>
      </p:sp>
    </p:spTree>
    <p:extLst>
      <p:ext uri="{BB962C8B-B14F-4D97-AF65-F5344CB8AC3E}">
        <p14:creationId xmlns:p14="http://schemas.microsoft.com/office/powerpoint/2010/main" val="427427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587FC-FDEF-C133-8C74-EA43D3929F7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91EDE96-54EA-86D1-4A6F-428C25293822}"/>
              </a:ext>
            </a:extLst>
          </p:cNvPr>
          <p:cNvSpPr txBox="1"/>
          <p:nvPr/>
        </p:nvSpPr>
        <p:spPr>
          <a:xfrm>
            <a:off x="1163206" y="2551837"/>
            <a:ext cx="6571397" cy="1754326"/>
          </a:xfrm>
          <a:prstGeom prst="rect">
            <a:avLst/>
          </a:prstGeom>
          <a:solidFill>
            <a:schemeClr val="bg1"/>
          </a:solidFill>
          <a:ln>
            <a:solidFill>
              <a:schemeClr val="accent6"/>
            </a:solidFill>
          </a:ln>
        </p:spPr>
        <p:txBody>
          <a:bodyPr wrap="square" rtlCol="0">
            <a:spAutoFit/>
          </a:bodyPr>
          <a:lstStyle/>
          <a:p>
            <a:r>
              <a:rPr lang="en-GB" dirty="0"/>
              <a:t>Du </a:t>
            </a:r>
            <a:r>
              <a:rPr lang="en-GB" dirty="0" err="1"/>
              <a:t>bist</a:t>
            </a:r>
            <a:r>
              <a:rPr lang="en-GB" dirty="0"/>
              <a:t> </a:t>
            </a:r>
            <a:r>
              <a:rPr lang="en-GB" dirty="0">
                <a:solidFill>
                  <a:schemeClr val="accent6"/>
                </a:solidFill>
              </a:rPr>
              <a:t>Schüler/</a:t>
            </a:r>
            <a:r>
              <a:rPr lang="en-GB" dirty="0" err="1">
                <a:solidFill>
                  <a:schemeClr val="accent6"/>
                </a:solidFill>
              </a:rPr>
              <a:t>Azubi</a:t>
            </a:r>
            <a:r>
              <a:rPr lang="en-GB" dirty="0">
                <a:solidFill>
                  <a:schemeClr val="accent6"/>
                </a:solidFill>
              </a:rPr>
              <a:t> am BK in NRW in </a:t>
            </a:r>
            <a:r>
              <a:rPr lang="en-GB" dirty="0" err="1">
                <a:solidFill>
                  <a:schemeClr val="accent6"/>
                </a:solidFill>
              </a:rPr>
              <a:t>einer</a:t>
            </a:r>
            <a:r>
              <a:rPr lang="en-GB" dirty="0">
                <a:solidFill>
                  <a:schemeClr val="accent6"/>
                </a:solidFill>
              </a:rPr>
              <a:t> </a:t>
            </a:r>
            <a:r>
              <a:rPr lang="en-GB" dirty="0" err="1">
                <a:solidFill>
                  <a:schemeClr val="accent6"/>
                </a:solidFill>
              </a:rPr>
              <a:t>Elektronikerklasse</a:t>
            </a:r>
            <a:r>
              <a:rPr lang="en-GB" dirty="0">
                <a:solidFill>
                  <a:schemeClr val="accent6"/>
                </a:solidFill>
              </a:rPr>
              <a:t> </a:t>
            </a:r>
          </a:p>
          <a:p>
            <a:r>
              <a:rPr lang="en-GB" dirty="0">
                <a:solidFill>
                  <a:schemeClr val="accent6"/>
                </a:solidFill>
              </a:rPr>
              <a:t>für Haus- und </a:t>
            </a:r>
            <a:r>
              <a:rPr lang="en-GB" dirty="0" err="1">
                <a:solidFill>
                  <a:schemeClr val="accent6"/>
                </a:solidFill>
              </a:rPr>
              <a:t>Gebäudetechnik</a:t>
            </a:r>
            <a:r>
              <a:rPr lang="en-GB" dirty="0">
                <a:solidFill>
                  <a:schemeClr val="accent6"/>
                </a:solidFill>
              </a:rPr>
              <a:t>, 3. </a:t>
            </a:r>
            <a:r>
              <a:rPr lang="en-GB" dirty="0" err="1">
                <a:solidFill>
                  <a:schemeClr val="accent6"/>
                </a:solidFill>
              </a:rPr>
              <a:t>Lehrjahr</a:t>
            </a:r>
            <a:r>
              <a:rPr lang="en-GB" dirty="0">
                <a:solidFill>
                  <a:schemeClr val="accent6"/>
                </a:solidFill>
              </a:rPr>
              <a:t>. </a:t>
            </a:r>
          </a:p>
          <a:p>
            <a:r>
              <a:rPr lang="en-GB" dirty="0" err="1">
                <a:solidFill>
                  <a:schemeClr val="accent5"/>
                </a:solidFill>
              </a:rPr>
              <a:t>Begründe</a:t>
            </a:r>
            <a:r>
              <a:rPr lang="en-GB" dirty="0">
                <a:solidFill>
                  <a:schemeClr val="accent5"/>
                </a:solidFill>
              </a:rPr>
              <a:t>, </a:t>
            </a:r>
            <a:r>
              <a:rPr lang="en-GB" dirty="0" err="1">
                <a:solidFill>
                  <a:schemeClr val="accent5"/>
                </a:solidFill>
              </a:rPr>
              <a:t>warum</a:t>
            </a:r>
            <a:r>
              <a:rPr lang="en-GB" dirty="0">
                <a:solidFill>
                  <a:schemeClr val="accent5"/>
                </a:solidFill>
              </a:rPr>
              <a:t> </a:t>
            </a:r>
            <a:r>
              <a:rPr lang="en-GB" dirty="0" err="1">
                <a:solidFill>
                  <a:schemeClr val="accent3"/>
                </a:solidFill>
              </a:rPr>
              <a:t>Höflichkeit</a:t>
            </a:r>
            <a:r>
              <a:rPr lang="en-GB" dirty="0">
                <a:solidFill>
                  <a:schemeClr val="accent5"/>
                </a:solidFill>
              </a:rPr>
              <a:t> </a:t>
            </a:r>
            <a:r>
              <a:rPr lang="en-GB" dirty="0" err="1">
                <a:solidFill>
                  <a:schemeClr val="accent5"/>
                </a:solidFill>
              </a:rPr>
              <a:t>gegenüber</a:t>
            </a:r>
            <a:r>
              <a:rPr lang="en-GB" dirty="0">
                <a:solidFill>
                  <a:schemeClr val="accent5"/>
                </a:solidFill>
              </a:rPr>
              <a:t> </a:t>
            </a:r>
            <a:r>
              <a:rPr lang="en-GB" dirty="0" err="1">
                <a:solidFill>
                  <a:schemeClr val="accent5"/>
                </a:solidFill>
              </a:rPr>
              <a:t>einem</a:t>
            </a:r>
            <a:r>
              <a:rPr lang="en-GB" dirty="0">
                <a:solidFill>
                  <a:schemeClr val="accent5"/>
                </a:solidFill>
              </a:rPr>
              <a:t>/</a:t>
            </a:r>
            <a:r>
              <a:rPr lang="en-GB" dirty="0" err="1">
                <a:solidFill>
                  <a:schemeClr val="accent5"/>
                </a:solidFill>
              </a:rPr>
              <a:t>mehreren</a:t>
            </a:r>
            <a:r>
              <a:rPr lang="en-GB" dirty="0">
                <a:solidFill>
                  <a:schemeClr val="accent5"/>
                </a:solidFill>
              </a:rPr>
              <a:t> </a:t>
            </a:r>
            <a:r>
              <a:rPr lang="en-GB" dirty="0">
                <a:solidFill>
                  <a:schemeClr val="accent3"/>
                </a:solidFill>
              </a:rPr>
              <a:t>Kunden</a:t>
            </a:r>
            <a:r>
              <a:rPr lang="en-GB" dirty="0">
                <a:solidFill>
                  <a:schemeClr val="accent5"/>
                </a:solidFill>
              </a:rPr>
              <a:t> </a:t>
            </a:r>
          </a:p>
          <a:p>
            <a:r>
              <a:rPr lang="en-GB" dirty="0" err="1">
                <a:solidFill>
                  <a:schemeClr val="accent3"/>
                </a:solidFill>
              </a:rPr>
              <a:t>sinnvoll</a:t>
            </a:r>
            <a:r>
              <a:rPr lang="en-GB" dirty="0">
                <a:solidFill>
                  <a:schemeClr val="accent5"/>
                </a:solidFill>
              </a:rPr>
              <a:t> </a:t>
            </a:r>
            <a:r>
              <a:rPr lang="en-GB" dirty="0" err="1">
                <a:solidFill>
                  <a:schemeClr val="accent5"/>
                </a:solidFill>
              </a:rPr>
              <a:t>ist</a:t>
            </a:r>
            <a:r>
              <a:rPr lang="en-GB" dirty="0">
                <a:solidFill>
                  <a:schemeClr val="accent5"/>
                </a:solidFill>
              </a:rPr>
              <a:t>. </a:t>
            </a:r>
          </a:p>
          <a:p>
            <a:r>
              <a:rPr lang="en-GB" dirty="0" err="1">
                <a:solidFill>
                  <a:schemeClr val="tx2"/>
                </a:solidFill>
              </a:rPr>
              <a:t>Schreibe</a:t>
            </a:r>
            <a:r>
              <a:rPr lang="en-GB" dirty="0">
                <a:solidFill>
                  <a:schemeClr val="tx2"/>
                </a:solidFill>
              </a:rPr>
              <a:t> maximal 100 </a:t>
            </a:r>
            <a:r>
              <a:rPr lang="en-GB" dirty="0" err="1">
                <a:solidFill>
                  <a:schemeClr val="tx2"/>
                </a:solidFill>
              </a:rPr>
              <a:t>Wörter</a:t>
            </a:r>
            <a:r>
              <a:rPr lang="en-GB" dirty="0">
                <a:solidFill>
                  <a:schemeClr val="tx2"/>
                </a:solidFill>
              </a:rPr>
              <a:t> auf </a:t>
            </a:r>
            <a:r>
              <a:rPr lang="en-GB" dirty="0" err="1">
                <a:solidFill>
                  <a:schemeClr val="tx2"/>
                </a:solidFill>
              </a:rPr>
              <a:t>dem</a:t>
            </a:r>
            <a:r>
              <a:rPr lang="en-GB" dirty="0">
                <a:solidFill>
                  <a:schemeClr val="tx2"/>
                </a:solidFill>
              </a:rPr>
              <a:t> </a:t>
            </a:r>
            <a:r>
              <a:rPr lang="en-GB" dirty="0" err="1">
                <a:solidFill>
                  <a:schemeClr val="tx2"/>
                </a:solidFill>
              </a:rPr>
              <a:t>sprachlichen</a:t>
            </a:r>
            <a:r>
              <a:rPr lang="en-GB" dirty="0">
                <a:solidFill>
                  <a:schemeClr val="tx2"/>
                </a:solidFill>
              </a:rPr>
              <a:t> </a:t>
            </a:r>
            <a:r>
              <a:rPr lang="en-GB" dirty="0" err="1">
                <a:solidFill>
                  <a:schemeClr val="tx2"/>
                </a:solidFill>
              </a:rPr>
              <a:t>Niveau</a:t>
            </a:r>
            <a:r>
              <a:rPr lang="en-GB" dirty="0">
                <a:solidFill>
                  <a:schemeClr val="tx2"/>
                </a:solidFill>
              </a:rPr>
              <a:t> </a:t>
            </a:r>
            <a:r>
              <a:rPr lang="en-GB" dirty="0" err="1">
                <a:solidFill>
                  <a:schemeClr val="tx2"/>
                </a:solidFill>
              </a:rPr>
              <a:t>eines</a:t>
            </a:r>
            <a:r>
              <a:rPr lang="en-GB" dirty="0">
                <a:solidFill>
                  <a:schemeClr val="tx2"/>
                </a:solidFill>
              </a:rPr>
              <a:t> </a:t>
            </a:r>
          </a:p>
          <a:p>
            <a:r>
              <a:rPr lang="en-GB" dirty="0" err="1">
                <a:solidFill>
                  <a:schemeClr val="tx2"/>
                </a:solidFill>
              </a:rPr>
              <a:t>typischen</a:t>
            </a:r>
            <a:r>
              <a:rPr lang="en-GB" dirty="0">
                <a:solidFill>
                  <a:schemeClr val="tx2"/>
                </a:solidFill>
              </a:rPr>
              <a:t> </a:t>
            </a:r>
            <a:r>
              <a:rPr lang="en-GB" dirty="0" err="1">
                <a:solidFill>
                  <a:schemeClr val="tx2"/>
                </a:solidFill>
              </a:rPr>
              <a:t>Schülers</a:t>
            </a:r>
            <a:r>
              <a:rPr lang="en-GB" dirty="0">
                <a:solidFill>
                  <a:schemeClr val="tx2"/>
                </a:solidFill>
              </a:rPr>
              <a:t>, der </a:t>
            </a:r>
            <a:r>
              <a:rPr lang="en-GB" dirty="0" err="1">
                <a:solidFill>
                  <a:schemeClr val="tx2"/>
                </a:solidFill>
              </a:rPr>
              <a:t>sehr</a:t>
            </a:r>
            <a:r>
              <a:rPr lang="en-GB" dirty="0">
                <a:solidFill>
                  <a:schemeClr val="tx2"/>
                </a:solidFill>
              </a:rPr>
              <a:t> </a:t>
            </a:r>
            <a:r>
              <a:rPr lang="en-GB" dirty="0" err="1">
                <a:solidFill>
                  <a:schemeClr val="tx2"/>
                </a:solidFill>
              </a:rPr>
              <a:t>gute</a:t>
            </a:r>
            <a:r>
              <a:rPr lang="en-GB" dirty="0">
                <a:solidFill>
                  <a:schemeClr val="tx2"/>
                </a:solidFill>
              </a:rPr>
              <a:t> </a:t>
            </a:r>
            <a:r>
              <a:rPr lang="en-GB" dirty="0" err="1">
                <a:solidFill>
                  <a:schemeClr val="tx2"/>
                </a:solidFill>
              </a:rPr>
              <a:t>Leistungen</a:t>
            </a:r>
            <a:r>
              <a:rPr lang="en-GB" dirty="0">
                <a:solidFill>
                  <a:schemeClr val="tx2"/>
                </a:solidFill>
              </a:rPr>
              <a:t> </a:t>
            </a:r>
            <a:r>
              <a:rPr lang="en-GB" dirty="0" err="1">
                <a:solidFill>
                  <a:schemeClr val="tx2"/>
                </a:solidFill>
              </a:rPr>
              <a:t>erbringt</a:t>
            </a:r>
            <a:r>
              <a:rPr lang="en-GB" dirty="0"/>
              <a:t>.</a:t>
            </a:r>
            <a:endParaRPr lang="en-DE" dirty="0"/>
          </a:p>
        </p:txBody>
      </p:sp>
      <p:sp>
        <p:nvSpPr>
          <p:cNvPr id="3" name="TextBox 2">
            <a:extLst>
              <a:ext uri="{FF2B5EF4-FFF2-40B4-BE49-F238E27FC236}">
                <a16:creationId xmlns:a16="http://schemas.microsoft.com/office/drawing/2014/main" id="{B280FC14-7B84-38E9-4E8B-273C62BADAE0}"/>
              </a:ext>
            </a:extLst>
          </p:cNvPr>
          <p:cNvSpPr txBox="1"/>
          <p:nvPr/>
        </p:nvSpPr>
        <p:spPr>
          <a:xfrm>
            <a:off x="257907" y="788798"/>
            <a:ext cx="3379595"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Texterstellung</a:t>
            </a:r>
            <a:endParaRPr lang="en-GB" b="1" dirty="0"/>
          </a:p>
        </p:txBody>
      </p:sp>
      <p:sp>
        <p:nvSpPr>
          <p:cNvPr id="4" name="TextBox 3">
            <a:extLst>
              <a:ext uri="{FF2B5EF4-FFF2-40B4-BE49-F238E27FC236}">
                <a16:creationId xmlns:a16="http://schemas.microsoft.com/office/drawing/2014/main" id="{8797203B-37F7-9CD0-F2C8-7646EF21422E}"/>
              </a:ext>
            </a:extLst>
          </p:cNvPr>
          <p:cNvSpPr txBox="1"/>
          <p:nvPr/>
        </p:nvSpPr>
        <p:spPr>
          <a:xfrm>
            <a:off x="1947704" y="2031844"/>
            <a:ext cx="934295" cy="369332"/>
          </a:xfrm>
          <a:prstGeom prst="rect">
            <a:avLst/>
          </a:prstGeom>
          <a:solidFill>
            <a:schemeClr val="accent6"/>
          </a:solidFill>
          <a:ln>
            <a:solidFill>
              <a:schemeClr val="accent1"/>
            </a:solidFill>
          </a:ln>
        </p:spPr>
        <p:txBody>
          <a:bodyPr wrap="none" rtlCol="0">
            <a:spAutoFit/>
          </a:bodyPr>
          <a:lstStyle/>
          <a:p>
            <a:r>
              <a:rPr lang="en-DE" dirty="0"/>
              <a:t>Persona</a:t>
            </a:r>
          </a:p>
        </p:txBody>
      </p:sp>
      <p:sp>
        <p:nvSpPr>
          <p:cNvPr id="5" name="TextBox 4">
            <a:extLst>
              <a:ext uri="{FF2B5EF4-FFF2-40B4-BE49-F238E27FC236}">
                <a16:creationId xmlns:a16="http://schemas.microsoft.com/office/drawing/2014/main" id="{D0C3488D-49D2-43EB-4D37-44FA46574EEC}"/>
              </a:ext>
            </a:extLst>
          </p:cNvPr>
          <p:cNvSpPr txBox="1"/>
          <p:nvPr/>
        </p:nvSpPr>
        <p:spPr>
          <a:xfrm>
            <a:off x="7807345" y="3088007"/>
            <a:ext cx="955903" cy="369332"/>
          </a:xfrm>
          <a:prstGeom prst="rect">
            <a:avLst/>
          </a:prstGeom>
          <a:solidFill>
            <a:schemeClr val="accent5"/>
          </a:solidFill>
          <a:ln>
            <a:solidFill>
              <a:schemeClr val="accent6"/>
            </a:solidFill>
          </a:ln>
        </p:spPr>
        <p:txBody>
          <a:bodyPr wrap="none" rtlCol="0">
            <a:spAutoFit/>
          </a:bodyPr>
          <a:lstStyle/>
          <a:p>
            <a:r>
              <a:rPr lang="en-DE" dirty="0"/>
              <a:t>Aufgabe</a:t>
            </a:r>
          </a:p>
        </p:txBody>
      </p:sp>
      <p:sp>
        <p:nvSpPr>
          <p:cNvPr id="6" name="TextBox 5">
            <a:extLst>
              <a:ext uri="{FF2B5EF4-FFF2-40B4-BE49-F238E27FC236}">
                <a16:creationId xmlns:a16="http://schemas.microsoft.com/office/drawing/2014/main" id="{75278C7E-821F-9A27-2582-08D71D6A461F}"/>
              </a:ext>
            </a:extLst>
          </p:cNvPr>
          <p:cNvSpPr txBox="1"/>
          <p:nvPr/>
        </p:nvSpPr>
        <p:spPr>
          <a:xfrm flipH="1">
            <a:off x="7807345" y="3469057"/>
            <a:ext cx="532050" cy="369332"/>
          </a:xfrm>
          <a:prstGeom prst="rect">
            <a:avLst/>
          </a:prstGeom>
          <a:solidFill>
            <a:schemeClr val="accent3"/>
          </a:solidFill>
          <a:ln>
            <a:solidFill>
              <a:schemeClr val="accent3"/>
            </a:solidFill>
          </a:ln>
        </p:spPr>
        <p:txBody>
          <a:bodyPr wrap="square" rtlCol="0">
            <a:spAutoFit/>
          </a:bodyPr>
          <a:lstStyle/>
          <a:p>
            <a:r>
              <a:rPr lang="en-DE" dirty="0"/>
              <a:t>Ziel</a:t>
            </a:r>
          </a:p>
        </p:txBody>
      </p:sp>
      <p:sp>
        <p:nvSpPr>
          <p:cNvPr id="7" name="TextBox 6">
            <a:extLst>
              <a:ext uri="{FF2B5EF4-FFF2-40B4-BE49-F238E27FC236}">
                <a16:creationId xmlns:a16="http://schemas.microsoft.com/office/drawing/2014/main" id="{70A2AAD9-831B-F2CA-674B-73B4A6AF32F5}"/>
              </a:ext>
            </a:extLst>
          </p:cNvPr>
          <p:cNvSpPr txBox="1"/>
          <p:nvPr/>
        </p:nvSpPr>
        <p:spPr>
          <a:xfrm>
            <a:off x="132332" y="3801377"/>
            <a:ext cx="994503" cy="369332"/>
          </a:xfrm>
          <a:prstGeom prst="rect">
            <a:avLst/>
          </a:prstGeom>
          <a:solidFill>
            <a:schemeClr val="tx2"/>
          </a:solidFill>
          <a:ln>
            <a:solidFill>
              <a:schemeClr val="accent6"/>
            </a:solidFill>
          </a:ln>
        </p:spPr>
        <p:txBody>
          <a:bodyPr wrap="none" rtlCol="0">
            <a:spAutoFit/>
          </a:bodyPr>
          <a:lstStyle/>
          <a:p>
            <a:r>
              <a:rPr lang="en-DE" dirty="0">
                <a:solidFill>
                  <a:schemeClr val="bg1"/>
                </a:solidFill>
              </a:rPr>
              <a:t>Kriterien</a:t>
            </a:r>
          </a:p>
        </p:txBody>
      </p:sp>
      <p:sp>
        <p:nvSpPr>
          <p:cNvPr id="8" name="TextBox 7">
            <a:extLst>
              <a:ext uri="{FF2B5EF4-FFF2-40B4-BE49-F238E27FC236}">
                <a16:creationId xmlns:a16="http://schemas.microsoft.com/office/drawing/2014/main" id="{4B10189D-4CE9-72C8-54E5-61D3C4458A36}"/>
              </a:ext>
            </a:extLst>
          </p:cNvPr>
          <p:cNvSpPr txBox="1"/>
          <p:nvPr/>
        </p:nvSpPr>
        <p:spPr>
          <a:xfrm>
            <a:off x="1143110" y="4889863"/>
            <a:ext cx="6128216" cy="1200329"/>
          </a:xfrm>
          <a:prstGeom prst="rect">
            <a:avLst/>
          </a:prstGeom>
          <a:noFill/>
        </p:spPr>
        <p:txBody>
          <a:bodyPr wrap="none" rtlCol="0">
            <a:spAutoFit/>
          </a:bodyPr>
          <a:lstStyle/>
          <a:p>
            <a:r>
              <a:rPr lang="en-DE" b="1" u="sng" dirty="0"/>
              <a:t>Bemerkungen:</a:t>
            </a:r>
          </a:p>
          <a:p>
            <a:r>
              <a:rPr lang="en-DE" dirty="0"/>
              <a:t>-Aspekte überschneiden sich (Aufgabe/Ziel) führen dennoch zu </a:t>
            </a:r>
          </a:p>
          <a:p>
            <a:r>
              <a:rPr lang="en-DE" dirty="0"/>
              <a:t> brauchbaren Ergebnissen;</a:t>
            </a:r>
          </a:p>
          <a:p>
            <a:r>
              <a:rPr lang="en-DE" dirty="0"/>
              <a:t>-Format und Refinement fehlen.</a:t>
            </a:r>
          </a:p>
        </p:txBody>
      </p:sp>
    </p:spTree>
    <p:extLst>
      <p:ext uri="{BB962C8B-B14F-4D97-AF65-F5344CB8AC3E}">
        <p14:creationId xmlns:p14="http://schemas.microsoft.com/office/powerpoint/2010/main" val="4070816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75D8F-A9DB-8A09-A0AE-86F27BFE2BC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790FC5E-1112-93F4-6BDA-F9C82C098F98}"/>
              </a:ext>
            </a:extLst>
          </p:cNvPr>
          <p:cNvSpPr txBox="1"/>
          <p:nvPr/>
        </p:nvSpPr>
        <p:spPr>
          <a:xfrm>
            <a:off x="1152320" y="1289094"/>
            <a:ext cx="6571397" cy="1754326"/>
          </a:xfrm>
          <a:prstGeom prst="rect">
            <a:avLst/>
          </a:prstGeom>
          <a:noFill/>
          <a:ln>
            <a:solidFill>
              <a:schemeClr val="accent1"/>
            </a:solidFill>
          </a:ln>
        </p:spPr>
        <p:txBody>
          <a:bodyPr wrap="square" rtlCol="0">
            <a:spAutoFit/>
          </a:bodyPr>
          <a:lstStyle/>
          <a:p>
            <a:r>
              <a:rPr lang="en-GB" dirty="0"/>
              <a:t>Du </a:t>
            </a:r>
            <a:r>
              <a:rPr lang="en-GB" dirty="0" err="1"/>
              <a:t>bist</a:t>
            </a:r>
            <a:r>
              <a:rPr lang="en-GB" dirty="0"/>
              <a:t> Schüler/</a:t>
            </a:r>
            <a:r>
              <a:rPr lang="en-GB" dirty="0" err="1"/>
              <a:t>Azubi</a:t>
            </a:r>
            <a:r>
              <a:rPr lang="en-GB" dirty="0"/>
              <a:t> am BK in NRW in </a:t>
            </a:r>
            <a:r>
              <a:rPr lang="en-GB" dirty="0" err="1"/>
              <a:t>einer</a:t>
            </a:r>
            <a:r>
              <a:rPr lang="en-GB" dirty="0"/>
              <a:t> </a:t>
            </a:r>
            <a:r>
              <a:rPr lang="en-GB" dirty="0" err="1"/>
              <a:t>Elektronikerklasse</a:t>
            </a:r>
            <a:r>
              <a:rPr lang="en-GB" dirty="0"/>
              <a:t> </a:t>
            </a:r>
          </a:p>
          <a:p>
            <a:r>
              <a:rPr lang="en-GB" dirty="0"/>
              <a:t>für Haus- und </a:t>
            </a:r>
            <a:r>
              <a:rPr lang="en-GB" dirty="0" err="1"/>
              <a:t>Gebäudetechnik</a:t>
            </a:r>
            <a:r>
              <a:rPr lang="en-GB" dirty="0"/>
              <a:t>, 3. </a:t>
            </a:r>
            <a:r>
              <a:rPr lang="en-GB" dirty="0" err="1"/>
              <a:t>Lehrjahr</a:t>
            </a:r>
            <a:r>
              <a:rPr lang="en-GB" dirty="0"/>
              <a:t>. </a:t>
            </a:r>
          </a:p>
          <a:p>
            <a:r>
              <a:rPr lang="en-GB" dirty="0" err="1"/>
              <a:t>Begründe</a:t>
            </a:r>
            <a:r>
              <a:rPr lang="en-GB" dirty="0"/>
              <a:t>, </a:t>
            </a:r>
            <a:r>
              <a:rPr lang="en-GB" dirty="0" err="1"/>
              <a:t>warum</a:t>
            </a:r>
            <a:r>
              <a:rPr lang="en-GB" dirty="0"/>
              <a:t> </a:t>
            </a:r>
            <a:r>
              <a:rPr lang="en-GB" dirty="0" err="1"/>
              <a:t>Höflichkeit</a:t>
            </a:r>
            <a:r>
              <a:rPr lang="en-GB" dirty="0"/>
              <a:t> </a:t>
            </a:r>
            <a:r>
              <a:rPr lang="en-GB" dirty="0" err="1"/>
              <a:t>gegenüber</a:t>
            </a:r>
            <a:r>
              <a:rPr lang="en-GB" dirty="0"/>
              <a:t> </a:t>
            </a:r>
            <a:r>
              <a:rPr lang="en-GB" dirty="0" err="1"/>
              <a:t>einem</a:t>
            </a:r>
            <a:r>
              <a:rPr lang="en-GB" dirty="0"/>
              <a:t>/</a:t>
            </a:r>
            <a:r>
              <a:rPr lang="en-GB" dirty="0" err="1"/>
              <a:t>mehreren</a:t>
            </a:r>
            <a:r>
              <a:rPr lang="en-GB" dirty="0"/>
              <a:t> Kunden </a:t>
            </a:r>
          </a:p>
          <a:p>
            <a:r>
              <a:rPr lang="en-GB" dirty="0" err="1"/>
              <a:t>sinnvoll</a:t>
            </a:r>
            <a:r>
              <a:rPr lang="en-GB" dirty="0"/>
              <a:t> </a:t>
            </a:r>
            <a:r>
              <a:rPr lang="en-GB" dirty="0" err="1"/>
              <a:t>ist</a:t>
            </a:r>
            <a:r>
              <a:rPr lang="en-GB" dirty="0"/>
              <a:t>. </a:t>
            </a:r>
          </a:p>
          <a:p>
            <a:r>
              <a:rPr lang="en-GB" dirty="0" err="1"/>
              <a:t>Schreibe</a:t>
            </a:r>
            <a:r>
              <a:rPr lang="en-GB" dirty="0"/>
              <a:t> maximal 100 </a:t>
            </a:r>
            <a:r>
              <a:rPr lang="en-GB" dirty="0" err="1"/>
              <a:t>Wörter</a:t>
            </a:r>
            <a:r>
              <a:rPr lang="en-GB" dirty="0"/>
              <a:t> auf </a:t>
            </a:r>
            <a:r>
              <a:rPr lang="en-GB" dirty="0" err="1"/>
              <a:t>dem</a:t>
            </a:r>
            <a:r>
              <a:rPr lang="en-GB" dirty="0"/>
              <a:t> </a:t>
            </a:r>
            <a:r>
              <a:rPr lang="en-GB" dirty="0" err="1"/>
              <a:t>sprachlichen</a:t>
            </a:r>
            <a:r>
              <a:rPr lang="en-GB" dirty="0"/>
              <a:t> </a:t>
            </a:r>
            <a:r>
              <a:rPr lang="en-GB" dirty="0" err="1"/>
              <a:t>Niveau</a:t>
            </a:r>
            <a:r>
              <a:rPr lang="en-GB" dirty="0"/>
              <a:t> </a:t>
            </a:r>
            <a:r>
              <a:rPr lang="en-GB" dirty="0" err="1"/>
              <a:t>eines</a:t>
            </a:r>
            <a:r>
              <a:rPr lang="en-GB" dirty="0"/>
              <a:t> </a:t>
            </a:r>
          </a:p>
          <a:p>
            <a:r>
              <a:rPr lang="en-GB" dirty="0" err="1"/>
              <a:t>typischen</a:t>
            </a:r>
            <a:r>
              <a:rPr lang="en-GB" dirty="0"/>
              <a:t> </a:t>
            </a:r>
            <a:r>
              <a:rPr lang="en-GB" dirty="0" err="1"/>
              <a:t>Schülers</a:t>
            </a:r>
            <a:r>
              <a:rPr lang="en-GB" dirty="0"/>
              <a:t>, der </a:t>
            </a:r>
            <a:r>
              <a:rPr lang="en-GB" dirty="0" err="1"/>
              <a:t>sehr</a:t>
            </a:r>
            <a:r>
              <a:rPr lang="en-GB" dirty="0"/>
              <a:t> </a:t>
            </a:r>
            <a:r>
              <a:rPr lang="en-GB" dirty="0" err="1"/>
              <a:t>gute</a:t>
            </a:r>
            <a:r>
              <a:rPr lang="en-GB" dirty="0"/>
              <a:t> </a:t>
            </a:r>
            <a:r>
              <a:rPr lang="en-GB" dirty="0" err="1"/>
              <a:t>Leistungen</a:t>
            </a:r>
            <a:r>
              <a:rPr lang="en-GB" dirty="0"/>
              <a:t> </a:t>
            </a:r>
            <a:r>
              <a:rPr lang="en-GB" dirty="0" err="1"/>
              <a:t>erbringt</a:t>
            </a:r>
            <a:r>
              <a:rPr lang="en-GB" dirty="0"/>
              <a:t>.</a:t>
            </a:r>
            <a:endParaRPr lang="en-DE" dirty="0"/>
          </a:p>
        </p:txBody>
      </p:sp>
      <p:sp>
        <p:nvSpPr>
          <p:cNvPr id="3" name="TextBox 2">
            <a:extLst>
              <a:ext uri="{FF2B5EF4-FFF2-40B4-BE49-F238E27FC236}">
                <a16:creationId xmlns:a16="http://schemas.microsoft.com/office/drawing/2014/main" id="{4464CD2C-5879-5F09-EE83-D700598B55E6}"/>
              </a:ext>
            </a:extLst>
          </p:cNvPr>
          <p:cNvSpPr txBox="1"/>
          <p:nvPr/>
        </p:nvSpPr>
        <p:spPr>
          <a:xfrm>
            <a:off x="257907" y="788798"/>
            <a:ext cx="3379595" cy="369332"/>
          </a:xfrm>
          <a:prstGeom prst="rect">
            <a:avLst/>
          </a:prstGeom>
          <a:noFill/>
        </p:spPr>
        <p:txBody>
          <a:bodyPr wrap="square" rtlCol="0">
            <a:spAutoFit/>
          </a:bodyPr>
          <a:lstStyle/>
          <a:p>
            <a:r>
              <a:rPr lang="en-GB" b="1" u="sng"/>
              <a:t>Beispiel:</a:t>
            </a:r>
            <a:r>
              <a:rPr lang="en-GB" b="1"/>
              <a:t> Texterstellung</a:t>
            </a:r>
            <a:endParaRPr lang="en-GB" b="1" dirty="0"/>
          </a:p>
        </p:txBody>
      </p:sp>
      <p:pic>
        <p:nvPicPr>
          <p:cNvPr id="5" name="Picture 4">
            <a:extLst>
              <a:ext uri="{FF2B5EF4-FFF2-40B4-BE49-F238E27FC236}">
                <a16:creationId xmlns:a16="http://schemas.microsoft.com/office/drawing/2014/main" id="{93ED4F5A-978B-DBE6-BFDD-CDF080CAE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578" y="3248661"/>
            <a:ext cx="5983514" cy="2820541"/>
          </a:xfrm>
          <a:prstGeom prst="rect">
            <a:avLst/>
          </a:prstGeom>
        </p:spPr>
      </p:pic>
      <p:sp>
        <p:nvSpPr>
          <p:cNvPr id="6" name="TextBox 5">
            <a:extLst>
              <a:ext uri="{FF2B5EF4-FFF2-40B4-BE49-F238E27FC236}">
                <a16:creationId xmlns:a16="http://schemas.microsoft.com/office/drawing/2014/main" id="{D580A463-85EC-51EB-E63C-35270CB8D99F}"/>
              </a:ext>
            </a:extLst>
          </p:cNvPr>
          <p:cNvSpPr txBox="1"/>
          <p:nvPr/>
        </p:nvSpPr>
        <p:spPr>
          <a:xfrm>
            <a:off x="3699963" y="6135943"/>
            <a:ext cx="1476110" cy="276999"/>
          </a:xfrm>
          <a:prstGeom prst="rect">
            <a:avLst/>
          </a:prstGeom>
          <a:noFill/>
        </p:spPr>
        <p:txBody>
          <a:bodyPr wrap="none" rtlCol="0">
            <a:spAutoFit/>
          </a:bodyPr>
          <a:lstStyle/>
          <a:p>
            <a:r>
              <a:rPr lang="en-DE" sz="1200" dirty="0"/>
              <a:t>(Fobizz, mistral mini)</a:t>
            </a:r>
          </a:p>
        </p:txBody>
      </p:sp>
    </p:spTree>
    <p:extLst>
      <p:ext uri="{BB962C8B-B14F-4D97-AF65-F5344CB8AC3E}">
        <p14:creationId xmlns:p14="http://schemas.microsoft.com/office/powerpoint/2010/main" val="1515781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0622F-0B2D-DBD5-0D5C-C351CB63C54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02C886E-6634-CA21-AA35-5602F382FBA7}"/>
              </a:ext>
            </a:extLst>
          </p:cNvPr>
          <p:cNvSpPr txBox="1"/>
          <p:nvPr/>
        </p:nvSpPr>
        <p:spPr>
          <a:xfrm>
            <a:off x="1727240" y="2828835"/>
            <a:ext cx="5689519" cy="1200329"/>
          </a:xfrm>
          <a:prstGeom prst="rect">
            <a:avLst/>
          </a:prstGeom>
          <a:noFill/>
          <a:ln>
            <a:solidFill>
              <a:schemeClr val="accent1"/>
            </a:solidFill>
          </a:ln>
        </p:spPr>
        <p:txBody>
          <a:bodyPr wrap="square" rtlCol="0">
            <a:spAutoFit/>
          </a:bodyPr>
          <a:lstStyle/>
          <a:p>
            <a:r>
              <a:rPr lang="en-GB" dirty="0" err="1"/>
              <a:t>Erstelle</a:t>
            </a:r>
            <a:r>
              <a:rPr lang="en-GB" dirty="0"/>
              <a:t> </a:t>
            </a:r>
            <a:r>
              <a:rPr lang="en-GB" dirty="0" err="1"/>
              <a:t>eine</a:t>
            </a:r>
            <a:r>
              <a:rPr lang="en-GB" dirty="0"/>
              <a:t> </a:t>
            </a:r>
            <a:r>
              <a:rPr lang="en-GB" dirty="0" err="1"/>
              <a:t>Wortschatzliste</a:t>
            </a:r>
            <a:r>
              <a:rPr lang="en-GB" dirty="0"/>
              <a:t> </a:t>
            </a:r>
            <a:r>
              <a:rPr lang="en-GB" dirty="0" err="1"/>
              <a:t>mit</a:t>
            </a:r>
            <a:r>
              <a:rPr lang="en-GB" dirty="0"/>
              <a:t> den </a:t>
            </a:r>
            <a:r>
              <a:rPr lang="en-GB" dirty="0" err="1"/>
              <a:t>wichtigsten</a:t>
            </a:r>
            <a:r>
              <a:rPr lang="en-GB" dirty="0"/>
              <a:t> </a:t>
            </a:r>
            <a:r>
              <a:rPr lang="en-GB" dirty="0" err="1"/>
              <a:t>Wörtern</a:t>
            </a:r>
            <a:r>
              <a:rPr lang="en-GB" dirty="0"/>
              <a:t> </a:t>
            </a:r>
            <a:r>
              <a:rPr lang="en-GB" dirty="0" err="1"/>
              <a:t>zum</a:t>
            </a:r>
            <a:r>
              <a:rPr lang="en-GB" dirty="0"/>
              <a:t> Thema </a:t>
            </a:r>
            <a:r>
              <a:rPr lang="en-GB" dirty="0" err="1"/>
              <a:t>Elektrizität</a:t>
            </a:r>
            <a:r>
              <a:rPr lang="en-GB" dirty="0"/>
              <a:t> für </a:t>
            </a:r>
            <a:r>
              <a:rPr lang="en-GB" dirty="0" err="1"/>
              <a:t>DaZ</a:t>
            </a:r>
            <a:r>
              <a:rPr lang="en-GB" dirty="0"/>
              <a:t>-Schüler/</a:t>
            </a:r>
            <a:r>
              <a:rPr lang="en-GB" dirty="0" err="1"/>
              <a:t>innen</a:t>
            </a:r>
            <a:r>
              <a:rPr lang="en-GB" dirty="0"/>
              <a:t> der Klasse 11 </a:t>
            </a:r>
          </a:p>
          <a:p>
            <a:r>
              <a:rPr lang="en-GB" dirty="0" err="1"/>
              <a:t>mit</a:t>
            </a:r>
            <a:r>
              <a:rPr lang="en-GB" dirty="0"/>
              <a:t> </a:t>
            </a:r>
            <a:r>
              <a:rPr lang="en-GB" dirty="0" err="1"/>
              <a:t>drei</a:t>
            </a:r>
            <a:r>
              <a:rPr lang="en-GB" dirty="0"/>
              <a:t> </a:t>
            </a:r>
            <a:r>
              <a:rPr lang="en-GB" dirty="0" err="1"/>
              <a:t>Spalten</a:t>
            </a:r>
            <a:r>
              <a:rPr lang="en-GB" dirty="0"/>
              <a:t> = Wort plus Artikel + Plural, </a:t>
            </a:r>
            <a:r>
              <a:rPr lang="en-GB" dirty="0" err="1"/>
              <a:t>Beispielsatz</a:t>
            </a:r>
            <a:r>
              <a:rPr lang="en-GB" dirty="0"/>
              <a:t>, </a:t>
            </a:r>
            <a:r>
              <a:rPr lang="en-GB" dirty="0" err="1"/>
              <a:t>Übersetzung</a:t>
            </a:r>
            <a:r>
              <a:rPr lang="en-GB" dirty="0"/>
              <a:t> </a:t>
            </a:r>
            <a:r>
              <a:rPr lang="en-GB" dirty="0" err="1"/>
              <a:t>Ukrainisch</a:t>
            </a:r>
            <a:r>
              <a:rPr lang="en-GB" dirty="0"/>
              <a:t>, </a:t>
            </a:r>
            <a:r>
              <a:rPr lang="en-GB" dirty="0" err="1"/>
              <a:t>Niveau</a:t>
            </a:r>
            <a:r>
              <a:rPr lang="en-GB" dirty="0"/>
              <a:t> A2 in </a:t>
            </a:r>
            <a:r>
              <a:rPr lang="en-GB" dirty="0" err="1"/>
              <a:t>einfacher</a:t>
            </a:r>
            <a:r>
              <a:rPr lang="en-GB" dirty="0"/>
              <a:t> </a:t>
            </a:r>
            <a:r>
              <a:rPr lang="en-GB" dirty="0" err="1"/>
              <a:t>Sprache</a:t>
            </a:r>
            <a:endParaRPr lang="en-DE" dirty="0"/>
          </a:p>
        </p:txBody>
      </p:sp>
      <p:sp>
        <p:nvSpPr>
          <p:cNvPr id="3" name="TextBox 2">
            <a:extLst>
              <a:ext uri="{FF2B5EF4-FFF2-40B4-BE49-F238E27FC236}">
                <a16:creationId xmlns:a16="http://schemas.microsoft.com/office/drawing/2014/main" id="{EB94B822-B79F-39A2-E9A5-1511FFE2637C}"/>
              </a:ext>
            </a:extLst>
          </p:cNvPr>
          <p:cNvSpPr txBox="1"/>
          <p:nvPr/>
        </p:nvSpPr>
        <p:spPr>
          <a:xfrm>
            <a:off x="257907" y="788798"/>
            <a:ext cx="4964724"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Wortschatzliste</a:t>
            </a:r>
            <a:r>
              <a:rPr lang="en-GB" b="1" dirty="0"/>
              <a:t> </a:t>
            </a:r>
            <a:r>
              <a:rPr lang="en-GB" b="1" dirty="0" err="1"/>
              <a:t>DaZ</a:t>
            </a:r>
            <a:r>
              <a:rPr lang="en-GB" b="1" dirty="0"/>
              <a:t> (</a:t>
            </a:r>
            <a:r>
              <a:rPr lang="en-GB" b="1" dirty="0" err="1"/>
              <a:t>nach</a:t>
            </a:r>
            <a:r>
              <a:rPr lang="en-GB" b="1" dirty="0"/>
              <a:t> Regina Schulz)</a:t>
            </a:r>
          </a:p>
        </p:txBody>
      </p:sp>
    </p:spTree>
    <p:extLst>
      <p:ext uri="{BB962C8B-B14F-4D97-AF65-F5344CB8AC3E}">
        <p14:creationId xmlns:p14="http://schemas.microsoft.com/office/powerpoint/2010/main" val="2041801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DF640-6996-A415-07DA-80E5F4A89EB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F92BEDB-AD63-DEC0-589C-E40D74FF11AB}"/>
              </a:ext>
            </a:extLst>
          </p:cNvPr>
          <p:cNvSpPr txBox="1"/>
          <p:nvPr/>
        </p:nvSpPr>
        <p:spPr>
          <a:xfrm>
            <a:off x="257907" y="788798"/>
            <a:ext cx="4900689"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Wortschatzliste</a:t>
            </a:r>
            <a:r>
              <a:rPr lang="en-GB" b="1" dirty="0"/>
              <a:t> </a:t>
            </a:r>
            <a:r>
              <a:rPr lang="en-GB" b="1" dirty="0" err="1"/>
              <a:t>DaZ</a:t>
            </a:r>
            <a:r>
              <a:rPr lang="en-GB" b="1" dirty="0"/>
              <a:t> (</a:t>
            </a:r>
            <a:r>
              <a:rPr lang="en-GB" b="1" dirty="0" err="1"/>
              <a:t>nach</a:t>
            </a:r>
            <a:r>
              <a:rPr lang="en-GB" b="1" dirty="0"/>
              <a:t> Regina Schulz)</a:t>
            </a:r>
          </a:p>
        </p:txBody>
      </p:sp>
      <p:sp>
        <p:nvSpPr>
          <p:cNvPr id="5" name="TextBox 4">
            <a:extLst>
              <a:ext uri="{FF2B5EF4-FFF2-40B4-BE49-F238E27FC236}">
                <a16:creationId xmlns:a16="http://schemas.microsoft.com/office/drawing/2014/main" id="{86680FCB-092D-60F3-7A0E-26E60E12B33B}"/>
              </a:ext>
            </a:extLst>
          </p:cNvPr>
          <p:cNvSpPr txBox="1"/>
          <p:nvPr/>
        </p:nvSpPr>
        <p:spPr>
          <a:xfrm>
            <a:off x="1783055" y="2352293"/>
            <a:ext cx="955903" cy="369332"/>
          </a:xfrm>
          <a:prstGeom prst="rect">
            <a:avLst/>
          </a:prstGeom>
          <a:solidFill>
            <a:schemeClr val="accent5"/>
          </a:solidFill>
          <a:ln>
            <a:solidFill>
              <a:schemeClr val="accent6"/>
            </a:solidFill>
          </a:ln>
        </p:spPr>
        <p:txBody>
          <a:bodyPr wrap="none" rtlCol="0">
            <a:spAutoFit/>
          </a:bodyPr>
          <a:lstStyle/>
          <a:p>
            <a:r>
              <a:rPr lang="en-DE" dirty="0"/>
              <a:t>Aufgabe</a:t>
            </a:r>
          </a:p>
        </p:txBody>
      </p:sp>
      <p:sp>
        <p:nvSpPr>
          <p:cNvPr id="6" name="TextBox 5">
            <a:extLst>
              <a:ext uri="{FF2B5EF4-FFF2-40B4-BE49-F238E27FC236}">
                <a16:creationId xmlns:a16="http://schemas.microsoft.com/office/drawing/2014/main" id="{8BA2A6C6-5784-0DA3-B0D8-3449D410C383}"/>
              </a:ext>
            </a:extLst>
          </p:cNvPr>
          <p:cNvSpPr txBox="1"/>
          <p:nvPr/>
        </p:nvSpPr>
        <p:spPr>
          <a:xfrm>
            <a:off x="6319667" y="4128308"/>
            <a:ext cx="513282" cy="369332"/>
          </a:xfrm>
          <a:prstGeom prst="rect">
            <a:avLst/>
          </a:prstGeom>
          <a:solidFill>
            <a:schemeClr val="accent3"/>
          </a:solidFill>
          <a:ln>
            <a:solidFill>
              <a:schemeClr val="accent3"/>
            </a:solidFill>
          </a:ln>
        </p:spPr>
        <p:txBody>
          <a:bodyPr wrap="none" rtlCol="0">
            <a:spAutoFit/>
          </a:bodyPr>
          <a:lstStyle/>
          <a:p>
            <a:r>
              <a:rPr lang="en-DE" dirty="0"/>
              <a:t>Ziel</a:t>
            </a:r>
          </a:p>
        </p:txBody>
      </p:sp>
      <p:sp>
        <p:nvSpPr>
          <p:cNvPr id="7" name="TextBox 6">
            <a:extLst>
              <a:ext uri="{FF2B5EF4-FFF2-40B4-BE49-F238E27FC236}">
                <a16:creationId xmlns:a16="http://schemas.microsoft.com/office/drawing/2014/main" id="{E98C9C44-8882-FC53-BC7E-DC6E30FE4D34}"/>
              </a:ext>
            </a:extLst>
          </p:cNvPr>
          <p:cNvSpPr txBox="1"/>
          <p:nvPr/>
        </p:nvSpPr>
        <p:spPr>
          <a:xfrm>
            <a:off x="5325164" y="2360359"/>
            <a:ext cx="994503" cy="369332"/>
          </a:xfrm>
          <a:prstGeom prst="rect">
            <a:avLst/>
          </a:prstGeom>
          <a:solidFill>
            <a:schemeClr val="tx2"/>
          </a:solidFill>
          <a:ln>
            <a:solidFill>
              <a:schemeClr val="accent6"/>
            </a:solidFill>
          </a:ln>
        </p:spPr>
        <p:txBody>
          <a:bodyPr wrap="none" rtlCol="0">
            <a:spAutoFit/>
          </a:bodyPr>
          <a:lstStyle/>
          <a:p>
            <a:r>
              <a:rPr lang="en-DE" dirty="0">
                <a:solidFill>
                  <a:schemeClr val="bg1"/>
                </a:solidFill>
              </a:rPr>
              <a:t>Kriterien</a:t>
            </a:r>
          </a:p>
        </p:txBody>
      </p:sp>
      <p:sp>
        <p:nvSpPr>
          <p:cNvPr id="8" name="TextBox 7">
            <a:extLst>
              <a:ext uri="{FF2B5EF4-FFF2-40B4-BE49-F238E27FC236}">
                <a16:creationId xmlns:a16="http://schemas.microsoft.com/office/drawing/2014/main" id="{D2DFB495-EF3F-69D6-90FA-6358CE75D410}"/>
              </a:ext>
            </a:extLst>
          </p:cNvPr>
          <p:cNvSpPr txBox="1"/>
          <p:nvPr/>
        </p:nvSpPr>
        <p:spPr>
          <a:xfrm>
            <a:off x="1783055" y="4767275"/>
            <a:ext cx="4696029" cy="1200329"/>
          </a:xfrm>
          <a:prstGeom prst="rect">
            <a:avLst/>
          </a:prstGeom>
          <a:noFill/>
        </p:spPr>
        <p:txBody>
          <a:bodyPr wrap="none" rtlCol="0">
            <a:spAutoFit/>
          </a:bodyPr>
          <a:lstStyle/>
          <a:p>
            <a:r>
              <a:rPr lang="en-DE" b="1" u="sng" dirty="0"/>
              <a:t>Bemerkungen:</a:t>
            </a:r>
          </a:p>
          <a:p>
            <a:r>
              <a:rPr lang="en-DE" dirty="0"/>
              <a:t>-Aspekte überschneiden sich z.T. (Aufgabe/Ziel), </a:t>
            </a:r>
          </a:p>
          <a:p>
            <a:r>
              <a:rPr lang="en-DE" dirty="0"/>
              <a:t> führen dennoch zu brauchbaren Ergebnissen;</a:t>
            </a:r>
          </a:p>
          <a:p>
            <a:r>
              <a:rPr lang="en-DE" dirty="0"/>
              <a:t>-Persona und Refinement fehlen.</a:t>
            </a:r>
          </a:p>
        </p:txBody>
      </p:sp>
      <p:sp>
        <p:nvSpPr>
          <p:cNvPr id="9" name="TextBox 8">
            <a:extLst>
              <a:ext uri="{FF2B5EF4-FFF2-40B4-BE49-F238E27FC236}">
                <a16:creationId xmlns:a16="http://schemas.microsoft.com/office/drawing/2014/main" id="{2F2AC2F9-D416-0FEF-20B5-E6B9153B899A}"/>
              </a:ext>
            </a:extLst>
          </p:cNvPr>
          <p:cNvSpPr txBox="1"/>
          <p:nvPr/>
        </p:nvSpPr>
        <p:spPr>
          <a:xfrm>
            <a:off x="1750397" y="2828835"/>
            <a:ext cx="5880489" cy="1200329"/>
          </a:xfrm>
          <a:prstGeom prst="rect">
            <a:avLst/>
          </a:prstGeom>
          <a:noFill/>
          <a:ln>
            <a:solidFill>
              <a:schemeClr val="accent1"/>
            </a:solidFill>
          </a:ln>
        </p:spPr>
        <p:txBody>
          <a:bodyPr wrap="square" rtlCol="0">
            <a:spAutoFit/>
          </a:bodyPr>
          <a:lstStyle/>
          <a:p>
            <a:r>
              <a:rPr lang="en-GB" dirty="0" err="1">
                <a:solidFill>
                  <a:schemeClr val="accent5"/>
                </a:solidFill>
              </a:rPr>
              <a:t>Erstelle</a:t>
            </a:r>
            <a:r>
              <a:rPr lang="en-GB" dirty="0">
                <a:solidFill>
                  <a:schemeClr val="accent5"/>
                </a:solidFill>
              </a:rPr>
              <a:t> </a:t>
            </a:r>
            <a:r>
              <a:rPr lang="en-GB" dirty="0" err="1">
                <a:solidFill>
                  <a:schemeClr val="accent5"/>
                </a:solidFill>
              </a:rPr>
              <a:t>eine</a:t>
            </a:r>
            <a:r>
              <a:rPr lang="en-GB" dirty="0">
                <a:solidFill>
                  <a:schemeClr val="accent5"/>
                </a:solidFill>
              </a:rPr>
              <a:t> </a:t>
            </a:r>
            <a:r>
              <a:rPr lang="en-GB" dirty="0" err="1">
                <a:solidFill>
                  <a:schemeClr val="accent3"/>
                </a:solidFill>
              </a:rPr>
              <a:t>Wortschatzliste</a:t>
            </a:r>
            <a:r>
              <a:rPr lang="en-GB" dirty="0">
                <a:solidFill>
                  <a:schemeClr val="accent5"/>
                </a:solidFill>
              </a:rPr>
              <a:t> </a:t>
            </a:r>
            <a:r>
              <a:rPr lang="en-GB" dirty="0" err="1">
                <a:solidFill>
                  <a:schemeClr val="accent5"/>
                </a:solidFill>
              </a:rPr>
              <a:t>mit</a:t>
            </a:r>
            <a:r>
              <a:rPr lang="en-GB" dirty="0">
                <a:solidFill>
                  <a:schemeClr val="accent5"/>
                </a:solidFill>
              </a:rPr>
              <a:t> den </a:t>
            </a:r>
            <a:r>
              <a:rPr lang="en-GB" dirty="0" err="1">
                <a:solidFill>
                  <a:schemeClr val="tx2"/>
                </a:solidFill>
              </a:rPr>
              <a:t>wichtigsten</a:t>
            </a:r>
            <a:r>
              <a:rPr lang="en-GB" dirty="0">
                <a:solidFill>
                  <a:schemeClr val="tx2"/>
                </a:solidFill>
              </a:rPr>
              <a:t> </a:t>
            </a:r>
            <a:r>
              <a:rPr lang="en-GB" dirty="0" err="1">
                <a:solidFill>
                  <a:schemeClr val="tx2"/>
                </a:solidFill>
              </a:rPr>
              <a:t>Wörtern</a:t>
            </a:r>
            <a:r>
              <a:rPr lang="en-GB" dirty="0">
                <a:solidFill>
                  <a:schemeClr val="tx2"/>
                </a:solidFill>
              </a:rPr>
              <a:t> </a:t>
            </a:r>
            <a:r>
              <a:rPr lang="en-GB" dirty="0" err="1">
                <a:solidFill>
                  <a:schemeClr val="tx2"/>
                </a:solidFill>
              </a:rPr>
              <a:t>zum</a:t>
            </a:r>
            <a:r>
              <a:rPr lang="en-GB" dirty="0">
                <a:solidFill>
                  <a:schemeClr val="tx2"/>
                </a:solidFill>
              </a:rPr>
              <a:t> Thema </a:t>
            </a:r>
            <a:r>
              <a:rPr lang="en-GB" dirty="0" err="1">
                <a:solidFill>
                  <a:schemeClr val="tx2"/>
                </a:solidFill>
              </a:rPr>
              <a:t>Elektrizität</a:t>
            </a:r>
            <a:r>
              <a:rPr lang="en-GB" dirty="0">
                <a:solidFill>
                  <a:schemeClr val="tx2"/>
                </a:solidFill>
              </a:rPr>
              <a:t> für </a:t>
            </a:r>
            <a:r>
              <a:rPr lang="en-GB" dirty="0" err="1">
                <a:solidFill>
                  <a:schemeClr val="tx2"/>
                </a:solidFill>
              </a:rPr>
              <a:t>DaZ</a:t>
            </a:r>
            <a:r>
              <a:rPr lang="en-GB" dirty="0">
                <a:solidFill>
                  <a:schemeClr val="tx2"/>
                </a:solidFill>
              </a:rPr>
              <a:t>-Schüler/</a:t>
            </a:r>
            <a:r>
              <a:rPr lang="en-GB" dirty="0" err="1">
                <a:solidFill>
                  <a:schemeClr val="tx2"/>
                </a:solidFill>
              </a:rPr>
              <a:t>innen</a:t>
            </a:r>
            <a:r>
              <a:rPr lang="en-GB" dirty="0">
                <a:solidFill>
                  <a:schemeClr val="tx2"/>
                </a:solidFill>
              </a:rPr>
              <a:t> der Klasse 11 </a:t>
            </a:r>
          </a:p>
          <a:p>
            <a:r>
              <a:rPr lang="en-GB" dirty="0" err="1">
                <a:solidFill>
                  <a:srgbClr val="00B050"/>
                </a:solidFill>
              </a:rPr>
              <a:t>mit</a:t>
            </a:r>
            <a:r>
              <a:rPr lang="en-GB" dirty="0">
                <a:solidFill>
                  <a:srgbClr val="00B050"/>
                </a:solidFill>
              </a:rPr>
              <a:t> </a:t>
            </a:r>
            <a:r>
              <a:rPr lang="en-GB" dirty="0" err="1">
                <a:solidFill>
                  <a:srgbClr val="00B050"/>
                </a:solidFill>
              </a:rPr>
              <a:t>drei</a:t>
            </a:r>
            <a:r>
              <a:rPr lang="en-GB" dirty="0">
                <a:solidFill>
                  <a:srgbClr val="00B050"/>
                </a:solidFill>
              </a:rPr>
              <a:t> </a:t>
            </a:r>
            <a:r>
              <a:rPr lang="en-GB" dirty="0" err="1">
                <a:solidFill>
                  <a:srgbClr val="00B050"/>
                </a:solidFill>
              </a:rPr>
              <a:t>Spalten</a:t>
            </a:r>
            <a:r>
              <a:rPr lang="en-GB" dirty="0">
                <a:solidFill>
                  <a:srgbClr val="00B050"/>
                </a:solidFill>
              </a:rPr>
              <a:t> = Wort plus Artikel + Plural, </a:t>
            </a:r>
            <a:r>
              <a:rPr lang="en-GB" dirty="0" err="1">
                <a:solidFill>
                  <a:srgbClr val="00B050"/>
                </a:solidFill>
              </a:rPr>
              <a:t>Beispielsatz</a:t>
            </a:r>
            <a:r>
              <a:rPr lang="en-GB" dirty="0">
                <a:solidFill>
                  <a:srgbClr val="00B050"/>
                </a:solidFill>
              </a:rPr>
              <a:t>, </a:t>
            </a:r>
            <a:r>
              <a:rPr lang="en-GB" dirty="0" err="1">
                <a:solidFill>
                  <a:srgbClr val="00B050"/>
                </a:solidFill>
              </a:rPr>
              <a:t>Übersetzung</a:t>
            </a:r>
            <a:r>
              <a:rPr lang="en-GB" dirty="0">
                <a:solidFill>
                  <a:srgbClr val="00B050"/>
                </a:solidFill>
              </a:rPr>
              <a:t> </a:t>
            </a:r>
            <a:r>
              <a:rPr lang="en-GB" dirty="0" err="1">
                <a:solidFill>
                  <a:srgbClr val="00B050"/>
                </a:solidFill>
              </a:rPr>
              <a:t>Ukrainisch</a:t>
            </a:r>
            <a:r>
              <a:rPr lang="en-GB" dirty="0">
                <a:solidFill>
                  <a:srgbClr val="00B050"/>
                </a:solidFill>
              </a:rPr>
              <a:t>, </a:t>
            </a:r>
            <a:r>
              <a:rPr lang="en-GB" dirty="0" err="1">
                <a:solidFill>
                  <a:schemeClr val="accent3"/>
                </a:solidFill>
              </a:rPr>
              <a:t>Niveau</a:t>
            </a:r>
            <a:r>
              <a:rPr lang="en-GB" dirty="0">
                <a:solidFill>
                  <a:schemeClr val="accent3"/>
                </a:solidFill>
              </a:rPr>
              <a:t> A2 in </a:t>
            </a:r>
            <a:r>
              <a:rPr lang="en-GB" dirty="0" err="1">
                <a:solidFill>
                  <a:schemeClr val="accent3"/>
                </a:solidFill>
              </a:rPr>
              <a:t>einfacher</a:t>
            </a:r>
            <a:r>
              <a:rPr lang="en-GB" dirty="0">
                <a:solidFill>
                  <a:schemeClr val="accent3"/>
                </a:solidFill>
              </a:rPr>
              <a:t> </a:t>
            </a:r>
            <a:r>
              <a:rPr lang="en-GB" dirty="0" err="1">
                <a:solidFill>
                  <a:schemeClr val="accent3"/>
                </a:solidFill>
              </a:rPr>
              <a:t>Sprache</a:t>
            </a:r>
            <a:r>
              <a:rPr lang="en-GB" dirty="0">
                <a:solidFill>
                  <a:srgbClr val="00B050"/>
                </a:solidFill>
              </a:rPr>
              <a:t>.</a:t>
            </a:r>
            <a:endParaRPr lang="en-DE" dirty="0">
              <a:solidFill>
                <a:srgbClr val="00B050"/>
              </a:solidFill>
            </a:endParaRPr>
          </a:p>
        </p:txBody>
      </p:sp>
      <p:sp>
        <p:nvSpPr>
          <p:cNvPr id="10" name="TextBox 9">
            <a:extLst>
              <a:ext uri="{FF2B5EF4-FFF2-40B4-BE49-F238E27FC236}">
                <a16:creationId xmlns:a16="http://schemas.microsoft.com/office/drawing/2014/main" id="{A505200C-BE02-E50D-B331-559F84857B7B}"/>
              </a:ext>
            </a:extLst>
          </p:cNvPr>
          <p:cNvSpPr txBox="1"/>
          <p:nvPr/>
        </p:nvSpPr>
        <p:spPr>
          <a:xfrm>
            <a:off x="733665" y="3428999"/>
            <a:ext cx="859081" cy="369332"/>
          </a:xfrm>
          <a:prstGeom prst="rect">
            <a:avLst/>
          </a:prstGeom>
          <a:solidFill>
            <a:srgbClr val="00B050"/>
          </a:solidFill>
          <a:ln>
            <a:solidFill>
              <a:schemeClr val="accent6"/>
            </a:solidFill>
          </a:ln>
        </p:spPr>
        <p:txBody>
          <a:bodyPr wrap="none" rtlCol="0">
            <a:spAutoFit/>
          </a:bodyPr>
          <a:lstStyle/>
          <a:p>
            <a:r>
              <a:rPr lang="en-DE" dirty="0"/>
              <a:t>Format</a:t>
            </a:r>
          </a:p>
        </p:txBody>
      </p:sp>
      <p:sp>
        <p:nvSpPr>
          <p:cNvPr id="11" name="TextBox 10">
            <a:extLst>
              <a:ext uri="{FF2B5EF4-FFF2-40B4-BE49-F238E27FC236}">
                <a16:creationId xmlns:a16="http://schemas.microsoft.com/office/drawing/2014/main" id="{99340932-F9B4-BC8C-5C21-EFBE5453C44C}"/>
              </a:ext>
            </a:extLst>
          </p:cNvPr>
          <p:cNvSpPr txBox="1"/>
          <p:nvPr/>
        </p:nvSpPr>
        <p:spPr>
          <a:xfrm>
            <a:off x="3380861" y="2369038"/>
            <a:ext cx="513282" cy="369332"/>
          </a:xfrm>
          <a:prstGeom prst="rect">
            <a:avLst/>
          </a:prstGeom>
          <a:solidFill>
            <a:schemeClr val="accent3"/>
          </a:solidFill>
          <a:ln>
            <a:solidFill>
              <a:schemeClr val="accent3"/>
            </a:solidFill>
          </a:ln>
        </p:spPr>
        <p:txBody>
          <a:bodyPr wrap="none" rtlCol="0">
            <a:spAutoFit/>
          </a:bodyPr>
          <a:lstStyle/>
          <a:p>
            <a:r>
              <a:rPr lang="en-DE" dirty="0"/>
              <a:t>Ziel</a:t>
            </a:r>
          </a:p>
        </p:txBody>
      </p:sp>
    </p:spTree>
    <p:extLst>
      <p:ext uri="{BB962C8B-B14F-4D97-AF65-F5344CB8AC3E}">
        <p14:creationId xmlns:p14="http://schemas.microsoft.com/office/powerpoint/2010/main" val="3723240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25F9D-17ED-A4F8-7908-515EF2EEE26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DB6F35D-E336-B255-FB43-66228DDC316F}"/>
              </a:ext>
            </a:extLst>
          </p:cNvPr>
          <p:cNvSpPr txBox="1"/>
          <p:nvPr/>
        </p:nvSpPr>
        <p:spPr>
          <a:xfrm>
            <a:off x="490595" y="1554167"/>
            <a:ext cx="3817620" cy="1015663"/>
          </a:xfrm>
          <a:prstGeom prst="rect">
            <a:avLst/>
          </a:prstGeom>
          <a:noFill/>
          <a:ln>
            <a:solidFill>
              <a:schemeClr val="accent1"/>
            </a:solidFill>
          </a:ln>
        </p:spPr>
        <p:txBody>
          <a:bodyPr wrap="square" rtlCol="0">
            <a:spAutoFit/>
          </a:bodyPr>
          <a:lstStyle/>
          <a:p>
            <a:r>
              <a:rPr lang="en-GB" sz="1200" dirty="0" err="1"/>
              <a:t>Erstelle</a:t>
            </a:r>
            <a:r>
              <a:rPr lang="en-GB" sz="1200" dirty="0"/>
              <a:t> </a:t>
            </a:r>
            <a:r>
              <a:rPr lang="en-GB" sz="1200" dirty="0" err="1"/>
              <a:t>eine</a:t>
            </a:r>
            <a:r>
              <a:rPr lang="en-GB" sz="1200" dirty="0"/>
              <a:t> </a:t>
            </a:r>
            <a:r>
              <a:rPr lang="en-GB" sz="1200" dirty="0" err="1"/>
              <a:t>Wortschatzliste</a:t>
            </a:r>
            <a:r>
              <a:rPr lang="en-GB" sz="1200" dirty="0"/>
              <a:t> </a:t>
            </a:r>
            <a:r>
              <a:rPr lang="en-GB" sz="1200" dirty="0" err="1"/>
              <a:t>mit</a:t>
            </a:r>
            <a:r>
              <a:rPr lang="en-GB" sz="1200" dirty="0"/>
              <a:t> den </a:t>
            </a:r>
            <a:r>
              <a:rPr lang="en-GB" sz="1200" dirty="0" err="1"/>
              <a:t>wichtigsten</a:t>
            </a:r>
            <a:r>
              <a:rPr lang="en-GB" sz="1200" dirty="0"/>
              <a:t> </a:t>
            </a:r>
            <a:r>
              <a:rPr lang="en-GB" sz="1200" dirty="0" err="1"/>
              <a:t>Wörtern</a:t>
            </a:r>
            <a:r>
              <a:rPr lang="en-GB" sz="1200" dirty="0"/>
              <a:t> </a:t>
            </a:r>
            <a:r>
              <a:rPr lang="en-GB" sz="1200" dirty="0" err="1"/>
              <a:t>zum</a:t>
            </a:r>
            <a:r>
              <a:rPr lang="en-GB" sz="1200" dirty="0"/>
              <a:t> Thema </a:t>
            </a:r>
            <a:r>
              <a:rPr lang="en-GB" sz="1200" dirty="0" err="1"/>
              <a:t>Elektrizität</a:t>
            </a:r>
            <a:r>
              <a:rPr lang="en-GB" sz="1200" dirty="0"/>
              <a:t> für </a:t>
            </a:r>
            <a:r>
              <a:rPr lang="en-GB" sz="1200" dirty="0" err="1"/>
              <a:t>DaZ</a:t>
            </a:r>
            <a:r>
              <a:rPr lang="en-GB" sz="1200" dirty="0"/>
              <a:t>-Schüler/</a:t>
            </a:r>
            <a:r>
              <a:rPr lang="en-GB" sz="1200" dirty="0" err="1"/>
              <a:t>innen</a:t>
            </a:r>
            <a:r>
              <a:rPr lang="en-GB" sz="1200" dirty="0"/>
              <a:t> der Klasse 11 </a:t>
            </a:r>
            <a:r>
              <a:rPr lang="en-GB" sz="1200" dirty="0" err="1"/>
              <a:t>mit</a:t>
            </a:r>
            <a:r>
              <a:rPr lang="en-GB" sz="1200" dirty="0"/>
              <a:t> </a:t>
            </a:r>
            <a:r>
              <a:rPr lang="en-GB" sz="1200" dirty="0" err="1"/>
              <a:t>drei</a:t>
            </a:r>
            <a:r>
              <a:rPr lang="en-GB" sz="1200" dirty="0"/>
              <a:t> </a:t>
            </a:r>
            <a:r>
              <a:rPr lang="en-GB" sz="1200" dirty="0" err="1"/>
              <a:t>Spalten</a:t>
            </a:r>
            <a:r>
              <a:rPr lang="en-GB" sz="1200" dirty="0"/>
              <a:t> = Wort plus Artikel + Plural, </a:t>
            </a:r>
          </a:p>
          <a:p>
            <a:r>
              <a:rPr lang="en-GB" sz="1200" dirty="0" err="1"/>
              <a:t>Beispielsatz</a:t>
            </a:r>
            <a:r>
              <a:rPr lang="en-GB" sz="1200" dirty="0"/>
              <a:t>, </a:t>
            </a:r>
            <a:r>
              <a:rPr lang="en-GB" sz="1200" dirty="0" err="1"/>
              <a:t>Übersetzung</a:t>
            </a:r>
            <a:r>
              <a:rPr lang="en-GB" sz="1200" dirty="0"/>
              <a:t> </a:t>
            </a:r>
            <a:r>
              <a:rPr lang="en-GB" sz="1200" dirty="0" err="1"/>
              <a:t>Ukrainisch</a:t>
            </a:r>
            <a:r>
              <a:rPr lang="en-GB" sz="1200" dirty="0"/>
              <a:t>, </a:t>
            </a:r>
            <a:r>
              <a:rPr lang="en-GB" sz="1200" dirty="0" err="1"/>
              <a:t>Niveau</a:t>
            </a:r>
            <a:r>
              <a:rPr lang="en-GB" sz="1200" dirty="0"/>
              <a:t> A2 in </a:t>
            </a:r>
            <a:r>
              <a:rPr lang="en-GB" sz="1200" dirty="0" err="1"/>
              <a:t>einfacher</a:t>
            </a:r>
            <a:r>
              <a:rPr lang="en-GB" sz="1200" dirty="0"/>
              <a:t> </a:t>
            </a:r>
            <a:r>
              <a:rPr lang="en-GB" sz="1200" dirty="0" err="1"/>
              <a:t>Sprache</a:t>
            </a:r>
            <a:r>
              <a:rPr lang="en-GB" sz="1200" dirty="0"/>
              <a:t>.</a:t>
            </a:r>
            <a:endParaRPr lang="en-DE" sz="1200" dirty="0"/>
          </a:p>
        </p:txBody>
      </p:sp>
      <p:sp>
        <p:nvSpPr>
          <p:cNvPr id="3" name="TextBox 2">
            <a:extLst>
              <a:ext uri="{FF2B5EF4-FFF2-40B4-BE49-F238E27FC236}">
                <a16:creationId xmlns:a16="http://schemas.microsoft.com/office/drawing/2014/main" id="{E3CD8FEF-FE8C-6C8B-2E0F-079D2F2E96DE}"/>
              </a:ext>
            </a:extLst>
          </p:cNvPr>
          <p:cNvSpPr txBox="1"/>
          <p:nvPr/>
        </p:nvSpPr>
        <p:spPr>
          <a:xfrm>
            <a:off x="257907" y="788798"/>
            <a:ext cx="4964724"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Wortschatzliste</a:t>
            </a:r>
            <a:r>
              <a:rPr lang="en-GB" b="1" dirty="0"/>
              <a:t> </a:t>
            </a:r>
            <a:r>
              <a:rPr lang="en-GB" b="1" dirty="0" err="1"/>
              <a:t>DaZ</a:t>
            </a:r>
            <a:r>
              <a:rPr lang="en-GB" b="1" dirty="0"/>
              <a:t> (</a:t>
            </a:r>
            <a:r>
              <a:rPr lang="en-GB" b="1" dirty="0" err="1"/>
              <a:t>nach</a:t>
            </a:r>
            <a:r>
              <a:rPr lang="en-GB" b="1" dirty="0"/>
              <a:t> Regina Schulz)</a:t>
            </a:r>
          </a:p>
        </p:txBody>
      </p:sp>
      <p:pic>
        <p:nvPicPr>
          <p:cNvPr id="7" name="Picture 6" descr="A screenshot of a computer&#10;&#10;AI-generated content may be incorrect.">
            <a:extLst>
              <a:ext uri="{FF2B5EF4-FFF2-40B4-BE49-F238E27FC236}">
                <a16:creationId xmlns:a16="http://schemas.microsoft.com/office/drawing/2014/main" id="{F28E08E8-6039-C6AD-6437-371952DC7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1275" y="1143569"/>
            <a:ext cx="3968345" cy="4930368"/>
          </a:xfrm>
          <a:prstGeom prst="rect">
            <a:avLst/>
          </a:prstGeom>
        </p:spPr>
      </p:pic>
      <p:sp>
        <p:nvSpPr>
          <p:cNvPr id="8" name="TextBox 7">
            <a:extLst>
              <a:ext uri="{FF2B5EF4-FFF2-40B4-BE49-F238E27FC236}">
                <a16:creationId xmlns:a16="http://schemas.microsoft.com/office/drawing/2014/main" id="{D17759E9-FB68-90C8-0400-B336AEDCC057}"/>
              </a:ext>
            </a:extLst>
          </p:cNvPr>
          <p:cNvSpPr txBox="1"/>
          <p:nvPr/>
        </p:nvSpPr>
        <p:spPr>
          <a:xfrm>
            <a:off x="3767549" y="6133736"/>
            <a:ext cx="1408847" cy="276999"/>
          </a:xfrm>
          <a:prstGeom prst="rect">
            <a:avLst/>
          </a:prstGeom>
          <a:noFill/>
        </p:spPr>
        <p:txBody>
          <a:bodyPr wrap="none" rtlCol="0">
            <a:spAutoFit/>
          </a:bodyPr>
          <a:lstStyle/>
          <a:p>
            <a:r>
              <a:rPr lang="en-DE" sz="1200" dirty="0"/>
              <a:t>Fobizz: Llama 3 70B</a:t>
            </a:r>
          </a:p>
        </p:txBody>
      </p:sp>
    </p:spTree>
    <p:extLst>
      <p:ext uri="{BB962C8B-B14F-4D97-AF65-F5344CB8AC3E}">
        <p14:creationId xmlns:p14="http://schemas.microsoft.com/office/powerpoint/2010/main" val="612560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3FE75-E754-B408-0ED8-B049AF0F687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90D2509-6B48-3A7E-CD70-DF56DAEB23B6}"/>
              </a:ext>
            </a:extLst>
          </p:cNvPr>
          <p:cNvSpPr txBox="1"/>
          <p:nvPr/>
        </p:nvSpPr>
        <p:spPr>
          <a:xfrm>
            <a:off x="1110454" y="1674674"/>
            <a:ext cx="6571397" cy="3139321"/>
          </a:xfrm>
          <a:prstGeom prst="rect">
            <a:avLst/>
          </a:prstGeom>
          <a:noFill/>
          <a:ln>
            <a:solidFill>
              <a:schemeClr val="accent1"/>
            </a:solidFill>
          </a:ln>
        </p:spPr>
        <p:txBody>
          <a:bodyPr wrap="square" rtlCol="0">
            <a:spAutoFit/>
          </a:bodyPr>
          <a:lstStyle/>
          <a:p>
            <a:pPr lvl="0" eaLnBrk="0" fontAlgn="base" hangingPunct="0">
              <a:spcBef>
                <a:spcPct val="0"/>
              </a:spcBef>
              <a:spcAft>
                <a:spcPct val="0"/>
              </a:spcAft>
            </a:pPr>
            <a:r>
              <a:rPr lang="en-DE" altLang="en-DE" dirty="0">
                <a:latin typeface="Calibri" panose="020F0502020204030204" pitchFamily="34" charset="0"/>
                <a:cs typeface="Calibri" panose="020F0502020204030204" pitchFamily="34" charset="0"/>
              </a:rPr>
              <a:t>Aufgabe: Schreib einen Blogartikel</a:t>
            </a:r>
          </a:p>
          <a:p>
            <a:pPr lvl="0" eaLnBrk="0" fontAlgn="base" hangingPunct="0">
              <a:spcBef>
                <a:spcPct val="0"/>
              </a:spcBef>
              <a:spcAft>
                <a:spcPct val="0"/>
              </a:spcAft>
            </a:pPr>
            <a:r>
              <a:rPr lang="en-DE" altLang="en-DE" dirty="0">
                <a:latin typeface="Calibri" panose="020F0502020204030204" pitchFamily="34" charset="0"/>
                <a:cs typeface="Calibri" panose="020F0502020204030204" pitchFamily="34" charset="0"/>
              </a:rPr>
              <a:t>Stil: Ironisch, sarkastisch, ungewöhnlich, entgegen des geltenden Narrativ, informell</a:t>
            </a:r>
          </a:p>
          <a:p>
            <a:pPr lvl="0" eaLnBrk="0" fontAlgn="base" hangingPunct="0">
              <a:spcBef>
                <a:spcPct val="0"/>
              </a:spcBef>
              <a:spcAft>
                <a:spcPct val="0"/>
              </a:spcAft>
            </a:pPr>
            <a:r>
              <a:rPr lang="en-DE" altLang="en-DE" dirty="0">
                <a:latin typeface="Calibri" panose="020F0502020204030204" pitchFamily="34" charset="0"/>
                <a:cs typeface="Calibri" panose="020F0502020204030204" pitchFamily="34" charset="0"/>
              </a:rPr>
              <a:t>Emojis: Viele</a:t>
            </a:r>
          </a:p>
          <a:p>
            <a:pPr lvl="0" eaLnBrk="0" fontAlgn="base" hangingPunct="0">
              <a:spcBef>
                <a:spcPct val="0"/>
              </a:spcBef>
              <a:spcAft>
                <a:spcPct val="0"/>
              </a:spcAft>
            </a:pPr>
            <a:r>
              <a:rPr lang="en-DE" altLang="en-DE" dirty="0">
                <a:latin typeface="Calibri" panose="020F0502020204030204" pitchFamily="34" charset="0"/>
                <a:cs typeface="Calibri" panose="020F0502020204030204" pitchFamily="34" charset="0"/>
              </a:rPr>
              <a:t>Länge: Zwischen 700 und 900 Wörter</a:t>
            </a:r>
          </a:p>
          <a:p>
            <a:pPr lvl="0" eaLnBrk="0" fontAlgn="base" hangingPunct="0">
              <a:spcBef>
                <a:spcPct val="0"/>
              </a:spcBef>
              <a:spcAft>
                <a:spcPct val="0"/>
              </a:spcAft>
            </a:pPr>
            <a:r>
              <a:rPr lang="en-DE" altLang="en-DE" dirty="0">
                <a:latin typeface="Calibri" panose="020F0502020204030204" pitchFamily="34" charset="0"/>
                <a:cs typeface="Calibri" panose="020F0502020204030204" pitchFamily="34" charset="0"/>
              </a:rPr>
              <a:t>Zielgruppe: Online-Unternehmer, Selbstständige, Online Tätige, Vermarkter</a:t>
            </a:r>
          </a:p>
          <a:p>
            <a:pPr lvl="0" eaLnBrk="0" fontAlgn="base" hangingPunct="0">
              <a:spcBef>
                <a:spcPct val="0"/>
              </a:spcBef>
              <a:spcAft>
                <a:spcPct val="0"/>
              </a:spcAft>
            </a:pPr>
            <a:r>
              <a:rPr lang="en-DE" altLang="en-DE" dirty="0">
                <a:latin typeface="Calibri" panose="020F0502020204030204" pitchFamily="34" charset="0"/>
                <a:cs typeface="Calibri" panose="020F0502020204030204" pitchFamily="34" charset="0"/>
              </a:rPr>
              <a:t>Thema: Die Zukunft von künstlicher Intelligenz Call to Action: Abonnier unseren Newsletter für die neuesten Blogartikel</a:t>
            </a:r>
          </a:p>
          <a:p>
            <a:pPr lvl="0" eaLnBrk="0" fontAlgn="base" hangingPunct="0">
              <a:spcBef>
                <a:spcPct val="0"/>
              </a:spcBef>
              <a:spcAft>
                <a:spcPct val="0"/>
              </a:spcAft>
            </a:pPr>
            <a:r>
              <a:rPr lang="en-DE" altLang="en-DE" dirty="0">
                <a:latin typeface="Calibri" panose="020F0502020204030204" pitchFamily="34" charset="0"/>
                <a:cs typeface="Calibri" panose="020F0502020204030204" pitchFamily="34" charset="0"/>
              </a:rPr>
              <a:t>Struktur: Überschrift, Untertitel, Einleitung, Hauptteil, FAQ Sektion, Zusammenfassung, Fazit, Sprache: Deutsch</a:t>
            </a:r>
            <a:endParaRPr lang="en-DE"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A9563ED-071D-8F8A-016C-F81C282E9B3E}"/>
              </a:ext>
            </a:extLst>
          </p:cNvPr>
          <p:cNvSpPr txBox="1"/>
          <p:nvPr/>
        </p:nvSpPr>
        <p:spPr>
          <a:xfrm>
            <a:off x="257907" y="788798"/>
            <a:ext cx="4577862"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Ironischer</a:t>
            </a:r>
            <a:r>
              <a:rPr lang="en-GB" b="1" dirty="0"/>
              <a:t> </a:t>
            </a:r>
            <a:r>
              <a:rPr lang="en-GB" b="1" dirty="0" err="1"/>
              <a:t>Blogartikel</a:t>
            </a:r>
            <a:r>
              <a:rPr lang="en-GB" b="1" dirty="0"/>
              <a:t> (Regina Schulz)</a:t>
            </a:r>
          </a:p>
        </p:txBody>
      </p:sp>
    </p:spTree>
    <p:extLst>
      <p:ext uri="{BB962C8B-B14F-4D97-AF65-F5344CB8AC3E}">
        <p14:creationId xmlns:p14="http://schemas.microsoft.com/office/powerpoint/2010/main" val="4013136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1A996-CB4E-24FD-E5EA-A4E6B1AF5B2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10AE61-A1AA-7AC7-FC5C-D0497CED8A62}"/>
              </a:ext>
            </a:extLst>
          </p:cNvPr>
          <p:cNvSpPr txBox="1"/>
          <p:nvPr/>
        </p:nvSpPr>
        <p:spPr>
          <a:xfrm>
            <a:off x="1110454" y="1674674"/>
            <a:ext cx="6571397" cy="3139321"/>
          </a:xfrm>
          <a:prstGeom prst="rect">
            <a:avLst/>
          </a:prstGeom>
          <a:noFill/>
          <a:ln>
            <a:solidFill>
              <a:schemeClr val="accent1"/>
            </a:solidFill>
          </a:ln>
        </p:spPr>
        <p:txBody>
          <a:bodyPr wrap="square" rtlCol="0">
            <a:spAutoFit/>
          </a:bodyPr>
          <a:lstStyle/>
          <a:p>
            <a:pPr lvl="0" eaLnBrk="0" fontAlgn="base" hangingPunct="0">
              <a:spcBef>
                <a:spcPct val="0"/>
              </a:spcBef>
              <a:spcAft>
                <a:spcPct val="0"/>
              </a:spcAft>
            </a:pPr>
            <a:r>
              <a:rPr lang="en-DE" altLang="en-DE" dirty="0">
                <a:solidFill>
                  <a:schemeClr val="accent5"/>
                </a:solidFill>
                <a:latin typeface="Calibri" panose="020F0502020204030204" pitchFamily="34" charset="0"/>
                <a:cs typeface="Calibri" panose="020F0502020204030204" pitchFamily="34" charset="0"/>
              </a:rPr>
              <a:t>Aufgabe: Schreib einen Blogartikel</a:t>
            </a:r>
          </a:p>
          <a:p>
            <a:pPr lvl="0" eaLnBrk="0" fontAlgn="base" hangingPunct="0">
              <a:spcBef>
                <a:spcPct val="0"/>
              </a:spcBef>
              <a:spcAft>
                <a:spcPct val="0"/>
              </a:spcAft>
            </a:pPr>
            <a:r>
              <a:rPr lang="en-DE" altLang="en-DE" dirty="0">
                <a:solidFill>
                  <a:schemeClr val="tx2"/>
                </a:solidFill>
                <a:latin typeface="Calibri" panose="020F0502020204030204" pitchFamily="34" charset="0"/>
                <a:cs typeface="Calibri" panose="020F0502020204030204" pitchFamily="34" charset="0"/>
              </a:rPr>
              <a:t>Stil: Ironisch, sarkastisch, ungewöhnlich, entgegen des geltenden Narrativ, informell</a:t>
            </a:r>
          </a:p>
          <a:p>
            <a:pPr lvl="0" eaLnBrk="0" fontAlgn="base" hangingPunct="0">
              <a:spcBef>
                <a:spcPct val="0"/>
              </a:spcBef>
              <a:spcAft>
                <a:spcPct val="0"/>
              </a:spcAft>
            </a:pPr>
            <a:r>
              <a:rPr lang="en-DE" altLang="en-DE" dirty="0">
                <a:solidFill>
                  <a:schemeClr val="tx2"/>
                </a:solidFill>
                <a:latin typeface="Calibri" panose="020F0502020204030204" pitchFamily="34" charset="0"/>
                <a:cs typeface="Calibri" panose="020F0502020204030204" pitchFamily="34" charset="0"/>
              </a:rPr>
              <a:t>Emojis: Viele</a:t>
            </a:r>
          </a:p>
          <a:p>
            <a:pPr lvl="0" eaLnBrk="0" fontAlgn="base" hangingPunct="0">
              <a:spcBef>
                <a:spcPct val="0"/>
              </a:spcBef>
              <a:spcAft>
                <a:spcPct val="0"/>
              </a:spcAft>
            </a:pPr>
            <a:r>
              <a:rPr lang="en-DE" altLang="en-DE" dirty="0">
                <a:solidFill>
                  <a:schemeClr val="tx2"/>
                </a:solidFill>
                <a:latin typeface="Calibri" panose="020F0502020204030204" pitchFamily="34" charset="0"/>
                <a:cs typeface="Calibri" panose="020F0502020204030204" pitchFamily="34" charset="0"/>
              </a:rPr>
              <a:t>Länge: Zwischen 700 und 900 Wörter</a:t>
            </a:r>
          </a:p>
          <a:p>
            <a:pPr lvl="0" eaLnBrk="0" fontAlgn="base" hangingPunct="0">
              <a:spcBef>
                <a:spcPct val="0"/>
              </a:spcBef>
              <a:spcAft>
                <a:spcPct val="0"/>
              </a:spcAft>
            </a:pPr>
            <a:r>
              <a:rPr lang="en-DE" altLang="en-DE" dirty="0">
                <a:solidFill>
                  <a:schemeClr val="tx2"/>
                </a:solidFill>
                <a:latin typeface="Calibri" panose="020F0502020204030204" pitchFamily="34" charset="0"/>
                <a:cs typeface="Calibri" panose="020F0502020204030204" pitchFamily="34" charset="0"/>
              </a:rPr>
              <a:t>Zielgruppe: Online-Unternehmer, Selbstständige, Online Tätige, Vermarkter</a:t>
            </a:r>
          </a:p>
          <a:p>
            <a:pPr lvl="0" eaLnBrk="0" fontAlgn="base" hangingPunct="0">
              <a:spcBef>
                <a:spcPct val="0"/>
              </a:spcBef>
              <a:spcAft>
                <a:spcPct val="0"/>
              </a:spcAft>
            </a:pPr>
            <a:r>
              <a:rPr lang="en-DE" altLang="en-DE" dirty="0">
                <a:solidFill>
                  <a:schemeClr val="accent5"/>
                </a:solidFill>
                <a:latin typeface="Calibri" panose="020F0502020204030204" pitchFamily="34" charset="0"/>
                <a:cs typeface="Calibri" panose="020F0502020204030204" pitchFamily="34" charset="0"/>
              </a:rPr>
              <a:t>Thema: Die Zukunft von künstlicher Intelligenz </a:t>
            </a:r>
            <a:r>
              <a:rPr lang="en-DE" altLang="en-DE" dirty="0">
                <a:solidFill>
                  <a:srgbClr val="92D050"/>
                </a:solidFill>
                <a:latin typeface="Calibri" panose="020F0502020204030204" pitchFamily="34" charset="0"/>
                <a:cs typeface="Calibri" panose="020F0502020204030204" pitchFamily="34" charset="0"/>
              </a:rPr>
              <a:t>Call to Action: Abonnier unseren Newsletter für die neuesten Blogartikel</a:t>
            </a:r>
          </a:p>
          <a:p>
            <a:pPr lvl="0" eaLnBrk="0" fontAlgn="base" hangingPunct="0">
              <a:spcBef>
                <a:spcPct val="0"/>
              </a:spcBef>
              <a:spcAft>
                <a:spcPct val="0"/>
              </a:spcAft>
            </a:pPr>
            <a:r>
              <a:rPr lang="en-DE" altLang="en-DE" dirty="0">
                <a:solidFill>
                  <a:srgbClr val="00B050"/>
                </a:solidFill>
                <a:latin typeface="Calibri" panose="020F0502020204030204" pitchFamily="34" charset="0"/>
                <a:cs typeface="Calibri" panose="020F0502020204030204" pitchFamily="34" charset="0"/>
              </a:rPr>
              <a:t>Struktur: Überschrift, Untertitel, Einleitung, Hauptteil, FAQ Sektion, Zusammenfassung, Fazit, Sprache: Deutsch</a:t>
            </a:r>
            <a:endParaRPr lang="en-DE" dirty="0">
              <a:solidFill>
                <a:srgbClr val="00B05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04F86D7-66A3-7303-FA34-DAAC2C624D52}"/>
              </a:ext>
            </a:extLst>
          </p:cNvPr>
          <p:cNvSpPr txBox="1"/>
          <p:nvPr/>
        </p:nvSpPr>
        <p:spPr>
          <a:xfrm>
            <a:off x="257907" y="788798"/>
            <a:ext cx="4577862"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Ironischer</a:t>
            </a:r>
            <a:r>
              <a:rPr lang="en-GB" b="1" dirty="0"/>
              <a:t> </a:t>
            </a:r>
            <a:r>
              <a:rPr lang="en-GB" b="1" dirty="0" err="1"/>
              <a:t>Blogartikel</a:t>
            </a:r>
            <a:r>
              <a:rPr lang="en-GB" b="1" dirty="0"/>
              <a:t> (Regina Schulz)</a:t>
            </a:r>
          </a:p>
        </p:txBody>
      </p:sp>
      <p:sp>
        <p:nvSpPr>
          <p:cNvPr id="5" name="TextBox 4">
            <a:extLst>
              <a:ext uri="{FF2B5EF4-FFF2-40B4-BE49-F238E27FC236}">
                <a16:creationId xmlns:a16="http://schemas.microsoft.com/office/drawing/2014/main" id="{6C7C3A9B-4F9B-AACE-35A1-00B83BC32311}"/>
              </a:ext>
            </a:extLst>
          </p:cNvPr>
          <p:cNvSpPr txBox="1"/>
          <p:nvPr/>
        </p:nvSpPr>
        <p:spPr>
          <a:xfrm>
            <a:off x="1141433" y="1240896"/>
            <a:ext cx="955903" cy="369332"/>
          </a:xfrm>
          <a:prstGeom prst="rect">
            <a:avLst/>
          </a:prstGeom>
          <a:solidFill>
            <a:schemeClr val="accent5"/>
          </a:solidFill>
          <a:ln>
            <a:solidFill>
              <a:schemeClr val="accent6"/>
            </a:solidFill>
          </a:ln>
        </p:spPr>
        <p:txBody>
          <a:bodyPr wrap="none" rtlCol="0">
            <a:spAutoFit/>
          </a:bodyPr>
          <a:lstStyle/>
          <a:p>
            <a:r>
              <a:rPr lang="en-DE" dirty="0"/>
              <a:t>Aufgabe</a:t>
            </a:r>
          </a:p>
        </p:txBody>
      </p:sp>
      <p:sp>
        <p:nvSpPr>
          <p:cNvPr id="6" name="TextBox 5">
            <a:extLst>
              <a:ext uri="{FF2B5EF4-FFF2-40B4-BE49-F238E27FC236}">
                <a16:creationId xmlns:a16="http://schemas.microsoft.com/office/drawing/2014/main" id="{7D6EA068-7BD4-CAF3-9DFB-8824EBC040EB}"/>
              </a:ext>
            </a:extLst>
          </p:cNvPr>
          <p:cNvSpPr txBox="1"/>
          <p:nvPr/>
        </p:nvSpPr>
        <p:spPr>
          <a:xfrm>
            <a:off x="7714509" y="3790916"/>
            <a:ext cx="513282" cy="369332"/>
          </a:xfrm>
          <a:prstGeom prst="rect">
            <a:avLst/>
          </a:prstGeom>
          <a:solidFill>
            <a:schemeClr val="accent3"/>
          </a:solidFill>
          <a:ln>
            <a:solidFill>
              <a:schemeClr val="accent3"/>
            </a:solidFill>
          </a:ln>
        </p:spPr>
        <p:txBody>
          <a:bodyPr wrap="none" rtlCol="0">
            <a:spAutoFit/>
          </a:bodyPr>
          <a:lstStyle/>
          <a:p>
            <a:r>
              <a:rPr lang="en-DE" dirty="0"/>
              <a:t>Ziel</a:t>
            </a:r>
          </a:p>
        </p:txBody>
      </p:sp>
      <p:sp>
        <p:nvSpPr>
          <p:cNvPr id="7" name="TextBox 6">
            <a:extLst>
              <a:ext uri="{FF2B5EF4-FFF2-40B4-BE49-F238E27FC236}">
                <a16:creationId xmlns:a16="http://schemas.microsoft.com/office/drawing/2014/main" id="{D7628358-62F0-6ED6-28A8-5327D860500C}"/>
              </a:ext>
            </a:extLst>
          </p:cNvPr>
          <p:cNvSpPr txBox="1"/>
          <p:nvPr/>
        </p:nvSpPr>
        <p:spPr>
          <a:xfrm>
            <a:off x="7714509" y="2140847"/>
            <a:ext cx="994503" cy="369332"/>
          </a:xfrm>
          <a:prstGeom prst="rect">
            <a:avLst/>
          </a:prstGeom>
          <a:solidFill>
            <a:schemeClr val="tx2"/>
          </a:solidFill>
          <a:ln>
            <a:solidFill>
              <a:schemeClr val="accent6"/>
            </a:solidFill>
          </a:ln>
        </p:spPr>
        <p:txBody>
          <a:bodyPr wrap="square" rtlCol="0">
            <a:spAutoFit/>
          </a:bodyPr>
          <a:lstStyle/>
          <a:p>
            <a:r>
              <a:rPr lang="en-DE" dirty="0">
                <a:solidFill>
                  <a:schemeClr val="bg1"/>
                </a:solidFill>
              </a:rPr>
              <a:t>Kriterien</a:t>
            </a:r>
          </a:p>
        </p:txBody>
      </p:sp>
      <p:sp>
        <p:nvSpPr>
          <p:cNvPr id="8" name="TextBox 7">
            <a:extLst>
              <a:ext uri="{FF2B5EF4-FFF2-40B4-BE49-F238E27FC236}">
                <a16:creationId xmlns:a16="http://schemas.microsoft.com/office/drawing/2014/main" id="{249008C8-ED47-367A-D848-E5EB820DB13A}"/>
              </a:ext>
            </a:extLst>
          </p:cNvPr>
          <p:cNvSpPr txBox="1"/>
          <p:nvPr/>
        </p:nvSpPr>
        <p:spPr>
          <a:xfrm>
            <a:off x="7714509" y="4275463"/>
            <a:ext cx="859081" cy="369332"/>
          </a:xfrm>
          <a:prstGeom prst="rect">
            <a:avLst/>
          </a:prstGeom>
          <a:solidFill>
            <a:srgbClr val="00B050"/>
          </a:solidFill>
          <a:ln>
            <a:solidFill>
              <a:schemeClr val="accent6"/>
            </a:solidFill>
          </a:ln>
        </p:spPr>
        <p:txBody>
          <a:bodyPr wrap="none" rtlCol="0">
            <a:spAutoFit/>
          </a:bodyPr>
          <a:lstStyle/>
          <a:p>
            <a:r>
              <a:rPr lang="en-DE" dirty="0"/>
              <a:t>Format</a:t>
            </a:r>
          </a:p>
        </p:txBody>
      </p:sp>
      <p:sp>
        <p:nvSpPr>
          <p:cNvPr id="10" name="TextBox 9">
            <a:extLst>
              <a:ext uri="{FF2B5EF4-FFF2-40B4-BE49-F238E27FC236}">
                <a16:creationId xmlns:a16="http://schemas.microsoft.com/office/drawing/2014/main" id="{325F1720-DA6B-1D2D-A3FB-88823A726E50}"/>
              </a:ext>
            </a:extLst>
          </p:cNvPr>
          <p:cNvSpPr txBox="1"/>
          <p:nvPr/>
        </p:nvSpPr>
        <p:spPr>
          <a:xfrm>
            <a:off x="1141433" y="5344217"/>
            <a:ext cx="3340851" cy="646331"/>
          </a:xfrm>
          <a:prstGeom prst="rect">
            <a:avLst/>
          </a:prstGeom>
          <a:noFill/>
        </p:spPr>
        <p:txBody>
          <a:bodyPr wrap="none" rtlCol="0">
            <a:spAutoFit/>
          </a:bodyPr>
          <a:lstStyle/>
          <a:p>
            <a:r>
              <a:rPr lang="en-DE" b="1" u="sng" dirty="0"/>
              <a:t>Bemerkungen:</a:t>
            </a:r>
          </a:p>
          <a:p>
            <a:r>
              <a:rPr lang="en-DE" dirty="0"/>
              <a:t>-Persona und Refinement fehlen.</a:t>
            </a:r>
          </a:p>
        </p:txBody>
      </p:sp>
      <p:sp>
        <p:nvSpPr>
          <p:cNvPr id="11" name="TextBox 10">
            <a:extLst>
              <a:ext uri="{FF2B5EF4-FFF2-40B4-BE49-F238E27FC236}">
                <a16:creationId xmlns:a16="http://schemas.microsoft.com/office/drawing/2014/main" id="{16104A2D-306B-24D2-A745-5A7FB452A905}"/>
              </a:ext>
            </a:extLst>
          </p:cNvPr>
          <p:cNvSpPr txBox="1"/>
          <p:nvPr/>
        </p:nvSpPr>
        <p:spPr>
          <a:xfrm>
            <a:off x="121893" y="3617049"/>
            <a:ext cx="955903" cy="369332"/>
          </a:xfrm>
          <a:prstGeom prst="rect">
            <a:avLst/>
          </a:prstGeom>
          <a:solidFill>
            <a:schemeClr val="accent5"/>
          </a:solidFill>
          <a:ln>
            <a:solidFill>
              <a:schemeClr val="accent6"/>
            </a:solidFill>
          </a:ln>
        </p:spPr>
        <p:txBody>
          <a:bodyPr wrap="square" rtlCol="0">
            <a:spAutoFit/>
          </a:bodyPr>
          <a:lstStyle/>
          <a:p>
            <a:r>
              <a:rPr lang="en-DE" dirty="0"/>
              <a:t>Aufgabe</a:t>
            </a:r>
          </a:p>
        </p:txBody>
      </p:sp>
    </p:spTree>
    <p:extLst>
      <p:ext uri="{BB962C8B-B14F-4D97-AF65-F5344CB8AC3E}">
        <p14:creationId xmlns:p14="http://schemas.microsoft.com/office/powerpoint/2010/main" val="1497801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CDF11-B9AF-339E-9E02-67C4594E119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E823E3C-43FF-EBF7-8C79-BF1066EA7EF8}"/>
              </a:ext>
            </a:extLst>
          </p:cNvPr>
          <p:cNvSpPr txBox="1"/>
          <p:nvPr/>
        </p:nvSpPr>
        <p:spPr>
          <a:xfrm>
            <a:off x="1110453" y="1305342"/>
            <a:ext cx="3725315" cy="1785104"/>
          </a:xfrm>
          <a:prstGeom prst="rect">
            <a:avLst/>
          </a:prstGeom>
          <a:noFill/>
          <a:ln>
            <a:solidFill>
              <a:schemeClr val="accent1"/>
            </a:solidFill>
          </a:ln>
        </p:spPr>
        <p:txBody>
          <a:bodyPr wrap="square" rtlCol="0">
            <a:spAutoFit/>
          </a:bodyPr>
          <a:lstStyle/>
          <a:p>
            <a:pPr lvl="0" eaLnBrk="0" fontAlgn="base" hangingPunct="0">
              <a:spcBef>
                <a:spcPct val="0"/>
              </a:spcBef>
              <a:spcAft>
                <a:spcPct val="0"/>
              </a:spcAft>
            </a:pPr>
            <a:r>
              <a:rPr lang="en-DE" altLang="en-DE" sz="1000" dirty="0">
                <a:latin typeface="Calibri" panose="020F0502020204030204" pitchFamily="34" charset="0"/>
                <a:cs typeface="Calibri" panose="020F0502020204030204" pitchFamily="34" charset="0"/>
              </a:rPr>
              <a:t>Aufgabe: Schreib einen Blogartikel</a:t>
            </a:r>
          </a:p>
          <a:p>
            <a:pPr lvl="0" eaLnBrk="0" fontAlgn="base" hangingPunct="0">
              <a:spcBef>
                <a:spcPct val="0"/>
              </a:spcBef>
              <a:spcAft>
                <a:spcPct val="0"/>
              </a:spcAft>
            </a:pPr>
            <a:r>
              <a:rPr lang="en-DE" altLang="en-DE" sz="1000" dirty="0">
                <a:latin typeface="Calibri" panose="020F0502020204030204" pitchFamily="34" charset="0"/>
                <a:cs typeface="Calibri" panose="020F0502020204030204" pitchFamily="34" charset="0"/>
              </a:rPr>
              <a:t>Stil: Ironisch, sarkastisch, ungewöhnlich, entgegen des geltenden Narrativ, informell</a:t>
            </a:r>
          </a:p>
          <a:p>
            <a:pPr lvl="0" eaLnBrk="0" fontAlgn="base" hangingPunct="0">
              <a:spcBef>
                <a:spcPct val="0"/>
              </a:spcBef>
              <a:spcAft>
                <a:spcPct val="0"/>
              </a:spcAft>
            </a:pPr>
            <a:r>
              <a:rPr lang="en-DE" altLang="en-DE" sz="1000" dirty="0">
                <a:latin typeface="Calibri" panose="020F0502020204030204" pitchFamily="34" charset="0"/>
                <a:cs typeface="Calibri" panose="020F0502020204030204" pitchFamily="34" charset="0"/>
              </a:rPr>
              <a:t>Emojis: Viele</a:t>
            </a:r>
          </a:p>
          <a:p>
            <a:pPr lvl="0" eaLnBrk="0" fontAlgn="base" hangingPunct="0">
              <a:spcBef>
                <a:spcPct val="0"/>
              </a:spcBef>
              <a:spcAft>
                <a:spcPct val="0"/>
              </a:spcAft>
            </a:pPr>
            <a:r>
              <a:rPr lang="en-DE" altLang="en-DE" sz="1000" dirty="0">
                <a:latin typeface="Calibri" panose="020F0502020204030204" pitchFamily="34" charset="0"/>
                <a:cs typeface="Calibri" panose="020F0502020204030204" pitchFamily="34" charset="0"/>
              </a:rPr>
              <a:t>Länge: Zwischen 700 und 900 Wörter</a:t>
            </a:r>
          </a:p>
          <a:p>
            <a:pPr lvl="0" eaLnBrk="0" fontAlgn="base" hangingPunct="0">
              <a:spcBef>
                <a:spcPct val="0"/>
              </a:spcBef>
              <a:spcAft>
                <a:spcPct val="0"/>
              </a:spcAft>
            </a:pPr>
            <a:r>
              <a:rPr lang="en-DE" altLang="en-DE" sz="1000" dirty="0">
                <a:latin typeface="Calibri" panose="020F0502020204030204" pitchFamily="34" charset="0"/>
                <a:cs typeface="Calibri" panose="020F0502020204030204" pitchFamily="34" charset="0"/>
              </a:rPr>
              <a:t>Zielgruppex: Online-Unternehmer, Selbstständige, Online Tätige, Vermarkter</a:t>
            </a:r>
          </a:p>
          <a:p>
            <a:pPr lvl="0" eaLnBrk="0" fontAlgn="base" hangingPunct="0">
              <a:spcBef>
                <a:spcPct val="0"/>
              </a:spcBef>
              <a:spcAft>
                <a:spcPct val="0"/>
              </a:spcAft>
            </a:pPr>
            <a:r>
              <a:rPr lang="en-DE" altLang="en-DE" sz="1000" dirty="0">
                <a:latin typeface="Calibri" panose="020F0502020204030204" pitchFamily="34" charset="0"/>
                <a:cs typeface="Calibri" panose="020F0502020204030204" pitchFamily="34" charset="0"/>
              </a:rPr>
              <a:t>Thema: Die Zukunft von künstlicher Intelligenz Call to Action: Abonnier unseren Newsletter für die neuesten Blogartikel</a:t>
            </a:r>
          </a:p>
          <a:p>
            <a:pPr lvl="0" eaLnBrk="0" fontAlgn="base" hangingPunct="0">
              <a:spcBef>
                <a:spcPct val="0"/>
              </a:spcBef>
              <a:spcAft>
                <a:spcPct val="0"/>
              </a:spcAft>
            </a:pPr>
            <a:r>
              <a:rPr lang="en-DE" altLang="en-DE" sz="1000" dirty="0">
                <a:latin typeface="Calibri" panose="020F0502020204030204" pitchFamily="34" charset="0"/>
                <a:cs typeface="Calibri" panose="020F0502020204030204" pitchFamily="34" charset="0"/>
              </a:rPr>
              <a:t>Struktur: Überschrift, Untertitel, Einleitung, Hauptteil, FAQ Sektion, Zusammenfassung, Fazit, Sprache: Deutsch</a:t>
            </a:r>
            <a:endParaRPr lang="en-DE" sz="1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0675E3C-9B5C-4E7B-2F1B-280AAAE97DAC}"/>
              </a:ext>
            </a:extLst>
          </p:cNvPr>
          <p:cNvSpPr txBox="1"/>
          <p:nvPr/>
        </p:nvSpPr>
        <p:spPr>
          <a:xfrm>
            <a:off x="257907" y="788798"/>
            <a:ext cx="4577862"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Ironischer</a:t>
            </a:r>
            <a:r>
              <a:rPr lang="en-GB" b="1" dirty="0"/>
              <a:t> </a:t>
            </a:r>
            <a:r>
              <a:rPr lang="en-GB" b="1" dirty="0" err="1"/>
              <a:t>Blogartikel</a:t>
            </a:r>
            <a:r>
              <a:rPr lang="en-GB" b="1" dirty="0"/>
              <a:t> (Regina Schulz)</a:t>
            </a:r>
          </a:p>
        </p:txBody>
      </p:sp>
      <p:pic>
        <p:nvPicPr>
          <p:cNvPr id="5" name="Picture 4">
            <a:extLst>
              <a:ext uri="{FF2B5EF4-FFF2-40B4-BE49-F238E27FC236}">
                <a16:creationId xmlns:a16="http://schemas.microsoft.com/office/drawing/2014/main" id="{C805D9DC-A991-2934-B2BC-B089B72E5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343" y="3307977"/>
            <a:ext cx="3580708" cy="2516658"/>
          </a:xfrm>
          <a:prstGeom prst="rect">
            <a:avLst/>
          </a:prstGeom>
        </p:spPr>
      </p:pic>
      <p:pic>
        <p:nvPicPr>
          <p:cNvPr id="7" name="Picture 6" descr="A screenshot of a white text&#10;&#10;AI-generated content may be incorrect.">
            <a:extLst>
              <a:ext uri="{FF2B5EF4-FFF2-40B4-BE49-F238E27FC236}">
                <a16:creationId xmlns:a16="http://schemas.microsoft.com/office/drawing/2014/main" id="{45629EEE-5F7B-A164-3A46-6CEC6C23D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305342"/>
            <a:ext cx="3376705" cy="2110441"/>
          </a:xfrm>
          <a:prstGeom prst="rect">
            <a:avLst/>
          </a:prstGeom>
        </p:spPr>
      </p:pic>
      <p:pic>
        <p:nvPicPr>
          <p:cNvPr id="9" name="Picture 8" descr="A screenshot of a white paper&#10;&#10;AI-generated content may be incorrect.">
            <a:extLst>
              <a:ext uri="{FF2B5EF4-FFF2-40B4-BE49-F238E27FC236}">
                <a16:creationId xmlns:a16="http://schemas.microsoft.com/office/drawing/2014/main" id="{A00A16B9-E085-AA46-F219-2C47F75D4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3714194"/>
            <a:ext cx="3694783" cy="2110441"/>
          </a:xfrm>
          <a:prstGeom prst="rect">
            <a:avLst/>
          </a:prstGeom>
        </p:spPr>
      </p:pic>
      <p:sp>
        <p:nvSpPr>
          <p:cNvPr id="10" name="TextBox 9">
            <a:extLst>
              <a:ext uri="{FF2B5EF4-FFF2-40B4-BE49-F238E27FC236}">
                <a16:creationId xmlns:a16="http://schemas.microsoft.com/office/drawing/2014/main" id="{F3184CF0-12FF-DBE7-E8A8-8825201357F9}"/>
              </a:ext>
            </a:extLst>
          </p:cNvPr>
          <p:cNvSpPr txBox="1"/>
          <p:nvPr/>
        </p:nvSpPr>
        <p:spPr>
          <a:xfrm>
            <a:off x="5091952" y="3352805"/>
            <a:ext cx="484428" cy="369332"/>
          </a:xfrm>
          <a:prstGeom prst="rect">
            <a:avLst/>
          </a:prstGeom>
          <a:noFill/>
        </p:spPr>
        <p:txBody>
          <a:bodyPr wrap="none" rtlCol="0">
            <a:spAutoFit/>
          </a:bodyPr>
          <a:lstStyle/>
          <a:p>
            <a:r>
              <a:rPr lang="en-DE" dirty="0"/>
              <a:t>[…]</a:t>
            </a:r>
          </a:p>
        </p:txBody>
      </p:sp>
      <p:sp>
        <p:nvSpPr>
          <p:cNvPr id="11" name="TextBox 10">
            <a:extLst>
              <a:ext uri="{FF2B5EF4-FFF2-40B4-BE49-F238E27FC236}">
                <a16:creationId xmlns:a16="http://schemas.microsoft.com/office/drawing/2014/main" id="{8E7EDFEB-5E2D-5CB8-33A9-D1219EE6874E}"/>
              </a:ext>
            </a:extLst>
          </p:cNvPr>
          <p:cNvSpPr txBox="1"/>
          <p:nvPr/>
        </p:nvSpPr>
        <p:spPr>
          <a:xfrm>
            <a:off x="4247530" y="6123046"/>
            <a:ext cx="1269450" cy="276999"/>
          </a:xfrm>
          <a:prstGeom prst="rect">
            <a:avLst/>
          </a:prstGeom>
          <a:noFill/>
        </p:spPr>
        <p:txBody>
          <a:bodyPr wrap="none" rtlCol="0">
            <a:spAutoFit/>
          </a:bodyPr>
          <a:lstStyle/>
          <a:p>
            <a:r>
              <a:rPr lang="en-DE" sz="1200" dirty="0"/>
              <a:t>(Fobizz, GPT-OSS)</a:t>
            </a:r>
          </a:p>
        </p:txBody>
      </p:sp>
    </p:spTree>
    <p:extLst>
      <p:ext uri="{BB962C8B-B14F-4D97-AF65-F5344CB8AC3E}">
        <p14:creationId xmlns:p14="http://schemas.microsoft.com/office/powerpoint/2010/main" val="257730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7DED0-C63B-F6DF-CFC2-633F9B269166}"/>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FF4BDBFD-4163-5666-75CA-908709511147}"/>
              </a:ext>
            </a:extLst>
          </p:cNvPr>
          <p:cNvSpPr/>
          <p:nvPr/>
        </p:nvSpPr>
        <p:spPr>
          <a:xfrm>
            <a:off x="893762" y="5676900"/>
            <a:ext cx="2100262" cy="133350"/>
          </a:xfrm>
          <a:custGeom>
            <a:avLst/>
            <a:gdLst/>
            <a:ahLst/>
            <a:cxnLst/>
            <a:rect l="l" t="t" r="r" b="b"/>
            <a:pathLst>
              <a:path w="5600699" h="355600">
                <a:moveTo>
                  <a:pt x="0" y="0"/>
                </a:moveTo>
                <a:lnTo>
                  <a:pt x="5600699" y="0"/>
                </a:lnTo>
                <a:lnTo>
                  <a:pt x="5600699" y="355600"/>
                </a:lnTo>
                <a:lnTo>
                  <a:pt x="0" y="355600"/>
                </a:lnTo>
                <a:close/>
              </a:path>
            </a:pathLst>
          </a:custGeom>
          <a:solidFill>
            <a:srgbClr val="000000">
              <a:alpha val="0"/>
            </a:srgbClr>
          </a:solidFill>
        </p:spPr>
        <p:txBody>
          <a:bodyPr/>
          <a:lstStyle/>
          <a:p>
            <a:endParaRPr lang="de-DE" sz="900" noProof="0" dirty="0"/>
          </a:p>
        </p:txBody>
      </p:sp>
      <p:sp>
        <p:nvSpPr>
          <p:cNvPr id="20" name="Freeform 20">
            <a:extLst>
              <a:ext uri="{FF2B5EF4-FFF2-40B4-BE49-F238E27FC236}">
                <a16:creationId xmlns:a16="http://schemas.microsoft.com/office/drawing/2014/main" id="{567E852F-4253-DE94-D75C-04C527BBED0F}"/>
              </a:ext>
            </a:extLst>
          </p:cNvPr>
          <p:cNvSpPr/>
          <p:nvPr/>
        </p:nvSpPr>
        <p:spPr>
          <a:xfrm>
            <a:off x="1670663" y="990410"/>
            <a:ext cx="4502296" cy="448755"/>
          </a:xfrm>
          <a:custGeom>
            <a:avLst/>
            <a:gdLst/>
            <a:ahLst/>
            <a:cxnLst/>
            <a:rect l="l" t="t" r="r" b="b"/>
            <a:pathLst>
              <a:path w="17651651" h="1298347">
                <a:moveTo>
                  <a:pt x="0" y="0"/>
                </a:moveTo>
                <a:lnTo>
                  <a:pt x="17651651" y="0"/>
                </a:lnTo>
                <a:lnTo>
                  <a:pt x="17651651" y="1298347"/>
                </a:lnTo>
                <a:lnTo>
                  <a:pt x="0" y="1298347"/>
                </a:lnTo>
                <a:close/>
              </a:path>
            </a:pathLst>
          </a:custGeom>
          <a:solidFill>
            <a:srgbClr val="000000">
              <a:alpha val="0"/>
            </a:srgbClr>
          </a:solidFill>
        </p:spPr>
        <p:txBody>
          <a:bodyPr/>
          <a:lstStyle/>
          <a:p>
            <a:endParaRPr lang="de-DE" sz="900" noProof="0" dirty="0"/>
          </a:p>
        </p:txBody>
      </p:sp>
      <p:sp>
        <p:nvSpPr>
          <p:cNvPr id="2" name="TextBox 1">
            <a:extLst>
              <a:ext uri="{FF2B5EF4-FFF2-40B4-BE49-F238E27FC236}">
                <a16:creationId xmlns:a16="http://schemas.microsoft.com/office/drawing/2014/main" id="{6F318766-CEEA-AD50-9912-7B8E94DEE85A}"/>
              </a:ext>
            </a:extLst>
          </p:cNvPr>
          <p:cNvSpPr txBox="1"/>
          <p:nvPr/>
        </p:nvSpPr>
        <p:spPr>
          <a:xfrm>
            <a:off x="2847008" y="706465"/>
            <a:ext cx="3449983" cy="461665"/>
          </a:xfrm>
          <a:prstGeom prst="rect">
            <a:avLst/>
          </a:prstGeom>
          <a:noFill/>
        </p:spPr>
        <p:txBody>
          <a:bodyPr wrap="none" rtlCol="0">
            <a:spAutoFit/>
          </a:bodyPr>
          <a:lstStyle/>
          <a:p>
            <a:r>
              <a:rPr lang="en-DE" sz="2400" b="1" dirty="0">
                <a:latin typeface="Helvetica" pitchFamily="2" charset="0"/>
              </a:rPr>
              <a:t>Aufbau eines Prompts</a:t>
            </a:r>
          </a:p>
        </p:txBody>
      </p:sp>
      <p:pic>
        <p:nvPicPr>
          <p:cNvPr id="7" name="Picture 6" descr="A white sheet with black text&#10;&#10;AI-generated content may be incorrect.">
            <a:extLst>
              <a:ext uri="{FF2B5EF4-FFF2-40B4-BE49-F238E27FC236}">
                <a16:creationId xmlns:a16="http://schemas.microsoft.com/office/drawing/2014/main" id="{9E7B694E-431A-BA02-DD32-153BA858C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501" y="1109327"/>
            <a:ext cx="4393915" cy="4997162"/>
          </a:xfrm>
          <a:prstGeom prst="rect">
            <a:avLst/>
          </a:prstGeom>
        </p:spPr>
      </p:pic>
      <p:sp>
        <p:nvSpPr>
          <p:cNvPr id="8" name="TextBox 7">
            <a:extLst>
              <a:ext uri="{FF2B5EF4-FFF2-40B4-BE49-F238E27FC236}">
                <a16:creationId xmlns:a16="http://schemas.microsoft.com/office/drawing/2014/main" id="{9FC5D5E3-A338-D2BD-5B30-026C7B12335D}"/>
              </a:ext>
            </a:extLst>
          </p:cNvPr>
          <p:cNvSpPr txBox="1"/>
          <p:nvPr/>
        </p:nvSpPr>
        <p:spPr>
          <a:xfrm>
            <a:off x="4144147" y="6108681"/>
            <a:ext cx="922047" cy="246221"/>
          </a:xfrm>
          <a:prstGeom prst="rect">
            <a:avLst/>
          </a:prstGeom>
          <a:noFill/>
        </p:spPr>
        <p:txBody>
          <a:bodyPr wrap="none" rtlCol="0">
            <a:spAutoFit/>
          </a:bodyPr>
          <a:lstStyle/>
          <a:p>
            <a:r>
              <a:rPr lang="en-DE" sz="1000" dirty="0"/>
              <a:t>(Fobizz, GPT5)</a:t>
            </a:r>
          </a:p>
        </p:txBody>
      </p:sp>
      <p:sp>
        <p:nvSpPr>
          <p:cNvPr id="11" name="TextBox 10">
            <a:extLst>
              <a:ext uri="{FF2B5EF4-FFF2-40B4-BE49-F238E27FC236}">
                <a16:creationId xmlns:a16="http://schemas.microsoft.com/office/drawing/2014/main" id="{08E2CD8C-E55C-15F0-D1B0-B3E0033FBEEB}"/>
              </a:ext>
            </a:extLst>
          </p:cNvPr>
          <p:cNvSpPr txBox="1"/>
          <p:nvPr/>
        </p:nvSpPr>
        <p:spPr>
          <a:xfrm>
            <a:off x="707585" y="1191642"/>
            <a:ext cx="3334916" cy="1754326"/>
          </a:xfrm>
          <a:prstGeom prst="rect">
            <a:avLst/>
          </a:prstGeom>
          <a:noFill/>
        </p:spPr>
        <p:txBody>
          <a:bodyPr wrap="square" rtlCol="0">
            <a:spAutoFit/>
          </a:bodyPr>
          <a:lstStyle/>
          <a:p>
            <a:r>
              <a:rPr lang="de-DE" b="1" dirty="0"/>
              <a:t>Prompt:</a:t>
            </a:r>
          </a:p>
          <a:p>
            <a:r>
              <a:rPr lang="de-DE" dirty="0"/>
              <a:t>Erkläre fürs </a:t>
            </a:r>
            <a:r>
              <a:rPr lang="de-DE" dirty="0" err="1"/>
              <a:t>Prompting</a:t>
            </a:r>
            <a:r>
              <a:rPr lang="de-DE" dirty="0"/>
              <a:t> </a:t>
            </a:r>
          </a:p>
          <a:p>
            <a:r>
              <a:rPr lang="de-DE" dirty="0"/>
              <a:t>"Persona, Aufgabe, Kriterien, Ziel, </a:t>
            </a:r>
          </a:p>
          <a:p>
            <a:r>
              <a:rPr lang="de-DE" dirty="0"/>
              <a:t>Format und </a:t>
            </a:r>
            <a:r>
              <a:rPr lang="de-DE" dirty="0" err="1"/>
              <a:t>Refinement</a:t>
            </a:r>
            <a:r>
              <a:rPr lang="de-DE" dirty="0"/>
              <a:t>". </a:t>
            </a:r>
          </a:p>
          <a:p>
            <a:r>
              <a:rPr lang="en-GB" dirty="0" err="1"/>
              <a:t>Verwende</a:t>
            </a:r>
            <a:r>
              <a:rPr lang="en-GB" dirty="0"/>
              <a:t> </a:t>
            </a:r>
            <a:r>
              <a:rPr lang="en-GB" dirty="0" err="1"/>
              <a:t>eine</a:t>
            </a:r>
            <a:r>
              <a:rPr lang="en-GB" dirty="0"/>
              <a:t> </a:t>
            </a:r>
            <a:r>
              <a:rPr lang="en-GB" dirty="0" err="1"/>
              <a:t>Tabelle</a:t>
            </a:r>
            <a:r>
              <a:rPr lang="en-GB" dirty="0"/>
              <a:t>. </a:t>
            </a:r>
          </a:p>
          <a:p>
            <a:r>
              <a:rPr lang="en-GB" dirty="0"/>
              <a:t>Gib </a:t>
            </a:r>
            <a:r>
              <a:rPr lang="en-GB" dirty="0" err="1"/>
              <a:t>Beispiele</a:t>
            </a:r>
            <a:r>
              <a:rPr lang="en-GB" dirty="0"/>
              <a:t>. Lasse </a:t>
            </a:r>
            <a:r>
              <a:rPr lang="en-GB" dirty="0" err="1"/>
              <a:t>dir</a:t>
            </a:r>
            <a:r>
              <a:rPr lang="en-GB" dirty="0"/>
              <a:t> Zeit.</a:t>
            </a:r>
            <a:endParaRPr lang="en-DE" dirty="0"/>
          </a:p>
        </p:txBody>
      </p:sp>
      <p:sp>
        <p:nvSpPr>
          <p:cNvPr id="13" name="TextBox 12">
            <a:extLst>
              <a:ext uri="{FF2B5EF4-FFF2-40B4-BE49-F238E27FC236}">
                <a16:creationId xmlns:a16="http://schemas.microsoft.com/office/drawing/2014/main" id="{63AED62C-0B07-4840-6D59-830182926AB9}"/>
              </a:ext>
            </a:extLst>
          </p:cNvPr>
          <p:cNvSpPr txBox="1"/>
          <p:nvPr/>
        </p:nvSpPr>
        <p:spPr>
          <a:xfrm>
            <a:off x="707584" y="3438937"/>
            <a:ext cx="3334917" cy="2677656"/>
          </a:xfrm>
          <a:prstGeom prst="rect">
            <a:avLst/>
          </a:prstGeom>
          <a:noFill/>
        </p:spPr>
        <p:txBody>
          <a:bodyPr wrap="square" rtlCol="0">
            <a:spAutoFit/>
          </a:bodyPr>
          <a:lstStyle/>
          <a:p>
            <a:r>
              <a:rPr lang="en-DE" sz="1400" b="1" dirty="0"/>
              <a:t>Checkliste zum eigenen Prompt</a:t>
            </a:r>
            <a:endParaRPr lang="en-DE" sz="1400" dirty="0"/>
          </a:p>
          <a:p>
            <a:pPr lvl="0"/>
            <a:r>
              <a:rPr lang="en-DE" sz="1400" dirty="0"/>
              <a:t>Persona klar?            (Rolle, Ton, Expertise)</a:t>
            </a:r>
          </a:p>
          <a:p>
            <a:pPr lvl="0"/>
            <a:r>
              <a:rPr lang="en-DE" sz="1400" dirty="0"/>
              <a:t>Aufgabe eindeutig? (Verb + Objekt +</a:t>
            </a:r>
          </a:p>
          <a:p>
            <a:pPr lvl="0"/>
            <a:r>
              <a:rPr lang="en-DE" sz="1400" dirty="0"/>
              <a:t> 	               Umfang)</a:t>
            </a:r>
          </a:p>
          <a:p>
            <a:pPr lvl="0"/>
            <a:r>
              <a:rPr lang="en-DE" sz="1400" dirty="0"/>
              <a:t>Kriterien messbar? (Länge, Quellen, Stil, </a:t>
            </a:r>
          </a:p>
          <a:p>
            <a:pPr lvl="0"/>
            <a:r>
              <a:rPr lang="en-DE" sz="1400" dirty="0"/>
              <a:t>                                     Grenzen)</a:t>
            </a:r>
          </a:p>
          <a:p>
            <a:pPr lvl="0"/>
            <a:r>
              <a:rPr lang="en-DE" sz="1400" dirty="0"/>
              <a:t>Ziel benannt?           (Publikum,         </a:t>
            </a:r>
          </a:p>
          <a:p>
            <a:pPr lvl="0"/>
            <a:r>
              <a:rPr lang="en-DE" sz="1400" dirty="0"/>
              <a:t>                                     Entscheidung, Nutzen)</a:t>
            </a:r>
          </a:p>
          <a:p>
            <a:pPr lvl="0"/>
            <a:r>
              <a:rPr lang="en-DE" sz="1400" dirty="0"/>
              <a:t>Format festgelegt?  (Struktur, Sektionen, </a:t>
            </a:r>
          </a:p>
          <a:p>
            <a:pPr lvl="0"/>
            <a:r>
              <a:rPr lang="en-DE" sz="1400" dirty="0"/>
              <a:t>                                     Tabellen)</a:t>
            </a:r>
          </a:p>
          <a:p>
            <a:pPr lvl="0"/>
            <a:r>
              <a:rPr lang="en-DE" sz="1400" dirty="0"/>
              <a:t>Ref. vorgesehen?     (Rückfragen, Varianten, </a:t>
            </a:r>
          </a:p>
          <a:p>
            <a:pPr lvl="0"/>
            <a:r>
              <a:rPr lang="en-DE" sz="1400" dirty="0"/>
              <a:t>                                     Iterationen)</a:t>
            </a:r>
          </a:p>
        </p:txBody>
      </p:sp>
    </p:spTree>
    <p:extLst>
      <p:ext uri="{BB962C8B-B14F-4D97-AF65-F5344CB8AC3E}">
        <p14:creationId xmlns:p14="http://schemas.microsoft.com/office/powerpoint/2010/main" val="177724398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6CF3F-1EC7-0698-5CDA-4B2743C5BE5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DEE7DA8-6672-8208-CA35-0DE4FE79B9A7}"/>
              </a:ext>
            </a:extLst>
          </p:cNvPr>
          <p:cNvSpPr txBox="1"/>
          <p:nvPr/>
        </p:nvSpPr>
        <p:spPr>
          <a:xfrm>
            <a:off x="1185750" y="1545710"/>
            <a:ext cx="6845439" cy="1477328"/>
          </a:xfrm>
          <a:prstGeom prst="rect">
            <a:avLst/>
          </a:prstGeom>
          <a:noFill/>
          <a:ln>
            <a:solidFill>
              <a:schemeClr val="accent1"/>
            </a:solidFill>
          </a:ln>
        </p:spPr>
        <p:txBody>
          <a:bodyPr wrap="square" rtlCol="0">
            <a:spAutoFit/>
          </a:bodyPr>
          <a:lstStyle/>
          <a:p>
            <a:r>
              <a:rPr lang="en-GB" dirty="0" err="1"/>
              <a:t>Erstelle</a:t>
            </a:r>
            <a:r>
              <a:rPr lang="en-GB" dirty="0"/>
              <a:t> </a:t>
            </a:r>
            <a:r>
              <a:rPr lang="en-GB" dirty="0" err="1"/>
              <a:t>eine</a:t>
            </a:r>
            <a:r>
              <a:rPr lang="en-GB" dirty="0"/>
              <a:t> </a:t>
            </a:r>
            <a:r>
              <a:rPr lang="en-GB" dirty="0" err="1"/>
              <a:t>Tabelle</a:t>
            </a:r>
            <a:r>
              <a:rPr lang="en-GB" dirty="0"/>
              <a:t> </a:t>
            </a:r>
            <a:r>
              <a:rPr lang="en-GB" dirty="0" err="1"/>
              <a:t>mit</a:t>
            </a:r>
            <a:r>
              <a:rPr lang="en-GB" dirty="0"/>
              <a:t> 20 </a:t>
            </a:r>
            <a:r>
              <a:rPr lang="en-GB" dirty="0" err="1"/>
              <a:t>Begriffen</a:t>
            </a:r>
            <a:r>
              <a:rPr lang="en-GB" dirty="0"/>
              <a:t>. In der 1. </a:t>
            </a:r>
            <a:r>
              <a:rPr lang="en-GB" dirty="0" err="1"/>
              <a:t>Spalte</a:t>
            </a:r>
            <a:r>
              <a:rPr lang="en-GB" dirty="0"/>
              <a:t> </a:t>
            </a:r>
            <a:r>
              <a:rPr lang="en-GB" dirty="0" err="1"/>
              <a:t>verwende</a:t>
            </a:r>
            <a:r>
              <a:rPr lang="en-GB" dirty="0"/>
              <a:t> </a:t>
            </a:r>
            <a:r>
              <a:rPr lang="en-GB" dirty="0" err="1"/>
              <a:t>typische</a:t>
            </a:r>
            <a:r>
              <a:rPr lang="en-GB" dirty="0"/>
              <a:t> </a:t>
            </a:r>
            <a:r>
              <a:rPr lang="en-GB" dirty="0" err="1"/>
              <a:t>sprachliche</a:t>
            </a:r>
            <a:r>
              <a:rPr lang="en-GB" dirty="0"/>
              <a:t> Mittel in </a:t>
            </a:r>
            <a:r>
              <a:rPr lang="en-GB" dirty="0" err="1"/>
              <a:t>Gedichten</a:t>
            </a:r>
            <a:r>
              <a:rPr lang="en-GB" dirty="0"/>
              <a:t> und Reden. In der 2. </a:t>
            </a:r>
            <a:r>
              <a:rPr lang="en-GB" dirty="0" err="1"/>
              <a:t>Spalte</a:t>
            </a:r>
            <a:r>
              <a:rPr lang="en-GB" dirty="0"/>
              <a:t> </a:t>
            </a:r>
          </a:p>
          <a:p>
            <a:r>
              <a:rPr lang="en-GB" dirty="0"/>
              <a:t>gib </a:t>
            </a:r>
            <a:r>
              <a:rPr lang="en-GB" dirty="0" err="1"/>
              <a:t>eine</a:t>
            </a:r>
            <a:r>
              <a:rPr lang="en-GB" dirty="0"/>
              <a:t> </a:t>
            </a:r>
            <a:r>
              <a:rPr lang="en-GB" dirty="0" err="1"/>
              <a:t>einfache</a:t>
            </a:r>
            <a:r>
              <a:rPr lang="en-GB" dirty="0"/>
              <a:t> </a:t>
            </a:r>
            <a:r>
              <a:rPr lang="en-GB" dirty="0" err="1"/>
              <a:t>Erklärung</a:t>
            </a:r>
            <a:r>
              <a:rPr lang="en-GB" dirty="0"/>
              <a:t> der </a:t>
            </a:r>
            <a:r>
              <a:rPr lang="en-GB" dirty="0" err="1"/>
              <a:t>sprachlichen</a:t>
            </a:r>
            <a:r>
              <a:rPr lang="en-GB" dirty="0"/>
              <a:t> Mittel. in der 3. Reihe </a:t>
            </a:r>
            <a:r>
              <a:rPr lang="en-GB" dirty="0" err="1"/>
              <a:t>ein</a:t>
            </a:r>
            <a:r>
              <a:rPr lang="en-GB" dirty="0"/>
              <a:t> </a:t>
            </a:r>
            <a:r>
              <a:rPr lang="en-GB" dirty="0" err="1"/>
              <a:t>Beispiel</a:t>
            </a:r>
            <a:r>
              <a:rPr lang="en-GB" dirty="0"/>
              <a:t> </a:t>
            </a:r>
            <a:r>
              <a:rPr lang="en-GB" dirty="0" err="1"/>
              <a:t>vom</a:t>
            </a:r>
            <a:r>
              <a:rPr lang="en-GB" dirty="0"/>
              <a:t> </a:t>
            </a:r>
            <a:r>
              <a:rPr lang="en-GB" dirty="0" err="1"/>
              <a:t>jeweiligen</a:t>
            </a:r>
            <a:r>
              <a:rPr lang="en-GB" dirty="0"/>
              <a:t> </a:t>
            </a:r>
            <a:r>
              <a:rPr lang="en-GB" dirty="0" err="1"/>
              <a:t>sprachlichen</a:t>
            </a:r>
            <a:r>
              <a:rPr lang="en-GB" dirty="0"/>
              <a:t> Mittel, in der 4. Reihe die </a:t>
            </a:r>
            <a:r>
              <a:rPr lang="en-GB" dirty="0" err="1"/>
              <a:t>vermutliche</a:t>
            </a:r>
            <a:r>
              <a:rPr lang="en-GB" dirty="0"/>
              <a:t> </a:t>
            </a:r>
            <a:r>
              <a:rPr lang="en-GB" dirty="0" err="1"/>
              <a:t>Leserwirkung</a:t>
            </a:r>
            <a:r>
              <a:rPr lang="en-GB" dirty="0"/>
              <a:t>.</a:t>
            </a:r>
          </a:p>
        </p:txBody>
      </p:sp>
      <p:sp>
        <p:nvSpPr>
          <p:cNvPr id="3" name="TextBox 2">
            <a:extLst>
              <a:ext uri="{FF2B5EF4-FFF2-40B4-BE49-F238E27FC236}">
                <a16:creationId xmlns:a16="http://schemas.microsoft.com/office/drawing/2014/main" id="{116F5063-C252-94F3-B457-0635F999F62E}"/>
              </a:ext>
            </a:extLst>
          </p:cNvPr>
          <p:cNvSpPr txBox="1"/>
          <p:nvPr/>
        </p:nvSpPr>
        <p:spPr>
          <a:xfrm>
            <a:off x="257907" y="788798"/>
            <a:ext cx="4517293"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Tabelle</a:t>
            </a:r>
            <a:r>
              <a:rPr lang="en-GB" b="1" dirty="0"/>
              <a:t> </a:t>
            </a:r>
            <a:r>
              <a:rPr lang="en-GB" b="1" dirty="0" err="1"/>
              <a:t>zu</a:t>
            </a:r>
            <a:r>
              <a:rPr lang="en-GB" b="1" dirty="0"/>
              <a:t> </a:t>
            </a:r>
            <a:r>
              <a:rPr lang="en-GB" b="1" dirty="0" err="1"/>
              <a:t>sprachlichen</a:t>
            </a:r>
            <a:r>
              <a:rPr lang="en-GB" b="1" dirty="0"/>
              <a:t> </a:t>
            </a:r>
            <a:r>
              <a:rPr lang="en-GB" b="1" dirty="0" err="1"/>
              <a:t>Mitteln</a:t>
            </a:r>
            <a:r>
              <a:rPr lang="en-GB" b="1" dirty="0"/>
              <a:t>, Quiz </a:t>
            </a:r>
          </a:p>
        </p:txBody>
      </p:sp>
      <p:sp>
        <p:nvSpPr>
          <p:cNvPr id="5" name="TextBox 4">
            <a:extLst>
              <a:ext uri="{FF2B5EF4-FFF2-40B4-BE49-F238E27FC236}">
                <a16:creationId xmlns:a16="http://schemas.microsoft.com/office/drawing/2014/main" id="{B339D5E4-C126-4E24-394C-D441C9AD962A}"/>
              </a:ext>
            </a:extLst>
          </p:cNvPr>
          <p:cNvSpPr txBox="1"/>
          <p:nvPr/>
        </p:nvSpPr>
        <p:spPr>
          <a:xfrm>
            <a:off x="1185750" y="3270298"/>
            <a:ext cx="6845439" cy="2308324"/>
          </a:xfrm>
          <a:prstGeom prst="rect">
            <a:avLst/>
          </a:prstGeom>
          <a:noFill/>
          <a:ln>
            <a:solidFill>
              <a:schemeClr val="accent1"/>
            </a:solidFill>
          </a:ln>
        </p:spPr>
        <p:txBody>
          <a:bodyPr wrap="square" rtlCol="0">
            <a:spAutoFit/>
          </a:bodyPr>
          <a:lstStyle/>
          <a:p>
            <a:r>
              <a:rPr lang="en-GB" dirty="0" err="1"/>
              <a:t>Jetzt</a:t>
            </a:r>
            <a:r>
              <a:rPr lang="en-GB" dirty="0"/>
              <a:t> </a:t>
            </a:r>
            <a:r>
              <a:rPr lang="en-GB" dirty="0" err="1"/>
              <a:t>erstelle</a:t>
            </a:r>
            <a:r>
              <a:rPr lang="en-GB" dirty="0"/>
              <a:t> </a:t>
            </a:r>
            <a:r>
              <a:rPr lang="en-GB" dirty="0" err="1"/>
              <a:t>aus</a:t>
            </a:r>
            <a:r>
              <a:rPr lang="en-GB" dirty="0"/>
              <a:t> den </a:t>
            </a:r>
            <a:r>
              <a:rPr lang="en-GB" dirty="0" err="1"/>
              <a:t>sprachlichen</a:t>
            </a:r>
            <a:r>
              <a:rPr lang="en-GB" dirty="0"/>
              <a:t> </a:t>
            </a:r>
            <a:r>
              <a:rPr lang="en-GB" dirty="0" err="1"/>
              <a:t>Mitteln</a:t>
            </a:r>
            <a:r>
              <a:rPr lang="en-GB" dirty="0"/>
              <a:t> </a:t>
            </a:r>
            <a:r>
              <a:rPr lang="en-GB" dirty="0" err="1"/>
              <a:t>ein</a:t>
            </a:r>
            <a:r>
              <a:rPr lang="en-GB" dirty="0"/>
              <a:t> Quiz, 20 </a:t>
            </a:r>
            <a:r>
              <a:rPr lang="en-GB" dirty="0" err="1"/>
              <a:t>Aufgaben</a:t>
            </a:r>
            <a:r>
              <a:rPr lang="en-GB" dirty="0"/>
              <a:t>. </a:t>
            </a:r>
          </a:p>
          <a:p>
            <a:r>
              <a:rPr lang="en-GB" dirty="0" err="1"/>
              <a:t>Verwende</a:t>
            </a:r>
            <a:r>
              <a:rPr lang="en-GB" dirty="0"/>
              <a:t> </a:t>
            </a:r>
            <a:r>
              <a:rPr lang="en-GB" dirty="0" err="1"/>
              <a:t>jeweils</a:t>
            </a:r>
            <a:r>
              <a:rPr lang="en-GB" dirty="0"/>
              <a:t> </a:t>
            </a:r>
            <a:r>
              <a:rPr lang="en-GB" dirty="0" err="1"/>
              <a:t>eines</a:t>
            </a:r>
            <a:r>
              <a:rPr lang="en-GB" dirty="0"/>
              <a:t> der </a:t>
            </a:r>
            <a:r>
              <a:rPr lang="en-GB" dirty="0" err="1"/>
              <a:t>sprachlichen</a:t>
            </a:r>
            <a:r>
              <a:rPr lang="en-GB" dirty="0"/>
              <a:t> Mittel. </a:t>
            </a:r>
          </a:p>
          <a:p>
            <a:r>
              <a:rPr lang="en-GB" dirty="0" err="1"/>
              <a:t>Produziere</a:t>
            </a:r>
            <a:r>
              <a:rPr lang="en-GB" dirty="0"/>
              <a:t> pro Aufgabe </a:t>
            </a:r>
            <a:r>
              <a:rPr lang="en-GB" dirty="0" err="1"/>
              <a:t>einen</a:t>
            </a:r>
            <a:r>
              <a:rPr lang="en-GB" dirty="0"/>
              <a:t>, maximal 2 </a:t>
            </a:r>
            <a:r>
              <a:rPr lang="en-GB" dirty="0" err="1"/>
              <a:t>Sätze</a:t>
            </a:r>
            <a:r>
              <a:rPr lang="en-GB" dirty="0"/>
              <a:t>, in </a:t>
            </a:r>
            <a:r>
              <a:rPr lang="en-GB" dirty="0" err="1"/>
              <a:t>dem</a:t>
            </a:r>
            <a:r>
              <a:rPr lang="en-GB" dirty="0"/>
              <a:t> </a:t>
            </a:r>
            <a:r>
              <a:rPr lang="en-GB" dirty="0" err="1"/>
              <a:t>bzw</a:t>
            </a:r>
            <a:r>
              <a:rPr lang="en-GB" dirty="0"/>
              <a:t>. in </a:t>
            </a:r>
            <a:r>
              <a:rPr lang="en-GB" dirty="0" err="1"/>
              <a:t>denen</a:t>
            </a:r>
            <a:r>
              <a:rPr lang="en-GB" dirty="0"/>
              <a:t> das </a:t>
            </a:r>
            <a:r>
              <a:rPr lang="en-GB" dirty="0" err="1"/>
              <a:t>jeweilige</a:t>
            </a:r>
            <a:r>
              <a:rPr lang="en-GB" dirty="0"/>
              <a:t> </a:t>
            </a:r>
            <a:r>
              <a:rPr lang="en-GB" dirty="0" err="1"/>
              <a:t>sprachliche</a:t>
            </a:r>
            <a:r>
              <a:rPr lang="en-GB" dirty="0"/>
              <a:t> Mittel </a:t>
            </a:r>
            <a:r>
              <a:rPr lang="en-GB" dirty="0" err="1"/>
              <a:t>vorkommt</a:t>
            </a:r>
            <a:r>
              <a:rPr lang="en-GB" dirty="0"/>
              <a:t>. </a:t>
            </a:r>
          </a:p>
          <a:p>
            <a:r>
              <a:rPr lang="en-GB" dirty="0"/>
              <a:t>Gib die </a:t>
            </a:r>
            <a:r>
              <a:rPr lang="en-GB" dirty="0" err="1"/>
              <a:t>Lösungen</a:t>
            </a:r>
            <a:r>
              <a:rPr lang="en-GB" dirty="0"/>
              <a:t> der </a:t>
            </a:r>
            <a:r>
              <a:rPr lang="en-GB" dirty="0" err="1"/>
              <a:t>Aufgaben</a:t>
            </a:r>
            <a:r>
              <a:rPr lang="en-GB" dirty="0"/>
              <a:t> </a:t>
            </a:r>
            <a:r>
              <a:rPr lang="en-GB" dirty="0" err="1"/>
              <a:t>durchnummeriert</a:t>
            </a:r>
            <a:r>
              <a:rPr lang="en-GB" dirty="0"/>
              <a:t> am Ende in der 1. </a:t>
            </a:r>
            <a:r>
              <a:rPr lang="en-GB" dirty="0" err="1"/>
              <a:t>Spalte</a:t>
            </a:r>
            <a:r>
              <a:rPr lang="en-GB" dirty="0"/>
              <a:t> </a:t>
            </a:r>
            <a:r>
              <a:rPr lang="en-GB" dirty="0" err="1"/>
              <a:t>einer</a:t>
            </a:r>
            <a:r>
              <a:rPr lang="en-GB" dirty="0"/>
              <a:t> </a:t>
            </a:r>
            <a:r>
              <a:rPr lang="en-GB" dirty="0" err="1"/>
              <a:t>Tabelle</a:t>
            </a:r>
            <a:r>
              <a:rPr lang="en-GB" dirty="0"/>
              <a:t>, </a:t>
            </a:r>
            <a:r>
              <a:rPr lang="en-GB" dirty="0" err="1"/>
              <a:t>daneben</a:t>
            </a:r>
            <a:r>
              <a:rPr lang="en-GB" dirty="0"/>
              <a:t> in der 2. </a:t>
            </a:r>
            <a:r>
              <a:rPr lang="en-GB" dirty="0" err="1"/>
              <a:t>Spalte</a:t>
            </a:r>
            <a:r>
              <a:rPr lang="en-GB" dirty="0"/>
              <a:t> gib </a:t>
            </a:r>
            <a:r>
              <a:rPr lang="en-GB" dirty="0" err="1"/>
              <a:t>eine</a:t>
            </a:r>
            <a:r>
              <a:rPr lang="en-GB" dirty="0"/>
              <a:t> </a:t>
            </a:r>
            <a:r>
              <a:rPr lang="en-GB" dirty="0" err="1"/>
              <a:t>Erklärung</a:t>
            </a:r>
            <a:r>
              <a:rPr lang="en-GB" dirty="0"/>
              <a:t>/ </a:t>
            </a:r>
            <a:r>
              <a:rPr lang="en-GB" dirty="0" err="1"/>
              <a:t>Erläuterung</a:t>
            </a:r>
            <a:r>
              <a:rPr lang="en-GB" dirty="0"/>
              <a:t> für das </a:t>
            </a:r>
            <a:r>
              <a:rPr lang="en-GB" dirty="0" err="1"/>
              <a:t>sprachliche</a:t>
            </a:r>
            <a:r>
              <a:rPr lang="en-GB" dirty="0"/>
              <a:t> Mittel, in der 3. </a:t>
            </a:r>
            <a:r>
              <a:rPr lang="en-GB" dirty="0" err="1"/>
              <a:t>Spalte</a:t>
            </a:r>
            <a:r>
              <a:rPr lang="en-GB" dirty="0"/>
              <a:t> die </a:t>
            </a:r>
            <a:r>
              <a:rPr lang="en-GB" dirty="0" err="1"/>
              <a:t>beabsichtigte</a:t>
            </a:r>
            <a:r>
              <a:rPr lang="en-GB" dirty="0"/>
              <a:t> </a:t>
            </a:r>
            <a:r>
              <a:rPr lang="en-GB" dirty="0" err="1"/>
              <a:t>Leserwirkung</a:t>
            </a:r>
            <a:r>
              <a:rPr lang="en-GB" dirty="0"/>
              <a:t>.</a:t>
            </a:r>
            <a:endParaRPr lang="en-DE" dirty="0"/>
          </a:p>
        </p:txBody>
      </p:sp>
    </p:spTree>
    <p:extLst>
      <p:ext uri="{BB962C8B-B14F-4D97-AF65-F5344CB8AC3E}">
        <p14:creationId xmlns:p14="http://schemas.microsoft.com/office/powerpoint/2010/main" val="2564910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E8A4E-2735-44D8-D964-E6705D72FE0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359DF67-DBE9-0A69-9852-0C74A2FDCD65}"/>
              </a:ext>
            </a:extLst>
          </p:cNvPr>
          <p:cNvSpPr txBox="1"/>
          <p:nvPr/>
        </p:nvSpPr>
        <p:spPr>
          <a:xfrm>
            <a:off x="1182530" y="1543222"/>
            <a:ext cx="6845439" cy="1477328"/>
          </a:xfrm>
          <a:prstGeom prst="rect">
            <a:avLst/>
          </a:prstGeom>
          <a:noFill/>
          <a:ln>
            <a:solidFill>
              <a:schemeClr val="accent1"/>
            </a:solidFill>
          </a:ln>
        </p:spPr>
        <p:txBody>
          <a:bodyPr wrap="square" rtlCol="0">
            <a:spAutoFit/>
          </a:bodyPr>
          <a:lstStyle/>
          <a:p>
            <a:r>
              <a:rPr lang="en-GB" dirty="0" err="1">
                <a:solidFill>
                  <a:schemeClr val="accent5"/>
                </a:solidFill>
              </a:rPr>
              <a:t>Erstelle</a:t>
            </a:r>
            <a:r>
              <a:rPr lang="en-GB" dirty="0">
                <a:solidFill>
                  <a:schemeClr val="accent5"/>
                </a:solidFill>
              </a:rPr>
              <a:t> </a:t>
            </a:r>
            <a:r>
              <a:rPr lang="en-GB" dirty="0" err="1">
                <a:solidFill>
                  <a:schemeClr val="accent5"/>
                </a:solidFill>
              </a:rPr>
              <a:t>eine</a:t>
            </a:r>
            <a:r>
              <a:rPr lang="en-GB" dirty="0">
                <a:solidFill>
                  <a:schemeClr val="accent5"/>
                </a:solidFill>
              </a:rPr>
              <a:t> </a:t>
            </a:r>
            <a:r>
              <a:rPr lang="en-GB" dirty="0" err="1">
                <a:solidFill>
                  <a:srgbClr val="00B050"/>
                </a:solidFill>
              </a:rPr>
              <a:t>Tabelle</a:t>
            </a:r>
            <a:r>
              <a:rPr lang="en-GB" dirty="0">
                <a:solidFill>
                  <a:schemeClr val="accent5"/>
                </a:solidFill>
              </a:rPr>
              <a:t> </a:t>
            </a:r>
            <a:r>
              <a:rPr lang="en-GB" dirty="0" err="1">
                <a:solidFill>
                  <a:schemeClr val="accent5"/>
                </a:solidFill>
              </a:rPr>
              <a:t>mit</a:t>
            </a:r>
            <a:r>
              <a:rPr lang="en-GB" dirty="0">
                <a:solidFill>
                  <a:schemeClr val="accent5"/>
                </a:solidFill>
              </a:rPr>
              <a:t> </a:t>
            </a:r>
            <a:r>
              <a:rPr lang="en-GB" dirty="0">
                <a:solidFill>
                  <a:srgbClr val="00B050"/>
                </a:solidFill>
              </a:rPr>
              <a:t>20 </a:t>
            </a:r>
            <a:r>
              <a:rPr lang="en-GB" dirty="0" err="1">
                <a:solidFill>
                  <a:srgbClr val="00B050"/>
                </a:solidFill>
              </a:rPr>
              <a:t>Begriffen</a:t>
            </a:r>
            <a:r>
              <a:rPr lang="en-GB" dirty="0"/>
              <a:t>. </a:t>
            </a:r>
            <a:r>
              <a:rPr lang="en-GB" dirty="0">
                <a:solidFill>
                  <a:schemeClr val="tx2"/>
                </a:solidFill>
              </a:rPr>
              <a:t>In der </a:t>
            </a:r>
            <a:r>
              <a:rPr lang="en-GB" dirty="0">
                <a:solidFill>
                  <a:srgbClr val="00B050"/>
                </a:solidFill>
              </a:rPr>
              <a:t>1. </a:t>
            </a:r>
            <a:r>
              <a:rPr lang="en-GB" dirty="0" err="1">
                <a:solidFill>
                  <a:srgbClr val="00B050"/>
                </a:solidFill>
              </a:rPr>
              <a:t>Spalte</a:t>
            </a:r>
            <a:r>
              <a:rPr lang="en-GB" dirty="0">
                <a:solidFill>
                  <a:schemeClr val="tx2"/>
                </a:solidFill>
              </a:rPr>
              <a:t> </a:t>
            </a:r>
            <a:r>
              <a:rPr lang="en-GB" dirty="0" err="1">
                <a:solidFill>
                  <a:schemeClr val="tx2"/>
                </a:solidFill>
              </a:rPr>
              <a:t>verwende</a:t>
            </a:r>
            <a:r>
              <a:rPr lang="en-GB" dirty="0">
                <a:solidFill>
                  <a:schemeClr val="tx2"/>
                </a:solidFill>
              </a:rPr>
              <a:t> </a:t>
            </a:r>
            <a:r>
              <a:rPr lang="en-GB" dirty="0" err="1">
                <a:solidFill>
                  <a:schemeClr val="tx2"/>
                </a:solidFill>
              </a:rPr>
              <a:t>typische</a:t>
            </a:r>
            <a:r>
              <a:rPr lang="en-GB" dirty="0">
                <a:solidFill>
                  <a:schemeClr val="tx2"/>
                </a:solidFill>
              </a:rPr>
              <a:t> </a:t>
            </a:r>
            <a:r>
              <a:rPr lang="en-GB" dirty="0" err="1">
                <a:solidFill>
                  <a:schemeClr val="tx2"/>
                </a:solidFill>
              </a:rPr>
              <a:t>sprachliche</a:t>
            </a:r>
            <a:r>
              <a:rPr lang="en-GB" dirty="0">
                <a:solidFill>
                  <a:schemeClr val="tx2"/>
                </a:solidFill>
              </a:rPr>
              <a:t> Mittel in </a:t>
            </a:r>
            <a:r>
              <a:rPr lang="en-GB" dirty="0" err="1">
                <a:solidFill>
                  <a:schemeClr val="tx2"/>
                </a:solidFill>
              </a:rPr>
              <a:t>Gedichten</a:t>
            </a:r>
            <a:r>
              <a:rPr lang="en-GB" dirty="0">
                <a:solidFill>
                  <a:schemeClr val="tx2"/>
                </a:solidFill>
              </a:rPr>
              <a:t> und Reden. In der </a:t>
            </a:r>
            <a:r>
              <a:rPr lang="en-GB" dirty="0">
                <a:solidFill>
                  <a:srgbClr val="00B050"/>
                </a:solidFill>
              </a:rPr>
              <a:t>2. </a:t>
            </a:r>
            <a:r>
              <a:rPr lang="en-GB" dirty="0" err="1">
                <a:solidFill>
                  <a:srgbClr val="00B050"/>
                </a:solidFill>
              </a:rPr>
              <a:t>Spalte</a:t>
            </a:r>
            <a:r>
              <a:rPr lang="en-GB" dirty="0">
                <a:solidFill>
                  <a:srgbClr val="00B050"/>
                </a:solidFill>
              </a:rPr>
              <a:t> </a:t>
            </a:r>
          </a:p>
          <a:p>
            <a:r>
              <a:rPr lang="en-GB" dirty="0">
                <a:solidFill>
                  <a:schemeClr val="tx2"/>
                </a:solidFill>
              </a:rPr>
              <a:t>gib </a:t>
            </a:r>
            <a:r>
              <a:rPr lang="en-GB" dirty="0" err="1">
                <a:solidFill>
                  <a:schemeClr val="tx2"/>
                </a:solidFill>
              </a:rPr>
              <a:t>eine</a:t>
            </a:r>
            <a:r>
              <a:rPr lang="en-GB" dirty="0">
                <a:solidFill>
                  <a:schemeClr val="tx2"/>
                </a:solidFill>
              </a:rPr>
              <a:t> </a:t>
            </a:r>
            <a:r>
              <a:rPr lang="en-GB" dirty="0" err="1">
                <a:solidFill>
                  <a:schemeClr val="tx2"/>
                </a:solidFill>
              </a:rPr>
              <a:t>einfache</a:t>
            </a:r>
            <a:r>
              <a:rPr lang="en-GB" dirty="0">
                <a:solidFill>
                  <a:schemeClr val="tx2"/>
                </a:solidFill>
              </a:rPr>
              <a:t> </a:t>
            </a:r>
            <a:r>
              <a:rPr lang="en-GB" dirty="0" err="1">
                <a:solidFill>
                  <a:schemeClr val="tx2"/>
                </a:solidFill>
              </a:rPr>
              <a:t>Erklärung</a:t>
            </a:r>
            <a:r>
              <a:rPr lang="en-GB" dirty="0">
                <a:solidFill>
                  <a:schemeClr val="tx2"/>
                </a:solidFill>
              </a:rPr>
              <a:t> der </a:t>
            </a:r>
            <a:r>
              <a:rPr lang="en-GB" dirty="0" err="1">
                <a:solidFill>
                  <a:schemeClr val="tx2"/>
                </a:solidFill>
              </a:rPr>
              <a:t>sprachlichen</a:t>
            </a:r>
            <a:r>
              <a:rPr lang="en-GB" dirty="0">
                <a:solidFill>
                  <a:schemeClr val="tx2"/>
                </a:solidFill>
              </a:rPr>
              <a:t> Mittel. in der </a:t>
            </a:r>
            <a:r>
              <a:rPr lang="en-GB" dirty="0">
                <a:solidFill>
                  <a:srgbClr val="00B050"/>
                </a:solidFill>
              </a:rPr>
              <a:t>3. </a:t>
            </a:r>
            <a:r>
              <a:rPr lang="en-GB" dirty="0" err="1">
                <a:solidFill>
                  <a:srgbClr val="00B050"/>
                </a:solidFill>
              </a:rPr>
              <a:t>Spalte</a:t>
            </a:r>
            <a:r>
              <a:rPr lang="en-GB" dirty="0">
                <a:solidFill>
                  <a:srgbClr val="00B050"/>
                </a:solidFill>
              </a:rPr>
              <a:t> </a:t>
            </a:r>
            <a:r>
              <a:rPr lang="en-GB" dirty="0" err="1">
                <a:solidFill>
                  <a:schemeClr val="tx2"/>
                </a:solidFill>
              </a:rPr>
              <a:t>ein</a:t>
            </a:r>
            <a:r>
              <a:rPr lang="en-GB" dirty="0">
                <a:solidFill>
                  <a:schemeClr val="tx2"/>
                </a:solidFill>
              </a:rPr>
              <a:t> </a:t>
            </a:r>
            <a:r>
              <a:rPr lang="en-GB" dirty="0" err="1">
                <a:solidFill>
                  <a:schemeClr val="tx2"/>
                </a:solidFill>
              </a:rPr>
              <a:t>Beispiel</a:t>
            </a:r>
            <a:r>
              <a:rPr lang="en-GB" dirty="0">
                <a:solidFill>
                  <a:schemeClr val="tx2"/>
                </a:solidFill>
              </a:rPr>
              <a:t> </a:t>
            </a:r>
            <a:r>
              <a:rPr lang="en-GB" dirty="0" err="1">
                <a:solidFill>
                  <a:schemeClr val="tx2"/>
                </a:solidFill>
              </a:rPr>
              <a:t>vom</a:t>
            </a:r>
            <a:r>
              <a:rPr lang="en-GB" dirty="0">
                <a:solidFill>
                  <a:schemeClr val="tx2"/>
                </a:solidFill>
              </a:rPr>
              <a:t> </a:t>
            </a:r>
            <a:r>
              <a:rPr lang="en-GB" dirty="0" err="1">
                <a:solidFill>
                  <a:schemeClr val="tx2"/>
                </a:solidFill>
              </a:rPr>
              <a:t>jeweiligen</a:t>
            </a:r>
            <a:r>
              <a:rPr lang="en-GB" dirty="0">
                <a:solidFill>
                  <a:schemeClr val="tx2"/>
                </a:solidFill>
              </a:rPr>
              <a:t> </a:t>
            </a:r>
            <a:r>
              <a:rPr lang="en-GB" dirty="0" err="1">
                <a:solidFill>
                  <a:schemeClr val="tx2"/>
                </a:solidFill>
              </a:rPr>
              <a:t>sprachlichen</a:t>
            </a:r>
            <a:r>
              <a:rPr lang="en-GB" dirty="0">
                <a:solidFill>
                  <a:schemeClr val="tx2"/>
                </a:solidFill>
              </a:rPr>
              <a:t> Mittel, in der </a:t>
            </a:r>
            <a:r>
              <a:rPr lang="en-GB" dirty="0">
                <a:solidFill>
                  <a:srgbClr val="00B050"/>
                </a:solidFill>
              </a:rPr>
              <a:t>4. </a:t>
            </a:r>
            <a:r>
              <a:rPr lang="en-GB" dirty="0" err="1">
                <a:solidFill>
                  <a:srgbClr val="00B050"/>
                </a:solidFill>
              </a:rPr>
              <a:t>Spalte</a:t>
            </a:r>
            <a:r>
              <a:rPr lang="en-GB" dirty="0">
                <a:solidFill>
                  <a:srgbClr val="00B050"/>
                </a:solidFill>
              </a:rPr>
              <a:t> </a:t>
            </a:r>
            <a:r>
              <a:rPr lang="en-GB" dirty="0">
                <a:solidFill>
                  <a:schemeClr val="tx2"/>
                </a:solidFill>
              </a:rPr>
              <a:t>die </a:t>
            </a:r>
            <a:r>
              <a:rPr lang="en-GB" dirty="0" err="1">
                <a:solidFill>
                  <a:schemeClr val="tx2"/>
                </a:solidFill>
              </a:rPr>
              <a:t>vermutliche</a:t>
            </a:r>
            <a:r>
              <a:rPr lang="en-GB" dirty="0">
                <a:solidFill>
                  <a:schemeClr val="tx2"/>
                </a:solidFill>
              </a:rPr>
              <a:t> </a:t>
            </a:r>
            <a:r>
              <a:rPr lang="en-GB" dirty="0" err="1">
                <a:solidFill>
                  <a:schemeClr val="tx2"/>
                </a:solidFill>
              </a:rPr>
              <a:t>Leserwirkung</a:t>
            </a:r>
            <a:r>
              <a:rPr lang="en-GB" dirty="0">
                <a:solidFill>
                  <a:schemeClr val="tx2"/>
                </a:solidFill>
              </a:rPr>
              <a:t>.</a:t>
            </a:r>
          </a:p>
        </p:txBody>
      </p:sp>
      <p:sp>
        <p:nvSpPr>
          <p:cNvPr id="3" name="TextBox 2">
            <a:extLst>
              <a:ext uri="{FF2B5EF4-FFF2-40B4-BE49-F238E27FC236}">
                <a16:creationId xmlns:a16="http://schemas.microsoft.com/office/drawing/2014/main" id="{800D80FC-DCF3-6757-EF54-352A61DF33B3}"/>
              </a:ext>
            </a:extLst>
          </p:cNvPr>
          <p:cNvSpPr txBox="1"/>
          <p:nvPr/>
        </p:nvSpPr>
        <p:spPr>
          <a:xfrm>
            <a:off x="257907" y="788798"/>
            <a:ext cx="4517293"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Tabelle</a:t>
            </a:r>
            <a:r>
              <a:rPr lang="en-GB" b="1" dirty="0"/>
              <a:t> </a:t>
            </a:r>
            <a:r>
              <a:rPr lang="en-GB" b="1" dirty="0" err="1"/>
              <a:t>zu</a:t>
            </a:r>
            <a:r>
              <a:rPr lang="en-GB" b="1" dirty="0"/>
              <a:t> </a:t>
            </a:r>
            <a:r>
              <a:rPr lang="en-GB" b="1" dirty="0" err="1"/>
              <a:t>sprachlichen</a:t>
            </a:r>
            <a:r>
              <a:rPr lang="en-GB" b="1" dirty="0"/>
              <a:t> </a:t>
            </a:r>
            <a:r>
              <a:rPr lang="en-GB" b="1" dirty="0" err="1"/>
              <a:t>Mitteln</a:t>
            </a:r>
            <a:r>
              <a:rPr lang="en-GB" b="1" dirty="0"/>
              <a:t>, Quiz </a:t>
            </a:r>
          </a:p>
        </p:txBody>
      </p:sp>
      <p:sp>
        <p:nvSpPr>
          <p:cNvPr id="7" name="TextBox 6">
            <a:extLst>
              <a:ext uri="{FF2B5EF4-FFF2-40B4-BE49-F238E27FC236}">
                <a16:creationId xmlns:a16="http://schemas.microsoft.com/office/drawing/2014/main" id="{6D65B6C4-2D5D-9AC6-525D-E25F3ABF5467}"/>
              </a:ext>
            </a:extLst>
          </p:cNvPr>
          <p:cNvSpPr txBox="1"/>
          <p:nvPr/>
        </p:nvSpPr>
        <p:spPr>
          <a:xfrm>
            <a:off x="121528" y="2444163"/>
            <a:ext cx="994503" cy="369332"/>
          </a:xfrm>
          <a:prstGeom prst="rect">
            <a:avLst/>
          </a:prstGeom>
          <a:solidFill>
            <a:schemeClr val="tx2"/>
          </a:solidFill>
          <a:ln>
            <a:solidFill>
              <a:schemeClr val="accent6"/>
            </a:solidFill>
          </a:ln>
        </p:spPr>
        <p:txBody>
          <a:bodyPr wrap="none" rtlCol="0">
            <a:spAutoFit/>
          </a:bodyPr>
          <a:lstStyle/>
          <a:p>
            <a:r>
              <a:rPr lang="en-DE" dirty="0">
                <a:solidFill>
                  <a:schemeClr val="bg1"/>
                </a:solidFill>
              </a:rPr>
              <a:t>Kriterien</a:t>
            </a:r>
          </a:p>
        </p:txBody>
      </p:sp>
      <p:sp>
        <p:nvSpPr>
          <p:cNvPr id="8" name="TextBox 7">
            <a:extLst>
              <a:ext uri="{FF2B5EF4-FFF2-40B4-BE49-F238E27FC236}">
                <a16:creationId xmlns:a16="http://schemas.microsoft.com/office/drawing/2014/main" id="{DEFC82DC-FD80-F863-E780-7C9DD41E4C91}"/>
              </a:ext>
            </a:extLst>
          </p:cNvPr>
          <p:cNvSpPr txBox="1"/>
          <p:nvPr/>
        </p:nvSpPr>
        <p:spPr>
          <a:xfrm>
            <a:off x="229435" y="1997419"/>
            <a:ext cx="859081" cy="369332"/>
          </a:xfrm>
          <a:prstGeom prst="rect">
            <a:avLst/>
          </a:prstGeom>
          <a:solidFill>
            <a:srgbClr val="00B050"/>
          </a:solidFill>
          <a:ln>
            <a:solidFill>
              <a:schemeClr val="accent6"/>
            </a:solidFill>
          </a:ln>
        </p:spPr>
        <p:txBody>
          <a:bodyPr wrap="none" rtlCol="0">
            <a:spAutoFit/>
          </a:bodyPr>
          <a:lstStyle/>
          <a:p>
            <a:r>
              <a:rPr lang="en-DE" dirty="0"/>
              <a:t>Format</a:t>
            </a:r>
          </a:p>
        </p:txBody>
      </p:sp>
      <p:sp>
        <p:nvSpPr>
          <p:cNvPr id="9" name="TextBox 8">
            <a:extLst>
              <a:ext uri="{FF2B5EF4-FFF2-40B4-BE49-F238E27FC236}">
                <a16:creationId xmlns:a16="http://schemas.microsoft.com/office/drawing/2014/main" id="{408FAE8C-086F-A3C2-2D83-D331D1E04151}"/>
              </a:ext>
            </a:extLst>
          </p:cNvPr>
          <p:cNvSpPr txBox="1"/>
          <p:nvPr/>
        </p:nvSpPr>
        <p:spPr>
          <a:xfrm>
            <a:off x="1182530" y="5737944"/>
            <a:ext cx="3780074" cy="646331"/>
          </a:xfrm>
          <a:prstGeom prst="rect">
            <a:avLst/>
          </a:prstGeom>
          <a:noFill/>
        </p:spPr>
        <p:txBody>
          <a:bodyPr wrap="none" rtlCol="0">
            <a:spAutoFit/>
          </a:bodyPr>
          <a:lstStyle/>
          <a:p>
            <a:r>
              <a:rPr lang="en-DE" b="1" u="sng" dirty="0"/>
              <a:t>Bemerkungen:</a:t>
            </a:r>
          </a:p>
          <a:p>
            <a:r>
              <a:rPr lang="en-DE" dirty="0"/>
              <a:t>-Persona, Ziel und Refinement fehlen.</a:t>
            </a:r>
          </a:p>
        </p:txBody>
      </p:sp>
      <p:sp>
        <p:nvSpPr>
          <p:cNvPr id="10" name="TextBox 9">
            <a:extLst>
              <a:ext uri="{FF2B5EF4-FFF2-40B4-BE49-F238E27FC236}">
                <a16:creationId xmlns:a16="http://schemas.microsoft.com/office/drawing/2014/main" id="{443338D2-4939-8F01-0BA9-F57EB68C0A61}"/>
              </a:ext>
            </a:extLst>
          </p:cNvPr>
          <p:cNvSpPr txBox="1"/>
          <p:nvPr/>
        </p:nvSpPr>
        <p:spPr>
          <a:xfrm>
            <a:off x="145103" y="1543222"/>
            <a:ext cx="955903" cy="369332"/>
          </a:xfrm>
          <a:prstGeom prst="rect">
            <a:avLst/>
          </a:prstGeom>
          <a:solidFill>
            <a:schemeClr val="accent5"/>
          </a:solidFill>
          <a:ln>
            <a:solidFill>
              <a:schemeClr val="accent6"/>
            </a:solidFill>
          </a:ln>
        </p:spPr>
        <p:txBody>
          <a:bodyPr wrap="square" rtlCol="0">
            <a:spAutoFit/>
          </a:bodyPr>
          <a:lstStyle/>
          <a:p>
            <a:r>
              <a:rPr lang="en-DE" dirty="0"/>
              <a:t>Aufgabe</a:t>
            </a:r>
          </a:p>
        </p:txBody>
      </p:sp>
      <p:sp>
        <p:nvSpPr>
          <p:cNvPr id="6" name="TextBox 5">
            <a:extLst>
              <a:ext uri="{FF2B5EF4-FFF2-40B4-BE49-F238E27FC236}">
                <a16:creationId xmlns:a16="http://schemas.microsoft.com/office/drawing/2014/main" id="{554342D6-97EE-2D6F-1E99-DDDD9A80CFF7}"/>
              </a:ext>
            </a:extLst>
          </p:cNvPr>
          <p:cNvSpPr txBox="1"/>
          <p:nvPr/>
        </p:nvSpPr>
        <p:spPr>
          <a:xfrm>
            <a:off x="1175702" y="3260253"/>
            <a:ext cx="6845439" cy="2308324"/>
          </a:xfrm>
          <a:prstGeom prst="rect">
            <a:avLst/>
          </a:prstGeom>
          <a:noFill/>
          <a:ln>
            <a:solidFill>
              <a:schemeClr val="accent1"/>
            </a:solidFill>
          </a:ln>
        </p:spPr>
        <p:txBody>
          <a:bodyPr wrap="square" rtlCol="0">
            <a:spAutoFit/>
          </a:bodyPr>
          <a:lstStyle/>
          <a:p>
            <a:r>
              <a:rPr lang="en-GB" dirty="0" err="1">
                <a:solidFill>
                  <a:schemeClr val="accent5"/>
                </a:solidFill>
              </a:rPr>
              <a:t>Jetzt</a:t>
            </a:r>
            <a:r>
              <a:rPr lang="en-GB" dirty="0">
                <a:solidFill>
                  <a:schemeClr val="accent5"/>
                </a:solidFill>
              </a:rPr>
              <a:t> </a:t>
            </a:r>
            <a:r>
              <a:rPr lang="en-GB" dirty="0" err="1">
                <a:solidFill>
                  <a:schemeClr val="accent5"/>
                </a:solidFill>
              </a:rPr>
              <a:t>erstelle</a:t>
            </a:r>
            <a:r>
              <a:rPr lang="en-GB" dirty="0">
                <a:solidFill>
                  <a:schemeClr val="accent5"/>
                </a:solidFill>
              </a:rPr>
              <a:t> </a:t>
            </a:r>
            <a:r>
              <a:rPr lang="en-GB" dirty="0" err="1">
                <a:solidFill>
                  <a:schemeClr val="accent5"/>
                </a:solidFill>
              </a:rPr>
              <a:t>aus</a:t>
            </a:r>
            <a:r>
              <a:rPr lang="en-GB" dirty="0">
                <a:solidFill>
                  <a:schemeClr val="accent5"/>
                </a:solidFill>
              </a:rPr>
              <a:t> den </a:t>
            </a:r>
            <a:r>
              <a:rPr lang="en-GB" dirty="0" err="1">
                <a:solidFill>
                  <a:schemeClr val="accent5"/>
                </a:solidFill>
              </a:rPr>
              <a:t>sprachlichen</a:t>
            </a:r>
            <a:r>
              <a:rPr lang="en-GB" dirty="0">
                <a:solidFill>
                  <a:schemeClr val="accent5"/>
                </a:solidFill>
              </a:rPr>
              <a:t> </a:t>
            </a:r>
            <a:r>
              <a:rPr lang="en-GB" dirty="0" err="1">
                <a:solidFill>
                  <a:schemeClr val="accent5"/>
                </a:solidFill>
              </a:rPr>
              <a:t>Mitteln</a:t>
            </a:r>
            <a:r>
              <a:rPr lang="en-GB" dirty="0">
                <a:solidFill>
                  <a:schemeClr val="accent5"/>
                </a:solidFill>
              </a:rPr>
              <a:t> </a:t>
            </a:r>
            <a:r>
              <a:rPr lang="en-GB" dirty="0" err="1">
                <a:solidFill>
                  <a:schemeClr val="accent5"/>
                </a:solidFill>
              </a:rPr>
              <a:t>ein</a:t>
            </a:r>
            <a:r>
              <a:rPr lang="en-GB" dirty="0">
                <a:solidFill>
                  <a:schemeClr val="accent5"/>
                </a:solidFill>
              </a:rPr>
              <a:t> </a:t>
            </a:r>
            <a:r>
              <a:rPr lang="en-GB" dirty="0">
                <a:solidFill>
                  <a:srgbClr val="00B050"/>
                </a:solidFill>
              </a:rPr>
              <a:t>Quiz, 20 </a:t>
            </a:r>
            <a:r>
              <a:rPr lang="en-GB" dirty="0" err="1">
                <a:solidFill>
                  <a:srgbClr val="00B050"/>
                </a:solidFill>
              </a:rPr>
              <a:t>Aufgaben</a:t>
            </a:r>
            <a:r>
              <a:rPr lang="en-GB" dirty="0">
                <a:solidFill>
                  <a:schemeClr val="accent5"/>
                </a:solidFill>
              </a:rPr>
              <a:t>. </a:t>
            </a:r>
          </a:p>
          <a:p>
            <a:r>
              <a:rPr lang="en-GB" dirty="0" err="1">
                <a:solidFill>
                  <a:schemeClr val="tx2"/>
                </a:solidFill>
              </a:rPr>
              <a:t>Verwende</a:t>
            </a:r>
            <a:r>
              <a:rPr lang="en-GB" dirty="0">
                <a:solidFill>
                  <a:schemeClr val="tx2"/>
                </a:solidFill>
              </a:rPr>
              <a:t> </a:t>
            </a:r>
            <a:r>
              <a:rPr lang="en-GB" dirty="0" err="1">
                <a:solidFill>
                  <a:schemeClr val="tx2"/>
                </a:solidFill>
              </a:rPr>
              <a:t>jeweils</a:t>
            </a:r>
            <a:r>
              <a:rPr lang="en-GB" dirty="0">
                <a:solidFill>
                  <a:schemeClr val="tx2"/>
                </a:solidFill>
              </a:rPr>
              <a:t> </a:t>
            </a:r>
            <a:r>
              <a:rPr lang="en-GB" dirty="0" err="1">
                <a:solidFill>
                  <a:schemeClr val="tx2"/>
                </a:solidFill>
              </a:rPr>
              <a:t>eines</a:t>
            </a:r>
            <a:r>
              <a:rPr lang="en-GB" dirty="0">
                <a:solidFill>
                  <a:schemeClr val="tx2"/>
                </a:solidFill>
              </a:rPr>
              <a:t> der </a:t>
            </a:r>
            <a:r>
              <a:rPr lang="en-GB" dirty="0" err="1">
                <a:solidFill>
                  <a:schemeClr val="tx2"/>
                </a:solidFill>
              </a:rPr>
              <a:t>sprachlichen</a:t>
            </a:r>
            <a:r>
              <a:rPr lang="en-GB" dirty="0">
                <a:solidFill>
                  <a:schemeClr val="tx2"/>
                </a:solidFill>
              </a:rPr>
              <a:t> Mittel. </a:t>
            </a:r>
          </a:p>
          <a:p>
            <a:r>
              <a:rPr lang="en-GB" dirty="0" err="1">
                <a:solidFill>
                  <a:srgbClr val="00B050"/>
                </a:solidFill>
              </a:rPr>
              <a:t>Produziere</a:t>
            </a:r>
            <a:r>
              <a:rPr lang="en-GB" dirty="0">
                <a:solidFill>
                  <a:srgbClr val="00B050"/>
                </a:solidFill>
              </a:rPr>
              <a:t> pro Aufgabe </a:t>
            </a:r>
            <a:r>
              <a:rPr lang="en-GB" dirty="0" err="1">
                <a:solidFill>
                  <a:srgbClr val="00B050"/>
                </a:solidFill>
              </a:rPr>
              <a:t>einen</a:t>
            </a:r>
            <a:r>
              <a:rPr lang="en-GB" dirty="0">
                <a:solidFill>
                  <a:srgbClr val="00B050"/>
                </a:solidFill>
              </a:rPr>
              <a:t>, maximal 2 </a:t>
            </a:r>
            <a:r>
              <a:rPr lang="en-GB" dirty="0" err="1">
                <a:solidFill>
                  <a:srgbClr val="00B050"/>
                </a:solidFill>
              </a:rPr>
              <a:t>Sätze</a:t>
            </a:r>
            <a:r>
              <a:rPr lang="en-GB" dirty="0">
                <a:solidFill>
                  <a:srgbClr val="00B050"/>
                </a:solidFill>
              </a:rPr>
              <a:t>, in </a:t>
            </a:r>
            <a:r>
              <a:rPr lang="en-GB" dirty="0" err="1">
                <a:solidFill>
                  <a:srgbClr val="00B050"/>
                </a:solidFill>
              </a:rPr>
              <a:t>dem</a:t>
            </a:r>
            <a:r>
              <a:rPr lang="en-GB" dirty="0">
                <a:solidFill>
                  <a:srgbClr val="00B050"/>
                </a:solidFill>
              </a:rPr>
              <a:t> </a:t>
            </a:r>
            <a:r>
              <a:rPr lang="en-GB" dirty="0" err="1">
                <a:solidFill>
                  <a:srgbClr val="00B050"/>
                </a:solidFill>
              </a:rPr>
              <a:t>bzw</a:t>
            </a:r>
            <a:r>
              <a:rPr lang="en-GB" dirty="0">
                <a:solidFill>
                  <a:srgbClr val="00B050"/>
                </a:solidFill>
              </a:rPr>
              <a:t>. in </a:t>
            </a:r>
            <a:r>
              <a:rPr lang="en-GB" dirty="0" err="1">
                <a:solidFill>
                  <a:srgbClr val="00B050"/>
                </a:solidFill>
              </a:rPr>
              <a:t>denen</a:t>
            </a:r>
            <a:r>
              <a:rPr lang="en-GB" dirty="0">
                <a:solidFill>
                  <a:srgbClr val="00B050"/>
                </a:solidFill>
              </a:rPr>
              <a:t> </a:t>
            </a:r>
            <a:r>
              <a:rPr lang="en-GB" dirty="0">
                <a:solidFill>
                  <a:schemeClr val="accent1"/>
                </a:solidFill>
              </a:rPr>
              <a:t>das </a:t>
            </a:r>
            <a:r>
              <a:rPr lang="en-GB" dirty="0" err="1">
                <a:solidFill>
                  <a:schemeClr val="accent1"/>
                </a:solidFill>
              </a:rPr>
              <a:t>jeweilige</a:t>
            </a:r>
            <a:r>
              <a:rPr lang="en-GB" dirty="0">
                <a:solidFill>
                  <a:schemeClr val="accent1"/>
                </a:solidFill>
              </a:rPr>
              <a:t> </a:t>
            </a:r>
            <a:r>
              <a:rPr lang="en-GB" dirty="0" err="1">
                <a:solidFill>
                  <a:schemeClr val="accent1"/>
                </a:solidFill>
              </a:rPr>
              <a:t>sprachliche</a:t>
            </a:r>
            <a:r>
              <a:rPr lang="en-GB" dirty="0">
                <a:solidFill>
                  <a:schemeClr val="accent1"/>
                </a:solidFill>
              </a:rPr>
              <a:t> Mittel </a:t>
            </a:r>
            <a:r>
              <a:rPr lang="en-GB" dirty="0" err="1">
                <a:solidFill>
                  <a:schemeClr val="accent1"/>
                </a:solidFill>
              </a:rPr>
              <a:t>vorkommt</a:t>
            </a:r>
            <a:r>
              <a:rPr lang="en-GB" dirty="0">
                <a:solidFill>
                  <a:srgbClr val="00B050"/>
                </a:solidFill>
              </a:rPr>
              <a:t>. </a:t>
            </a:r>
          </a:p>
          <a:p>
            <a:r>
              <a:rPr lang="en-GB" dirty="0">
                <a:solidFill>
                  <a:srgbClr val="00B050"/>
                </a:solidFill>
              </a:rPr>
              <a:t>Gib die </a:t>
            </a:r>
            <a:r>
              <a:rPr lang="en-GB" dirty="0" err="1">
                <a:solidFill>
                  <a:srgbClr val="00B050"/>
                </a:solidFill>
              </a:rPr>
              <a:t>Lösungen</a:t>
            </a:r>
            <a:r>
              <a:rPr lang="en-GB" dirty="0">
                <a:solidFill>
                  <a:srgbClr val="00B050"/>
                </a:solidFill>
              </a:rPr>
              <a:t> der </a:t>
            </a:r>
            <a:r>
              <a:rPr lang="en-GB" dirty="0" err="1">
                <a:solidFill>
                  <a:srgbClr val="00B050"/>
                </a:solidFill>
              </a:rPr>
              <a:t>Aufgaben</a:t>
            </a:r>
            <a:r>
              <a:rPr lang="en-GB" dirty="0">
                <a:solidFill>
                  <a:srgbClr val="00B050"/>
                </a:solidFill>
              </a:rPr>
              <a:t> </a:t>
            </a:r>
            <a:r>
              <a:rPr lang="en-GB" dirty="0" err="1">
                <a:solidFill>
                  <a:srgbClr val="00B050"/>
                </a:solidFill>
              </a:rPr>
              <a:t>durchnummeriert</a:t>
            </a:r>
            <a:r>
              <a:rPr lang="en-GB" dirty="0">
                <a:solidFill>
                  <a:srgbClr val="00B050"/>
                </a:solidFill>
              </a:rPr>
              <a:t> am Ende in der 1. </a:t>
            </a:r>
            <a:r>
              <a:rPr lang="en-GB" dirty="0" err="1">
                <a:solidFill>
                  <a:srgbClr val="00B050"/>
                </a:solidFill>
              </a:rPr>
              <a:t>Spalte</a:t>
            </a:r>
            <a:r>
              <a:rPr lang="en-GB" dirty="0">
                <a:solidFill>
                  <a:srgbClr val="00B050"/>
                </a:solidFill>
              </a:rPr>
              <a:t> </a:t>
            </a:r>
            <a:r>
              <a:rPr lang="en-GB" dirty="0" err="1">
                <a:solidFill>
                  <a:srgbClr val="00B050"/>
                </a:solidFill>
              </a:rPr>
              <a:t>einer</a:t>
            </a:r>
            <a:r>
              <a:rPr lang="en-GB" dirty="0">
                <a:solidFill>
                  <a:srgbClr val="00B050"/>
                </a:solidFill>
              </a:rPr>
              <a:t> </a:t>
            </a:r>
            <a:r>
              <a:rPr lang="en-GB" dirty="0" err="1">
                <a:solidFill>
                  <a:srgbClr val="00B050"/>
                </a:solidFill>
              </a:rPr>
              <a:t>Tabelle</a:t>
            </a:r>
            <a:r>
              <a:rPr lang="en-GB" dirty="0">
                <a:solidFill>
                  <a:srgbClr val="00B050"/>
                </a:solidFill>
              </a:rPr>
              <a:t>, </a:t>
            </a:r>
            <a:r>
              <a:rPr lang="en-GB" dirty="0" err="1">
                <a:solidFill>
                  <a:srgbClr val="00B050"/>
                </a:solidFill>
              </a:rPr>
              <a:t>daneben</a:t>
            </a:r>
            <a:r>
              <a:rPr lang="en-GB" dirty="0">
                <a:solidFill>
                  <a:srgbClr val="00B050"/>
                </a:solidFill>
              </a:rPr>
              <a:t> in der 2. </a:t>
            </a:r>
            <a:r>
              <a:rPr lang="en-GB" dirty="0" err="1">
                <a:solidFill>
                  <a:srgbClr val="00B050"/>
                </a:solidFill>
              </a:rPr>
              <a:t>Spalte</a:t>
            </a:r>
            <a:r>
              <a:rPr lang="en-GB" dirty="0">
                <a:solidFill>
                  <a:srgbClr val="00B050"/>
                </a:solidFill>
              </a:rPr>
              <a:t> </a:t>
            </a:r>
            <a:r>
              <a:rPr lang="en-GB" dirty="0">
                <a:solidFill>
                  <a:schemeClr val="accent1"/>
                </a:solidFill>
              </a:rPr>
              <a:t>gib </a:t>
            </a:r>
            <a:r>
              <a:rPr lang="en-GB" dirty="0" err="1">
                <a:solidFill>
                  <a:schemeClr val="accent1"/>
                </a:solidFill>
              </a:rPr>
              <a:t>eine</a:t>
            </a:r>
            <a:r>
              <a:rPr lang="en-GB" dirty="0">
                <a:solidFill>
                  <a:schemeClr val="accent1"/>
                </a:solidFill>
              </a:rPr>
              <a:t> </a:t>
            </a:r>
            <a:r>
              <a:rPr lang="en-GB" dirty="0" err="1">
                <a:solidFill>
                  <a:schemeClr val="accent1"/>
                </a:solidFill>
              </a:rPr>
              <a:t>Erklärung</a:t>
            </a:r>
            <a:r>
              <a:rPr lang="en-GB" dirty="0">
                <a:solidFill>
                  <a:schemeClr val="accent1"/>
                </a:solidFill>
              </a:rPr>
              <a:t>/ </a:t>
            </a:r>
            <a:r>
              <a:rPr lang="en-GB" dirty="0" err="1">
                <a:solidFill>
                  <a:schemeClr val="accent1"/>
                </a:solidFill>
              </a:rPr>
              <a:t>Erläuterung</a:t>
            </a:r>
            <a:r>
              <a:rPr lang="en-GB" dirty="0">
                <a:solidFill>
                  <a:schemeClr val="accent1"/>
                </a:solidFill>
              </a:rPr>
              <a:t> für das </a:t>
            </a:r>
            <a:r>
              <a:rPr lang="en-GB" dirty="0" err="1">
                <a:solidFill>
                  <a:schemeClr val="accent1"/>
                </a:solidFill>
              </a:rPr>
              <a:t>sprachliche</a:t>
            </a:r>
            <a:r>
              <a:rPr lang="en-GB" dirty="0">
                <a:solidFill>
                  <a:schemeClr val="accent1"/>
                </a:solidFill>
              </a:rPr>
              <a:t> Mittel, </a:t>
            </a:r>
            <a:r>
              <a:rPr lang="en-GB" dirty="0">
                <a:solidFill>
                  <a:srgbClr val="00B050"/>
                </a:solidFill>
              </a:rPr>
              <a:t>in der 3. </a:t>
            </a:r>
            <a:r>
              <a:rPr lang="en-GB" dirty="0" err="1">
                <a:solidFill>
                  <a:srgbClr val="00B050"/>
                </a:solidFill>
              </a:rPr>
              <a:t>Spalte</a:t>
            </a:r>
            <a:r>
              <a:rPr lang="en-GB" dirty="0">
                <a:solidFill>
                  <a:srgbClr val="00B050"/>
                </a:solidFill>
              </a:rPr>
              <a:t> </a:t>
            </a:r>
            <a:r>
              <a:rPr lang="en-GB" dirty="0">
                <a:solidFill>
                  <a:schemeClr val="tx2"/>
                </a:solidFill>
              </a:rPr>
              <a:t>die </a:t>
            </a:r>
            <a:r>
              <a:rPr lang="en-GB" dirty="0" err="1">
                <a:solidFill>
                  <a:schemeClr val="tx2"/>
                </a:solidFill>
              </a:rPr>
              <a:t>beabsichtigte</a:t>
            </a:r>
            <a:r>
              <a:rPr lang="en-GB" dirty="0">
                <a:solidFill>
                  <a:schemeClr val="tx2"/>
                </a:solidFill>
              </a:rPr>
              <a:t> </a:t>
            </a:r>
            <a:r>
              <a:rPr lang="en-GB" dirty="0" err="1">
                <a:solidFill>
                  <a:schemeClr val="tx2"/>
                </a:solidFill>
              </a:rPr>
              <a:t>Leserwirkung</a:t>
            </a:r>
            <a:r>
              <a:rPr lang="en-GB" dirty="0">
                <a:solidFill>
                  <a:schemeClr val="tx2"/>
                </a:solidFill>
              </a:rPr>
              <a:t>.</a:t>
            </a:r>
            <a:endParaRPr lang="en-DE" dirty="0">
              <a:solidFill>
                <a:schemeClr val="tx2"/>
              </a:solidFill>
            </a:endParaRPr>
          </a:p>
        </p:txBody>
      </p:sp>
      <p:sp>
        <p:nvSpPr>
          <p:cNvPr id="11" name="TextBox 10">
            <a:extLst>
              <a:ext uri="{FF2B5EF4-FFF2-40B4-BE49-F238E27FC236}">
                <a16:creationId xmlns:a16="http://schemas.microsoft.com/office/drawing/2014/main" id="{E13426AE-9E46-053F-F44F-0C1FCCA71AB1}"/>
              </a:ext>
            </a:extLst>
          </p:cNvPr>
          <p:cNvSpPr txBox="1"/>
          <p:nvPr/>
        </p:nvSpPr>
        <p:spPr>
          <a:xfrm>
            <a:off x="94013" y="4553725"/>
            <a:ext cx="994503" cy="369332"/>
          </a:xfrm>
          <a:prstGeom prst="rect">
            <a:avLst/>
          </a:prstGeom>
          <a:solidFill>
            <a:schemeClr val="tx2"/>
          </a:solidFill>
          <a:ln>
            <a:solidFill>
              <a:schemeClr val="accent6"/>
            </a:solidFill>
          </a:ln>
        </p:spPr>
        <p:txBody>
          <a:bodyPr wrap="none" rtlCol="0">
            <a:spAutoFit/>
          </a:bodyPr>
          <a:lstStyle/>
          <a:p>
            <a:r>
              <a:rPr lang="en-DE" dirty="0">
                <a:solidFill>
                  <a:schemeClr val="bg1"/>
                </a:solidFill>
              </a:rPr>
              <a:t>Kriterien</a:t>
            </a:r>
          </a:p>
        </p:txBody>
      </p:sp>
      <p:sp>
        <p:nvSpPr>
          <p:cNvPr id="12" name="TextBox 11">
            <a:extLst>
              <a:ext uri="{FF2B5EF4-FFF2-40B4-BE49-F238E27FC236}">
                <a16:creationId xmlns:a16="http://schemas.microsoft.com/office/drawing/2014/main" id="{C8D98EB1-8426-2E64-CF3B-38019123F4C6}"/>
              </a:ext>
            </a:extLst>
          </p:cNvPr>
          <p:cNvSpPr txBox="1"/>
          <p:nvPr/>
        </p:nvSpPr>
        <p:spPr>
          <a:xfrm>
            <a:off x="222016" y="3946208"/>
            <a:ext cx="859081" cy="369332"/>
          </a:xfrm>
          <a:prstGeom prst="rect">
            <a:avLst/>
          </a:prstGeom>
          <a:solidFill>
            <a:srgbClr val="00B050"/>
          </a:solidFill>
          <a:ln>
            <a:solidFill>
              <a:schemeClr val="accent6"/>
            </a:solidFill>
          </a:ln>
        </p:spPr>
        <p:txBody>
          <a:bodyPr wrap="none" rtlCol="0">
            <a:spAutoFit/>
          </a:bodyPr>
          <a:lstStyle/>
          <a:p>
            <a:r>
              <a:rPr lang="en-DE" dirty="0"/>
              <a:t>Format</a:t>
            </a:r>
          </a:p>
        </p:txBody>
      </p:sp>
      <p:sp>
        <p:nvSpPr>
          <p:cNvPr id="13" name="TextBox 12">
            <a:extLst>
              <a:ext uri="{FF2B5EF4-FFF2-40B4-BE49-F238E27FC236}">
                <a16:creationId xmlns:a16="http://schemas.microsoft.com/office/drawing/2014/main" id="{6C192AF9-5BF5-A34F-8313-0516797AD33A}"/>
              </a:ext>
            </a:extLst>
          </p:cNvPr>
          <p:cNvSpPr txBox="1"/>
          <p:nvPr/>
        </p:nvSpPr>
        <p:spPr>
          <a:xfrm>
            <a:off x="127636" y="3351335"/>
            <a:ext cx="955903" cy="369332"/>
          </a:xfrm>
          <a:prstGeom prst="rect">
            <a:avLst/>
          </a:prstGeom>
          <a:solidFill>
            <a:schemeClr val="accent5"/>
          </a:solidFill>
          <a:ln>
            <a:solidFill>
              <a:schemeClr val="accent6"/>
            </a:solidFill>
          </a:ln>
        </p:spPr>
        <p:txBody>
          <a:bodyPr wrap="square" rtlCol="0">
            <a:spAutoFit/>
          </a:bodyPr>
          <a:lstStyle/>
          <a:p>
            <a:r>
              <a:rPr lang="en-DE" dirty="0"/>
              <a:t>Aufgabe</a:t>
            </a:r>
          </a:p>
        </p:txBody>
      </p:sp>
    </p:spTree>
    <p:extLst>
      <p:ext uri="{BB962C8B-B14F-4D97-AF65-F5344CB8AC3E}">
        <p14:creationId xmlns:p14="http://schemas.microsoft.com/office/powerpoint/2010/main" val="4084316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FC6C4-C9ED-C43B-D3EA-38351ABDCE5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0E53DC0-B190-D3D3-6132-3742A009EB07}"/>
              </a:ext>
            </a:extLst>
          </p:cNvPr>
          <p:cNvSpPr txBox="1"/>
          <p:nvPr/>
        </p:nvSpPr>
        <p:spPr>
          <a:xfrm>
            <a:off x="1149281" y="1348486"/>
            <a:ext cx="3799238" cy="856832"/>
          </a:xfrm>
          <a:prstGeom prst="rect">
            <a:avLst/>
          </a:prstGeom>
          <a:noFill/>
          <a:ln>
            <a:solidFill>
              <a:schemeClr val="accent1"/>
            </a:solidFill>
          </a:ln>
        </p:spPr>
        <p:txBody>
          <a:bodyPr wrap="square" rtlCol="0">
            <a:spAutoFit/>
          </a:bodyPr>
          <a:lstStyle/>
          <a:p>
            <a:r>
              <a:rPr lang="en-GB" sz="1000" dirty="0" err="1"/>
              <a:t>Erstelle</a:t>
            </a:r>
            <a:r>
              <a:rPr lang="en-GB" sz="1000" dirty="0"/>
              <a:t> </a:t>
            </a:r>
            <a:r>
              <a:rPr lang="en-GB" sz="1000" dirty="0" err="1"/>
              <a:t>eine</a:t>
            </a:r>
            <a:r>
              <a:rPr lang="en-GB" sz="1000" dirty="0"/>
              <a:t> </a:t>
            </a:r>
            <a:r>
              <a:rPr lang="en-GB" sz="1000" dirty="0" err="1"/>
              <a:t>Tabelle</a:t>
            </a:r>
            <a:r>
              <a:rPr lang="en-GB" sz="1000" dirty="0"/>
              <a:t> </a:t>
            </a:r>
            <a:r>
              <a:rPr lang="en-GB" sz="1000" dirty="0" err="1"/>
              <a:t>mit</a:t>
            </a:r>
            <a:r>
              <a:rPr lang="en-GB" sz="1000" dirty="0"/>
              <a:t> 20 </a:t>
            </a:r>
            <a:r>
              <a:rPr lang="en-GB" sz="1000" dirty="0" err="1"/>
              <a:t>Begriffen</a:t>
            </a:r>
            <a:r>
              <a:rPr lang="en-GB" sz="1000" dirty="0"/>
              <a:t>. In der 1. </a:t>
            </a:r>
            <a:r>
              <a:rPr lang="en-GB" sz="1000" dirty="0" err="1"/>
              <a:t>Spalte</a:t>
            </a:r>
            <a:r>
              <a:rPr lang="en-GB" sz="1000" dirty="0"/>
              <a:t> </a:t>
            </a:r>
            <a:r>
              <a:rPr lang="en-GB" sz="1000" dirty="0" err="1"/>
              <a:t>verwende</a:t>
            </a:r>
            <a:r>
              <a:rPr lang="en-GB" sz="1000" dirty="0"/>
              <a:t> </a:t>
            </a:r>
            <a:r>
              <a:rPr lang="en-GB" sz="1000" dirty="0" err="1"/>
              <a:t>typische</a:t>
            </a:r>
            <a:r>
              <a:rPr lang="en-GB" sz="1000" dirty="0"/>
              <a:t> </a:t>
            </a:r>
            <a:r>
              <a:rPr lang="en-GB" sz="1000" dirty="0" err="1"/>
              <a:t>sprachliche</a:t>
            </a:r>
            <a:r>
              <a:rPr lang="en-GB" sz="1000" dirty="0"/>
              <a:t> Mittel in </a:t>
            </a:r>
            <a:r>
              <a:rPr lang="en-GB" sz="1000" dirty="0" err="1"/>
              <a:t>Gedichten</a:t>
            </a:r>
            <a:r>
              <a:rPr lang="en-GB" sz="1000" dirty="0"/>
              <a:t> und Reden. In der 2. </a:t>
            </a:r>
            <a:r>
              <a:rPr lang="en-GB" sz="1000" dirty="0" err="1"/>
              <a:t>Spalte</a:t>
            </a:r>
            <a:r>
              <a:rPr lang="en-GB" sz="1000" dirty="0"/>
              <a:t> </a:t>
            </a:r>
          </a:p>
          <a:p>
            <a:r>
              <a:rPr lang="en-GB" sz="1000" dirty="0"/>
              <a:t>gib </a:t>
            </a:r>
            <a:r>
              <a:rPr lang="en-GB" sz="1000" dirty="0" err="1"/>
              <a:t>eine</a:t>
            </a:r>
            <a:r>
              <a:rPr lang="en-GB" sz="1000" dirty="0"/>
              <a:t> </a:t>
            </a:r>
            <a:r>
              <a:rPr lang="en-GB" sz="1000" dirty="0" err="1"/>
              <a:t>einfache</a:t>
            </a:r>
            <a:r>
              <a:rPr lang="en-GB" sz="1000" dirty="0"/>
              <a:t> </a:t>
            </a:r>
            <a:r>
              <a:rPr lang="en-GB" sz="1000" dirty="0" err="1"/>
              <a:t>Erklärung</a:t>
            </a:r>
            <a:r>
              <a:rPr lang="en-GB" sz="1000" dirty="0"/>
              <a:t> der </a:t>
            </a:r>
            <a:r>
              <a:rPr lang="en-GB" sz="1000" dirty="0" err="1"/>
              <a:t>sprachlichen</a:t>
            </a:r>
            <a:r>
              <a:rPr lang="en-GB" sz="1000" dirty="0"/>
              <a:t> Mittel. in der 3. </a:t>
            </a:r>
            <a:r>
              <a:rPr lang="en-GB" sz="1000" dirty="0" err="1"/>
              <a:t>Spalte</a:t>
            </a:r>
            <a:r>
              <a:rPr lang="en-GB" sz="1000" dirty="0"/>
              <a:t> </a:t>
            </a:r>
            <a:r>
              <a:rPr lang="en-GB" sz="1000" dirty="0" err="1"/>
              <a:t>ein</a:t>
            </a:r>
            <a:r>
              <a:rPr lang="en-GB" sz="1000" dirty="0"/>
              <a:t> </a:t>
            </a:r>
            <a:r>
              <a:rPr lang="en-GB" sz="1000" dirty="0" err="1"/>
              <a:t>Beispiel</a:t>
            </a:r>
            <a:r>
              <a:rPr lang="en-GB" sz="1000" dirty="0"/>
              <a:t> </a:t>
            </a:r>
            <a:r>
              <a:rPr lang="en-GB" sz="1000" dirty="0" err="1"/>
              <a:t>vom</a:t>
            </a:r>
            <a:r>
              <a:rPr lang="en-GB" sz="1000" dirty="0"/>
              <a:t> </a:t>
            </a:r>
            <a:r>
              <a:rPr lang="en-GB" sz="1000" dirty="0" err="1"/>
              <a:t>jeweiligen</a:t>
            </a:r>
            <a:r>
              <a:rPr lang="en-GB" sz="1000" dirty="0"/>
              <a:t> </a:t>
            </a:r>
            <a:r>
              <a:rPr lang="en-GB" sz="1000" dirty="0" err="1"/>
              <a:t>sprachlichen</a:t>
            </a:r>
            <a:r>
              <a:rPr lang="en-GB" sz="1000" dirty="0"/>
              <a:t> Mittel, in der 4. </a:t>
            </a:r>
            <a:r>
              <a:rPr lang="en-GB" sz="1000" dirty="0" err="1"/>
              <a:t>Spalte</a:t>
            </a:r>
            <a:r>
              <a:rPr lang="en-GB" sz="1000" dirty="0"/>
              <a:t> die </a:t>
            </a:r>
            <a:r>
              <a:rPr lang="en-GB" sz="1000" dirty="0" err="1"/>
              <a:t>vermutliche</a:t>
            </a:r>
            <a:r>
              <a:rPr lang="en-GB" sz="1000" dirty="0"/>
              <a:t> </a:t>
            </a:r>
            <a:r>
              <a:rPr lang="en-GB" sz="1000" dirty="0" err="1"/>
              <a:t>Leserwirkung</a:t>
            </a:r>
            <a:r>
              <a:rPr lang="en-GB" sz="1000" dirty="0"/>
              <a:t>.</a:t>
            </a:r>
          </a:p>
        </p:txBody>
      </p:sp>
      <p:sp>
        <p:nvSpPr>
          <p:cNvPr id="3" name="TextBox 2">
            <a:extLst>
              <a:ext uri="{FF2B5EF4-FFF2-40B4-BE49-F238E27FC236}">
                <a16:creationId xmlns:a16="http://schemas.microsoft.com/office/drawing/2014/main" id="{CA6C63A5-5084-41E8-6000-CAD97CA06934}"/>
              </a:ext>
            </a:extLst>
          </p:cNvPr>
          <p:cNvSpPr txBox="1"/>
          <p:nvPr/>
        </p:nvSpPr>
        <p:spPr>
          <a:xfrm>
            <a:off x="257907" y="788798"/>
            <a:ext cx="4799468"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Tabelle</a:t>
            </a:r>
            <a:r>
              <a:rPr lang="en-GB" b="1" dirty="0"/>
              <a:t> </a:t>
            </a:r>
            <a:r>
              <a:rPr lang="en-GB" b="1" dirty="0" err="1"/>
              <a:t>zu</a:t>
            </a:r>
            <a:r>
              <a:rPr lang="en-GB" b="1" dirty="0"/>
              <a:t> </a:t>
            </a:r>
            <a:r>
              <a:rPr lang="en-GB" b="1" dirty="0" err="1"/>
              <a:t>sprachlichen</a:t>
            </a:r>
            <a:r>
              <a:rPr lang="en-GB" b="1" dirty="0"/>
              <a:t> </a:t>
            </a:r>
            <a:r>
              <a:rPr lang="en-GB" b="1" dirty="0" err="1"/>
              <a:t>Mitteln</a:t>
            </a:r>
            <a:r>
              <a:rPr lang="en-GB" b="1" dirty="0"/>
              <a:t> (, Quiz) </a:t>
            </a:r>
          </a:p>
        </p:txBody>
      </p:sp>
      <p:pic>
        <p:nvPicPr>
          <p:cNvPr id="6" name="Picture 5" descr="A white table with black text&#10;&#10;AI-generated content may be incorrect.">
            <a:extLst>
              <a:ext uri="{FF2B5EF4-FFF2-40B4-BE49-F238E27FC236}">
                <a16:creationId xmlns:a16="http://schemas.microsoft.com/office/drawing/2014/main" id="{C3BD0858-E741-0843-3E5A-BB57BAFB70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281" y="2395674"/>
            <a:ext cx="3287215" cy="2348677"/>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4A0A1FEB-520D-D9EE-2D86-656BDFE90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857" y="1348486"/>
            <a:ext cx="3295650" cy="2348678"/>
          </a:xfrm>
          <a:prstGeom prst="rect">
            <a:avLst/>
          </a:prstGeom>
        </p:spPr>
      </p:pic>
      <p:pic>
        <p:nvPicPr>
          <p:cNvPr id="12" name="Picture 11" descr="A screenshot of a computer&#10;&#10;AI-generated content may be incorrect.">
            <a:extLst>
              <a:ext uri="{FF2B5EF4-FFF2-40B4-BE49-F238E27FC236}">
                <a16:creationId xmlns:a16="http://schemas.microsoft.com/office/drawing/2014/main" id="{9B014095-E1EE-EF5B-B5CE-F76A30A2A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7375" y="3697164"/>
            <a:ext cx="3295650" cy="1827800"/>
          </a:xfrm>
          <a:prstGeom prst="rect">
            <a:avLst/>
          </a:prstGeom>
        </p:spPr>
      </p:pic>
      <p:sp>
        <p:nvSpPr>
          <p:cNvPr id="13" name="TextBox 12">
            <a:extLst>
              <a:ext uri="{FF2B5EF4-FFF2-40B4-BE49-F238E27FC236}">
                <a16:creationId xmlns:a16="http://schemas.microsoft.com/office/drawing/2014/main" id="{BF5D00AE-25E8-318F-718E-52D1904A0647}"/>
              </a:ext>
            </a:extLst>
          </p:cNvPr>
          <p:cNvSpPr txBox="1"/>
          <p:nvPr/>
        </p:nvSpPr>
        <p:spPr>
          <a:xfrm>
            <a:off x="4340019" y="6045842"/>
            <a:ext cx="1217000" cy="246221"/>
          </a:xfrm>
          <a:prstGeom prst="rect">
            <a:avLst/>
          </a:prstGeom>
          <a:noFill/>
        </p:spPr>
        <p:txBody>
          <a:bodyPr wrap="none" rtlCol="0">
            <a:spAutoFit/>
          </a:bodyPr>
          <a:lstStyle/>
          <a:p>
            <a:r>
              <a:rPr lang="en-DE" sz="1000" dirty="0"/>
              <a:t>(Fobizz, GPT-5 mini)</a:t>
            </a:r>
          </a:p>
        </p:txBody>
      </p:sp>
    </p:spTree>
    <p:extLst>
      <p:ext uri="{BB962C8B-B14F-4D97-AF65-F5344CB8AC3E}">
        <p14:creationId xmlns:p14="http://schemas.microsoft.com/office/powerpoint/2010/main" val="873422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E7F2E-39C6-17E4-8862-6DE183C2D59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148AD67-56E5-CA98-6D36-E979ABCA310B}"/>
              </a:ext>
            </a:extLst>
          </p:cNvPr>
          <p:cNvSpPr txBox="1"/>
          <p:nvPr/>
        </p:nvSpPr>
        <p:spPr>
          <a:xfrm>
            <a:off x="257907" y="788798"/>
            <a:ext cx="5413550"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Tabelle</a:t>
            </a:r>
            <a:r>
              <a:rPr lang="en-GB" b="1" dirty="0"/>
              <a:t> </a:t>
            </a:r>
            <a:r>
              <a:rPr lang="en-GB" b="1" dirty="0" err="1"/>
              <a:t>zu</a:t>
            </a:r>
            <a:r>
              <a:rPr lang="en-GB" b="1" dirty="0"/>
              <a:t> </a:t>
            </a:r>
            <a:r>
              <a:rPr lang="en-GB" b="1" dirty="0" err="1"/>
              <a:t>sprachlichen</a:t>
            </a:r>
            <a:r>
              <a:rPr lang="en-GB" b="1" dirty="0"/>
              <a:t> </a:t>
            </a:r>
            <a:r>
              <a:rPr lang="en-GB" b="1" dirty="0" err="1"/>
              <a:t>Mitteln</a:t>
            </a:r>
            <a:r>
              <a:rPr lang="en-GB" b="1" dirty="0"/>
              <a:t>,) Quiz </a:t>
            </a:r>
          </a:p>
        </p:txBody>
      </p:sp>
      <p:sp>
        <p:nvSpPr>
          <p:cNvPr id="5" name="TextBox 4">
            <a:extLst>
              <a:ext uri="{FF2B5EF4-FFF2-40B4-BE49-F238E27FC236}">
                <a16:creationId xmlns:a16="http://schemas.microsoft.com/office/drawing/2014/main" id="{FD0E01B8-CA4A-D4E1-AFC2-87608EADDDE5}"/>
              </a:ext>
            </a:extLst>
          </p:cNvPr>
          <p:cNvSpPr txBox="1"/>
          <p:nvPr/>
        </p:nvSpPr>
        <p:spPr>
          <a:xfrm>
            <a:off x="1125832" y="1189507"/>
            <a:ext cx="6229561" cy="707886"/>
          </a:xfrm>
          <a:prstGeom prst="rect">
            <a:avLst/>
          </a:prstGeom>
          <a:noFill/>
          <a:ln>
            <a:solidFill>
              <a:schemeClr val="accent1"/>
            </a:solidFill>
          </a:ln>
        </p:spPr>
        <p:txBody>
          <a:bodyPr wrap="square" rtlCol="0">
            <a:spAutoFit/>
          </a:bodyPr>
          <a:lstStyle/>
          <a:p>
            <a:r>
              <a:rPr lang="en-GB" sz="1000" dirty="0" err="1"/>
              <a:t>Jetzt</a:t>
            </a:r>
            <a:r>
              <a:rPr lang="en-GB" sz="1000" dirty="0"/>
              <a:t> </a:t>
            </a:r>
            <a:r>
              <a:rPr lang="en-GB" sz="1000" dirty="0" err="1"/>
              <a:t>erstelle</a:t>
            </a:r>
            <a:r>
              <a:rPr lang="en-GB" sz="1000" dirty="0"/>
              <a:t> </a:t>
            </a:r>
            <a:r>
              <a:rPr lang="en-GB" sz="1000" dirty="0" err="1"/>
              <a:t>aus</a:t>
            </a:r>
            <a:r>
              <a:rPr lang="en-GB" sz="1000" dirty="0"/>
              <a:t> den </a:t>
            </a:r>
            <a:r>
              <a:rPr lang="en-GB" sz="1000" dirty="0" err="1"/>
              <a:t>sprachlichen</a:t>
            </a:r>
            <a:r>
              <a:rPr lang="en-GB" sz="1000" dirty="0"/>
              <a:t> </a:t>
            </a:r>
            <a:r>
              <a:rPr lang="en-GB" sz="1000" dirty="0" err="1"/>
              <a:t>Mitteln</a:t>
            </a:r>
            <a:r>
              <a:rPr lang="en-GB" sz="1000" dirty="0"/>
              <a:t> </a:t>
            </a:r>
            <a:r>
              <a:rPr lang="en-GB" sz="1000" dirty="0" err="1"/>
              <a:t>ein</a:t>
            </a:r>
            <a:r>
              <a:rPr lang="en-GB" sz="1000" dirty="0"/>
              <a:t> Quiz, 20 </a:t>
            </a:r>
            <a:r>
              <a:rPr lang="en-GB" sz="1000" dirty="0" err="1"/>
              <a:t>Aufgaben</a:t>
            </a:r>
            <a:r>
              <a:rPr lang="en-GB" sz="1000" dirty="0"/>
              <a:t>. </a:t>
            </a:r>
            <a:r>
              <a:rPr lang="en-GB" sz="1000" dirty="0" err="1"/>
              <a:t>Verwende</a:t>
            </a:r>
            <a:r>
              <a:rPr lang="en-GB" sz="1000" dirty="0"/>
              <a:t> </a:t>
            </a:r>
            <a:r>
              <a:rPr lang="en-GB" sz="1000" dirty="0" err="1"/>
              <a:t>jeweils</a:t>
            </a:r>
            <a:r>
              <a:rPr lang="en-GB" sz="1000" dirty="0"/>
              <a:t> </a:t>
            </a:r>
            <a:r>
              <a:rPr lang="en-GB" sz="1000" dirty="0" err="1"/>
              <a:t>eines</a:t>
            </a:r>
            <a:r>
              <a:rPr lang="en-GB" sz="1000" dirty="0"/>
              <a:t> der </a:t>
            </a:r>
            <a:r>
              <a:rPr lang="en-GB" sz="1000" dirty="0" err="1"/>
              <a:t>sprachlichen</a:t>
            </a:r>
            <a:r>
              <a:rPr lang="en-GB" sz="1000" dirty="0"/>
              <a:t> Mittel. </a:t>
            </a:r>
          </a:p>
          <a:p>
            <a:r>
              <a:rPr lang="en-GB" sz="1000" dirty="0" err="1"/>
              <a:t>Produziere</a:t>
            </a:r>
            <a:r>
              <a:rPr lang="en-GB" sz="1000" dirty="0"/>
              <a:t> pro Aufgabe </a:t>
            </a:r>
            <a:r>
              <a:rPr lang="en-GB" sz="1000" dirty="0" err="1"/>
              <a:t>einen</a:t>
            </a:r>
            <a:r>
              <a:rPr lang="en-GB" sz="1000" dirty="0"/>
              <a:t>, maximal 2 </a:t>
            </a:r>
            <a:r>
              <a:rPr lang="en-GB" sz="1000" dirty="0" err="1"/>
              <a:t>Sätze</a:t>
            </a:r>
            <a:r>
              <a:rPr lang="en-GB" sz="1000" dirty="0"/>
              <a:t>, in </a:t>
            </a:r>
            <a:r>
              <a:rPr lang="en-GB" sz="1000" dirty="0" err="1"/>
              <a:t>dem</a:t>
            </a:r>
            <a:r>
              <a:rPr lang="en-GB" sz="1000" dirty="0"/>
              <a:t> </a:t>
            </a:r>
            <a:r>
              <a:rPr lang="en-GB" sz="1000" dirty="0" err="1"/>
              <a:t>bzw</a:t>
            </a:r>
            <a:r>
              <a:rPr lang="en-GB" sz="1000" dirty="0"/>
              <a:t>. in </a:t>
            </a:r>
            <a:r>
              <a:rPr lang="en-GB" sz="1000" dirty="0" err="1"/>
              <a:t>denen</a:t>
            </a:r>
            <a:r>
              <a:rPr lang="en-GB" sz="1000" dirty="0"/>
              <a:t> das </a:t>
            </a:r>
            <a:r>
              <a:rPr lang="en-GB" sz="1000" dirty="0" err="1"/>
              <a:t>jeweilige</a:t>
            </a:r>
            <a:r>
              <a:rPr lang="en-GB" sz="1000" dirty="0"/>
              <a:t> </a:t>
            </a:r>
            <a:r>
              <a:rPr lang="en-GB" sz="1000" dirty="0" err="1"/>
              <a:t>sprachliche</a:t>
            </a:r>
            <a:r>
              <a:rPr lang="en-GB" sz="1000" dirty="0"/>
              <a:t> Mittel </a:t>
            </a:r>
            <a:r>
              <a:rPr lang="en-GB" sz="1000" dirty="0" err="1"/>
              <a:t>vorkommt</a:t>
            </a:r>
            <a:r>
              <a:rPr lang="en-GB" sz="1000" dirty="0"/>
              <a:t>. </a:t>
            </a:r>
          </a:p>
          <a:p>
            <a:r>
              <a:rPr lang="en-GB" sz="1000" dirty="0"/>
              <a:t>Gib die </a:t>
            </a:r>
            <a:r>
              <a:rPr lang="en-GB" sz="1000" dirty="0" err="1"/>
              <a:t>Lösungen</a:t>
            </a:r>
            <a:r>
              <a:rPr lang="en-GB" sz="1000" dirty="0"/>
              <a:t> der </a:t>
            </a:r>
            <a:r>
              <a:rPr lang="en-GB" sz="1000" dirty="0" err="1"/>
              <a:t>Aufgaben</a:t>
            </a:r>
            <a:r>
              <a:rPr lang="en-GB" sz="1000" dirty="0"/>
              <a:t> </a:t>
            </a:r>
            <a:r>
              <a:rPr lang="en-GB" sz="1000" dirty="0" err="1"/>
              <a:t>durchnummeriert</a:t>
            </a:r>
            <a:r>
              <a:rPr lang="en-GB" sz="1000" dirty="0"/>
              <a:t> am Ende in der 1. </a:t>
            </a:r>
            <a:r>
              <a:rPr lang="en-GB" sz="1000" dirty="0" err="1"/>
              <a:t>Spalte</a:t>
            </a:r>
            <a:r>
              <a:rPr lang="en-GB" sz="1000" dirty="0"/>
              <a:t> </a:t>
            </a:r>
            <a:r>
              <a:rPr lang="en-GB" sz="1000" dirty="0" err="1"/>
              <a:t>einer</a:t>
            </a:r>
            <a:r>
              <a:rPr lang="en-GB" sz="1000" dirty="0"/>
              <a:t> </a:t>
            </a:r>
            <a:r>
              <a:rPr lang="en-GB" sz="1000" dirty="0" err="1"/>
              <a:t>Tabelle</a:t>
            </a:r>
            <a:r>
              <a:rPr lang="en-GB" sz="1000" dirty="0"/>
              <a:t>, </a:t>
            </a:r>
            <a:r>
              <a:rPr lang="en-GB" sz="1000" dirty="0" err="1"/>
              <a:t>daneben</a:t>
            </a:r>
            <a:r>
              <a:rPr lang="en-GB" sz="1000" dirty="0"/>
              <a:t> in der 2. </a:t>
            </a:r>
            <a:r>
              <a:rPr lang="en-GB" sz="1000" dirty="0" err="1"/>
              <a:t>Spalte</a:t>
            </a:r>
            <a:r>
              <a:rPr lang="en-GB" sz="1000" dirty="0"/>
              <a:t> gib </a:t>
            </a:r>
          </a:p>
          <a:p>
            <a:r>
              <a:rPr lang="en-GB" sz="1000" dirty="0" err="1"/>
              <a:t>eine</a:t>
            </a:r>
            <a:r>
              <a:rPr lang="en-GB" sz="1000" dirty="0"/>
              <a:t> </a:t>
            </a:r>
            <a:r>
              <a:rPr lang="en-GB" sz="1000" dirty="0" err="1"/>
              <a:t>Erklärung</a:t>
            </a:r>
            <a:r>
              <a:rPr lang="en-GB" sz="1000" dirty="0"/>
              <a:t>/ </a:t>
            </a:r>
            <a:r>
              <a:rPr lang="en-GB" sz="1000" dirty="0" err="1"/>
              <a:t>Erläuterung</a:t>
            </a:r>
            <a:r>
              <a:rPr lang="en-GB" sz="1000" dirty="0"/>
              <a:t> für das </a:t>
            </a:r>
            <a:r>
              <a:rPr lang="en-GB" sz="1000" dirty="0" err="1"/>
              <a:t>sprachliche</a:t>
            </a:r>
            <a:r>
              <a:rPr lang="en-GB" sz="1000" dirty="0"/>
              <a:t> Mittel, in der 3. </a:t>
            </a:r>
            <a:r>
              <a:rPr lang="en-GB" sz="1000" dirty="0" err="1"/>
              <a:t>Spalte</a:t>
            </a:r>
            <a:r>
              <a:rPr lang="en-GB" sz="1000" dirty="0"/>
              <a:t> die </a:t>
            </a:r>
            <a:r>
              <a:rPr lang="en-GB" sz="1000" dirty="0" err="1"/>
              <a:t>beabsichtigte</a:t>
            </a:r>
            <a:r>
              <a:rPr lang="en-GB" sz="1000" dirty="0"/>
              <a:t> </a:t>
            </a:r>
            <a:r>
              <a:rPr lang="en-GB" sz="1000" dirty="0" err="1"/>
              <a:t>Leserwirkung</a:t>
            </a:r>
            <a:r>
              <a:rPr lang="en-GB" sz="1000" dirty="0"/>
              <a:t>.</a:t>
            </a:r>
            <a:endParaRPr lang="en-DE" sz="1000" dirty="0"/>
          </a:p>
        </p:txBody>
      </p:sp>
      <p:pic>
        <p:nvPicPr>
          <p:cNvPr id="14" name="Picture 13" descr="A white paper with black text&#10;&#10;AI-generated content may be incorrect.">
            <a:extLst>
              <a:ext uri="{FF2B5EF4-FFF2-40B4-BE49-F238E27FC236}">
                <a16:creationId xmlns:a16="http://schemas.microsoft.com/office/drawing/2014/main" id="{9A0C7132-3722-3692-E313-6FBE686A7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10" y="2055193"/>
            <a:ext cx="2590695" cy="4030816"/>
          </a:xfrm>
          <a:prstGeom prst="rect">
            <a:avLst/>
          </a:prstGeom>
        </p:spPr>
      </p:pic>
      <p:pic>
        <p:nvPicPr>
          <p:cNvPr id="18" name="Picture 17" descr="A screenshot of a computer&#10;&#10;AI-generated content may be incorrect.">
            <a:extLst>
              <a:ext uri="{FF2B5EF4-FFF2-40B4-BE49-F238E27FC236}">
                <a16:creationId xmlns:a16="http://schemas.microsoft.com/office/drawing/2014/main" id="{F37B147F-C386-8A1D-62C5-B602858F3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8305" y="2066858"/>
            <a:ext cx="2890894" cy="3499929"/>
          </a:xfrm>
          <a:prstGeom prst="rect">
            <a:avLst/>
          </a:prstGeom>
        </p:spPr>
      </p:pic>
      <p:pic>
        <p:nvPicPr>
          <p:cNvPr id="20" name="Picture 19" descr="A screenshot of a computer&#10;&#10;AI-generated content may be incorrect.">
            <a:extLst>
              <a:ext uri="{FF2B5EF4-FFF2-40B4-BE49-F238E27FC236}">
                <a16:creationId xmlns:a16="http://schemas.microsoft.com/office/drawing/2014/main" id="{406907F2-C6A0-C0FE-9DB0-7AD30CD7CE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573" y="2226013"/>
            <a:ext cx="2852604" cy="3079515"/>
          </a:xfrm>
          <a:prstGeom prst="rect">
            <a:avLst/>
          </a:prstGeom>
        </p:spPr>
      </p:pic>
      <p:sp>
        <p:nvSpPr>
          <p:cNvPr id="21" name="TextBox 20">
            <a:extLst>
              <a:ext uri="{FF2B5EF4-FFF2-40B4-BE49-F238E27FC236}">
                <a16:creationId xmlns:a16="http://schemas.microsoft.com/office/drawing/2014/main" id="{45D71EE8-9456-9678-7ADF-F54EBC16F023}"/>
              </a:ext>
            </a:extLst>
          </p:cNvPr>
          <p:cNvSpPr txBox="1"/>
          <p:nvPr/>
        </p:nvSpPr>
        <p:spPr>
          <a:xfrm>
            <a:off x="4195134" y="6194368"/>
            <a:ext cx="830677" cy="246221"/>
          </a:xfrm>
          <a:prstGeom prst="rect">
            <a:avLst/>
          </a:prstGeom>
          <a:noFill/>
        </p:spPr>
        <p:txBody>
          <a:bodyPr wrap="none" rtlCol="0">
            <a:spAutoFit/>
          </a:bodyPr>
          <a:lstStyle/>
          <a:p>
            <a:r>
              <a:rPr lang="en-DE" sz="1000" dirty="0"/>
              <a:t>(GPT-5 mini)</a:t>
            </a:r>
          </a:p>
        </p:txBody>
      </p:sp>
    </p:spTree>
    <p:extLst>
      <p:ext uri="{BB962C8B-B14F-4D97-AF65-F5344CB8AC3E}">
        <p14:creationId xmlns:p14="http://schemas.microsoft.com/office/powerpoint/2010/main" val="226891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04309-34C5-E5D3-9A28-5A64B7C84E9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9CEE7AB-93D3-491F-8BD6-304AA6846EB9}"/>
              </a:ext>
            </a:extLst>
          </p:cNvPr>
          <p:cNvSpPr txBox="1"/>
          <p:nvPr/>
        </p:nvSpPr>
        <p:spPr>
          <a:xfrm>
            <a:off x="257907" y="788798"/>
            <a:ext cx="4314093"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Rollenspiel</a:t>
            </a:r>
            <a:r>
              <a:rPr lang="en-GB" b="1" dirty="0"/>
              <a:t> (</a:t>
            </a:r>
            <a:r>
              <a:rPr lang="en-GB" b="1" dirty="0" err="1"/>
              <a:t>nach</a:t>
            </a:r>
            <a:r>
              <a:rPr lang="en-GB" b="1" dirty="0"/>
              <a:t> Patrick Bronner)</a:t>
            </a:r>
          </a:p>
        </p:txBody>
      </p:sp>
      <p:sp>
        <p:nvSpPr>
          <p:cNvPr id="7" name="TextBox 6">
            <a:extLst>
              <a:ext uri="{FF2B5EF4-FFF2-40B4-BE49-F238E27FC236}">
                <a16:creationId xmlns:a16="http://schemas.microsoft.com/office/drawing/2014/main" id="{522EBD86-BD89-7FD6-2A04-BD6A86F9FB23}"/>
              </a:ext>
            </a:extLst>
          </p:cNvPr>
          <p:cNvSpPr txBox="1"/>
          <p:nvPr/>
        </p:nvSpPr>
        <p:spPr>
          <a:xfrm>
            <a:off x="422031" y="-984738"/>
            <a:ext cx="184731" cy="369332"/>
          </a:xfrm>
          <a:prstGeom prst="rect">
            <a:avLst/>
          </a:prstGeom>
          <a:noFill/>
        </p:spPr>
        <p:txBody>
          <a:bodyPr wrap="none" rtlCol="0">
            <a:spAutoFit/>
          </a:bodyPr>
          <a:lstStyle/>
          <a:p>
            <a:endParaRPr lang="en-DE" dirty="0"/>
          </a:p>
        </p:txBody>
      </p:sp>
      <p:sp>
        <p:nvSpPr>
          <p:cNvPr id="8" name="TextBox 7">
            <a:extLst>
              <a:ext uri="{FF2B5EF4-FFF2-40B4-BE49-F238E27FC236}">
                <a16:creationId xmlns:a16="http://schemas.microsoft.com/office/drawing/2014/main" id="{98C1BF4E-0187-4017-1748-2DD1E930B3CB}"/>
              </a:ext>
            </a:extLst>
          </p:cNvPr>
          <p:cNvSpPr txBox="1"/>
          <p:nvPr/>
        </p:nvSpPr>
        <p:spPr>
          <a:xfrm>
            <a:off x="1037218" y="2551837"/>
            <a:ext cx="6473054" cy="2031325"/>
          </a:xfrm>
          <a:prstGeom prst="rect">
            <a:avLst/>
          </a:prstGeom>
          <a:noFill/>
          <a:ln>
            <a:solidFill>
              <a:schemeClr val="accent1"/>
            </a:solidFill>
          </a:ln>
        </p:spPr>
        <p:txBody>
          <a:bodyPr wrap="square" rtlCol="0">
            <a:spAutoFit/>
          </a:bodyPr>
          <a:lstStyle/>
          <a:p>
            <a:pPr lvl="0" eaLnBrk="0" fontAlgn="base" hangingPunct="0">
              <a:spcBef>
                <a:spcPct val="0"/>
              </a:spcBef>
              <a:spcAft>
                <a:spcPct val="0"/>
              </a:spcAft>
            </a:pPr>
            <a:r>
              <a:rPr lang="en-DE" altLang="en-DE" dirty="0">
                <a:latin typeface="Roboto" panose="02000000000000000000" pitchFamily="2" charset="0"/>
              </a:rPr>
              <a:t>Erstelle mir einen Rollenspieltext mit 4 Rollen. </a:t>
            </a:r>
          </a:p>
          <a:p>
            <a:pPr lvl="0" eaLnBrk="0" fontAlgn="base" hangingPunct="0">
              <a:spcBef>
                <a:spcPct val="0"/>
              </a:spcBef>
              <a:spcAft>
                <a:spcPct val="0"/>
              </a:spcAft>
            </a:pPr>
            <a:r>
              <a:rPr lang="en-DE" altLang="en-DE" dirty="0">
                <a:latin typeface="Roboto" panose="02000000000000000000" pitchFamily="2" charset="0"/>
              </a:rPr>
              <a:t>Die Spieler sollen aus der Zeit der Industrialisierung sein zur </a:t>
            </a:r>
          </a:p>
          <a:p>
            <a:pPr lvl="0" eaLnBrk="0" fontAlgn="base" hangingPunct="0">
              <a:spcBef>
                <a:spcPct val="0"/>
              </a:spcBef>
              <a:spcAft>
                <a:spcPct val="0"/>
              </a:spcAft>
            </a:pPr>
            <a:r>
              <a:rPr lang="en-DE" altLang="en-DE" dirty="0">
                <a:latin typeface="Roboto" panose="02000000000000000000" pitchFamily="2" charset="0"/>
              </a:rPr>
              <a:t>Zeit, als Wohnungsnot ein großes Thema war.</a:t>
            </a:r>
            <a:endParaRPr lang="en-DE" altLang="en-DE" sz="1000" dirty="0"/>
          </a:p>
          <a:p>
            <a:pPr lvl="0" eaLnBrk="0" fontAlgn="base" hangingPunct="0">
              <a:spcBef>
                <a:spcPct val="0"/>
              </a:spcBef>
              <a:spcAft>
                <a:spcPct val="0"/>
              </a:spcAft>
            </a:pPr>
            <a:r>
              <a:rPr lang="en-DE" altLang="en-DE" dirty="0">
                <a:latin typeface="Roboto" panose="02000000000000000000" pitchFamily="2" charset="0"/>
              </a:rPr>
              <a:t>Die Spieler sollen sich über ihre schwierigen Bedingungen bei </a:t>
            </a:r>
          </a:p>
          <a:p>
            <a:pPr lvl="0" eaLnBrk="0" fontAlgn="base" hangingPunct="0">
              <a:spcBef>
                <a:spcPct val="0"/>
              </a:spcBef>
              <a:spcAft>
                <a:spcPct val="0"/>
              </a:spcAft>
            </a:pPr>
            <a:r>
              <a:rPr lang="en-DE" altLang="en-DE" dirty="0">
                <a:latin typeface="Roboto" panose="02000000000000000000" pitchFamily="2" charset="0"/>
              </a:rPr>
              <a:t>der Arbeit, im beengten Zuhause, über die Kinderarbeit </a:t>
            </a:r>
          </a:p>
          <a:p>
            <a:pPr lvl="0" eaLnBrk="0" fontAlgn="base" hangingPunct="0">
              <a:spcBef>
                <a:spcPct val="0"/>
              </a:spcBef>
              <a:spcAft>
                <a:spcPct val="0"/>
              </a:spcAft>
            </a:pPr>
            <a:r>
              <a:rPr lang="en-DE" altLang="en-DE" dirty="0">
                <a:latin typeface="Roboto" panose="02000000000000000000" pitchFamily="2" charset="0"/>
              </a:rPr>
              <a:t>unterhalten. </a:t>
            </a:r>
          </a:p>
          <a:p>
            <a:pPr lvl="0" eaLnBrk="0" fontAlgn="base" hangingPunct="0">
              <a:spcBef>
                <a:spcPct val="0"/>
              </a:spcBef>
              <a:spcAft>
                <a:spcPct val="0"/>
              </a:spcAft>
            </a:pPr>
            <a:r>
              <a:rPr lang="en-DE" altLang="en-DE" dirty="0">
                <a:latin typeface="Roboto" panose="02000000000000000000" pitchFamily="2" charset="0"/>
              </a:rPr>
              <a:t>Das Spiel soll zwei Minuten dauern.</a:t>
            </a:r>
            <a:endParaRPr lang="en-DE" dirty="0"/>
          </a:p>
        </p:txBody>
      </p:sp>
    </p:spTree>
    <p:extLst>
      <p:ext uri="{BB962C8B-B14F-4D97-AF65-F5344CB8AC3E}">
        <p14:creationId xmlns:p14="http://schemas.microsoft.com/office/powerpoint/2010/main" val="2427039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DD6AF-8A02-3C36-CBB0-E47CD77D43D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53C23CB-85E1-1025-FD56-0C5FBBC72001}"/>
              </a:ext>
            </a:extLst>
          </p:cNvPr>
          <p:cNvSpPr txBox="1"/>
          <p:nvPr/>
        </p:nvSpPr>
        <p:spPr>
          <a:xfrm>
            <a:off x="257907" y="788798"/>
            <a:ext cx="4314093"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Rollenspiel</a:t>
            </a:r>
            <a:r>
              <a:rPr lang="en-GB" b="1" dirty="0"/>
              <a:t> (</a:t>
            </a:r>
            <a:r>
              <a:rPr lang="en-GB" b="1" dirty="0" err="1"/>
              <a:t>nach</a:t>
            </a:r>
            <a:r>
              <a:rPr lang="en-GB" b="1" dirty="0"/>
              <a:t> Patrick Bronner)</a:t>
            </a:r>
          </a:p>
        </p:txBody>
      </p:sp>
      <p:sp>
        <p:nvSpPr>
          <p:cNvPr id="7" name="TextBox 6">
            <a:extLst>
              <a:ext uri="{FF2B5EF4-FFF2-40B4-BE49-F238E27FC236}">
                <a16:creationId xmlns:a16="http://schemas.microsoft.com/office/drawing/2014/main" id="{E0840CFF-FBBE-42CD-7678-0B7ED195E039}"/>
              </a:ext>
            </a:extLst>
          </p:cNvPr>
          <p:cNvSpPr txBox="1"/>
          <p:nvPr/>
        </p:nvSpPr>
        <p:spPr>
          <a:xfrm>
            <a:off x="422031" y="-984738"/>
            <a:ext cx="184731" cy="369332"/>
          </a:xfrm>
          <a:prstGeom prst="rect">
            <a:avLst/>
          </a:prstGeom>
          <a:noFill/>
        </p:spPr>
        <p:txBody>
          <a:bodyPr wrap="none" rtlCol="0">
            <a:spAutoFit/>
          </a:bodyPr>
          <a:lstStyle/>
          <a:p>
            <a:endParaRPr lang="en-DE" dirty="0"/>
          </a:p>
        </p:txBody>
      </p:sp>
      <p:sp>
        <p:nvSpPr>
          <p:cNvPr id="8" name="TextBox 7">
            <a:extLst>
              <a:ext uri="{FF2B5EF4-FFF2-40B4-BE49-F238E27FC236}">
                <a16:creationId xmlns:a16="http://schemas.microsoft.com/office/drawing/2014/main" id="{A87F4B68-DA03-CECF-D48C-C4027C758E4E}"/>
              </a:ext>
            </a:extLst>
          </p:cNvPr>
          <p:cNvSpPr txBox="1"/>
          <p:nvPr/>
        </p:nvSpPr>
        <p:spPr>
          <a:xfrm>
            <a:off x="1037218" y="2551837"/>
            <a:ext cx="6485246" cy="2031325"/>
          </a:xfrm>
          <a:prstGeom prst="rect">
            <a:avLst/>
          </a:prstGeom>
          <a:noFill/>
          <a:ln>
            <a:solidFill>
              <a:schemeClr val="accent1"/>
            </a:solidFill>
          </a:ln>
        </p:spPr>
        <p:txBody>
          <a:bodyPr wrap="square" rtlCol="0">
            <a:spAutoFit/>
          </a:bodyPr>
          <a:lstStyle/>
          <a:p>
            <a:pPr lvl="0" eaLnBrk="0" fontAlgn="base" hangingPunct="0">
              <a:spcBef>
                <a:spcPct val="0"/>
              </a:spcBef>
              <a:spcAft>
                <a:spcPct val="0"/>
              </a:spcAft>
            </a:pPr>
            <a:r>
              <a:rPr lang="en-DE" altLang="en-DE" dirty="0">
                <a:solidFill>
                  <a:schemeClr val="accent5"/>
                </a:solidFill>
                <a:latin typeface="Roboto" panose="02000000000000000000" pitchFamily="2" charset="0"/>
              </a:rPr>
              <a:t>Erstelle mir einen Rollenspieltext mit 4 Rollen. </a:t>
            </a:r>
          </a:p>
          <a:p>
            <a:pPr lvl="0" eaLnBrk="0" fontAlgn="base" hangingPunct="0">
              <a:spcBef>
                <a:spcPct val="0"/>
              </a:spcBef>
              <a:spcAft>
                <a:spcPct val="0"/>
              </a:spcAft>
            </a:pPr>
            <a:r>
              <a:rPr lang="en-DE" altLang="en-DE" dirty="0">
                <a:solidFill>
                  <a:schemeClr val="accent1"/>
                </a:solidFill>
                <a:latin typeface="Roboto" panose="02000000000000000000" pitchFamily="2" charset="0"/>
              </a:rPr>
              <a:t>Die Spieler sollen aus der Zeit der Industrialisierung sein zur </a:t>
            </a:r>
          </a:p>
          <a:p>
            <a:pPr lvl="0" eaLnBrk="0" fontAlgn="base" hangingPunct="0">
              <a:spcBef>
                <a:spcPct val="0"/>
              </a:spcBef>
              <a:spcAft>
                <a:spcPct val="0"/>
              </a:spcAft>
            </a:pPr>
            <a:r>
              <a:rPr lang="en-DE" altLang="en-DE" dirty="0">
                <a:solidFill>
                  <a:schemeClr val="accent1"/>
                </a:solidFill>
                <a:latin typeface="Roboto" panose="02000000000000000000" pitchFamily="2" charset="0"/>
              </a:rPr>
              <a:t>Zeit, als Wohnungsnot ein großes Thema war.</a:t>
            </a:r>
            <a:endParaRPr lang="en-DE" altLang="en-DE" sz="1000" dirty="0">
              <a:solidFill>
                <a:schemeClr val="accent1"/>
              </a:solidFill>
            </a:endParaRPr>
          </a:p>
          <a:p>
            <a:pPr lvl="0" eaLnBrk="0" fontAlgn="base" hangingPunct="0">
              <a:spcBef>
                <a:spcPct val="0"/>
              </a:spcBef>
              <a:spcAft>
                <a:spcPct val="0"/>
              </a:spcAft>
            </a:pPr>
            <a:r>
              <a:rPr lang="en-DE" altLang="en-DE" dirty="0">
                <a:solidFill>
                  <a:schemeClr val="accent1"/>
                </a:solidFill>
                <a:latin typeface="Roboto" panose="02000000000000000000" pitchFamily="2" charset="0"/>
              </a:rPr>
              <a:t>Die Spieler sollen sich über ihre schwierigen Bedingungen bei </a:t>
            </a:r>
          </a:p>
          <a:p>
            <a:pPr lvl="0" eaLnBrk="0" fontAlgn="base" hangingPunct="0">
              <a:spcBef>
                <a:spcPct val="0"/>
              </a:spcBef>
              <a:spcAft>
                <a:spcPct val="0"/>
              </a:spcAft>
            </a:pPr>
            <a:r>
              <a:rPr lang="en-DE" altLang="en-DE" dirty="0">
                <a:solidFill>
                  <a:schemeClr val="accent1"/>
                </a:solidFill>
                <a:latin typeface="Roboto" panose="02000000000000000000" pitchFamily="2" charset="0"/>
              </a:rPr>
              <a:t>der Arbeit, im beengten Zuhause, über die Kinderarbeit unterhalten </a:t>
            </a:r>
            <a:r>
              <a:rPr lang="en-DE" altLang="en-DE" dirty="0">
                <a:solidFill>
                  <a:srgbClr val="92D050"/>
                </a:solidFill>
                <a:latin typeface="Roboto" panose="02000000000000000000" pitchFamily="2" charset="0"/>
              </a:rPr>
              <a:t>und dabei empathisch ihre Rolle ausführen.</a:t>
            </a:r>
            <a:endParaRPr lang="en-DE" altLang="en-DE" dirty="0">
              <a:solidFill>
                <a:schemeClr val="accent1"/>
              </a:solidFill>
              <a:latin typeface="Roboto" panose="02000000000000000000" pitchFamily="2" charset="0"/>
            </a:endParaRPr>
          </a:p>
          <a:p>
            <a:pPr lvl="0" eaLnBrk="0" fontAlgn="base" hangingPunct="0">
              <a:spcBef>
                <a:spcPct val="0"/>
              </a:spcBef>
              <a:spcAft>
                <a:spcPct val="0"/>
              </a:spcAft>
            </a:pPr>
            <a:r>
              <a:rPr lang="en-DE" altLang="en-DE" dirty="0">
                <a:solidFill>
                  <a:srgbClr val="00B050"/>
                </a:solidFill>
                <a:latin typeface="Roboto" panose="02000000000000000000" pitchFamily="2" charset="0"/>
              </a:rPr>
              <a:t>Das Spiel soll zwei Minuten dauern.</a:t>
            </a:r>
            <a:endParaRPr lang="en-DE" dirty="0">
              <a:solidFill>
                <a:srgbClr val="00B050"/>
              </a:solidFill>
            </a:endParaRPr>
          </a:p>
        </p:txBody>
      </p:sp>
      <p:sp>
        <p:nvSpPr>
          <p:cNvPr id="4" name="TextBox 3">
            <a:extLst>
              <a:ext uri="{FF2B5EF4-FFF2-40B4-BE49-F238E27FC236}">
                <a16:creationId xmlns:a16="http://schemas.microsoft.com/office/drawing/2014/main" id="{6983716D-AD9D-F874-E22B-9EBF5462AFDD}"/>
              </a:ext>
            </a:extLst>
          </p:cNvPr>
          <p:cNvSpPr txBox="1"/>
          <p:nvPr/>
        </p:nvSpPr>
        <p:spPr>
          <a:xfrm>
            <a:off x="7609530" y="2558094"/>
            <a:ext cx="955903" cy="369332"/>
          </a:xfrm>
          <a:prstGeom prst="rect">
            <a:avLst/>
          </a:prstGeom>
          <a:solidFill>
            <a:schemeClr val="accent5"/>
          </a:solidFill>
          <a:ln>
            <a:solidFill>
              <a:schemeClr val="accent6"/>
            </a:solidFill>
          </a:ln>
        </p:spPr>
        <p:txBody>
          <a:bodyPr wrap="none" rtlCol="0">
            <a:spAutoFit/>
          </a:bodyPr>
          <a:lstStyle/>
          <a:p>
            <a:r>
              <a:rPr lang="en-DE" dirty="0"/>
              <a:t>Aufgabe</a:t>
            </a:r>
          </a:p>
        </p:txBody>
      </p:sp>
      <p:sp>
        <p:nvSpPr>
          <p:cNvPr id="5" name="TextBox 4">
            <a:extLst>
              <a:ext uri="{FF2B5EF4-FFF2-40B4-BE49-F238E27FC236}">
                <a16:creationId xmlns:a16="http://schemas.microsoft.com/office/drawing/2014/main" id="{E02DB675-129E-8543-3DF7-C7D6ED61F9B5}"/>
              </a:ext>
            </a:extLst>
          </p:cNvPr>
          <p:cNvSpPr txBox="1"/>
          <p:nvPr/>
        </p:nvSpPr>
        <p:spPr>
          <a:xfrm>
            <a:off x="7609530" y="3670090"/>
            <a:ext cx="513282" cy="369332"/>
          </a:xfrm>
          <a:prstGeom prst="rect">
            <a:avLst/>
          </a:prstGeom>
          <a:solidFill>
            <a:schemeClr val="accent3"/>
          </a:solidFill>
          <a:ln>
            <a:solidFill>
              <a:schemeClr val="accent3"/>
            </a:solidFill>
          </a:ln>
        </p:spPr>
        <p:txBody>
          <a:bodyPr wrap="square" rtlCol="0">
            <a:spAutoFit/>
          </a:bodyPr>
          <a:lstStyle/>
          <a:p>
            <a:r>
              <a:rPr lang="en-DE" dirty="0"/>
              <a:t>Ziel</a:t>
            </a:r>
          </a:p>
        </p:txBody>
      </p:sp>
      <p:sp>
        <p:nvSpPr>
          <p:cNvPr id="6" name="TextBox 5">
            <a:extLst>
              <a:ext uri="{FF2B5EF4-FFF2-40B4-BE49-F238E27FC236}">
                <a16:creationId xmlns:a16="http://schemas.microsoft.com/office/drawing/2014/main" id="{D5FC5D71-0470-3A2E-A2CE-772C4D30AC90}"/>
              </a:ext>
            </a:extLst>
          </p:cNvPr>
          <p:cNvSpPr txBox="1"/>
          <p:nvPr/>
        </p:nvSpPr>
        <p:spPr>
          <a:xfrm>
            <a:off x="7609530" y="3129122"/>
            <a:ext cx="994503" cy="369332"/>
          </a:xfrm>
          <a:prstGeom prst="rect">
            <a:avLst/>
          </a:prstGeom>
          <a:solidFill>
            <a:schemeClr val="tx2"/>
          </a:solidFill>
          <a:ln>
            <a:solidFill>
              <a:schemeClr val="accent6"/>
            </a:solidFill>
          </a:ln>
        </p:spPr>
        <p:txBody>
          <a:bodyPr wrap="none" rtlCol="0">
            <a:spAutoFit/>
          </a:bodyPr>
          <a:lstStyle/>
          <a:p>
            <a:r>
              <a:rPr lang="en-DE" dirty="0">
                <a:solidFill>
                  <a:schemeClr val="bg1"/>
                </a:solidFill>
              </a:rPr>
              <a:t>Kriterien</a:t>
            </a:r>
          </a:p>
        </p:txBody>
      </p:sp>
      <p:sp>
        <p:nvSpPr>
          <p:cNvPr id="9" name="TextBox 8">
            <a:extLst>
              <a:ext uri="{FF2B5EF4-FFF2-40B4-BE49-F238E27FC236}">
                <a16:creationId xmlns:a16="http://schemas.microsoft.com/office/drawing/2014/main" id="{B92707B0-9AFE-53F0-0B30-3D75EF6B1BB8}"/>
              </a:ext>
            </a:extLst>
          </p:cNvPr>
          <p:cNvSpPr txBox="1"/>
          <p:nvPr/>
        </p:nvSpPr>
        <p:spPr>
          <a:xfrm>
            <a:off x="1037218" y="4868873"/>
            <a:ext cx="3328027" cy="646331"/>
          </a:xfrm>
          <a:prstGeom prst="rect">
            <a:avLst/>
          </a:prstGeom>
          <a:noFill/>
        </p:spPr>
        <p:txBody>
          <a:bodyPr wrap="none" rtlCol="0">
            <a:spAutoFit/>
          </a:bodyPr>
          <a:lstStyle/>
          <a:p>
            <a:r>
              <a:rPr lang="en-DE" b="1" u="sng" dirty="0"/>
              <a:t>Bemerkungen:</a:t>
            </a:r>
          </a:p>
          <a:p>
            <a:r>
              <a:rPr lang="en-DE" dirty="0"/>
              <a:t>-Persona und Refinement fehlen.</a:t>
            </a:r>
          </a:p>
        </p:txBody>
      </p:sp>
      <p:sp>
        <p:nvSpPr>
          <p:cNvPr id="10" name="TextBox 9">
            <a:extLst>
              <a:ext uri="{FF2B5EF4-FFF2-40B4-BE49-F238E27FC236}">
                <a16:creationId xmlns:a16="http://schemas.microsoft.com/office/drawing/2014/main" id="{6ADC034A-CC45-B58B-B730-76F782ED5480}"/>
              </a:ext>
            </a:extLst>
          </p:cNvPr>
          <p:cNvSpPr txBox="1"/>
          <p:nvPr/>
        </p:nvSpPr>
        <p:spPr>
          <a:xfrm>
            <a:off x="7609530" y="4204305"/>
            <a:ext cx="859081" cy="369332"/>
          </a:xfrm>
          <a:prstGeom prst="rect">
            <a:avLst/>
          </a:prstGeom>
          <a:solidFill>
            <a:srgbClr val="00B050"/>
          </a:solidFill>
          <a:ln>
            <a:solidFill>
              <a:schemeClr val="accent6"/>
            </a:solidFill>
          </a:ln>
        </p:spPr>
        <p:txBody>
          <a:bodyPr wrap="none" rtlCol="0">
            <a:spAutoFit/>
          </a:bodyPr>
          <a:lstStyle/>
          <a:p>
            <a:r>
              <a:rPr lang="en-DE" dirty="0"/>
              <a:t>Format</a:t>
            </a:r>
          </a:p>
        </p:txBody>
      </p:sp>
    </p:spTree>
    <p:extLst>
      <p:ext uri="{BB962C8B-B14F-4D97-AF65-F5344CB8AC3E}">
        <p14:creationId xmlns:p14="http://schemas.microsoft.com/office/powerpoint/2010/main" val="1978138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83BBB-35AE-1B37-BC31-929F840E0DF4}"/>
            </a:ext>
          </a:extLst>
        </p:cNvPr>
        <p:cNvGrpSpPr/>
        <p:nvPr/>
      </p:nvGrpSpPr>
      <p:grpSpPr>
        <a:xfrm>
          <a:off x="0" y="0"/>
          <a:ext cx="0" cy="0"/>
          <a:chOff x="0" y="0"/>
          <a:chExt cx="0" cy="0"/>
        </a:xfrm>
      </p:grpSpPr>
      <p:pic>
        <p:nvPicPr>
          <p:cNvPr id="13" name="Picture 12" descr="A white background with black text&#10;&#10;AI-generated content may be incorrect.">
            <a:extLst>
              <a:ext uri="{FF2B5EF4-FFF2-40B4-BE49-F238E27FC236}">
                <a16:creationId xmlns:a16="http://schemas.microsoft.com/office/drawing/2014/main" id="{66DA0C79-9B5C-68C0-27F8-491756493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6234" y="5048711"/>
            <a:ext cx="2619223" cy="1098870"/>
          </a:xfrm>
          <a:prstGeom prst="rect">
            <a:avLst/>
          </a:prstGeom>
        </p:spPr>
      </p:pic>
      <p:sp>
        <p:nvSpPr>
          <p:cNvPr id="3" name="TextBox 2">
            <a:extLst>
              <a:ext uri="{FF2B5EF4-FFF2-40B4-BE49-F238E27FC236}">
                <a16:creationId xmlns:a16="http://schemas.microsoft.com/office/drawing/2014/main" id="{80FEB6A8-E14F-AC54-8F95-8EC3F29BF38E}"/>
              </a:ext>
            </a:extLst>
          </p:cNvPr>
          <p:cNvSpPr txBox="1"/>
          <p:nvPr/>
        </p:nvSpPr>
        <p:spPr>
          <a:xfrm>
            <a:off x="257907" y="788798"/>
            <a:ext cx="4314093"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Rollenspiel</a:t>
            </a:r>
            <a:r>
              <a:rPr lang="en-GB" b="1" dirty="0"/>
              <a:t> (</a:t>
            </a:r>
            <a:r>
              <a:rPr lang="en-GB" b="1" dirty="0" err="1"/>
              <a:t>nach</a:t>
            </a:r>
            <a:r>
              <a:rPr lang="en-GB" b="1" dirty="0"/>
              <a:t> Patrick Bronner)</a:t>
            </a:r>
          </a:p>
        </p:txBody>
      </p:sp>
      <p:sp>
        <p:nvSpPr>
          <p:cNvPr id="7" name="TextBox 6">
            <a:extLst>
              <a:ext uri="{FF2B5EF4-FFF2-40B4-BE49-F238E27FC236}">
                <a16:creationId xmlns:a16="http://schemas.microsoft.com/office/drawing/2014/main" id="{68EF57F3-984E-B6D3-DC77-3961F4CC721E}"/>
              </a:ext>
            </a:extLst>
          </p:cNvPr>
          <p:cNvSpPr txBox="1"/>
          <p:nvPr/>
        </p:nvSpPr>
        <p:spPr>
          <a:xfrm>
            <a:off x="422031" y="-984738"/>
            <a:ext cx="184731" cy="369332"/>
          </a:xfrm>
          <a:prstGeom prst="rect">
            <a:avLst/>
          </a:prstGeom>
          <a:noFill/>
        </p:spPr>
        <p:txBody>
          <a:bodyPr wrap="none" rtlCol="0">
            <a:spAutoFit/>
          </a:bodyPr>
          <a:lstStyle/>
          <a:p>
            <a:endParaRPr lang="en-DE" dirty="0"/>
          </a:p>
        </p:txBody>
      </p:sp>
      <p:sp>
        <p:nvSpPr>
          <p:cNvPr id="8" name="TextBox 7">
            <a:extLst>
              <a:ext uri="{FF2B5EF4-FFF2-40B4-BE49-F238E27FC236}">
                <a16:creationId xmlns:a16="http://schemas.microsoft.com/office/drawing/2014/main" id="{FBEE61A9-05DB-B44F-AFA0-D377B29C582F}"/>
              </a:ext>
            </a:extLst>
          </p:cNvPr>
          <p:cNvSpPr txBox="1"/>
          <p:nvPr/>
        </p:nvSpPr>
        <p:spPr>
          <a:xfrm>
            <a:off x="1131782" y="1248177"/>
            <a:ext cx="3239754" cy="954107"/>
          </a:xfrm>
          <a:prstGeom prst="rect">
            <a:avLst/>
          </a:prstGeom>
          <a:noFill/>
          <a:ln>
            <a:solidFill>
              <a:schemeClr val="accent1"/>
            </a:solidFill>
          </a:ln>
        </p:spPr>
        <p:txBody>
          <a:bodyPr wrap="square" rtlCol="0">
            <a:spAutoFit/>
          </a:bodyPr>
          <a:lstStyle/>
          <a:p>
            <a:pPr lvl="0" eaLnBrk="0" fontAlgn="base" hangingPunct="0">
              <a:spcBef>
                <a:spcPct val="0"/>
              </a:spcBef>
              <a:spcAft>
                <a:spcPct val="0"/>
              </a:spcAft>
            </a:pPr>
            <a:r>
              <a:rPr lang="en-DE" altLang="en-DE" sz="800" dirty="0">
                <a:latin typeface="Roboto" panose="02000000000000000000" pitchFamily="2" charset="0"/>
              </a:rPr>
              <a:t>Erstelle mir einen Rollenspieltext mit 4 Rollen. </a:t>
            </a:r>
          </a:p>
          <a:p>
            <a:pPr lvl="0" eaLnBrk="0" fontAlgn="base" hangingPunct="0">
              <a:spcBef>
                <a:spcPct val="0"/>
              </a:spcBef>
              <a:spcAft>
                <a:spcPct val="0"/>
              </a:spcAft>
            </a:pPr>
            <a:r>
              <a:rPr lang="en-DE" altLang="en-DE" sz="800" dirty="0">
                <a:latin typeface="Roboto" panose="02000000000000000000" pitchFamily="2" charset="0"/>
              </a:rPr>
              <a:t>Die Spieler sollen aus der Zeit der Industrialisierung sein zur </a:t>
            </a:r>
          </a:p>
          <a:p>
            <a:pPr lvl="0" eaLnBrk="0" fontAlgn="base" hangingPunct="0">
              <a:spcBef>
                <a:spcPct val="0"/>
              </a:spcBef>
              <a:spcAft>
                <a:spcPct val="0"/>
              </a:spcAft>
            </a:pPr>
            <a:r>
              <a:rPr lang="en-DE" altLang="en-DE" sz="800" dirty="0">
                <a:latin typeface="Roboto" panose="02000000000000000000" pitchFamily="2" charset="0"/>
              </a:rPr>
              <a:t>Zeit, als Wohnungsnot ein großes Thema war.</a:t>
            </a:r>
            <a:endParaRPr lang="en-DE" altLang="en-DE" sz="800" dirty="0"/>
          </a:p>
          <a:p>
            <a:pPr lvl="0" eaLnBrk="0" fontAlgn="base" hangingPunct="0">
              <a:spcBef>
                <a:spcPct val="0"/>
              </a:spcBef>
              <a:spcAft>
                <a:spcPct val="0"/>
              </a:spcAft>
            </a:pPr>
            <a:r>
              <a:rPr lang="en-DE" altLang="en-DE" sz="800" dirty="0">
                <a:latin typeface="Roboto" panose="02000000000000000000" pitchFamily="2" charset="0"/>
              </a:rPr>
              <a:t>Die Spieler sollen sich über ihre schwierigen Bedingungen bei </a:t>
            </a:r>
          </a:p>
          <a:p>
            <a:pPr lvl="0" eaLnBrk="0" fontAlgn="base" hangingPunct="0">
              <a:spcBef>
                <a:spcPct val="0"/>
              </a:spcBef>
              <a:spcAft>
                <a:spcPct val="0"/>
              </a:spcAft>
            </a:pPr>
            <a:r>
              <a:rPr lang="en-DE" altLang="en-DE" sz="800" dirty="0">
                <a:latin typeface="Roboto" panose="02000000000000000000" pitchFamily="2" charset="0"/>
              </a:rPr>
              <a:t>der Arbeit, im beengten Zuhause, über die Kinderarbeit unterhalten</a:t>
            </a:r>
          </a:p>
          <a:p>
            <a:pPr eaLnBrk="0" fontAlgn="base" hangingPunct="0">
              <a:spcBef>
                <a:spcPct val="0"/>
              </a:spcBef>
              <a:spcAft>
                <a:spcPct val="0"/>
              </a:spcAft>
            </a:pPr>
            <a:r>
              <a:rPr lang="en-DE" altLang="en-DE" sz="800" dirty="0">
                <a:latin typeface="Roboto" panose="02000000000000000000" pitchFamily="2" charset="0"/>
              </a:rPr>
              <a:t>und dabei empathisch ihre Rolle ausführen.</a:t>
            </a:r>
          </a:p>
          <a:p>
            <a:pPr eaLnBrk="0" fontAlgn="base" hangingPunct="0">
              <a:spcBef>
                <a:spcPct val="0"/>
              </a:spcBef>
              <a:spcAft>
                <a:spcPct val="0"/>
              </a:spcAft>
            </a:pPr>
            <a:r>
              <a:rPr lang="en-DE" altLang="en-DE" sz="800" dirty="0">
                <a:latin typeface="Roboto" panose="02000000000000000000" pitchFamily="2" charset="0"/>
              </a:rPr>
              <a:t>Das Spiel soll zwei Minuten dauern.</a:t>
            </a:r>
            <a:endParaRPr lang="en-DE" sz="800" dirty="0">
              <a:latin typeface="Roboto" panose="02000000000000000000" pitchFamily="2" charset="0"/>
            </a:endParaRPr>
          </a:p>
        </p:txBody>
      </p:sp>
      <p:pic>
        <p:nvPicPr>
          <p:cNvPr id="4" name="Picture 3" descr="A white paper with black text&#10;&#10;AI-generated content may be incorrect.">
            <a:extLst>
              <a:ext uri="{FF2B5EF4-FFF2-40B4-BE49-F238E27FC236}">
                <a16:creationId xmlns:a16="http://schemas.microsoft.com/office/drawing/2014/main" id="{F75A3DF6-F401-E738-A5C9-AD0FFB895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985" y="2353886"/>
            <a:ext cx="3017052" cy="3371999"/>
          </a:xfrm>
          <a:prstGeom prst="rect">
            <a:avLst/>
          </a:prstGeom>
        </p:spPr>
      </p:pic>
      <p:pic>
        <p:nvPicPr>
          <p:cNvPr id="10" name="Picture 9" descr="A screenshot of a phone&#10;&#10;AI-generated content may be incorrect.">
            <a:extLst>
              <a:ext uri="{FF2B5EF4-FFF2-40B4-BE49-F238E27FC236}">
                <a16:creationId xmlns:a16="http://schemas.microsoft.com/office/drawing/2014/main" id="{0CBC352E-A4D9-F708-DEA8-8CEAF66AD0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4828" y="829494"/>
            <a:ext cx="2564504" cy="4120741"/>
          </a:xfrm>
          <a:prstGeom prst="rect">
            <a:avLst/>
          </a:prstGeom>
        </p:spPr>
      </p:pic>
      <p:sp>
        <p:nvSpPr>
          <p:cNvPr id="11" name="TextBox 10">
            <a:extLst>
              <a:ext uri="{FF2B5EF4-FFF2-40B4-BE49-F238E27FC236}">
                <a16:creationId xmlns:a16="http://schemas.microsoft.com/office/drawing/2014/main" id="{EF09C3E5-E8D7-A2C2-3E36-B3221C8EBF4E}"/>
              </a:ext>
            </a:extLst>
          </p:cNvPr>
          <p:cNvSpPr txBox="1"/>
          <p:nvPr/>
        </p:nvSpPr>
        <p:spPr>
          <a:xfrm>
            <a:off x="1173985" y="5725885"/>
            <a:ext cx="352982" cy="246221"/>
          </a:xfrm>
          <a:prstGeom prst="rect">
            <a:avLst/>
          </a:prstGeom>
          <a:noFill/>
        </p:spPr>
        <p:txBody>
          <a:bodyPr wrap="none" rtlCol="0">
            <a:spAutoFit/>
          </a:bodyPr>
          <a:lstStyle/>
          <a:p>
            <a:r>
              <a:rPr lang="en-DE" sz="1000" dirty="0"/>
              <a:t>[…]</a:t>
            </a:r>
          </a:p>
        </p:txBody>
      </p:sp>
      <p:sp>
        <p:nvSpPr>
          <p:cNvPr id="14" name="TextBox 13">
            <a:extLst>
              <a:ext uri="{FF2B5EF4-FFF2-40B4-BE49-F238E27FC236}">
                <a16:creationId xmlns:a16="http://schemas.microsoft.com/office/drawing/2014/main" id="{2E7F2D07-7766-7945-D7DE-82F816BEBC8C}"/>
              </a:ext>
            </a:extLst>
          </p:cNvPr>
          <p:cNvSpPr txBox="1"/>
          <p:nvPr/>
        </p:nvSpPr>
        <p:spPr>
          <a:xfrm>
            <a:off x="3973118" y="6147581"/>
            <a:ext cx="1197764" cy="246221"/>
          </a:xfrm>
          <a:prstGeom prst="rect">
            <a:avLst/>
          </a:prstGeom>
          <a:noFill/>
        </p:spPr>
        <p:txBody>
          <a:bodyPr wrap="none" rtlCol="0">
            <a:spAutoFit/>
          </a:bodyPr>
          <a:lstStyle/>
          <a:p>
            <a:r>
              <a:rPr lang="en-DE" sz="1000" dirty="0"/>
              <a:t>(Fobizz, Claude 4.5)</a:t>
            </a:r>
          </a:p>
        </p:txBody>
      </p:sp>
    </p:spTree>
    <p:extLst>
      <p:ext uri="{BB962C8B-B14F-4D97-AF65-F5344CB8AC3E}">
        <p14:creationId xmlns:p14="http://schemas.microsoft.com/office/powerpoint/2010/main" val="1162972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E0C08-196C-E41A-C323-B90EB6D8B03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5591A05-C9A5-C9DD-82CA-918576E57E7B}"/>
              </a:ext>
            </a:extLst>
          </p:cNvPr>
          <p:cNvSpPr txBox="1"/>
          <p:nvPr/>
        </p:nvSpPr>
        <p:spPr>
          <a:xfrm>
            <a:off x="1189451" y="1306689"/>
            <a:ext cx="6793964" cy="3693319"/>
          </a:xfrm>
          <a:prstGeom prst="rect">
            <a:avLst/>
          </a:prstGeom>
          <a:noFill/>
          <a:ln>
            <a:solidFill>
              <a:schemeClr val="accent1"/>
            </a:solidFill>
          </a:ln>
        </p:spPr>
        <p:txBody>
          <a:bodyPr wrap="square" rtlCol="0">
            <a:spAutoFit/>
          </a:bodyPr>
          <a:lstStyle/>
          <a:p>
            <a:r>
              <a:rPr lang="en-GB" dirty="0"/>
              <a:t>(Teil 1) Ich bin </a:t>
            </a:r>
            <a:r>
              <a:rPr lang="en-GB" dirty="0" err="1"/>
              <a:t>Deutschlehrer</a:t>
            </a:r>
            <a:r>
              <a:rPr lang="en-GB" dirty="0"/>
              <a:t> am BK in NRW in </a:t>
            </a:r>
            <a:r>
              <a:rPr lang="en-GB" dirty="0" err="1"/>
              <a:t>einer</a:t>
            </a:r>
            <a:r>
              <a:rPr lang="en-GB" dirty="0"/>
              <a:t> </a:t>
            </a:r>
            <a:r>
              <a:rPr lang="en-GB" dirty="0" err="1"/>
              <a:t>Elektronikerklasse</a:t>
            </a:r>
            <a:r>
              <a:rPr lang="en-GB" dirty="0"/>
              <a:t> </a:t>
            </a:r>
          </a:p>
          <a:p>
            <a:r>
              <a:rPr lang="en-GB" dirty="0"/>
              <a:t>für Haus- und </a:t>
            </a:r>
            <a:r>
              <a:rPr lang="en-GB" dirty="0" err="1"/>
              <a:t>Gebäudetechnik</a:t>
            </a:r>
            <a:r>
              <a:rPr lang="en-GB" dirty="0"/>
              <a:t>, 3. </a:t>
            </a:r>
            <a:r>
              <a:rPr lang="en-GB" dirty="0" err="1"/>
              <a:t>Lehrjahr</a:t>
            </a:r>
            <a:r>
              <a:rPr lang="en-GB" dirty="0"/>
              <a:t>. </a:t>
            </a:r>
          </a:p>
          <a:p>
            <a:r>
              <a:rPr lang="en-GB" dirty="0"/>
              <a:t>Ich </a:t>
            </a:r>
            <a:r>
              <a:rPr lang="en-GB" dirty="0" err="1"/>
              <a:t>brauche</a:t>
            </a:r>
            <a:r>
              <a:rPr lang="en-GB" dirty="0"/>
              <a:t> 5 deutsche </a:t>
            </a:r>
            <a:r>
              <a:rPr lang="en-GB" dirty="0" err="1"/>
              <a:t>Sätze</a:t>
            </a:r>
            <a:r>
              <a:rPr lang="en-GB" dirty="0"/>
              <a:t> für </a:t>
            </a:r>
            <a:r>
              <a:rPr lang="en-GB" dirty="0" err="1"/>
              <a:t>Elektroniker</a:t>
            </a:r>
            <a:r>
              <a:rPr lang="en-GB" dirty="0"/>
              <a:t>, die die </a:t>
            </a:r>
            <a:r>
              <a:rPr lang="en-GB" dirty="0" err="1"/>
              <a:t>Elektroniker</a:t>
            </a:r>
            <a:r>
              <a:rPr lang="en-GB" dirty="0"/>
              <a:t> </a:t>
            </a:r>
            <a:r>
              <a:rPr lang="en-GB" dirty="0" err="1"/>
              <a:t>gegenüber</a:t>
            </a:r>
            <a:r>
              <a:rPr lang="en-GB" dirty="0"/>
              <a:t> Kunden </a:t>
            </a:r>
            <a:r>
              <a:rPr lang="en-GB" dirty="0" err="1"/>
              <a:t>formulieren</a:t>
            </a:r>
            <a:r>
              <a:rPr lang="en-GB" dirty="0"/>
              <a:t> und </a:t>
            </a:r>
            <a:r>
              <a:rPr lang="en-GB" dirty="0" err="1"/>
              <a:t>jeweils</a:t>
            </a:r>
            <a:r>
              <a:rPr lang="en-GB" dirty="0"/>
              <a:t> </a:t>
            </a:r>
            <a:r>
              <a:rPr lang="en-GB" dirty="0" err="1"/>
              <a:t>genau</a:t>
            </a:r>
            <a:r>
              <a:rPr lang="en-GB" dirty="0"/>
              <a:t> </a:t>
            </a:r>
            <a:r>
              <a:rPr lang="en-GB" dirty="0" err="1"/>
              <a:t>diese</a:t>
            </a:r>
            <a:r>
              <a:rPr lang="en-GB" dirty="0"/>
              <a:t> </a:t>
            </a:r>
            <a:r>
              <a:rPr lang="en-GB" dirty="0" err="1"/>
              <a:t>Sätze</a:t>
            </a:r>
            <a:r>
              <a:rPr lang="en-GB" dirty="0"/>
              <a:t> </a:t>
            </a:r>
            <a:r>
              <a:rPr lang="en-GB" dirty="0" err="1"/>
              <a:t>sagen</a:t>
            </a:r>
            <a:r>
              <a:rPr lang="en-GB" dirty="0"/>
              <a:t>. </a:t>
            </a:r>
          </a:p>
          <a:p>
            <a:r>
              <a:rPr lang="en-GB" dirty="0"/>
              <a:t>Die </a:t>
            </a:r>
            <a:r>
              <a:rPr lang="en-GB" dirty="0" err="1"/>
              <a:t>Sätze</a:t>
            </a:r>
            <a:r>
              <a:rPr lang="en-GB" dirty="0"/>
              <a:t> </a:t>
            </a:r>
            <a:r>
              <a:rPr lang="en-GB" dirty="0" err="1"/>
              <a:t>sollen</a:t>
            </a:r>
            <a:r>
              <a:rPr lang="en-GB" dirty="0"/>
              <a:t> alle den </a:t>
            </a:r>
            <a:r>
              <a:rPr lang="en-GB" dirty="0" err="1"/>
              <a:t>gleichen</a:t>
            </a:r>
            <a:r>
              <a:rPr lang="en-GB" dirty="0"/>
              <a:t> </a:t>
            </a:r>
            <a:r>
              <a:rPr lang="en-GB" dirty="0" err="1"/>
              <a:t>Sachverhalt</a:t>
            </a:r>
            <a:r>
              <a:rPr lang="en-GB" dirty="0"/>
              <a:t> </a:t>
            </a:r>
            <a:r>
              <a:rPr lang="en-GB" dirty="0" err="1"/>
              <a:t>behandeln</a:t>
            </a:r>
            <a:r>
              <a:rPr lang="en-GB" dirty="0"/>
              <a:t>. </a:t>
            </a:r>
          </a:p>
          <a:p>
            <a:r>
              <a:rPr lang="en-GB" dirty="0"/>
              <a:t>Sie </a:t>
            </a:r>
            <a:r>
              <a:rPr lang="en-GB" dirty="0" err="1"/>
              <a:t>sollen</a:t>
            </a:r>
            <a:r>
              <a:rPr lang="en-GB" dirty="0"/>
              <a:t> </a:t>
            </a:r>
            <a:r>
              <a:rPr lang="en-GB" dirty="0" err="1"/>
              <a:t>vom</a:t>
            </a:r>
            <a:r>
              <a:rPr lang="en-GB" dirty="0"/>
              <a:t> Stil her </a:t>
            </a:r>
            <a:r>
              <a:rPr lang="en-GB" dirty="0" err="1"/>
              <a:t>folgende</a:t>
            </a:r>
            <a:r>
              <a:rPr lang="en-GB" dirty="0"/>
              <a:t> </a:t>
            </a:r>
            <a:r>
              <a:rPr lang="en-GB" dirty="0" err="1"/>
              <a:t>Bereiche</a:t>
            </a:r>
            <a:r>
              <a:rPr lang="en-GB" dirty="0"/>
              <a:t> </a:t>
            </a:r>
            <a:r>
              <a:rPr lang="en-GB" dirty="0" err="1"/>
              <a:t>umfassen</a:t>
            </a:r>
            <a:r>
              <a:rPr lang="en-GB" dirty="0"/>
              <a:t>: </a:t>
            </a:r>
          </a:p>
          <a:p>
            <a:r>
              <a:rPr lang="en-GB" dirty="0"/>
              <a:t>1) </a:t>
            </a:r>
            <a:r>
              <a:rPr lang="en-GB" dirty="0" err="1"/>
              <a:t>extrem</a:t>
            </a:r>
            <a:r>
              <a:rPr lang="en-GB" dirty="0"/>
              <a:t> </a:t>
            </a:r>
            <a:r>
              <a:rPr lang="en-GB" dirty="0" err="1"/>
              <a:t>unhöflich</a:t>
            </a:r>
            <a:r>
              <a:rPr lang="en-GB" dirty="0"/>
              <a:t>, 2) </a:t>
            </a:r>
            <a:r>
              <a:rPr lang="en-GB" dirty="0" err="1"/>
              <a:t>unhöflich</a:t>
            </a:r>
            <a:r>
              <a:rPr lang="en-GB" dirty="0"/>
              <a:t>, 3) </a:t>
            </a:r>
            <a:r>
              <a:rPr lang="en-GB" dirty="0" err="1"/>
              <a:t>höflich</a:t>
            </a:r>
            <a:r>
              <a:rPr lang="en-GB" dirty="0"/>
              <a:t>, 4) </a:t>
            </a:r>
            <a:r>
              <a:rPr lang="en-GB" dirty="0" err="1"/>
              <a:t>sehr</a:t>
            </a:r>
            <a:r>
              <a:rPr lang="en-GB" dirty="0"/>
              <a:t> </a:t>
            </a:r>
            <a:r>
              <a:rPr lang="en-GB" dirty="0" err="1"/>
              <a:t>höflich</a:t>
            </a:r>
            <a:r>
              <a:rPr lang="en-GB" dirty="0"/>
              <a:t> und </a:t>
            </a:r>
          </a:p>
          <a:p>
            <a:r>
              <a:rPr lang="en-GB" dirty="0"/>
              <a:t>5) </a:t>
            </a:r>
            <a:r>
              <a:rPr lang="en-GB" dirty="0" err="1"/>
              <a:t>übertrieben</a:t>
            </a:r>
            <a:r>
              <a:rPr lang="en-GB" dirty="0"/>
              <a:t> </a:t>
            </a:r>
            <a:r>
              <a:rPr lang="en-GB" dirty="0" err="1"/>
              <a:t>höflich</a:t>
            </a:r>
            <a:r>
              <a:rPr lang="en-GB" dirty="0"/>
              <a:t>. </a:t>
            </a:r>
          </a:p>
          <a:p>
            <a:r>
              <a:rPr lang="en-GB" dirty="0"/>
              <a:t>Es </a:t>
            </a:r>
            <a:r>
              <a:rPr lang="en-GB" dirty="0" err="1"/>
              <a:t>kann</a:t>
            </a:r>
            <a:r>
              <a:rPr lang="en-GB" dirty="0"/>
              <a:t> </a:t>
            </a:r>
            <a:r>
              <a:rPr lang="en-GB" dirty="0" err="1"/>
              <a:t>eine</a:t>
            </a:r>
            <a:r>
              <a:rPr lang="en-GB" dirty="0"/>
              <a:t> Situation am </a:t>
            </a:r>
            <a:r>
              <a:rPr lang="en-GB" dirty="0" err="1"/>
              <a:t>Telefon</a:t>
            </a:r>
            <a:r>
              <a:rPr lang="en-GB" dirty="0"/>
              <a:t> </a:t>
            </a:r>
            <a:r>
              <a:rPr lang="en-GB" dirty="0" err="1"/>
              <a:t>mit</a:t>
            </a:r>
            <a:r>
              <a:rPr lang="en-GB" dirty="0"/>
              <a:t> </a:t>
            </a:r>
            <a:r>
              <a:rPr lang="en-GB" dirty="0" err="1"/>
              <a:t>dem</a:t>
            </a:r>
            <a:r>
              <a:rPr lang="en-GB" dirty="0"/>
              <a:t> Kunden sein </a:t>
            </a:r>
            <a:r>
              <a:rPr lang="en-GB" dirty="0" err="1"/>
              <a:t>oder</a:t>
            </a:r>
            <a:r>
              <a:rPr lang="en-GB" dirty="0"/>
              <a:t> </a:t>
            </a:r>
          </a:p>
          <a:p>
            <a:r>
              <a:rPr lang="en-GB" dirty="0" err="1"/>
              <a:t>beim</a:t>
            </a:r>
            <a:r>
              <a:rPr lang="en-GB" dirty="0"/>
              <a:t> </a:t>
            </a:r>
            <a:r>
              <a:rPr lang="en-GB" dirty="0" err="1"/>
              <a:t>Gespräch</a:t>
            </a:r>
            <a:r>
              <a:rPr lang="en-GB" dirty="0"/>
              <a:t> </a:t>
            </a:r>
            <a:r>
              <a:rPr lang="en-GB" dirty="0" err="1"/>
              <a:t>mit</a:t>
            </a:r>
            <a:r>
              <a:rPr lang="en-GB" dirty="0"/>
              <a:t> </a:t>
            </a:r>
            <a:r>
              <a:rPr lang="en-GB" dirty="0" err="1"/>
              <a:t>dem</a:t>
            </a:r>
            <a:r>
              <a:rPr lang="en-GB" dirty="0"/>
              <a:t> Kunden in der </a:t>
            </a:r>
            <a:r>
              <a:rPr lang="en-GB" dirty="0" err="1"/>
              <a:t>Firma</a:t>
            </a:r>
            <a:r>
              <a:rPr lang="en-GB" dirty="0"/>
              <a:t> </a:t>
            </a:r>
            <a:r>
              <a:rPr lang="en-GB" dirty="0" err="1"/>
              <a:t>oder</a:t>
            </a:r>
            <a:r>
              <a:rPr lang="en-GB" dirty="0"/>
              <a:t> </a:t>
            </a:r>
            <a:r>
              <a:rPr lang="en-GB" dirty="0" err="1"/>
              <a:t>beim</a:t>
            </a:r>
            <a:r>
              <a:rPr lang="en-GB" dirty="0"/>
              <a:t> Kunden </a:t>
            </a:r>
          </a:p>
          <a:p>
            <a:r>
              <a:rPr lang="en-GB" dirty="0" err="1"/>
              <a:t>vor</a:t>
            </a:r>
            <a:r>
              <a:rPr lang="en-GB" dirty="0"/>
              <a:t> Ort. </a:t>
            </a:r>
          </a:p>
          <a:p>
            <a:r>
              <a:rPr lang="en-GB" dirty="0" err="1"/>
              <a:t>Schreibe</a:t>
            </a:r>
            <a:r>
              <a:rPr lang="en-GB" dirty="0"/>
              <a:t> die 5 </a:t>
            </a:r>
            <a:r>
              <a:rPr lang="en-GB" dirty="0" err="1"/>
              <a:t>Sätze</a:t>
            </a:r>
            <a:r>
              <a:rPr lang="en-GB" dirty="0"/>
              <a:t> auf und gib </a:t>
            </a:r>
            <a:r>
              <a:rPr lang="en-GB" dirty="0" err="1"/>
              <a:t>jeweils</a:t>
            </a:r>
            <a:r>
              <a:rPr lang="en-GB" dirty="0"/>
              <a:t> </a:t>
            </a:r>
            <a:r>
              <a:rPr lang="en-GB" dirty="0" err="1"/>
              <a:t>eine</a:t>
            </a:r>
            <a:r>
              <a:rPr lang="en-GB" dirty="0"/>
              <a:t> </a:t>
            </a:r>
            <a:r>
              <a:rPr lang="en-GB" dirty="0" err="1"/>
              <a:t>Begründung</a:t>
            </a:r>
            <a:r>
              <a:rPr lang="en-GB" dirty="0"/>
              <a:t>, </a:t>
            </a:r>
          </a:p>
          <a:p>
            <a:r>
              <a:rPr lang="en-GB" dirty="0" err="1"/>
              <a:t>warum</a:t>
            </a:r>
            <a:r>
              <a:rPr lang="en-GB" dirty="0"/>
              <a:t> der Satz an seiner Stelle </a:t>
            </a:r>
            <a:r>
              <a:rPr lang="en-GB" dirty="0" err="1"/>
              <a:t>ist</a:t>
            </a:r>
            <a:r>
              <a:rPr lang="en-GB" dirty="0"/>
              <a:t>.</a:t>
            </a:r>
            <a:endParaRPr lang="en-DE" dirty="0"/>
          </a:p>
        </p:txBody>
      </p:sp>
      <p:sp>
        <p:nvSpPr>
          <p:cNvPr id="3" name="TextBox 2">
            <a:extLst>
              <a:ext uri="{FF2B5EF4-FFF2-40B4-BE49-F238E27FC236}">
                <a16:creationId xmlns:a16="http://schemas.microsoft.com/office/drawing/2014/main" id="{47F149A2-C811-4B81-D746-79D5E42BDD57}"/>
              </a:ext>
            </a:extLst>
          </p:cNvPr>
          <p:cNvSpPr txBox="1"/>
          <p:nvPr/>
        </p:nvSpPr>
        <p:spPr>
          <a:xfrm>
            <a:off x="313399" y="795839"/>
            <a:ext cx="6469237" cy="369332"/>
          </a:xfrm>
          <a:prstGeom prst="rect">
            <a:avLst/>
          </a:prstGeom>
          <a:noFill/>
        </p:spPr>
        <p:txBody>
          <a:bodyPr wrap="square" rtlCol="0">
            <a:spAutoFit/>
          </a:bodyPr>
          <a:lstStyle/>
          <a:p>
            <a:r>
              <a:rPr lang="en-GB" b="1" u="sng" dirty="0" err="1"/>
              <a:t>Beispiel</a:t>
            </a:r>
            <a:r>
              <a:rPr lang="en-GB" b="1" u="sng" dirty="0"/>
              <a:t>:</a:t>
            </a:r>
            <a:r>
              <a:rPr lang="en-GB" dirty="0"/>
              <a:t> </a:t>
            </a:r>
            <a:r>
              <a:rPr lang="en-GB" b="1" dirty="0" err="1"/>
              <a:t>differenzierte</a:t>
            </a:r>
            <a:r>
              <a:rPr lang="en-GB" b="1" dirty="0"/>
              <a:t> </a:t>
            </a:r>
            <a:r>
              <a:rPr lang="en-GB" b="1" dirty="0" err="1"/>
              <a:t>Formulierungen</a:t>
            </a:r>
            <a:r>
              <a:rPr lang="en-GB" b="1" dirty="0"/>
              <a:t> </a:t>
            </a:r>
            <a:r>
              <a:rPr lang="en-GB" b="1" dirty="0" err="1"/>
              <a:t>zur</a:t>
            </a:r>
            <a:r>
              <a:rPr lang="en-GB" b="1" dirty="0"/>
              <a:t> </a:t>
            </a:r>
            <a:r>
              <a:rPr lang="en-GB" b="1" dirty="0" err="1"/>
              <a:t>Kundenhöflichkeit</a:t>
            </a:r>
            <a:r>
              <a:rPr lang="en-GB" b="1" dirty="0"/>
              <a:t>       </a:t>
            </a:r>
            <a:endParaRPr lang="en-DE" b="1" u="sng" dirty="0"/>
          </a:p>
        </p:txBody>
      </p:sp>
    </p:spTree>
    <p:extLst>
      <p:ext uri="{BB962C8B-B14F-4D97-AF65-F5344CB8AC3E}">
        <p14:creationId xmlns:p14="http://schemas.microsoft.com/office/powerpoint/2010/main" val="2469009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6A4BE-01F3-1147-38D2-BA7AB1C496D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A98FABB-6CCB-EFAB-BB91-2F3B155141DF}"/>
              </a:ext>
            </a:extLst>
          </p:cNvPr>
          <p:cNvSpPr txBox="1"/>
          <p:nvPr/>
        </p:nvSpPr>
        <p:spPr>
          <a:xfrm>
            <a:off x="1189451" y="1306689"/>
            <a:ext cx="6793964" cy="3693319"/>
          </a:xfrm>
          <a:prstGeom prst="rect">
            <a:avLst/>
          </a:prstGeom>
          <a:noFill/>
          <a:ln>
            <a:solidFill>
              <a:schemeClr val="accent1"/>
            </a:solidFill>
          </a:ln>
        </p:spPr>
        <p:txBody>
          <a:bodyPr wrap="square" rtlCol="0">
            <a:spAutoFit/>
          </a:bodyPr>
          <a:lstStyle/>
          <a:p>
            <a:r>
              <a:rPr lang="en-GB" dirty="0"/>
              <a:t>(Teil 1) </a:t>
            </a:r>
            <a:r>
              <a:rPr lang="en-GB" dirty="0">
                <a:solidFill>
                  <a:schemeClr val="accent6"/>
                </a:solidFill>
              </a:rPr>
              <a:t>Ich bin </a:t>
            </a:r>
            <a:r>
              <a:rPr lang="en-GB" dirty="0" err="1">
                <a:solidFill>
                  <a:schemeClr val="accent6"/>
                </a:solidFill>
              </a:rPr>
              <a:t>Deutschlehrer</a:t>
            </a:r>
            <a:r>
              <a:rPr lang="en-GB" dirty="0">
                <a:solidFill>
                  <a:schemeClr val="accent6"/>
                </a:solidFill>
              </a:rPr>
              <a:t> am BK in NRW in </a:t>
            </a:r>
            <a:r>
              <a:rPr lang="en-GB" dirty="0" err="1">
                <a:solidFill>
                  <a:schemeClr val="accent6"/>
                </a:solidFill>
              </a:rPr>
              <a:t>einer</a:t>
            </a:r>
            <a:r>
              <a:rPr lang="en-GB" dirty="0">
                <a:solidFill>
                  <a:schemeClr val="accent6"/>
                </a:solidFill>
              </a:rPr>
              <a:t> </a:t>
            </a:r>
            <a:r>
              <a:rPr lang="en-GB" dirty="0" err="1">
                <a:solidFill>
                  <a:schemeClr val="accent6"/>
                </a:solidFill>
              </a:rPr>
              <a:t>Elektronikerklasse</a:t>
            </a:r>
            <a:r>
              <a:rPr lang="en-GB" dirty="0">
                <a:solidFill>
                  <a:schemeClr val="accent6"/>
                </a:solidFill>
              </a:rPr>
              <a:t> </a:t>
            </a:r>
          </a:p>
          <a:p>
            <a:r>
              <a:rPr lang="en-GB" dirty="0">
                <a:solidFill>
                  <a:schemeClr val="accent6"/>
                </a:solidFill>
              </a:rPr>
              <a:t>für Haus- und </a:t>
            </a:r>
            <a:r>
              <a:rPr lang="en-GB" dirty="0" err="1">
                <a:solidFill>
                  <a:schemeClr val="accent6"/>
                </a:solidFill>
              </a:rPr>
              <a:t>Gebäudetechnik</a:t>
            </a:r>
            <a:r>
              <a:rPr lang="en-GB" dirty="0">
                <a:solidFill>
                  <a:schemeClr val="accent6"/>
                </a:solidFill>
              </a:rPr>
              <a:t>, 3. </a:t>
            </a:r>
            <a:r>
              <a:rPr lang="en-GB" dirty="0" err="1">
                <a:solidFill>
                  <a:schemeClr val="accent6"/>
                </a:solidFill>
              </a:rPr>
              <a:t>Lehrjahr</a:t>
            </a:r>
            <a:r>
              <a:rPr lang="en-GB" dirty="0">
                <a:solidFill>
                  <a:schemeClr val="accent6"/>
                </a:solidFill>
              </a:rPr>
              <a:t>. </a:t>
            </a:r>
          </a:p>
          <a:p>
            <a:r>
              <a:rPr lang="en-GB" dirty="0">
                <a:solidFill>
                  <a:schemeClr val="accent5"/>
                </a:solidFill>
              </a:rPr>
              <a:t>Ich </a:t>
            </a:r>
            <a:r>
              <a:rPr lang="en-GB" dirty="0" err="1">
                <a:solidFill>
                  <a:schemeClr val="accent5"/>
                </a:solidFill>
              </a:rPr>
              <a:t>brauche</a:t>
            </a:r>
            <a:r>
              <a:rPr lang="en-GB" dirty="0">
                <a:solidFill>
                  <a:schemeClr val="accent5"/>
                </a:solidFill>
              </a:rPr>
              <a:t> 5 deutsche </a:t>
            </a:r>
            <a:r>
              <a:rPr lang="en-GB" dirty="0" err="1">
                <a:solidFill>
                  <a:schemeClr val="accent5"/>
                </a:solidFill>
              </a:rPr>
              <a:t>Sätze</a:t>
            </a:r>
            <a:r>
              <a:rPr lang="en-GB" dirty="0">
                <a:solidFill>
                  <a:schemeClr val="accent5"/>
                </a:solidFill>
              </a:rPr>
              <a:t> für </a:t>
            </a:r>
            <a:r>
              <a:rPr lang="en-GB" dirty="0" err="1">
                <a:solidFill>
                  <a:schemeClr val="accent5"/>
                </a:solidFill>
              </a:rPr>
              <a:t>Elektroniker</a:t>
            </a:r>
            <a:r>
              <a:rPr lang="en-GB" dirty="0">
                <a:solidFill>
                  <a:schemeClr val="accent5"/>
                </a:solidFill>
              </a:rPr>
              <a:t>, die die </a:t>
            </a:r>
            <a:r>
              <a:rPr lang="en-GB" dirty="0" err="1">
                <a:solidFill>
                  <a:schemeClr val="accent5"/>
                </a:solidFill>
              </a:rPr>
              <a:t>Elektroniker</a:t>
            </a:r>
            <a:r>
              <a:rPr lang="en-GB" dirty="0">
                <a:solidFill>
                  <a:schemeClr val="accent5"/>
                </a:solidFill>
              </a:rPr>
              <a:t> </a:t>
            </a:r>
            <a:r>
              <a:rPr lang="en-GB" dirty="0" err="1">
                <a:solidFill>
                  <a:schemeClr val="accent5"/>
                </a:solidFill>
              </a:rPr>
              <a:t>gegenüber</a:t>
            </a:r>
            <a:r>
              <a:rPr lang="en-GB" dirty="0">
                <a:solidFill>
                  <a:schemeClr val="accent5"/>
                </a:solidFill>
              </a:rPr>
              <a:t> Kunden </a:t>
            </a:r>
            <a:r>
              <a:rPr lang="en-GB" dirty="0" err="1">
                <a:solidFill>
                  <a:schemeClr val="accent5"/>
                </a:solidFill>
              </a:rPr>
              <a:t>formulieren</a:t>
            </a:r>
            <a:r>
              <a:rPr lang="en-GB" dirty="0">
                <a:solidFill>
                  <a:schemeClr val="accent5"/>
                </a:solidFill>
              </a:rPr>
              <a:t> und </a:t>
            </a:r>
            <a:r>
              <a:rPr lang="en-GB" dirty="0" err="1">
                <a:solidFill>
                  <a:schemeClr val="accent5"/>
                </a:solidFill>
              </a:rPr>
              <a:t>jeweils</a:t>
            </a:r>
            <a:r>
              <a:rPr lang="en-GB" dirty="0">
                <a:solidFill>
                  <a:schemeClr val="accent5"/>
                </a:solidFill>
              </a:rPr>
              <a:t> </a:t>
            </a:r>
            <a:r>
              <a:rPr lang="en-GB" dirty="0" err="1">
                <a:solidFill>
                  <a:schemeClr val="accent5"/>
                </a:solidFill>
              </a:rPr>
              <a:t>genau</a:t>
            </a:r>
            <a:r>
              <a:rPr lang="en-GB" dirty="0">
                <a:solidFill>
                  <a:schemeClr val="accent5"/>
                </a:solidFill>
              </a:rPr>
              <a:t> </a:t>
            </a:r>
            <a:r>
              <a:rPr lang="en-GB" dirty="0" err="1">
                <a:solidFill>
                  <a:schemeClr val="accent5"/>
                </a:solidFill>
              </a:rPr>
              <a:t>diese</a:t>
            </a:r>
            <a:r>
              <a:rPr lang="en-GB" dirty="0">
                <a:solidFill>
                  <a:schemeClr val="accent5"/>
                </a:solidFill>
              </a:rPr>
              <a:t> </a:t>
            </a:r>
            <a:r>
              <a:rPr lang="en-GB" dirty="0" err="1">
                <a:solidFill>
                  <a:schemeClr val="accent5"/>
                </a:solidFill>
              </a:rPr>
              <a:t>Sätze</a:t>
            </a:r>
            <a:r>
              <a:rPr lang="en-GB" dirty="0">
                <a:solidFill>
                  <a:schemeClr val="accent5"/>
                </a:solidFill>
              </a:rPr>
              <a:t> </a:t>
            </a:r>
            <a:r>
              <a:rPr lang="en-GB" dirty="0" err="1">
                <a:solidFill>
                  <a:schemeClr val="accent5"/>
                </a:solidFill>
              </a:rPr>
              <a:t>sagen</a:t>
            </a:r>
            <a:r>
              <a:rPr lang="en-GB" dirty="0">
                <a:solidFill>
                  <a:schemeClr val="accent5"/>
                </a:solidFill>
              </a:rPr>
              <a:t>. </a:t>
            </a:r>
          </a:p>
          <a:p>
            <a:r>
              <a:rPr lang="en-GB" dirty="0">
                <a:solidFill>
                  <a:schemeClr val="accent3"/>
                </a:solidFill>
              </a:rPr>
              <a:t>Die </a:t>
            </a:r>
            <a:r>
              <a:rPr lang="en-GB" dirty="0" err="1">
                <a:solidFill>
                  <a:schemeClr val="accent3"/>
                </a:solidFill>
              </a:rPr>
              <a:t>Sätze</a:t>
            </a:r>
            <a:r>
              <a:rPr lang="en-GB" dirty="0">
                <a:solidFill>
                  <a:schemeClr val="accent3"/>
                </a:solidFill>
              </a:rPr>
              <a:t> </a:t>
            </a:r>
            <a:r>
              <a:rPr lang="en-GB" dirty="0" err="1">
                <a:solidFill>
                  <a:schemeClr val="accent3"/>
                </a:solidFill>
              </a:rPr>
              <a:t>sollen</a:t>
            </a:r>
            <a:r>
              <a:rPr lang="en-GB" dirty="0">
                <a:solidFill>
                  <a:schemeClr val="accent3"/>
                </a:solidFill>
              </a:rPr>
              <a:t> alle den </a:t>
            </a:r>
            <a:r>
              <a:rPr lang="en-GB" dirty="0" err="1">
                <a:solidFill>
                  <a:schemeClr val="accent3"/>
                </a:solidFill>
              </a:rPr>
              <a:t>gleichen</a:t>
            </a:r>
            <a:r>
              <a:rPr lang="en-GB" dirty="0">
                <a:solidFill>
                  <a:schemeClr val="accent3"/>
                </a:solidFill>
              </a:rPr>
              <a:t> </a:t>
            </a:r>
            <a:r>
              <a:rPr lang="en-GB" dirty="0" err="1">
                <a:solidFill>
                  <a:schemeClr val="accent3"/>
                </a:solidFill>
              </a:rPr>
              <a:t>Sachverhalt</a:t>
            </a:r>
            <a:r>
              <a:rPr lang="en-GB" dirty="0">
                <a:solidFill>
                  <a:schemeClr val="accent3"/>
                </a:solidFill>
              </a:rPr>
              <a:t> </a:t>
            </a:r>
            <a:r>
              <a:rPr lang="en-GB" dirty="0" err="1">
                <a:solidFill>
                  <a:schemeClr val="accent3"/>
                </a:solidFill>
              </a:rPr>
              <a:t>behandeln</a:t>
            </a:r>
            <a:r>
              <a:rPr lang="en-GB" dirty="0">
                <a:solidFill>
                  <a:schemeClr val="accent3"/>
                </a:solidFill>
              </a:rPr>
              <a:t>. </a:t>
            </a:r>
          </a:p>
          <a:p>
            <a:r>
              <a:rPr lang="en-GB" dirty="0">
                <a:solidFill>
                  <a:srgbClr val="00B050"/>
                </a:solidFill>
              </a:rPr>
              <a:t>Sie </a:t>
            </a:r>
            <a:r>
              <a:rPr lang="en-GB" dirty="0" err="1">
                <a:solidFill>
                  <a:srgbClr val="00B050"/>
                </a:solidFill>
              </a:rPr>
              <a:t>sollen</a:t>
            </a:r>
            <a:r>
              <a:rPr lang="en-GB" dirty="0">
                <a:solidFill>
                  <a:srgbClr val="00B050"/>
                </a:solidFill>
              </a:rPr>
              <a:t> </a:t>
            </a:r>
            <a:r>
              <a:rPr lang="en-GB" dirty="0" err="1">
                <a:solidFill>
                  <a:srgbClr val="00B050"/>
                </a:solidFill>
              </a:rPr>
              <a:t>vom</a:t>
            </a:r>
            <a:r>
              <a:rPr lang="en-GB" dirty="0">
                <a:solidFill>
                  <a:srgbClr val="00B050"/>
                </a:solidFill>
              </a:rPr>
              <a:t> Stil her </a:t>
            </a:r>
            <a:r>
              <a:rPr lang="en-GB" dirty="0" err="1">
                <a:solidFill>
                  <a:srgbClr val="00B050"/>
                </a:solidFill>
              </a:rPr>
              <a:t>folgende</a:t>
            </a:r>
            <a:r>
              <a:rPr lang="en-GB" dirty="0">
                <a:solidFill>
                  <a:srgbClr val="00B050"/>
                </a:solidFill>
              </a:rPr>
              <a:t> </a:t>
            </a:r>
            <a:r>
              <a:rPr lang="en-GB" dirty="0" err="1">
                <a:solidFill>
                  <a:srgbClr val="00B050"/>
                </a:solidFill>
              </a:rPr>
              <a:t>Bereiche</a:t>
            </a:r>
            <a:r>
              <a:rPr lang="en-GB" dirty="0">
                <a:solidFill>
                  <a:srgbClr val="00B050"/>
                </a:solidFill>
              </a:rPr>
              <a:t> </a:t>
            </a:r>
            <a:r>
              <a:rPr lang="en-GB" dirty="0" err="1">
                <a:solidFill>
                  <a:srgbClr val="00B050"/>
                </a:solidFill>
              </a:rPr>
              <a:t>umfassen</a:t>
            </a:r>
            <a:r>
              <a:rPr lang="en-GB" dirty="0">
                <a:solidFill>
                  <a:srgbClr val="00B050"/>
                </a:solidFill>
              </a:rPr>
              <a:t>: </a:t>
            </a:r>
          </a:p>
          <a:p>
            <a:pPr marL="342900" indent="-342900">
              <a:buAutoNum type="arabicParenR"/>
            </a:pPr>
            <a:r>
              <a:rPr lang="en-GB" dirty="0" err="1">
                <a:solidFill>
                  <a:srgbClr val="00B050"/>
                </a:solidFill>
              </a:rPr>
              <a:t>extrem</a:t>
            </a:r>
            <a:r>
              <a:rPr lang="en-GB" dirty="0">
                <a:solidFill>
                  <a:srgbClr val="00B050"/>
                </a:solidFill>
              </a:rPr>
              <a:t> </a:t>
            </a:r>
            <a:r>
              <a:rPr lang="en-GB" dirty="0" err="1">
                <a:solidFill>
                  <a:srgbClr val="00B050"/>
                </a:solidFill>
              </a:rPr>
              <a:t>unhöflich</a:t>
            </a:r>
            <a:r>
              <a:rPr lang="en-GB" dirty="0">
                <a:solidFill>
                  <a:srgbClr val="00B050"/>
                </a:solidFill>
              </a:rPr>
              <a:t>, 2) </a:t>
            </a:r>
            <a:r>
              <a:rPr lang="en-GB" dirty="0" err="1">
                <a:solidFill>
                  <a:srgbClr val="00B050"/>
                </a:solidFill>
              </a:rPr>
              <a:t>unhöflich</a:t>
            </a:r>
            <a:r>
              <a:rPr lang="en-GB" dirty="0">
                <a:solidFill>
                  <a:srgbClr val="00B050"/>
                </a:solidFill>
              </a:rPr>
              <a:t>, 3) </a:t>
            </a:r>
            <a:r>
              <a:rPr lang="en-GB" dirty="0" err="1">
                <a:solidFill>
                  <a:srgbClr val="00B050"/>
                </a:solidFill>
              </a:rPr>
              <a:t>höflich</a:t>
            </a:r>
            <a:r>
              <a:rPr lang="en-GB" dirty="0">
                <a:solidFill>
                  <a:srgbClr val="00B050"/>
                </a:solidFill>
              </a:rPr>
              <a:t>, 4) </a:t>
            </a:r>
            <a:r>
              <a:rPr lang="en-GB" dirty="0" err="1">
                <a:solidFill>
                  <a:srgbClr val="00B050"/>
                </a:solidFill>
              </a:rPr>
              <a:t>sehr</a:t>
            </a:r>
            <a:r>
              <a:rPr lang="en-GB" dirty="0">
                <a:solidFill>
                  <a:srgbClr val="00B050"/>
                </a:solidFill>
              </a:rPr>
              <a:t> </a:t>
            </a:r>
            <a:r>
              <a:rPr lang="en-GB" dirty="0" err="1">
                <a:solidFill>
                  <a:srgbClr val="00B050"/>
                </a:solidFill>
              </a:rPr>
              <a:t>höflich</a:t>
            </a:r>
            <a:r>
              <a:rPr lang="en-GB" dirty="0">
                <a:solidFill>
                  <a:srgbClr val="00B050"/>
                </a:solidFill>
              </a:rPr>
              <a:t> und </a:t>
            </a:r>
          </a:p>
          <a:p>
            <a:r>
              <a:rPr lang="en-GB" dirty="0">
                <a:solidFill>
                  <a:srgbClr val="00B050"/>
                </a:solidFill>
              </a:rPr>
              <a:t>5) </a:t>
            </a:r>
            <a:r>
              <a:rPr lang="en-GB" dirty="0" err="1">
                <a:solidFill>
                  <a:srgbClr val="00B050"/>
                </a:solidFill>
              </a:rPr>
              <a:t>übertrieben</a:t>
            </a:r>
            <a:r>
              <a:rPr lang="en-GB" dirty="0">
                <a:solidFill>
                  <a:srgbClr val="00B050"/>
                </a:solidFill>
              </a:rPr>
              <a:t> </a:t>
            </a:r>
            <a:r>
              <a:rPr lang="en-GB" dirty="0" err="1">
                <a:solidFill>
                  <a:srgbClr val="00B050"/>
                </a:solidFill>
              </a:rPr>
              <a:t>höflich</a:t>
            </a:r>
            <a:r>
              <a:rPr lang="en-GB" dirty="0">
                <a:solidFill>
                  <a:srgbClr val="00B050"/>
                </a:solidFill>
              </a:rPr>
              <a:t>. </a:t>
            </a:r>
          </a:p>
          <a:p>
            <a:r>
              <a:rPr lang="en-GB" dirty="0">
                <a:solidFill>
                  <a:schemeClr val="tx2"/>
                </a:solidFill>
              </a:rPr>
              <a:t>Es </a:t>
            </a:r>
            <a:r>
              <a:rPr lang="en-GB" dirty="0" err="1">
                <a:solidFill>
                  <a:schemeClr val="tx2"/>
                </a:solidFill>
              </a:rPr>
              <a:t>kann</a:t>
            </a:r>
            <a:r>
              <a:rPr lang="en-GB" dirty="0">
                <a:solidFill>
                  <a:schemeClr val="tx2"/>
                </a:solidFill>
              </a:rPr>
              <a:t> </a:t>
            </a:r>
            <a:r>
              <a:rPr lang="en-GB" dirty="0" err="1">
                <a:solidFill>
                  <a:schemeClr val="tx2"/>
                </a:solidFill>
              </a:rPr>
              <a:t>eine</a:t>
            </a:r>
            <a:r>
              <a:rPr lang="en-GB" dirty="0">
                <a:solidFill>
                  <a:schemeClr val="tx2"/>
                </a:solidFill>
              </a:rPr>
              <a:t> Situation am </a:t>
            </a:r>
            <a:r>
              <a:rPr lang="en-GB" dirty="0" err="1">
                <a:solidFill>
                  <a:schemeClr val="tx2"/>
                </a:solidFill>
              </a:rPr>
              <a:t>Telefon</a:t>
            </a:r>
            <a:r>
              <a:rPr lang="en-GB" dirty="0">
                <a:solidFill>
                  <a:schemeClr val="tx2"/>
                </a:solidFill>
              </a:rPr>
              <a:t> </a:t>
            </a:r>
            <a:r>
              <a:rPr lang="en-GB" dirty="0" err="1">
                <a:solidFill>
                  <a:schemeClr val="tx2"/>
                </a:solidFill>
              </a:rPr>
              <a:t>mit</a:t>
            </a:r>
            <a:r>
              <a:rPr lang="en-GB" dirty="0">
                <a:solidFill>
                  <a:schemeClr val="tx2"/>
                </a:solidFill>
              </a:rPr>
              <a:t> </a:t>
            </a:r>
            <a:r>
              <a:rPr lang="en-GB" dirty="0" err="1">
                <a:solidFill>
                  <a:schemeClr val="tx2"/>
                </a:solidFill>
              </a:rPr>
              <a:t>dem</a:t>
            </a:r>
            <a:r>
              <a:rPr lang="en-GB" dirty="0">
                <a:solidFill>
                  <a:schemeClr val="tx2"/>
                </a:solidFill>
              </a:rPr>
              <a:t> Kunden sein </a:t>
            </a:r>
            <a:r>
              <a:rPr lang="en-GB" dirty="0" err="1">
                <a:solidFill>
                  <a:schemeClr val="tx2"/>
                </a:solidFill>
              </a:rPr>
              <a:t>oder</a:t>
            </a:r>
            <a:r>
              <a:rPr lang="en-GB" dirty="0">
                <a:solidFill>
                  <a:schemeClr val="tx2"/>
                </a:solidFill>
              </a:rPr>
              <a:t> </a:t>
            </a:r>
          </a:p>
          <a:p>
            <a:r>
              <a:rPr lang="en-GB" dirty="0" err="1">
                <a:solidFill>
                  <a:schemeClr val="tx2"/>
                </a:solidFill>
              </a:rPr>
              <a:t>beim</a:t>
            </a:r>
            <a:r>
              <a:rPr lang="en-GB" dirty="0">
                <a:solidFill>
                  <a:schemeClr val="tx2"/>
                </a:solidFill>
              </a:rPr>
              <a:t> </a:t>
            </a:r>
            <a:r>
              <a:rPr lang="en-GB" dirty="0" err="1">
                <a:solidFill>
                  <a:schemeClr val="tx2"/>
                </a:solidFill>
              </a:rPr>
              <a:t>Gespräch</a:t>
            </a:r>
            <a:r>
              <a:rPr lang="en-GB" dirty="0">
                <a:solidFill>
                  <a:schemeClr val="tx2"/>
                </a:solidFill>
              </a:rPr>
              <a:t> </a:t>
            </a:r>
            <a:r>
              <a:rPr lang="en-GB" dirty="0" err="1">
                <a:solidFill>
                  <a:schemeClr val="tx2"/>
                </a:solidFill>
              </a:rPr>
              <a:t>mit</a:t>
            </a:r>
            <a:r>
              <a:rPr lang="en-GB" dirty="0">
                <a:solidFill>
                  <a:schemeClr val="tx2"/>
                </a:solidFill>
              </a:rPr>
              <a:t> </a:t>
            </a:r>
            <a:r>
              <a:rPr lang="en-GB" dirty="0" err="1">
                <a:solidFill>
                  <a:schemeClr val="tx2"/>
                </a:solidFill>
              </a:rPr>
              <a:t>dem</a:t>
            </a:r>
            <a:r>
              <a:rPr lang="en-GB" dirty="0">
                <a:solidFill>
                  <a:schemeClr val="tx2"/>
                </a:solidFill>
              </a:rPr>
              <a:t> Kunden in der </a:t>
            </a:r>
            <a:r>
              <a:rPr lang="en-GB" dirty="0" err="1">
                <a:solidFill>
                  <a:schemeClr val="tx2"/>
                </a:solidFill>
              </a:rPr>
              <a:t>Firma</a:t>
            </a:r>
            <a:r>
              <a:rPr lang="en-GB" dirty="0">
                <a:solidFill>
                  <a:schemeClr val="tx2"/>
                </a:solidFill>
              </a:rPr>
              <a:t> </a:t>
            </a:r>
            <a:r>
              <a:rPr lang="en-GB" dirty="0" err="1">
                <a:solidFill>
                  <a:schemeClr val="tx2"/>
                </a:solidFill>
              </a:rPr>
              <a:t>oder</a:t>
            </a:r>
            <a:r>
              <a:rPr lang="en-GB" dirty="0">
                <a:solidFill>
                  <a:schemeClr val="tx2"/>
                </a:solidFill>
              </a:rPr>
              <a:t> </a:t>
            </a:r>
            <a:r>
              <a:rPr lang="en-GB" dirty="0" err="1">
                <a:solidFill>
                  <a:schemeClr val="tx2"/>
                </a:solidFill>
              </a:rPr>
              <a:t>beim</a:t>
            </a:r>
            <a:r>
              <a:rPr lang="en-GB" dirty="0">
                <a:solidFill>
                  <a:schemeClr val="tx2"/>
                </a:solidFill>
              </a:rPr>
              <a:t> Kunden </a:t>
            </a:r>
          </a:p>
          <a:p>
            <a:r>
              <a:rPr lang="en-GB" dirty="0" err="1">
                <a:solidFill>
                  <a:schemeClr val="tx2"/>
                </a:solidFill>
              </a:rPr>
              <a:t>vor</a:t>
            </a:r>
            <a:r>
              <a:rPr lang="en-GB" dirty="0">
                <a:solidFill>
                  <a:schemeClr val="tx2"/>
                </a:solidFill>
              </a:rPr>
              <a:t> Ort. </a:t>
            </a:r>
          </a:p>
          <a:p>
            <a:r>
              <a:rPr lang="en-GB" dirty="0" err="1">
                <a:solidFill>
                  <a:srgbClr val="00B050"/>
                </a:solidFill>
              </a:rPr>
              <a:t>Schreibe</a:t>
            </a:r>
            <a:r>
              <a:rPr lang="en-GB" dirty="0">
                <a:solidFill>
                  <a:srgbClr val="00B050"/>
                </a:solidFill>
              </a:rPr>
              <a:t> die 5 </a:t>
            </a:r>
            <a:r>
              <a:rPr lang="en-GB" dirty="0" err="1">
                <a:solidFill>
                  <a:srgbClr val="00B050"/>
                </a:solidFill>
              </a:rPr>
              <a:t>Sätze</a:t>
            </a:r>
            <a:r>
              <a:rPr lang="en-GB" dirty="0">
                <a:solidFill>
                  <a:srgbClr val="00B050"/>
                </a:solidFill>
              </a:rPr>
              <a:t> auf und gib </a:t>
            </a:r>
            <a:r>
              <a:rPr lang="en-GB" dirty="0" err="1">
                <a:solidFill>
                  <a:srgbClr val="00B050"/>
                </a:solidFill>
              </a:rPr>
              <a:t>jeweils</a:t>
            </a:r>
            <a:r>
              <a:rPr lang="en-GB" dirty="0">
                <a:solidFill>
                  <a:srgbClr val="00B050"/>
                </a:solidFill>
              </a:rPr>
              <a:t> </a:t>
            </a:r>
            <a:r>
              <a:rPr lang="en-GB" dirty="0" err="1">
                <a:solidFill>
                  <a:schemeClr val="accent5"/>
                </a:solidFill>
              </a:rPr>
              <a:t>eine</a:t>
            </a:r>
            <a:r>
              <a:rPr lang="en-GB" dirty="0">
                <a:solidFill>
                  <a:schemeClr val="accent5"/>
                </a:solidFill>
              </a:rPr>
              <a:t> </a:t>
            </a:r>
            <a:r>
              <a:rPr lang="en-GB" dirty="0" err="1">
                <a:solidFill>
                  <a:schemeClr val="accent5"/>
                </a:solidFill>
              </a:rPr>
              <a:t>Begründung</a:t>
            </a:r>
            <a:r>
              <a:rPr lang="en-GB" dirty="0">
                <a:solidFill>
                  <a:srgbClr val="00B050"/>
                </a:solidFill>
              </a:rPr>
              <a:t>, </a:t>
            </a:r>
          </a:p>
          <a:p>
            <a:r>
              <a:rPr lang="en-GB" dirty="0" err="1">
                <a:solidFill>
                  <a:srgbClr val="00B050"/>
                </a:solidFill>
              </a:rPr>
              <a:t>warum</a:t>
            </a:r>
            <a:r>
              <a:rPr lang="en-GB" dirty="0">
                <a:solidFill>
                  <a:srgbClr val="00B050"/>
                </a:solidFill>
              </a:rPr>
              <a:t> der Satz an seiner Stelle </a:t>
            </a:r>
            <a:r>
              <a:rPr lang="en-GB" dirty="0" err="1">
                <a:solidFill>
                  <a:srgbClr val="00B050"/>
                </a:solidFill>
              </a:rPr>
              <a:t>ist</a:t>
            </a:r>
            <a:r>
              <a:rPr lang="en-GB" dirty="0">
                <a:solidFill>
                  <a:srgbClr val="00B050"/>
                </a:solidFill>
              </a:rPr>
              <a:t>.</a:t>
            </a:r>
            <a:endParaRPr lang="en-DE" dirty="0">
              <a:solidFill>
                <a:srgbClr val="00B050"/>
              </a:solidFill>
            </a:endParaRPr>
          </a:p>
        </p:txBody>
      </p:sp>
      <p:sp>
        <p:nvSpPr>
          <p:cNvPr id="3" name="TextBox 2">
            <a:extLst>
              <a:ext uri="{FF2B5EF4-FFF2-40B4-BE49-F238E27FC236}">
                <a16:creationId xmlns:a16="http://schemas.microsoft.com/office/drawing/2014/main" id="{BEFD0590-155D-0DB3-59C2-ADF3A67C5574}"/>
              </a:ext>
            </a:extLst>
          </p:cNvPr>
          <p:cNvSpPr txBox="1"/>
          <p:nvPr/>
        </p:nvSpPr>
        <p:spPr>
          <a:xfrm>
            <a:off x="313399" y="795839"/>
            <a:ext cx="6469237" cy="369332"/>
          </a:xfrm>
          <a:prstGeom prst="rect">
            <a:avLst/>
          </a:prstGeom>
          <a:noFill/>
        </p:spPr>
        <p:txBody>
          <a:bodyPr wrap="square" rtlCol="0">
            <a:spAutoFit/>
          </a:bodyPr>
          <a:lstStyle/>
          <a:p>
            <a:r>
              <a:rPr lang="en-GB" b="1" u="sng" dirty="0" err="1"/>
              <a:t>Beispiel</a:t>
            </a:r>
            <a:r>
              <a:rPr lang="en-GB" b="1" u="sng" dirty="0"/>
              <a:t>:</a:t>
            </a:r>
            <a:r>
              <a:rPr lang="en-GB" dirty="0"/>
              <a:t> </a:t>
            </a:r>
            <a:r>
              <a:rPr lang="en-GB" b="1" dirty="0" err="1"/>
              <a:t>differenzierte</a:t>
            </a:r>
            <a:r>
              <a:rPr lang="en-GB" b="1" dirty="0"/>
              <a:t> </a:t>
            </a:r>
            <a:r>
              <a:rPr lang="en-GB" b="1" dirty="0" err="1"/>
              <a:t>Formulierungen</a:t>
            </a:r>
            <a:r>
              <a:rPr lang="en-GB" b="1" dirty="0"/>
              <a:t> </a:t>
            </a:r>
            <a:r>
              <a:rPr lang="en-GB" b="1" dirty="0" err="1"/>
              <a:t>zur</a:t>
            </a:r>
            <a:r>
              <a:rPr lang="en-GB" b="1" dirty="0"/>
              <a:t> </a:t>
            </a:r>
            <a:r>
              <a:rPr lang="en-GB" b="1" dirty="0" err="1"/>
              <a:t>Kundenhöflichkeit</a:t>
            </a:r>
            <a:r>
              <a:rPr lang="en-GB" b="1" dirty="0"/>
              <a:t>       </a:t>
            </a:r>
            <a:endParaRPr lang="en-DE" b="1" u="sng" dirty="0"/>
          </a:p>
        </p:txBody>
      </p:sp>
      <p:sp>
        <p:nvSpPr>
          <p:cNvPr id="4" name="TextBox 3">
            <a:extLst>
              <a:ext uri="{FF2B5EF4-FFF2-40B4-BE49-F238E27FC236}">
                <a16:creationId xmlns:a16="http://schemas.microsoft.com/office/drawing/2014/main" id="{78BA31F1-BB3A-E7DE-7DE4-7D2545393C83}"/>
              </a:ext>
            </a:extLst>
          </p:cNvPr>
          <p:cNvSpPr txBox="1"/>
          <p:nvPr/>
        </p:nvSpPr>
        <p:spPr>
          <a:xfrm>
            <a:off x="8019627" y="1420464"/>
            <a:ext cx="934295" cy="369332"/>
          </a:xfrm>
          <a:prstGeom prst="rect">
            <a:avLst/>
          </a:prstGeom>
          <a:solidFill>
            <a:schemeClr val="accent6"/>
          </a:solidFill>
          <a:ln>
            <a:solidFill>
              <a:schemeClr val="accent1"/>
            </a:solidFill>
          </a:ln>
        </p:spPr>
        <p:txBody>
          <a:bodyPr wrap="none" rtlCol="0">
            <a:spAutoFit/>
          </a:bodyPr>
          <a:lstStyle/>
          <a:p>
            <a:r>
              <a:rPr lang="en-DE" dirty="0"/>
              <a:t>Persona</a:t>
            </a:r>
          </a:p>
        </p:txBody>
      </p:sp>
      <p:sp>
        <p:nvSpPr>
          <p:cNvPr id="5" name="TextBox 4">
            <a:extLst>
              <a:ext uri="{FF2B5EF4-FFF2-40B4-BE49-F238E27FC236}">
                <a16:creationId xmlns:a16="http://schemas.microsoft.com/office/drawing/2014/main" id="{29404624-F1E4-5888-9A80-923E17F55253}"/>
              </a:ext>
            </a:extLst>
          </p:cNvPr>
          <p:cNvSpPr txBox="1"/>
          <p:nvPr/>
        </p:nvSpPr>
        <p:spPr>
          <a:xfrm>
            <a:off x="8019627" y="1955328"/>
            <a:ext cx="955903" cy="369332"/>
          </a:xfrm>
          <a:prstGeom prst="rect">
            <a:avLst/>
          </a:prstGeom>
          <a:solidFill>
            <a:schemeClr val="accent5"/>
          </a:solidFill>
          <a:ln>
            <a:solidFill>
              <a:schemeClr val="accent6"/>
            </a:solidFill>
          </a:ln>
        </p:spPr>
        <p:txBody>
          <a:bodyPr wrap="none" rtlCol="0">
            <a:spAutoFit/>
          </a:bodyPr>
          <a:lstStyle/>
          <a:p>
            <a:r>
              <a:rPr lang="en-DE" dirty="0"/>
              <a:t>Aufgabe</a:t>
            </a:r>
          </a:p>
        </p:txBody>
      </p:sp>
      <p:sp>
        <p:nvSpPr>
          <p:cNvPr id="6" name="TextBox 5">
            <a:extLst>
              <a:ext uri="{FF2B5EF4-FFF2-40B4-BE49-F238E27FC236}">
                <a16:creationId xmlns:a16="http://schemas.microsoft.com/office/drawing/2014/main" id="{E731714C-3D1D-FB29-ED4E-674DECC8C504}"/>
              </a:ext>
            </a:extLst>
          </p:cNvPr>
          <p:cNvSpPr txBox="1"/>
          <p:nvPr/>
        </p:nvSpPr>
        <p:spPr>
          <a:xfrm>
            <a:off x="8019627" y="2444925"/>
            <a:ext cx="513282" cy="369332"/>
          </a:xfrm>
          <a:prstGeom prst="rect">
            <a:avLst/>
          </a:prstGeom>
          <a:solidFill>
            <a:schemeClr val="accent3"/>
          </a:solidFill>
          <a:ln>
            <a:solidFill>
              <a:schemeClr val="accent3"/>
            </a:solidFill>
          </a:ln>
        </p:spPr>
        <p:txBody>
          <a:bodyPr wrap="square" rtlCol="0">
            <a:spAutoFit/>
          </a:bodyPr>
          <a:lstStyle/>
          <a:p>
            <a:r>
              <a:rPr lang="en-DE" dirty="0"/>
              <a:t>Ziel</a:t>
            </a:r>
          </a:p>
        </p:txBody>
      </p:sp>
      <p:sp>
        <p:nvSpPr>
          <p:cNvPr id="7" name="TextBox 6">
            <a:extLst>
              <a:ext uri="{FF2B5EF4-FFF2-40B4-BE49-F238E27FC236}">
                <a16:creationId xmlns:a16="http://schemas.microsoft.com/office/drawing/2014/main" id="{51380909-51A5-7DBC-A2BD-202F90A0E4E2}"/>
              </a:ext>
            </a:extLst>
          </p:cNvPr>
          <p:cNvSpPr txBox="1"/>
          <p:nvPr/>
        </p:nvSpPr>
        <p:spPr>
          <a:xfrm>
            <a:off x="8011273" y="3674412"/>
            <a:ext cx="994503" cy="369332"/>
          </a:xfrm>
          <a:prstGeom prst="rect">
            <a:avLst/>
          </a:prstGeom>
          <a:solidFill>
            <a:schemeClr val="tx2"/>
          </a:solidFill>
          <a:ln>
            <a:solidFill>
              <a:schemeClr val="accent6"/>
            </a:solidFill>
          </a:ln>
        </p:spPr>
        <p:txBody>
          <a:bodyPr wrap="none" rtlCol="0">
            <a:spAutoFit/>
          </a:bodyPr>
          <a:lstStyle/>
          <a:p>
            <a:r>
              <a:rPr lang="en-DE" dirty="0">
                <a:solidFill>
                  <a:schemeClr val="bg1"/>
                </a:solidFill>
              </a:rPr>
              <a:t>Kriterien</a:t>
            </a:r>
          </a:p>
        </p:txBody>
      </p:sp>
      <p:sp>
        <p:nvSpPr>
          <p:cNvPr id="8" name="TextBox 7">
            <a:extLst>
              <a:ext uri="{FF2B5EF4-FFF2-40B4-BE49-F238E27FC236}">
                <a16:creationId xmlns:a16="http://schemas.microsoft.com/office/drawing/2014/main" id="{D401E435-0721-8F57-9811-C17025DA0CC0}"/>
              </a:ext>
            </a:extLst>
          </p:cNvPr>
          <p:cNvSpPr txBox="1"/>
          <p:nvPr/>
        </p:nvSpPr>
        <p:spPr>
          <a:xfrm>
            <a:off x="1163206" y="5120640"/>
            <a:ext cx="7291804" cy="923330"/>
          </a:xfrm>
          <a:prstGeom prst="rect">
            <a:avLst/>
          </a:prstGeom>
          <a:noFill/>
        </p:spPr>
        <p:txBody>
          <a:bodyPr wrap="none" rtlCol="0">
            <a:spAutoFit/>
          </a:bodyPr>
          <a:lstStyle/>
          <a:p>
            <a:r>
              <a:rPr lang="en-DE" b="1" u="sng" dirty="0"/>
              <a:t>Bemerkungen:</a:t>
            </a:r>
          </a:p>
          <a:p>
            <a:r>
              <a:rPr lang="en-DE" dirty="0"/>
              <a:t>-Aspekte überschneiden sich, führen dennoch zu brauchbaren Ergebnissen;</a:t>
            </a:r>
          </a:p>
          <a:p>
            <a:r>
              <a:rPr lang="en-DE" dirty="0"/>
              <a:t>-Refinement fehlt.</a:t>
            </a:r>
          </a:p>
        </p:txBody>
      </p:sp>
      <p:sp>
        <p:nvSpPr>
          <p:cNvPr id="9" name="TextBox 8">
            <a:extLst>
              <a:ext uri="{FF2B5EF4-FFF2-40B4-BE49-F238E27FC236}">
                <a16:creationId xmlns:a16="http://schemas.microsoft.com/office/drawing/2014/main" id="{1E7C82F4-6297-07A3-2B2E-AE7FF4890ADC}"/>
              </a:ext>
            </a:extLst>
          </p:cNvPr>
          <p:cNvSpPr txBox="1"/>
          <p:nvPr/>
        </p:nvSpPr>
        <p:spPr>
          <a:xfrm>
            <a:off x="8019627" y="4608217"/>
            <a:ext cx="859081" cy="369332"/>
          </a:xfrm>
          <a:prstGeom prst="rect">
            <a:avLst/>
          </a:prstGeom>
          <a:solidFill>
            <a:srgbClr val="00B050"/>
          </a:solidFill>
          <a:ln>
            <a:solidFill>
              <a:schemeClr val="accent6"/>
            </a:solidFill>
          </a:ln>
        </p:spPr>
        <p:txBody>
          <a:bodyPr wrap="none" rtlCol="0">
            <a:spAutoFit/>
          </a:bodyPr>
          <a:lstStyle/>
          <a:p>
            <a:r>
              <a:rPr lang="en-DE" dirty="0"/>
              <a:t>Format</a:t>
            </a:r>
          </a:p>
        </p:txBody>
      </p:sp>
      <p:sp>
        <p:nvSpPr>
          <p:cNvPr id="10" name="TextBox 9">
            <a:extLst>
              <a:ext uri="{FF2B5EF4-FFF2-40B4-BE49-F238E27FC236}">
                <a16:creationId xmlns:a16="http://schemas.microsoft.com/office/drawing/2014/main" id="{D0446BD0-3C1B-E597-AA68-70C1B30DAFBC}"/>
              </a:ext>
            </a:extLst>
          </p:cNvPr>
          <p:cNvSpPr txBox="1"/>
          <p:nvPr/>
        </p:nvSpPr>
        <p:spPr>
          <a:xfrm>
            <a:off x="8011384" y="2954882"/>
            <a:ext cx="859081" cy="369332"/>
          </a:xfrm>
          <a:prstGeom prst="rect">
            <a:avLst/>
          </a:prstGeom>
          <a:solidFill>
            <a:srgbClr val="00B050"/>
          </a:solidFill>
          <a:ln>
            <a:solidFill>
              <a:schemeClr val="accent6"/>
            </a:solidFill>
          </a:ln>
        </p:spPr>
        <p:txBody>
          <a:bodyPr wrap="none" rtlCol="0">
            <a:spAutoFit/>
          </a:bodyPr>
          <a:lstStyle/>
          <a:p>
            <a:r>
              <a:rPr lang="en-DE" dirty="0"/>
              <a:t>Format</a:t>
            </a:r>
          </a:p>
        </p:txBody>
      </p:sp>
      <p:sp>
        <p:nvSpPr>
          <p:cNvPr id="11" name="TextBox 10">
            <a:extLst>
              <a:ext uri="{FF2B5EF4-FFF2-40B4-BE49-F238E27FC236}">
                <a16:creationId xmlns:a16="http://schemas.microsoft.com/office/drawing/2014/main" id="{3C71EC73-79EF-6358-75B9-FBA42FDC218D}"/>
              </a:ext>
            </a:extLst>
          </p:cNvPr>
          <p:cNvSpPr txBox="1"/>
          <p:nvPr/>
        </p:nvSpPr>
        <p:spPr>
          <a:xfrm>
            <a:off x="8019627" y="4209276"/>
            <a:ext cx="955903" cy="369332"/>
          </a:xfrm>
          <a:prstGeom prst="rect">
            <a:avLst/>
          </a:prstGeom>
          <a:solidFill>
            <a:schemeClr val="accent5"/>
          </a:solidFill>
          <a:ln>
            <a:solidFill>
              <a:schemeClr val="accent6"/>
            </a:solidFill>
          </a:ln>
        </p:spPr>
        <p:txBody>
          <a:bodyPr wrap="none" rtlCol="0">
            <a:spAutoFit/>
          </a:bodyPr>
          <a:lstStyle/>
          <a:p>
            <a:r>
              <a:rPr lang="en-DE" dirty="0"/>
              <a:t>Aufgabe</a:t>
            </a:r>
          </a:p>
        </p:txBody>
      </p:sp>
    </p:spTree>
    <p:extLst>
      <p:ext uri="{BB962C8B-B14F-4D97-AF65-F5344CB8AC3E}">
        <p14:creationId xmlns:p14="http://schemas.microsoft.com/office/powerpoint/2010/main" val="4168144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6E8DC-7DE7-923F-F50C-AEB2EC75886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5755E5-5AC4-6FAD-10A0-9E415989ADA5}"/>
              </a:ext>
            </a:extLst>
          </p:cNvPr>
          <p:cNvSpPr txBox="1"/>
          <p:nvPr/>
        </p:nvSpPr>
        <p:spPr>
          <a:xfrm>
            <a:off x="1175382" y="1208213"/>
            <a:ext cx="6887070" cy="1015663"/>
          </a:xfrm>
          <a:prstGeom prst="rect">
            <a:avLst/>
          </a:prstGeom>
          <a:noFill/>
          <a:ln>
            <a:solidFill>
              <a:schemeClr val="accent1"/>
            </a:solidFill>
          </a:ln>
        </p:spPr>
        <p:txBody>
          <a:bodyPr wrap="square" rtlCol="0">
            <a:spAutoFit/>
          </a:bodyPr>
          <a:lstStyle/>
          <a:p>
            <a:r>
              <a:rPr lang="en-GB" sz="1000" dirty="0"/>
              <a:t>(Teil 1) Ich bin </a:t>
            </a:r>
            <a:r>
              <a:rPr lang="en-GB" sz="1000" dirty="0" err="1"/>
              <a:t>Deutschlehrer</a:t>
            </a:r>
            <a:r>
              <a:rPr lang="en-GB" sz="1000" dirty="0"/>
              <a:t> am BK in NRW in </a:t>
            </a:r>
            <a:r>
              <a:rPr lang="en-GB" sz="1000" dirty="0" err="1"/>
              <a:t>einer</a:t>
            </a:r>
            <a:r>
              <a:rPr lang="en-GB" sz="1000" dirty="0"/>
              <a:t> </a:t>
            </a:r>
            <a:r>
              <a:rPr lang="en-GB" sz="1000" dirty="0" err="1"/>
              <a:t>Elektronikerklasse</a:t>
            </a:r>
            <a:r>
              <a:rPr lang="en-GB" sz="1000" dirty="0"/>
              <a:t> für Haus- und </a:t>
            </a:r>
            <a:r>
              <a:rPr lang="en-GB" sz="1000" dirty="0" err="1"/>
              <a:t>Gebäudetechnik</a:t>
            </a:r>
            <a:r>
              <a:rPr lang="en-GB" sz="1000" dirty="0"/>
              <a:t>, 3. </a:t>
            </a:r>
            <a:r>
              <a:rPr lang="en-GB" sz="1000" dirty="0" err="1"/>
              <a:t>Lehrjahr</a:t>
            </a:r>
            <a:r>
              <a:rPr lang="en-GB" sz="1000" dirty="0"/>
              <a:t>. </a:t>
            </a:r>
          </a:p>
          <a:p>
            <a:r>
              <a:rPr lang="en-GB" sz="1000" dirty="0"/>
              <a:t>Ich </a:t>
            </a:r>
            <a:r>
              <a:rPr lang="en-GB" sz="1000" dirty="0" err="1"/>
              <a:t>brauche</a:t>
            </a:r>
            <a:r>
              <a:rPr lang="en-GB" sz="1000" dirty="0"/>
              <a:t> 5 deutsche </a:t>
            </a:r>
            <a:r>
              <a:rPr lang="en-GB" sz="1000" dirty="0" err="1"/>
              <a:t>Sätze</a:t>
            </a:r>
            <a:r>
              <a:rPr lang="en-GB" sz="1000" dirty="0"/>
              <a:t> für </a:t>
            </a:r>
            <a:r>
              <a:rPr lang="en-GB" sz="1000" dirty="0" err="1"/>
              <a:t>Elektroniker</a:t>
            </a:r>
            <a:r>
              <a:rPr lang="en-GB" sz="1000" dirty="0"/>
              <a:t>, die die </a:t>
            </a:r>
            <a:r>
              <a:rPr lang="en-GB" sz="1000" dirty="0" err="1"/>
              <a:t>Elektroniker</a:t>
            </a:r>
            <a:r>
              <a:rPr lang="en-GB" sz="1000" dirty="0"/>
              <a:t> </a:t>
            </a:r>
            <a:r>
              <a:rPr lang="en-GB" sz="1000" dirty="0" err="1"/>
              <a:t>gegenüber</a:t>
            </a:r>
            <a:r>
              <a:rPr lang="en-GB" sz="1000" dirty="0"/>
              <a:t> Kunden </a:t>
            </a:r>
            <a:r>
              <a:rPr lang="en-GB" sz="1000" dirty="0" err="1"/>
              <a:t>formulieren</a:t>
            </a:r>
            <a:r>
              <a:rPr lang="en-GB" sz="1000" dirty="0"/>
              <a:t> und </a:t>
            </a:r>
            <a:r>
              <a:rPr lang="en-GB" sz="1000" dirty="0" err="1"/>
              <a:t>jeweils</a:t>
            </a:r>
            <a:r>
              <a:rPr lang="en-GB" sz="1000" dirty="0"/>
              <a:t> </a:t>
            </a:r>
            <a:r>
              <a:rPr lang="en-GB" sz="1000" dirty="0" err="1"/>
              <a:t>genau</a:t>
            </a:r>
            <a:r>
              <a:rPr lang="en-GB" sz="1000" dirty="0"/>
              <a:t> </a:t>
            </a:r>
            <a:r>
              <a:rPr lang="en-GB" sz="1000" dirty="0" err="1"/>
              <a:t>diese</a:t>
            </a:r>
            <a:r>
              <a:rPr lang="en-GB" sz="1000" dirty="0"/>
              <a:t> </a:t>
            </a:r>
            <a:r>
              <a:rPr lang="en-GB" sz="1000" dirty="0" err="1"/>
              <a:t>Sätze</a:t>
            </a:r>
            <a:r>
              <a:rPr lang="en-GB" sz="1000" dirty="0"/>
              <a:t> </a:t>
            </a:r>
            <a:r>
              <a:rPr lang="en-GB" sz="1000" dirty="0" err="1"/>
              <a:t>sagen</a:t>
            </a:r>
            <a:r>
              <a:rPr lang="en-GB" sz="1000" dirty="0"/>
              <a:t>. Die </a:t>
            </a:r>
            <a:r>
              <a:rPr lang="en-GB" sz="1000" dirty="0" err="1"/>
              <a:t>Sätze</a:t>
            </a:r>
            <a:r>
              <a:rPr lang="en-GB" sz="1000" dirty="0"/>
              <a:t> </a:t>
            </a:r>
            <a:r>
              <a:rPr lang="en-GB" sz="1000" dirty="0" err="1"/>
              <a:t>sollen</a:t>
            </a:r>
            <a:r>
              <a:rPr lang="en-GB" sz="1000" dirty="0"/>
              <a:t> alle den </a:t>
            </a:r>
            <a:r>
              <a:rPr lang="en-GB" sz="1000" dirty="0" err="1"/>
              <a:t>gleichen</a:t>
            </a:r>
            <a:r>
              <a:rPr lang="en-GB" sz="1000" dirty="0"/>
              <a:t> </a:t>
            </a:r>
            <a:r>
              <a:rPr lang="en-GB" sz="1000" dirty="0" err="1"/>
              <a:t>Sachverhalt</a:t>
            </a:r>
            <a:r>
              <a:rPr lang="en-GB" sz="1000" dirty="0"/>
              <a:t> </a:t>
            </a:r>
            <a:r>
              <a:rPr lang="en-GB" sz="1000" dirty="0" err="1"/>
              <a:t>behandeln</a:t>
            </a:r>
            <a:r>
              <a:rPr lang="en-GB" sz="1000" dirty="0"/>
              <a:t>. </a:t>
            </a:r>
          </a:p>
          <a:p>
            <a:r>
              <a:rPr lang="en-GB" sz="1000" dirty="0"/>
              <a:t>Sie </a:t>
            </a:r>
            <a:r>
              <a:rPr lang="en-GB" sz="1000" dirty="0" err="1"/>
              <a:t>sollen</a:t>
            </a:r>
            <a:r>
              <a:rPr lang="en-GB" sz="1000" dirty="0"/>
              <a:t> </a:t>
            </a:r>
            <a:r>
              <a:rPr lang="en-GB" sz="1000" dirty="0" err="1"/>
              <a:t>vom</a:t>
            </a:r>
            <a:r>
              <a:rPr lang="en-GB" sz="1000" dirty="0"/>
              <a:t> Stil her </a:t>
            </a:r>
            <a:r>
              <a:rPr lang="en-GB" sz="1000" dirty="0" err="1"/>
              <a:t>folgende</a:t>
            </a:r>
            <a:r>
              <a:rPr lang="en-GB" sz="1000" dirty="0"/>
              <a:t> </a:t>
            </a:r>
            <a:r>
              <a:rPr lang="en-GB" sz="1000" dirty="0" err="1"/>
              <a:t>Bereiche</a:t>
            </a:r>
            <a:r>
              <a:rPr lang="en-GB" sz="1000" dirty="0"/>
              <a:t> </a:t>
            </a:r>
            <a:r>
              <a:rPr lang="en-GB" sz="1000" dirty="0" err="1"/>
              <a:t>umfassen</a:t>
            </a:r>
            <a:r>
              <a:rPr lang="en-GB" sz="1000" dirty="0"/>
              <a:t>: 1)</a:t>
            </a:r>
            <a:r>
              <a:rPr lang="en-GB" sz="1000" dirty="0" err="1"/>
              <a:t>extrem</a:t>
            </a:r>
            <a:r>
              <a:rPr lang="en-GB" sz="1000" dirty="0"/>
              <a:t> </a:t>
            </a:r>
            <a:r>
              <a:rPr lang="en-GB" sz="1000" dirty="0" err="1"/>
              <a:t>unhöflich</a:t>
            </a:r>
            <a:r>
              <a:rPr lang="en-GB" sz="1000" dirty="0"/>
              <a:t>, 2) </a:t>
            </a:r>
            <a:r>
              <a:rPr lang="en-GB" sz="1000" dirty="0" err="1"/>
              <a:t>unhöflich</a:t>
            </a:r>
            <a:r>
              <a:rPr lang="en-GB" sz="1000" dirty="0"/>
              <a:t>, 3) </a:t>
            </a:r>
            <a:r>
              <a:rPr lang="en-GB" sz="1000" dirty="0" err="1"/>
              <a:t>höflich</a:t>
            </a:r>
            <a:r>
              <a:rPr lang="en-GB" sz="1000" dirty="0"/>
              <a:t>, 4) </a:t>
            </a:r>
            <a:r>
              <a:rPr lang="en-GB" sz="1000" dirty="0" err="1"/>
              <a:t>sehr</a:t>
            </a:r>
            <a:r>
              <a:rPr lang="en-GB" sz="1000" dirty="0"/>
              <a:t> </a:t>
            </a:r>
            <a:r>
              <a:rPr lang="en-GB" sz="1000" dirty="0" err="1"/>
              <a:t>höflich</a:t>
            </a:r>
            <a:r>
              <a:rPr lang="en-GB" sz="1000" dirty="0"/>
              <a:t> und 5) </a:t>
            </a:r>
            <a:r>
              <a:rPr lang="en-GB" sz="1000" dirty="0" err="1"/>
              <a:t>übertrieben</a:t>
            </a:r>
            <a:r>
              <a:rPr lang="en-GB" sz="1000" dirty="0"/>
              <a:t> </a:t>
            </a:r>
            <a:r>
              <a:rPr lang="en-GB" sz="1000" dirty="0" err="1"/>
              <a:t>höflich</a:t>
            </a:r>
            <a:r>
              <a:rPr lang="en-GB" sz="1000" dirty="0"/>
              <a:t>. Es </a:t>
            </a:r>
            <a:r>
              <a:rPr lang="en-GB" sz="1000" dirty="0" err="1"/>
              <a:t>kann</a:t>
            </a:r>
            <a:r>
              <a:rPr lang="en-GB" sz="1000" dirty="0"/>
              <a:t> </a:t>
            </a:r>
            <a:r>
              <a:rPr lang="en-GB" sz="1000" dirty="0" err="1"/>
              <a:t>eine</a:t>
            </a:r>
            <a:r>
              <a:rPr lang="en-GB" sz="1000" dirty="0"/>
              <a:t> Situation am </a:t>
            </a:r>
            <a:r>
              <a:rPr lang="en-GB" sz="1000" dirty="0" err="1"/>
              <a:t>Telefon</a:t>
            </a:r>
            <a:r>
              <a:rPr lang="en-GB" sz="1000" dirty="0"/>
              <a:t> </a:t>
            </a:r>
            <a:r>
              <a:rPr lang="en-GB" sz="1000" dirty="0" err="1"/>
              <a:t>mit</a:t>
            </a:r>
            <a:r>
              <a:rPr lang="en-GB" sz="1000" dirty="0"/>
              <a:t> </a:t>
            </a:r>
            <a:r>
              <a:rPr lang="en-GB" sz="1000" dirty="0" err="1"/>
              <a:t>dem</a:t>
            </a:r>
            <a:r>
              <a:rPr lang="en-GB" sz="1000" dirty="0"/>
              <a:t> Kunden sein </a:t>
            </a:r>
            <a:r>
              <a:rPr lang="en-GB" sz="1000" dirty="0" err="1"/>
              <a:t>oder</a:t>
            </a:r>
            <a:r>
              <a:rPr lang="en-GB" sz="1000" dirty="0"/>
              <a:t> </a:t>
            </a:r>
            <a:r>
              <a:rPr lang="en-GB" sz="1000" dirty="0" err="1"/>
              <a:t>beim</a:t>
            </a:r>
            <a:r>
              <a:rPr lang="en-GB" sz="1000" dirty="0"/>
              <a:t> </a:t>
            </a:r>
            <a:r>
              <a:rPr lang="en-GB" sz="1000" dirty="0" err="1"/>
              <a:t>Gespräch</a:t>
            </a:r>
            <a:r>
              <a:rPr lang="en-GB" sz="1000" dirty="0"/>
              <a:t> </a:t>
            </a:r>
            <a:r>
              <a:rPr lang="en-GB" sz="1000" dirty="0" err="1"/>
              <a:t>mit</a:t>
            </a:r>
            <a:r>
              <a:rPr lang="en-GB" sz="1000" dirty="0"/>
              <a:t> </a:t>
            </a:r>
            <a:r>
              <a:rPr lang="en-GB" sz="1000" dirty="0" err="1"/>
              <a:t>dem</a:t>
            </a:r>
            <a:r>
              <a:rPr lang="en-GB" sz="1000" dirty="0"/>
              <a:t> Kunden in der </a:t>
            </a:r>
            <a:r>
              <a:rPr lang="en-GB" sz="1000" dirty="0" err="1"/>
              <a:t>Firma</a:t>
            </a:r>
            <a:r>
              <a:rPr lang="en-GB" sz="1000" dirty="0"/>
              <a:t> </a:t>
            </a:r>
            <a:r>
              <a:rPr lang="en-GB" sz="1000" dirty="0" err="1"/>
              <a:t>oder</a:t>
            </a:r>
            <a:r>
              <a:rPr lang="en-GB" sz="1000" dirty="0"/>
              <a:t> </a:t>
            </a:r>
            <a:r>
              <a:rPr lang="en-GB" sz="1000" dirty="0" err="1"/>
              <a:t>beim</a:t>
            </a:r>
            <a:r>
              <a:rPr lang="en-GB" sz="1000" dirty="0"/>
              <a:t> Kunden </a:t>
            </a:r>
            <a:r>
              <a:rPr lang="en-GB" sz="1000" dirty="0" err="1"/>
              <a:t>vor</a:t>
            </a:r>
            <a:r>
              <a:rPr lang="en-GB" sz="1000" dirty="0"/>
              <a:t> Ort. </a:t>
            </a:r>
            <a:r>
              <a:rPr lang="en-GB" sz="1000" dirty="0" err="1"/>
              <a:t>Schreibe</a:t>
            </a:r>
            <a:r>
              <a:rPr lang="en-GB" sz="1000" dirty="0"/>
              <a:t> die 5 </a:t>
            </a:r>
            <a:r>
              <a:rPr lang="en-GB" sz="1000" dirty="0" err="1"/>
              <a:t>Sätze</a:t>
            </a:r>
            <a:r>
              <a:rPr lang="en-GB" sz="1000" dirty="0"/>
              <a:t> auf und gib </a:t>
            </a:r>
            <a:r>
              <a:rPr lang="en-GB" sz="1000" dirty="0" err="1"/>
              <a:t>jeweils</a:t>
            </a:r>
            <a:r>
              <a:rPr lang="en-GB" sz="1000" dirty="0"/>
              <a:t> </a:t>
            </a:r>
            <a:r>
              <a:rPr lang="en-GB" sz="1000" dirty="0" err="1"/>
              <a:t>eine</a:t>
            </a:r>
            <a:r>
              <a:rPr lang="en-GB" sz="1000" dirty="0"/>
              <a:t> </a:t>
            </a:r>
            <a:r>
              <a:rPr lang="en-GB" sz="1000" dirty="0" err="1"/>
              <a:t>Begründung</a:t>
            </a:r>
            <a:r>
              <a:rPr lang="en-GB" sz="1000" dirty="0"/>
              <a:t>, </a:t>
            </a:r>
            <a:r>
              <a:rPr lang="en-GB" sz="1000" dirty="0" err="1"/>
              <a:t>warum</a:t>
            </a:r>
            <a:r>
              <a:rPr lang="en-GB" sz="1000" dirty="0"/>
              <a:t> der Satz an seiner Stelle </a:t>
            </a:r>
            <a:r>
              <a:rPr lang="en-GB" sz="1000" dirty="0" err="1"/>
              <a:t>ist</a:t>
            </a:r>
            <a:r>
              <a:rPr lang="en-GB" sz="1000" dirty="0"/>
              <a:t>.</a:t>
            </a:r>
            <a:endParaRPr lang="en-DE" sz="1000" dirty="0"/>
          </a:p>
        </p:txBody>
      </p:sp>
      <p:sp>
        <p:nvSpPr>
          <p:cNvPr id="3" name="TextBox 2">
            <a:extLst>
              <a:ext uri="{FF2B5EF4-FFF2-40B4-BE49-F238E27FC236}">
                <a16:creationId xmlns:a16="http://schemas.microsoft.com/office/drawing/2014/main" id="{BE10157F-073E-66E6-11C9-A3614874DFED}"/>
              </a:ext>
            </a:extLst>
          </p:cNvPr>
          <p:cNvSpPr txBox="1"/>
          <p:nvPr/>
        </p:nvSpPr>
        <p:spPr>
          <a:xfrm>
            <a:off x="313399" y="795839"/>
            <a:ext cx="6469237" cy="369332"/>
          </a:xfrm>
          <a:prstGeom prst="rect">
            <a:avLst/>
          </a:prstGeom>
          <a:noFill/>
        </p:spPr>
        <p:txBody>
          <a:bodyPr wrap="square" rtlCol="0">
            <a:spAutoFit/>
          </a:bodyPr>
          <a:lstStyle/>
          <a:p>
            <a:r>
              <a:rPr lang="en-GB" b="1" u="sng" dirty="0" err="1"/>
              <a:t>Beispiel</a:t>
            </a:r>
            <a:r>
              <a:rPr lang="en-GB" b="1" u="sng" dirty="0"/>
              <a:t>:</a:t>
            </a:r>
            <a:r>
              <a:rPr lang="en-GB" dirty="0"/>
              <a:t> </a:t>
            </a:r>
            <a:r>
              <a:rPr lang="en-GB" b="1" dirty="0" err="1"/>
              <a:t>differenzierte</a:t>
            </a:r>
            <a:r>
              <a:rPr lang="en-GB" b="1" dirty="0"/>
              <a:t> </a:t>
            </a:r>
            <a:r>
              <a:rPr lang="en-GB" b="1" dirty="0" err="1"/>
              <a:t>Formulierungen</a:t>
            </a:r>
            <a:r>
              <a:rPr lang="en-GB" b="1" dirty="0"/>
              <a:t> </a:t>
            </a:r>
            <a:r>
              <a:rPr lang="en-GB" b="1" dirty="0" err="1"/>
              <a:t>zur</a:t>
            </a:r>
            <a:r>
              <a:rPr lang="en-GB" b="1" dirty="0"/>
              <a:t> </a:t>
            </a:r>
            <a:r>
              <a:rPr lang="en-GB" b="1" dirty="0" err="1"/>
              <a:t>Kundenhöflichkeit</a:t>
            </a:r>
            <a:r>
              <a:rPr lang="en-GB" b="1" dirty="0"/>
              <a:t>       </a:t>
            </a:r>
            <a:endParaRPr lang="en-DE" b="1" u="sng" dirty="0"/>
          </a:p>
        </p:txBody>
      </p:sp>
      <p:pic>
        <p:nvPicPr>
          <p:cNvPr id="5" name="Picture 4" descr="A white paper with black text&#10;&#10;AI-generated content may be incorrect.">
            <a:extLst>
              <a:ext uri="{FF2B5EF4-FFF2-40B4-BE49-F238E27FC236}">
                <a16:creationId xmlns:a16="http://schemas.microsoft.com/office/drawing/2014/main" id="{3DB64A77-0F15-551E-83A5-9A4C3D148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352" y="2276749"/>
            <a:ext cx="2109089" cy="3829819"/>
          </a:xfrm>
          <a:prstGeom prst="rect">
            <a:avLst/>
          </a:prstGeom>
        </p:spPr>
      </p:pic>
      <p:pic>
        <p:nvPicPr>
          <p:cNvPr id="7" name="Picture 6" descr="A white paper with black text&#10;&#10;AI-generated content may be incorrect.">
            <a:extLst>
              <a:ext uri="{FF2B5EF4-FFF2-40B4-BE49-F238E27FC236}">
                <a16:creationId xmlns:a16="http://schemas.microsoft.com/office/drawing/2014/main" id="{5BEDF06B-E9E0-F9ED-32E2-53C94022F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1" y="2276750"/>
            <a:ext cx="2494459" cy="3833292"/>
          </a:xfrm>
          <a:prstGeom prst="rect">
            <a:avLst/>
          </a:prstGeom>
        </p:spPr>
      </p:pic>
      <p:pic>
        <p:nvPicPr>
          <p:cNvPr id="9" name="Picture 8" descr="A white paper with black text&#10;&#10;AI-generated content may be incorrect.">
            <a:extLst>
              <a:ext uri="{FF2B5EF4-FFF2-40B4-BE49-F238E27FC236}">
                <a16:creationId xmlns:a16="http://schemas.microsoft.com/office/drawing/2014/main" id="{2E40321D-53C4-B5D9-8528-B092CCC2E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690" y="2287808"/>
            <a:ext cx="2312746" cy="3735974"/>
          </a:xfrm>
          <a:prstGeom prst="rect">
            <a:avLst/>
          </a:prstGeom>
        </p:spPr>
      </p:pic>
      <p:sp>
        <p:nvSpPr>
          <p:cNvPr id="10" name="TextBox 9">
            <a:extLst>
              <a:ext uri="{FF2B5EF4-FFF2-40B4-BE49-F238E27FC236}">
                <a16:creationId xmlns:a16="http://schemas.microsoft.com/office/drawing/2014/main" id="{EBCA0877-60FB-F12A-BF5F-2F8BD00EF477}"/>
              </a:ext>
            </a:extLst>
          </p:cNvPr>
          <p:cNvSpPr txBox="1"/>
          <p:nvPr/>
        </p:nvSpPr>
        <p:spPr>
          <a:xfrm>
            <a:off x="4112207" y="6162916"/>
            <a:ext cx="1013419" cy="246221"/>
          </a:xfrm>
          <a:prstGeom prst="rect">
            <a:avLst/>
          </a:prstGeom>
          <a:noFill/>
        </p:spPr>
        <p:txBody>
          <a:bodyPr wrap="none" rtlCol="0">
            <a:spAutoFit/>
          </a:bodyPr>
          <a:lstStyle/>
          <a:p>
            <a:r>
              <a:rPr lang="en-DE" sz="1000" dirty="0"/>
              <a:t>(Fobizz, Mistral)</a:t>
            </a:r>
          </a:p>
        </p:txBody>
      </p:sp>
    </p:spTree>
    <p:extLst>
      <p:ext uri="{BB962C8B-B14F-4D97-AF65-F5344CB8AC3E}">
        <p14:creationId xmlns:p14="http://schemas.microsoft.com/office/powerpoint/2010/main" val="231679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D7D59-B3F6-0DBE-D741-7A45C292328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E121F3A-095E-E778-D3DF-2DDE149304DF}"/>
              </a:ext>
            </a:extLst>
          </p:cNvPr>
          <p:cNvSpPr txBox="1"/>
          <p:nvPr/>
        </p:nvSpPr>
        <p:spPr>
          <a:xfrm>
            <a:off x="1130548" y="1359851"/>
            <a:ext cx="7472383" cy="4247317"/>
          </a:xfrm>
          <a:prstGeom prst="rect">
            <a:avLst/>
          </a:prstGeom>
          <a:noFill/>
          <a:ln>
            <a:solidFill>
              <a:schemeClr val="accent1"/>
            </a:solidFill>
          </a:ln>
        </p:spPr>
        <p:txBody>
          <a:bodyPr wrap="square" rtlCol="0">
            <a:spAutoFit/>
          </a:bodyPr>
          <a:lstStyle/>
          <a:p>
            <a:r>
              <a:rPr lang="en-DE" dirty="0"/>
              <a:t>Du bist Deutschlehrkraft an einem BK in NRW, auch Fachleiter und Moderationskraft. Du bist sehr genau.</a:t>
            </a:r>
            <a:br>
              <a:rPr lang="en-DE" dirty="0"/>
            </a:br>
            <a:r>
              <a:rPr lang="en-DE" dirty="0"/>
              <a:t>Du willst einen Prompt nach dem Schema "Persona, Aufgabe, Kriterien, </a:t>
            </a:r>
          </a:p>
          <a:p>
            <a:r>
              <a:rPr lang="en-DE" dirty="0"/>
              <a:t>Ziel, Format und Refinement" erstellen.</a:t>
            </a:r>
            <a:br>
              <a:rPr lang="en-DE" dirty="0"/>
            </a:br>
            <a:r>
              <a:rPr lang="en-DE" dirty="0"/>
              <a:t>Es geht ums Thema "Zusammenfassung von Sachtexten für Lernende im DaZ".</a:t>
            </a:r>
            <a:br>
              <a:rPr lang="en-DE" dirty="0"/>
            </a:br>
            <a:r>
              <a:rPr lang="en-DE" dirty="0"/>
              <a:t>Der generierte Text soll max. 50% der Länge des Originaltextes umfassen </a:t>
            </a:r>
          </a:p>
          <a:p>
            <a:r>
              <a:rPr lang="en-DE" dirty="0"/>
              <a:t>und in einfachem Deutsch sachlich verfasst werden, d.h. gemäß GER als </a:t>
            </a:r>
          </a:p>
          <a:p>
            <a:r>
              <a:rPr lang="en-DE" dirty="0"/>
              <a:t>Stufe A1 bis A2.</a:t>
            </a:r>
            <a:br>
              <a:rPr lang="en-DE" dirty="0"/>
            </a:br>
            <a:r>
              <a:rPr lang="en-DE" dirty="0"/>
              <a:t>Der generierte Text soll den Lernenden helfen, auch schwierige deutsche Texte zu verstehen. Außerdem soll er als Aufbau eine kurze Einleitung aufweisen und dann im Hauptteil den Originaltext zusammenfassen.</a:t>
            </a:r>
            <a:br>
              <a:rPr lang="en-DE" dirty="0"/>
            </a:br>
            <a:r>
              <a:rPr lang="en-DE" dirty="0"/>
              <a:t>Schreibe nun diesen Prompt für Zusammenfassungen von Texten. Lasse dir Zeit, lasse nichts aus.</a:t>
            </a:r>
            <a:br>
              <a:rPr lang="en-DE" dirty="0"/>
            </a:br>
            <a:r>
              <a:rPr lang="en-DE" dirty="0"/>
              <a:t>Gehe danach dein Ergebnis durch. Wenn Fehler vorliegen, korrigiere diese und gib erneut den gesamten Prompt in der verbesserten Version aus. </a:t>
            </a:r>
          </a:p>
        </p:txBody>
      </p:sp>
      <p:sp>
        <p:nvSpPr>
          <p:cNvPr id="3" name="TextBox 2">
            <a:extLst>
              <a:ext uri="{FF2B5EF4-FFF2-40B4-BE49-F238E27FC236}">
                <a16:creationId xmlns:a16="http://schemas.microsoft.com/office/drawing/2014/main" id="{EA37C176-9E7F-B702-86FC-2179DECDFEE1}"/>
              </a:ext>
            </a:extLst>
          </p:cNvPr>
          <p:cNvSpPr txBox="1"/>
          <p:nvPr/>
        </p:nvSpPr>
        <p:spPr>
          <a:xfrm>
            <a:off x="257907" y="788798"/>
            <a:ext cx="7472383"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Erstellung</a:t>
            </a:r>
            <a:r>
              <a:rPr lang="en-GB" b="1" dirty="0"/>
              <a:t> </a:t>
            </a:r>
            <a:r>
              <a:rPr lang="en-GB" b="1" dirty="0" err="1"/>
              <a:t>eines</a:t>
            </a:r>
            <a:r>
              <a:rPr lang="en-GB" b="1" dirty="0"/>
              <a:t> Prompts </a:t>
            </a:r>
            <a:r>
              <a:rPr lang="en-GB" b="1" dirty="0" err="1"/>
              <a:t>zur</a:t>
            </a:r>
            <a:r>
              <a:rPr lang="en-GB" b="1" dirty="0"/>
              <a:t> </a:t>
            </a:r>
            <a:r>
              <a:rPr lang="en-GB" b="1" dirty="0" err="1"/>
              <a:t>Zusammenfassung</a:t>
            </a:r>
            <a:r>
              <a:rPr lang="en-GB" b="1" dirty="0"/>
              <a:t> von </a:t>
            </a:r>
            <a:r>
              <a:rPr lang="en-GB" b="1" dirty="0" err="1"/>
              <a:t>Texten</a:t>
            </a:r>
            <a:r>
              <a:rPr lang="en-GB" b="1" dirty="0"/>
              <a:t> </a:t>
            </a:r>
            <a:r>
              <a:rPr lang="en-GB" b="1" dirty="0" err="1"/>
              <a:t>bei</a:t>
            </a:r>
            <a:r>
              <a:rPr lang="en-GB" b="1" dirty="0"/>
              <a:t> </a:t>
            </a:r>
            <a:r>
              <a:rPr lang="en-GB" b="1" dirty="0" err="1"/>
              <a:t>DaZ</a:t>
            </a:r>
            <a:r>
              <a:rPr lang="en-GB" b="1" dirty="0"/>
              <a:t> </a:t>
            </a:r>
          </a:p>
        </p:txBody>
      </p:sp>
    </p:spTree>
    <p:extLst>
      <p:ext uri="{BB962C8B-B14F-4D97-AF65-F5344CB8AC3E}">
        <p14:creationId xmlns:p14="http://schemas.microsoft.com/office/powerpoint/2010/main" val="723318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49F1A-42B2-21D0-B3F7-52EB70A2884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C62F2E2-81A5-9675-7893-A90F5F869449}"/>
              </a:ext>
            </a:extLst>
          </p:cNvPr>
          <p:cNvSpPr txBox="1"/>
          <p:nvPr/>
        </p:nvSpPr>
        <p:spPr>
          <a:xfrm>
            <a:off x="1189451" y="1306689"/>
            <a:ext cx="6793964" cy="3693319"/>
          </a:xfrm>
          <a:prstGeom prst="rect">
            <a:avLst/>
          </a:prstGeom>
          <a:noFill/>
          <a:ln>
            <a:solidFill>
              <a:schemeClr val="accent1"/>
            </a:solidFill>
          </a:ln>
        </p:spPr>
        <p:txBody>
          <a:bodyPr wrap="square" rtlCol="0">
            <a:spAutoFit/>
          </a:bodyPr>
          <a:lstStyle/>
          <a:p>
            <a:r>
              <a:rPr lang="en-GB" dirty="0"/>
              <a:t>(Teil 1) Ich bin </a:t>
            </a:r>
            <a:r>
              <a:rPr lang="en-GB" dirty="0" err="1"/>
              <a:t>Deutschlehrer</a:t>
            </a:r>
            <a:r>
              <a:rPr lang="en-GB" dirty="0"/>
              <a:t> am BK in NRW in </a:t>
            </a:r>
            <a:r>
              <a:rPr lang="en-GB" dirty="0" err="1"/>
              <a:t>einer</a:t>
            </a:r>
            <a:r>
              <a:rPr lang="en-GB" dirty="0"/>
              <a:t> </a:t>
            </a:r>
            <a:r>
              <a:rPr lang="en-GB" dirty="0" err="1"/>
              <a:t>Elektronikerklasse</a:t>
            </a:r>
            <a:r>
              <a:rPr lang="en-GB" dirty="0"/>
              <a:t> </a:t>
            </a:r>
          </a:p>
          <a:p>
            <a:r>
              <a:rPr lang="en-GB" dirty="0"/>
              <a:t>für Haus- und </a:t>
            </a:r>
            <a:r>
              <a:rPr lang="en-GB" dirty="0" err="1"/>
              <a:t>Gebäudetechnik</a:t>
            </a:r>
            <a:r>
              <a:rPr lang="en-GB" dirty="0"/>
              <a:t>, 3. </a:t>
            </a:r>
            <a:r>
              <a:rPr lang="en-GB" dirty="0" err="1"/>
              <a:t>Lehrjahr</a:t>
            </a:r>
            <a:r>
              <a:rPr lang="en-GB" dirty="0"/>
              <a:t>. </a:t>
            </a:r>
          </a:p>
          <a:p>
            <a:r>
              <a:rPr lang="en-GB" dirty="0"/>
              <a:t>Ich </a:t>
            </a:r>
            <a:r>
              <a:rPr lang="en-GB" dirty="0" err="1"/>
              <a:t>brauche</a:t>
            </a:r>
            <a:r>
              <a:rPr lang="en-GB" dirty="0"/>
              <a:t> 5 deutsche </a:t>
            </a:r>
            <a:r>
              <a:rPr lang="en-GB" dirty="0" err="1"/>
              <a:t>Sätze</a:t>
            </a:r>
            <a:r>
              <a:rPr lang="en-GB" dirty="0"/>
              <a:t> für </a:t>
            </a:r>
            <a:r>
              <a:rPr lang="en-GB" dirty="0" err="1"/>
              <a:t>Elektroniker</a:t>
            </a:r>
            <a:r>
              <a:rPr lang="en-GB" dirty="0"/>
              <a:t>, die </a:t>
            </a:r>
            <a:r>
              <a:rPr lang="en-GB" dirty="0" err="1"/>
              <a:t>formuliert</a:t>
            </a:r>
            <a:r>
              <a:rPr lang="en-GB" dirty="0"/>
              <a:t> </a:t>
            </a:r>
            <a:r>
              <a:rPr lang="en-GB" dirty="0" err="1"/>
              <a:t>werden</a:t>
            </a:r>
            <a:r>
              <a:rPr lang="en-GB" dirty="0"/>
              <a:t> </a:t>
            </a:r>
          </a:p>
          <a:p>
            <a:r>
              <a:rPr lang="en-GB" dirty="0" err="1"/>
              <a:t>gegenüber</a:t>
            </a:r>
            <a:r>
              <a:rPr lang="en-GB" dirty="0"/>
              <a:t> Kunden und </a:t>
            </a:r>
            <a:r>
              <a:rPr lang="en-GB" dirty="0" err="1"/>
              <a:t>jeweils</a:t>
            </a:r>
            <a:r>
              <a:rPr lang="en-GB" dirty="0"/>
              <a:t> </a:t>
            </a:r>
            <a:r>
              <a:rPr lang="en-GB" dirty="0" err="1"/>
              <a:t>genau</a:t>
            </a:r>
            <a:r>
              <a:rPr lang="en-GB" dirty="0"/>
              <a:t> </a:t>
            </a:r>
            <a:r>
              <a:rPr lang="en-GB" dirty="0" err="1"/>
              <a:t>diesen</a:t>
            </a:r>
            <a:r>
              <a:rPr lang="en-GB" dirty="0"/>
              <a:t> Satz </a:t>
            </a:r>
            <a:r>
              <a:rPr lang="en-GB" dirty="0" err="1"/>
              <a:t>sagen</a:t>
            </a:r>
            <a:r>
              <a:rPr lang="en-GB" dirty="0"/>
              <a:t>. </a:t>
            </a:r>
          </a:p>
          <a:p>
            <a:r>
              <a:rPr lang="en-GB" dirty="0"/>
              <a:t>Die </a:t>
            </a:r>
            <a:r>
              <a:rPr lang="en-GB" dirty="0" err="1"/>
              <a:t>Sätze</a:t>
            </a:r>
            <a:r>
              <a:rPr lang="en-GB" dirty="0"/>
              <a:t> </a:t>
            </a:r>
            <a:r>
              <a:rPr lang="en-GB" dirty="0" err="1"/>
              <a:t>sollen</a:t>
            </a:r>
            <a:r>
              <a:rPr lang="en-GB" dirty="0"/>
              <a:t> alle den </a:t>
            </a:r>
            <a:r>
              <a:rPr lang="en-GB" dirty="0" err="1"/>
              <a:t>gleichen</a:t>
            </a:r>
            <a:r>
              <a:rPr lang="en-GB" dirty="0"/>
              <a:t> </a:t>
            </a:r>
            <a:r>
              <a:rPr lang="en-GB" dirty="0" err="1"/>
              <a:t>Sachverhalt</a:t>
            </a:r>
            <a:r>
              <a:rPr lang="en-GB" dirty="0"/>
              <a:t> </a:t>
            </a:r>
            <a:r>
              <a:rPr lang="en-GB" dirty="0" err="1"/>
              <a:t>behandeln</a:t>
            </a:r>
            <a:r>
              <a:rPr lang="en-GB" dirty="0"/>
              <a:t>. </a:t>
            </a:r>
          </a:p>
          <a:p>
            <a:r>
              <a:rPr lang="en-GB" dirty="0"/>
              <a:t>Sie </a:t>
            </a:r>
            <a:r>
              <a:rPr lang="en-GB" dirty="0" err="1"/>
              <a:t>sollen</a:t>
            </a:r>
            <a:r>
              <a:rPr lang="en-GB" dirty="0"/>
              <a:t> </a:t>
            </a:r>
            <a:r>
              <a:rPr lang="en-GB" dirty="0" err="1"/>
              <a:t>vom</a:t>
            </a:r>
            <a:r>
              <a:rPr lang="en-GB" dirty="0"/>
              <a:t> Stil her </a:t>
            </a:r>
            <a:r>
              <a:rPr lang="en-GB" dirty="0" err="1"/>
              <a:t>folgende</a:t>
            </a:r>
            <a:r>
              <a:rPr lang="en-GB" dirty="0"/>
              <a:t> </a:t>
            </a:r>
            <a:r>
              <a:rPr lang="en-GB" dirty="0" err="1"/>
              <a:t>Bereiche</a:t>
            </a:r>
            <a:r>
              <a:rPr lang="en-GB" dirty="0"/>
              <a:t> </a:t>
            </a:r>
            <a:r>
              <a:rPr lang="en-GB" dirty="0" err="1"/>
              <a:t>umfassen</a:t>
            </a:r>
            <a:r>
              <a:rPr lang="en-GB" dirty="0"/>
              <a:t>: </a:t>
            </a:r>
          </a:p>
          <a:p>
            <a:pPr marL="342900" indent="-342900">
              <a:buAutoNum type="arabicParenR"/>
            </a:pPr>
            <a:r>
              <a:rPr lang="en-GB" dirty="0" err="1"/>
              <a:t>extrem</a:t>
            </a:r>
            <a:r>
              <a:rPr lang="en-GB" dirty="0"/>
              <a:t> </a:t>
            </a:r>
            <a:r>
              <a:rPr lang="en-GB" dirty="0" err="1"/>
              <a:t>unhöflich</a:t>
            </a:r>
            <a:r>
              <a:rPr lang="en-GB" dirty="0"/>
              <a:t>, 2) </a:t>
            </a:r>
            <a:r>
              <a:rPr lang="en-GB" dirty="0" err="1"/>
              <a:t>unhöflich</a:t>
            </a:r>
            <a:r>
              <a:rPr lang="en-GB" dirty="0"/>
              <a:t>, 3) </a:t>
            </a:r>
            <a:r>
              <a:rPr lang="en-GB" dirty="0" err="1"/>
              <a:t>höflich</a:t>
            </a:r>
            <a:r>
              <a:rPr lang="en-GB" dirty="0"/>
              <a:t>, 4) </a:t>
            </a:r>
            <a:r>
              <a:rPr lang="en-GB" dirty="0" err="1"/>
              <a:t>sehr</a:t>
            </a:r>
            <a:r>
              <a:rPr lang="en-GB" dirty="0"/>
              <a:t> </a:t>
            </a:r>
            <a:r>
              <a:rPr lang="en-GB" dirty="0" err="1"/>
              <a:t>höflich</a:t>
            </a:r>
            <a:r>
              <a:rPr lang="en-GB" dirty="0"/>
              <a:t> und </a:t>
            </a:r>
          </a:p>
          <a:p>
            <a:r>
              <a:rPr lang="en-GB" dirty="0"/>
              <a:t>5) </a:t>
            </a:r>
            <a:r>
              <a:rPr lang="en-GB" dirty="0" err="1"/>
              <a:t>übertrieben</a:t>
            </a:r>
            <a:r>
              <a:rPr lang="en-GB" dirty="0"/>
              <a:t> </a:t>
            </a:r>
            <a:r>
              <a:rPr lang="en-GB" dirty="0" err="1"/>
              <a:t>höflich</a:t>
            </a:r>
            <a:r>
              <a:rPr lang="en-GB" dirty="0"/>
              <a:t>. </a:t>
            </a:r>
          </a:p>
          <a:p>
            <a:r>
              <a:rPr lang="en-GB" dirty="0"/>
              <a:t>Es </a:t>
            </a:r>
            <a:r>
              <a:rPr lang="en-GB" dirty="0" err="1"/>
              <a:t>kann</a:t>
            </a:r>
            <a:r>
              <a:rPr lang="en-GB" dirty="0"/>
              <a:t> </a:t>
            </a:r>
            <a:r>
              <a:rPr lang="en-GB" dirty="0" err="1"/>
              <a:t>eine</a:t>
            </a:r>
            <a:r>
              <a:rPr lang="en-GB" dirty="0"/>
              <a:t> Situation am </a:t>
            </a:r>
            <a:r>
              <a:rPr lang="en-GB" dirty="0" err="1"/>
              <a:t>Telefon</a:t>
            </a:r>
            <a:r>
              <a:rPr lang="en-GB" dirty="0"/>
              <a:t> </a:t>
            </a:r>
            <a:r>
              <a:rPr lang="en-GB" dirty="0" err="1"/>
              <a:t>mit</a:t>
            </a:r>
            <a:r>
              <a:rPr lang="en-GB" dirty="0"/>
              <a:t> </a:t>
            </a:r>
            <a:r>
              <a:rPr lang="en-GB" dirty="0" err="1"/>
              <a:t>dem</a:t>
            </a:r>
            <a:r>
              <a:rPr lang="en-GB" dirty="0"/>
              <a:t> Kunden sein </a:t>
            </a:r>
            <a:r>
              <a:rPr lang="en-GB" dirty="0" err="1"/>
              <a:t>oder</a:t>
            </a:r>
            <a:r>
              <a:rPr lang="en-GB" dirty="0"/>
              <a:t> </a:t>
            </a:r>
          </a:p>
          <a:p>
            <a:r>
              <a:rPr lang="en-GB" dirty="0" err="1"/>
              <a:t>beim</a:t>
            </a:r>
            <a:r>
              <a:rPr lang="en-GB" dirty="0"/>
              <a:t> </a:t>
            </a:r>
            <a:r>
              <a:rPr lang="en-GB" dirty="0" err="1"/>
              <a:t>Gespräch</a:t>
            </a:r>
            <a:r>
              <a:rPr lang="en-GB" dirty="0"/>
              <a:t> </a:t>
            </a:r>
            <a:r>
              <a:rPr lang="en-GB" dirty="0" err="1"/>
              <a:t>mit</a:t>
            </a:r>
            <a:r>
              <a:rPr lang="en-GB" dirty="0"/>
              <a:t> </a:t>
            </a:r>
            <a:r>
              <a:rPr lang="en-GB" dirty="0" err="1"/>
              <a:t>dem</a:t>
            </a:r>
            <a:r>
              <a:rPr lang="en-GB" dirty="0"/>
              <a:t> Kunden in der </a:t>
            </a:r>
            <a:r>
              <a:rPr lang="en-GB" dirty="0" err="1"/>
              <a:t>Firma</a:t>
            </a:r>
            <a:r>
              <a:rPr lang="en-GB" dirty="0"/>
              <a:t> </a:t>
            </a:r>
            <a:r>
              <a:rPr lang="en-GB" dirty="0" err="1"/>
              <a:t>oder</a:t>
            </a:r>
            <a:r>
              <a:rPr lang="en-GB" dirty="0"/>
              <a:t> </a:t>
            </a:r>
            <a:r>
              <a:rPr lang="en-GB" dirty="0" err="1"/>
              <a:t>beim</a:t>
            </a:r>
            <a:r>
              <a:rPr lang="en-GB" dirty="0"/>
              <a:t> Kunden </a:t>
            </a:r>
          </a:p>
          <a:p>
            <a:r>
              <a:rPr lang="en-GB" dirty="0" err="1"/>
              <a:t>vor</a:t>
            </a:r>
            <a:r>
              <a:rPr lang="en-GB" dirty="0"/>
              <a:t> Ort. </a:t>
            </a:r>
          </a:p>
          <a:p>
            <a:r>
              <a:rPr lang="en-GB" dirty="0" err="1"/>
              <a:t>Schreibe</a:t>
            </a:r>
            <a:r>
              <a:rPr lang="en-GB" dirty="0"/>
              <a:t> die 5 </a:t>
            </a:r>
            <a:r>
              <a:rPr lang="en-GB" dirty="0" err="1"/>
              <a:t>Sätze</a:t>
            </a:r>
            <a:r>
              <a:rPr lang="en-GB" dirty="0"/>
              <a:t> auf und gib </a:t>
            </a:r>
            <a:r>
              <a:rPr lang="en-GB" dirty="0" err="1"/>
              <a:t>jeweils</a:t>
            </a:r>
            <a:r>
              <a:rPr lang="en-GB" dirty="0"/>
              <a:t> </a:t>
            </a:r>
            <a:r>
              <a:rPr lang="en-GB" dirty="0" err="1"/>
              <a:t>eine</a:t>
            </a:r>
            <a:r>
              <a:rPr lang="en-GB" dirty="0"/>
              <a:t> </a:t>
            </a:r>
            <a:r>
              <a:rPr lang="en-GB" dirty="0" err="1"/>
              <a:t>Begründung</a:t>
            </a:r>
            <a:r>
              <a:rPr lang="en-GB" dirty="0"/>
              <a:t>, </a:t>
            </a:r>
          </a:p>
          <a:p>
            <a:r>
              <a:rPr lang="en-GB" dirty="0" err="1"/>
              <a:t>warum</a:t>
            </a:r>
            <a:r>
              <a:rPr lang="en-GB" dirty="0"/>
              <a:t> der Satz an seiner Stelle </a:t>
            </a:r>
            <a:r>
              <a:rPr lang="en-GB" dirty="0" err="1"/>
              <a:t>ist</a:t>
            </a:r>
            <a:r>
              <a:rPr lang="en-GB" dirty="0"/>
              <a:t>.</a:t>
            </a:r>
            <a:endParaRPr lang="en-DE" dirty="0"/>
          </a:p>
        </p:txBody>
      </p:sp>
      <p:sp>
        <p:nvSpPr>
          <p:cNvPr id="3" name="TextBox 2">
            <a:extLst>
              <a:ext uri="{FF2B5EF4-FFF2-40B4-BE49-F238E27FC236}">
                <a16:creationId xmlns:a16="http://schemas.microsoft.com/office/drawing/2014/main" id="{CEBB2E0C-9D98-6D84-D472-6F399E63BBB0}"/>
              </a:ext>
            </a:extLst>
          </p:cNvPr>
          <p:cNvSpPr txBox="1"/>
          <p:nvPr/>
        </p:nvSpPr>
        <p:spPr>
          <a:xfrm>
            <a:off x="313399" y="795839"/>
            <a:ext cx="6469237" cy="369332"/>
          </a:xfrm>
          <a:prstGeom prst="rect">
            <a:avLst/>
          </a:prstGeom>
          <a:noFill/>
        </p:spPr>
        <p:txBody>
          <a:bodyPr wrap="square" rtlCol="0">
            <a:spAutoFit/>
          </a:bodyPr>
          <a:lstStyle/>
          <a:p>
            <a:r>
              <a:rPr lang="en-GB" b="1" u="sng" dirty="0" err="1"/>
              <a:t>Beispiel</a:t>
            </a:r>
            <a:r>
              <a:rPr lang="en-GB" b="1" u="sng" dirty="0"/>
              <a:t>:</a:t>
            </a:r>
            <a:r>
              <a:rPr lang="en-GB" dirty="0"/>
              <a:t> </a:t>
            </a:r>
            <a:r>
              <a:rPr lang="en-GB" b="1" dirty="0" err="1"/>
              <a:t>differenzierte</a:t>
            </a:r>
            <a:r>
              <a:rPr lang="en-GB" b="1" dirty="0"/>
              <a:t> </a:t>
            </a:r>
            <a:r>
              <a:rPr lang="en-GB" b="1" dirty="0" err="1"/>
              <a:t>Formulierungen</a:t>
            </a:r>
            <a:r>
              <a:rPr lang="en-GB" b="1" dirty="0"/>
              <a:t> </a:t>
            </a:r>
            <a:r>
              <a:rPr lang="en-GB" b="1" dirty="0" err="1"/>
              <a:t>zur</a:t>
            </a:r>
            <a:r>
              <a:rPr lang="en-GB" b="1" dirty="0"/>
              <a:t> </a:t>
            </a:r>
            <a:r>
              <a:rPr lang="en-GB" b="1" dirty="0" err="1"/>
              <a:t>Kundenhöflichkeit</a:t>
            </a:r>
            <a:r>
              <a:rPr lang="en-GB" b="1" dirty="0"/>
              <a:t>       </a:t>
            </a:r>
            <a:endParaRPr lang="en-DE" b="1" u="sng" dirty="0"/>
          </a:p>
        </p:txBody>
      </p:sp>
      <p:sp>
        <p:nvSpPr>
          <p:cNvPr id="4" name="TextBox 3">
            <a:extLst>
              <a:ext uri="{FF2B5EF4-FFF2-40B4-BE49-F238E27FC236}">
                <a16:creationId xmlns:a16="http://schemas.microsoft.com/office/drawing/2014/main" id="{0D56938E-6782-1CBE-E3E0-590A51C87EB0}"/>
              </a:ext>
            </a:extLst>
          </p:cNvPr>
          <p:cNvSpPr txBox="1"/>
          <p:nvPr/>
        </p:nvSpPr>
        <p:spPr>
          <a:xfrm>
            <a:off x="1207035" y="5158927"/>
            <a:ext cx="6776380" cy="923330"/>
          </a:xfrm>
          <a:prstGeom prst="rect">
            <a:avLst/>
          </a:prstGeom>
          <a:noFill/>
          <a:ln>
            <a:solidFill>
              <a:schemeClr val="accent1"/>
            </a:solidFill>
          </a:ln>
        </p:spPr>
        <p:txBody>
          <a:bodyPr wrap="square" rtlCol="0">
            <a:spAutoFit/>
          </a:bodyPr>
          <a:lstStyle/>
          <a:p>
            <a:r>
              <a:rPr lang="en-GB" dirty="0"/>
              <a:t>(Teil 2) </a:t>
            </a:r>
            <a:r>
              <a:rPr lang="en-GB" dirty="0" err="1"/>
              <a:t>Jetzt</a:t>
            </a:r>
            <a:r>
              <a:rPr lang="en-GB" dirty="0"/>
              <a:t> </a:t>
            </a:r>
            <a:r>
              <a:rPr lang="en-GB" dirty="0" err="1"/>
              <a:t>schreibe</a:t>
            </a:r>
            <a:r>
              <a:rPr lang="en-GB" dirty="0"/>
              <a:t> 5 </a:t>
            </a:r>
            <a:r>
              <a:rPr lang="en-GB" dirty="0" err="1"/>
              <a:t>weitere</a:t>
            </a:r>
            <a:r>
              <a:rPr lang="en-GB" dirty="0"/>
              <a:t> </a:t>
            </a:r>
            <a:r>
              <a:rPr lang="en-GB" dirty="0" err="1"/>
              <a:t>Antworten</a:t>
            </a:r>
            <a:r>
              <a:rPr lang="en-GB" dirty="0"/>
              <a:t>, die nicht so </a:t>
            </a:r>
            <a:r>
              <a:rPr lang="en-GB" dirty="0" err="1"/>
              <a:t>perfekt</a:t>
            </a:r>
            <a:r>
              <a:rPr lang="en-GB" dirty="0"/>
              <a:t> </a:t>
            </a:r>
            <a:r>
              <a:rPr lang="en-GB" dirty="0" err="1"/>
              <a:t>sind</a:t>
            </a:r>
            <a:r>
              <a:rPr lang="en-GB" dirty="0"/>
              <a:t>, </a:t>
            </a:r>
          </a:p>
          <a:p>
            <a:r>
              <a:rPr lang="en-GB" dirty="0" err="1"/>
              <a:t>sie</a:t>
            </a:r>
            <a:r>
              <a:rPr lang="en-GB" dirty="0"/>
              <a:t> </a:t>
            </a:r>
            <a:r>
              <a:rPr lang="en-GB" dirty="0" err="1"/>
              <a:t>sollen</a:t>
            </a:r>
            <a:r>
              <a:rPr lang="en-GB" dirty="0"/>
              <a:t> den Noten 2, 3, 4, 5 und 6 </a:t>
            </a:r>
            <a:r>
              <a:rPr lang="en-GB" dirty="0" err="1"/>
              <a:t>entsprechen</a:t>
            </a:r>
            <a:r>
              <a:rPr lang="en-GB" dirty="0"/>
              <a:t>, </a:t>
            </a:r>
          </a:p>
          <a:p>
            <a:r>
              <a:rPr lang="en-GB" dirty="0"/>
              <a:t>in </a:t>
            </a:r>
            <a:r>
              <a:rPr lang="en-GB" dirty="0" err="1"/>
              <a:t>Bewertungsprozenten</a:t>
            </a:r>
            <a:r>
              <a:rPr lang="en-GB" dirty="0"/>
              <a:t> 2=80%, 3=60%, 4=40%, 5=20%, 6=0%.</a:t>
            </a:r>
            <a:endParaRPr lang="en-DE" dirty="0"/>
          </a:p>
        </p:txBody>
      </p:sp>
    </p:spTree>
    <p:extLst>
      <p:ext uri="{BB962C8B-B14F-4D97-AF65-F5344CB8AC3E}">
        <p14:creationId xmlns:p14="http://schemas.microsoft.com/office/powerpoint/2010/main" val="833561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2B80E-4BAF-11B7-6C96-E998EFD2EF7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B8AE78F-A328-842E-F30B-03ECA26620AB}"/>
              </a:ext>
            </a:extLst>
          </p:cNvPr>
          <p:cNvSpPr txBox="1"/>
          <p:nvPr/>
        </p:nvSpPr>
        <p:spPr>
          <a:xfrm>
            <a:off x="1198264" y="1303057"/>
            <a:ext cx="6464590" cy="1477328"/>
          </a:xfrm>
          <a:prstGeom prst="rect">
            <a:avLst/>
          </a:prstGeom>
          <a:noFill/>
          <a:ln>
            <a:solidFill>
              <a:schemeClr val="accent1"/>
            </a:solidFill>
          </a:ln>
        </p:spPr>
        <p:txBody>
          <a:bodyPr wrap="square" rtlCol="0">
            <a:spAutoFit/>
          </a:bodyPr>
          <a:lstStyle/>
          <a:p>
            <a:r>
              <a:rPr lang="en-GB" dirty="0"/>
              <a:t>(Teil 1:) Gib mir </a:t>
            </a:r>
            <a:r>
              <a:rPr lang="en-GB" dirty="0" err="1"/>
              <a:t>eine</a:t>
            </a:r>
            <a:r>
              <a:rPr lang="en-GB" dirty="0"/>
              <a:t> </a:t>
            </a:r>
            <a:r>
              <a:rPr lang="en-GB" dirty="0" err="1"/>
              <a:t>technische</a:t>
            </a:r>
            <a:r>
              <a:rPr lang="en-GB" dirty="0"/>
              <a:t> </a:t>
            </a:r>
            <a:r>
              <a:rPr lang="en-GB" dirty="0" err="1"/>
              <a:t>Beschreibung</a:t>
            </a:r>
            <a:r>
              <a:rPr lang="en-GB" dirty="0"/>
              <a:t> </a:t>
            </a:r>
            <a:r>
              <a:rPr lang="en-GB" dirty="0" err="1"/>
              <a:t>aus</a:t>
            </a:r>
            <a:r>
              <a:rPr lang="en-GB" dirty="0"/>
              <a:t> </a:t>
            </a:r>
            <a:r>
              <a:rPr lang="en-GB" dirty="0" err="1"/>
              <a:t>dem</a:t>
            </a:r>
            <a:r>
              <a:rPr lang="en-GB" dirty="0"/>
              <a:t> </a:t>
            </a:r>
            <a:r>
              <a:rPr lang="en-GB" dirty="0" err="1"/>
              <a:t>Bereich</a:t>
            </a:r>
            <a:r>
              <a:rPr lang="en-GB" dirty="0"/>
              <a:t> der </a:t>
            </a:r>
          </a:p>
          <a:p>
            <a:r>
              <a:rPr lang="en-GB" dirty="0" err="1"/>
              <a:t>Elektrotechnik</a:t>
            </a:r>
            <a:r>
              <a:rPr lang="en-GB" dirty="0"/>
              <a:t> für </a:t>
            </a:r>
            <a:r>
              <a:rPr lang="en-GB" dirty="0" err="1"/>
              <a:t>Auszubildende</a:t>
            </a:r>
            <a:r>
              <a:rPr lang="en-GB" dirty="0"/>
              <a:t> </a:t>
            </a:r>
            <a:r>
              <a:rPr lang="en-GB" dirty="0" err="1"/>
              <a:t>im</a:t>
            </a:r>
            <a:r>
              <a:rPr lang="en-GB" dirty="0"/>
              <a:t> 1. </a:t>
            </a:r>
            <a:r>
              <a:rPr lang="en-GB" dirty="0" err="1"/>
              <a:t>Lehrjahr</a:t>
            </a:r>
            <a:r>
              <a:rPr lang="en-GB" dirty="0"/>
              <a:t> </a:t>
            </a:r>
            <a:r>
              <a:rPr lang="en-GB" dirty="0" err="1"/>
              <a:t>Elektroniker</a:t>
            </a:r>
            <a:r>
              <a:rPr lang="en-GB" dirty="0"/>
              <a:t> für </a:t>
            </a:r>
          </a:p>
          <a:p>
            <a:r>
              <a:rPr lang="en-GB" dirty="0"/>
              <a:t>Haus- und </a:t>
            </a:r>
            <a:r>
              <a:rPr lang="en-GB" dirty="0" err="1"/>
              <a:t>Gebäudetechnik</a:t>
            </a:r>
            <a:r>
              <a:rPr lang="en-GB" dirty="0"/>
              <a:t>. </a:t>
            </a:r>
          </a:p>
          <a:p>
            <a:r>
              <a:rPr lang="en-GB" dirty="0" err="1"/>
              <a:t>Formuliere</a:t>
            </a:r>
            <a:r>
              <a:rPr lang="en-GB" dirty="0"/>
              <a:t> die </a:t>
            </a:r>
            <a:r>
              <a:rPr lang="en-GB" dirty="0" err="1"/>
              <a:t>Beschreibung</a:t>
            </a:r>
            <a:r>
              <a:rPr lang="en-GB" dirty="0"/>
              <a:t> in </a:t>
            </a:r>
            <a:r>
              <a:rPr lang="en-GB" dirty="0" err="1"/>
              <a:t>gutem</a:t>
            </a:r>
            <a:r>
              <a:rPr lang="en-GB" dirty="0"/>
              <a:t> Deutsch, </a:t>
            </a:r>
            <a:r>
              <a:rPr lang="en-GB" dirty="0" err="1"/>
              <a:t>verwende</a:t>
            </a:r>
            <a:r>
              <a:rPr lang="en-GB" dirty="0"/>
              <a:t> </a:t>
            </a:r>
            <a:r>
              <a:rPr lang="en-GB" dirty="0" err="1"/>
              <a:t>typische</a:t>
            </a:r>
            <a:r>
              <a:rPr lang="en-GB" dirty="0"/>
              <a:t> </a:t>
            </a:r>
            <a:r>
              <a:rPr lang="en-GB" dirty="0" err="1"/>
              <a:t>Fachbegriffe</a:t>
            </a:r>
            <a:r>
              <a:rPr lang="en-GB" dirty="0"/>
              <a:t> und </a:t>
            </a:r>
            <a:r>
              <a:rPr lang="en-GB" dirty="0" err="1"/>
              <a:t>schreibe</a:t>
            </a:r>
            <a:r>
              <a:rPr lang="en-GB" dirty="0"/>
              <a:t> maximal 250 </a:t>
            </a:r>
            <a:r>
              <a:rPr lang="en-GB" dirty="0" err="1"/>
              <a:t>Wörter</a:t>
            </a:r>
            <a:r>
              <a:rPr lang="en-GB" dirty="0"/>
              <a:t>.</a:t>
            </a:r>
            <a:endParaRPr lang="en-DE" dirty="0"/>
          </a:p>
        </p:txBody>
      </p:sp>
      <p:sp>
        <p:nvSpPr>
          <p:cNvPr id="4" name="TextBox 3">
            <a:extLst>
              <a:ext uri="{FF2B5EF4-FFF2-40B4-BE49-F238E27FC236}">
                <a16:creationId xmlns:a16="http://schemas.microsoft.com/office/drawing/2014/main" id="{9222DA02-C1E6-0F15-5FF2-C6EB34FC6F9C}"/>
              </a:ext>
            </a:extLst>
          </p:cNvPr>
          <p:cNvSpPr txBox="1"/>
          <p:nvPr/>
        </p:nvSpPr>
        <p:spPr>
          <a:xfrm>
            <a:off x="1233434" y="3096679"/>
            <a:ext cx="6464590" cy="646331"/>
          </a:xfrm>
          <a:prstGeom prst="rect">
            <a:avLst/>
          </a:prstGeom>
          <a:noFill/>
          <a:ln>
            <a:solidFill>
              <a:schemeClr val="accent1"/>
            </a:solidFill>
          </a:ln>
        </p:spPr>
        <p:txBody>
          <a:bodyPr wrap="none" rtlCol="0">
            <a:spAutoFit/>
          </a:bodyPr>
          <a:lstStyle/>
          <a:p>
            <a:r>
              <a:rPr lang="en-GB" dirty="0"/>
              <a:t>(Teil 2:) </a:t>
            </a:r>
            <a:r>
              <a:rPr lang="en-GB" dirty="0" err="1"/>
              <a:t>Jetzt</a:t>
            </a:r>
            <a:r>
              <a:rPr lang="en-GB" dirty="0"/>
              <a:t> gib mir </a:t>
            </a:r>
            <a:r>
              <a:rPr lang="en-GB" dirty="0" err="1"/>
              <a:t>einen</a:t>
            </a:r>
            <a:r>
              <a:rPr lang="en-GB" dirty="0"/>
              <a:t> Text für die </a:t>
            </a:r>
            <a:r>
              <a:rPr lang="en-GB" dirty="0" err="1"/>
              <a:t>gleiche</a:t>
            </a:r>
            <a:r>
              <a:rPr lang="en-GB" dirty="0"/>
              <a:t> </a:t>
            </a:r>
            <a:r>
              <a:rPr lang="en-GB" dirty="0" err="1"/>
              <a:t>Zielgruppe</a:t>
            </a:r>
            <a:r>
              <a:rPr lang="en-GB" dirty="0"/>
              <a:t>, </a:t>
            </a:r>
          </a:p>
          <a:p>
            <a:r>
              <a:rPr lang="en-GB" dirty="0" err="1"/>
              <a:t>aber</a:t>
            </a:r>
            <a:r>
              <a:rPr lang="en-GB" dirty="0"/>
              <a:t> es </a:t>
            </a:r>
            <a:r>
              <a:rPr lang="en-GB" dirty="0" err="1"/>
              <a:t>soll</a:t>
            </a:r>
            <a:r>
              <a:rPr lang="en-GB" dirty="0"/>
              <a:t> </a:t>
            </a:r>
            <a:r>
              <a:rPr lang="en-GB" dirty="0" err="1"/>
              <a:t>eine</a:t>
            </a:r>
            <a:r>
              <a:rPr lang="en-GB" dirty="0"/>
              <a:t> </a:t>
            </a:r>
            <a:r>
              <a:rPr lang="en-GB" dirty="0" err="1"/>
              <a:t>Sicherheitsüberprüfung</a:t>
            </a:r>
            <a:r>
              <a:rPr lang="en-GB" dirty="0"/>
              <a:t> sein, maximal 250 </a:t>
            </a:r>
            <a:r>
              <a:rPr lang="en-GB" dirty="0" err="1"/>
              <a:t>Wörter</a:t>
            </a:r>
            <a:r>
              <a:rPr lang="en-GB" dirty="0"/>
              <a:t>.</a:t>
            </a:r>
            <a:endParaRPr lang="en-DE" dirty="0"/>
          </a:p>
        </p:txBody>
      </p:sp>
      <p:sp>
        <p:nvSpPr>
          <p:cNvPr id="6" name="TextBox 5">
            <a:extLst>
              <a:ext uri="{FF2B5EF4-FFF2-40B4-BE49-F238E27FC236}">
                <a16:creationId xmlns:a16="http://schemas.microsoft.com/office/drawing/2014/main" id="{4E6FD27F-4414-59A4-8C09-73D3D50A0C9E}"/>
              </a:ext>
            </a:extLst>
          </p:cNvPr>
          <p:cNvSpPr txBox="1"/>
          <p:nvPr/>
        </p:nvSpPr>
        <p:spPr>
          <a:xfrm>
            <a:off x="1251019" y="4117808"/>
            <a:ext cx="6411835" cy="1477328"/>
          </a:xfrm>
          <a:prstGeom prst="rect">
            <a:avLst/>
          </a:prstGeom>
          <a:noFill/>
          <a:ln>
            <a:solidFill>
              <a:schemeClr val="accent1"/>
            </a:solidFill>
          </a:ln>
        </p:spPr>
        <p:txBody>
          <a:bodyPr wrap="square" rtlCol="0">
            <a:spAutoFit/>
          </a:bodyPr>
          <a:lstStyle/>
          <a:p>
            <a:r>
              <a:rPr lang="en-GB" dirty="0"/>
              <a:t>(Teil 3:) </a:t>
            </a:r>
            <a:r>
              <a:rPr lang="en-GB" dirty="0" err="1"/>
              <a:t>Schreibe</a:t>
            </a:r>
            <a:r>
              <a:rPr lang="en-GB" dirty="0"/>
              <a:t> den Text </a:t>
            </a:r>
            <a:r>
              <a:rPr lang="en-GB" dirty="0" err="1"/>
              <a:t>jetzt</a:t>
            </a:r>
            <a:r>
              <a:rPr lang="en-GB" dirty="0"/>
              <a:t> so um, </a:t>
            </a:r>
            <a:r>
              <a:rPr lang="en-GB" dirty="0" err="1"/>
              <a:t>dass</a:t>
            </a:r>
            <a:r>
              <a:rPr lang="en-GB" dirty="0"/>
              <a:t> man </a:t>
            </a:r>
            <a:r>
              <a:rPr lang="en-GB" dirty="0" err="1"/>
              <a:t>daraus</a:t>
            </a:r>
            <a:r>
              <a:rPr lang="en-GB" dirty="0"/>
              <a:t> </a:t>
            </a:r>
            <a:r>
              <a:rPr lang="en-GB" dirty="0" err="1"/>
              <a:t>ein</a:t>
            </a:r>
            <a:r>
              <a:rPr lang="en-GB" dirty="0"/>
              <a:t> </a:t>
            </a:r>
          </a:p>
          <a:p>
            <a:r>
              <a:rPr lang="en-GB" dirty="0" err="1"/>
              <a:t>Flussdiagramm</a:t>
            </a:r>
            <a:r>
              <a:rPr lang="en-GB" dirty="0"/>
              <a:t> </a:t>
            </a:r>
            <a:r>
              <a:rPr lang="en-GB" dirty="0" err="1"/>
              <a:t>erstellen</a:t>
            </a:r>
            <a:r>
              <a:rPr lang="en-GB" dirty="0"/>
              <a:t> </a:t>
            </a:r>
            <a:r>
              <a:rPr lang="en-GB" dirty="0" err="1"/>
              <a:t>kann</a:t>
            </a:r>
            <a:r>
              <a:rPr lang="en-GB" dirty="0"/>
              <a:t>. Als </a:t>
            </a:r>
            <a:r>
              <a:rPr lang="en-GB" dirty="0" err="1"/>
              <a:t>Bedingungen</a:t>
            </a:r>
            <a:r>
              <a:rPr lang="en-GB" dirty="0"/>
              <a:t>: </a:t>
            </a:r>
          </a:p>
          <a:p>
            <a:r>
              <a:rPr lang="en-GB" dirty="0"/>
              <a:t>1 Ein </a:t>
            </a:r>
            <a:r>
              <a:rPr lang="en-GB" dirty="0" err="1"/>
              <a:t>Anfangspunkt</a:t>
            </a:r>
            <a:r>
              <a:rPr lang="en-GB" dirty="0"/>
              <a:t> und </a:t>
            </a:r>
            <a:r>
              <a:rPr lang="en-GB" dirty="0" err="1"/>
              <a:t>ein</a:t>
            </a:r>
            <a:r>
              <a:rPr lang="en-GB" dirty="0"/>
              <a:t> </a:t>
            </a:r>
            <a:r>
              <a:rPr lang="en-GB" dirty="0" err="1"/>
              <a:t>Endpunkt</a:t>
            </a:r>
            <a:r>
              <a:rPr lang="en-GB" dirty="0"/>
              <a:t> </a:t>
            </a:r>
            <a:r>
              <a:rPr lang="en-GB" dirty="0" err="1"/>
              <a:t>müssen</a:t>
            </a:r>
            <a:r>
              <a:rPr lang="en-GB" dirty="0"/>
              <a:t> </a:t>
            </a:r>
            <a:r>
              <a:rPr lang="en-GB" dirty="0" err="1"/>
              <a:t>vorliegen</a:t>
            </a:r>
            <a:r>
              <a:rPr lang="en-GB" dirty="0"/>
              <a:t>. </a:t>
            </a:r>
          </a:p>
          <a:p>
            <a:r>
              <a:rPr lang="en-GB" dirty="0"/>
              <a:t>2 Es </a:t>
            </a:r>
            <a:r>
              <a:rPr lang="en-GB" dirty="0" err="1"/>
              <a:t>müssen</a:t>
            </a:r>
            <a:r>
              <a:rPr lang="en-GB" dirty="0"/>
              <a:t> </a:t>
            </a:r>
            <a:r>
              <a:rPr lang="en-GB" dirty="0" err="1"/>
              <a:t>Entscheidungsstellen</a:t>
            </a:r>
            <a:r>
              <a:rPr lang="en-GB" dirty="0"/>
              <a:t> </a:t>
            </a:r>
            <a:r>
              <a:rPr lang="en-GB" dirty="0" err="1"/>
              <a:t>vorliegen</a:t>
            </a:r>
            <a:r>
              <a:rPr lang="en-GB" dirty="0"/>
              <a:t>. </a:t>
            </a:r>
          </a:p>
          <a:p>
            <a:r>
              <a:rPr lang="en-GB" dirty="0"/>
              <a:t>3 Es </a:t>
            </a:r>
            <a:r>
              <a:rPr lang="en-GB" dirty="0" err="1"/>
              <a:t>müssen</a:t>
            </a:r>
            <a:r>
              <a:rPr lang="en-GB" dirty="0"/>
              <a:t> </a:t>
            </a:r>
            <a:r>
              <a:rPr lang="en-GB" dirty="0" err="1"/>
              <a:t>Aussagen</a:t>
            </a:r>
            <a:r>
              <a:rPr lang="en-GB" dirty="0"/>
              <a:t> </a:t>
            </a:r>
            <a:r>
              <a:rPr lang="en-GB" dirty="0" err="1"/>
              <a:t>bzw</a:t>
            </a:r>
            <a:r>
              <a:rPr lang="en-GB" dirty="0"/>
              <a:t>. </a:t>
            </a:r>
            <a:r>
              <a:rPr lang="en-GB" dirty="0" err="1"/>
              <a:t>Anweisungen</a:t>
            </a:r>
            <a:r>
              <a:rPr lang="en-GB" dirty="0"/>
              <a:t> </a:t>
            </a:r>
            <a:r>
              <a:rPr lang="en-GB" dirty="0" err="1"/>
              <a:t>vorliegen</a:t>
            </a:r>
            <a:r>
              <a:rPr lang="en-GB" dirty="0"/>
              <a:t>. </a:t>
            </a:r>
          </a:p>
        </p:txBody>
      </p:sp>
      <p:sp>
        <p:nvSpPr>
          <p:cNvPr id="8" name="TextBox 7">
            <a:extLst>
              <a:ext uri="{FF2B5EF4-FFF2-40B4-BE49-F238E27FC236}">
                <a16:creationId xmlns:a16="http://schemas.microsoft.com/office/drawing/2014/main" id="{B4F05502-86CF-4788-4A88-FF27412C9381}"/>
              </a:ext>
            </a:extLst>
          </p:cNvPr>
          <p:cNvSpPr txBox="1"/>
          <p:nvPr/>
        </p:nvSpPr>
        <p:spPr>
          <a:xfrm>
            <a:off x="313400" y="795839"/>
            <a:ext cx="5461370" cy="646331"/>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Texterstellung</a:t>
            </a:r>
            <a:r>
              <a:rPr lang="en-GB" b="1" dirty="0"/>
              <a:t>, </a:t>
            </a:r>
            <a:r>
              <a:rPr lang="en-GB" b="1" dirty="0" err="1"/>
              <a:t>Flussdiagramme</a:t>
            </a:r>
            <a:r>
              <a:rPr lang="en-GB" b="1" dirty="0"/>
              <a:t> </a:t>
            </a:r>
            <a:r>
              <a:rPr lang="en-GB" b="1" dirty="0" err="1"/>
              <a:t>als</a:t>
            </a:r>
            <a:r>
              <a:rPr lang="en-GB" b="1" dirty="0"/>
              <a:t> Ziel</a:t>
            </a:r>
            <a:endParaRPr lang="en-DE" b="1" dirty="0"/>
          </a:p>
          <a:p>
            <a:endParaRPr lang="en-DE" b="1" u="sng" dirty="0"/>
          </a:p>
        </p:txBody>
      </p:sp>
    </p:spTree>
    <p:extLst>
      <p:ext uri="{BB962C8B-B14F-4D97-AF65-F5344CB8AC3E}">
        <p14:creationId xmlns:p14="http://schemas.microsoft.com/office/powerpoint/2010/main" val="4183669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BD3CE-AA3D-C18D-1ABF-D507A9F46E7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8CA71D1-DF7D-FA81-7FF0-C30A27D35A56}"/>
              </a:ext>
            </a:extLst>
          </p:cNvPr>
          <p:cNvSpPr txBox="1"/>
          <p:nvPr/>
        </p:nvSpPr>
        <p:spPr>
          <a:xfrm>
            <a:off x="1240968" y="2690336"/>
            <a:ext cx="6240027" cy="1477328"/>
          </a:xfrm>
          <a:prstGeom prst="rect">
            <a:avLst/>
          </a:prstGeom>
          <a:noFill/>
          <a:ln>
            <a:solidFill>
              <a:schemeClr val="accent1"/>
            </a:solidFill>
          </a:ln>
        </p:spPr>
        <p:txBody>
          <a:bodyPr wrap="square" rtlCol="0">
            <a:spAutoFit/>
          </a:bodyPr>
          <a:lstStyle/>
          <a:p>
            <a:r>
              <a:rPr lang="en-GB" dirty="0"/>
              <a:t>(Teil 5:) </a:t>
            </a:r>
            <a:r>
              <a:rPr lang="en-GB" dirty="0" err="1"/>
              <a:t>Schreibe</a:t>
            </a:r>
            <a:r>
              <a:rPr lang="en-GB" dirty="0"/>
              <a:t> den Text </a:t>
            </a:r>
            <a:r>
              <a:rPr lang="en-GB" dirty="0" err="1"/>
              <a:t>jetzt</a:t>
            </a:r>
            <a:r>
              <a:rPr lang="en-GB" dirty="0"/>
              <a:t> so um, </a:t>
            </a:r>
            <a:r>
              <a:rPr lang="en-GB" dirty="0" err="1"/>
              <a:t>dass</a:t>
            </a:r>
            <a:r>
              <a:rPr lang="en-GB" dirty="0"/>
              <a:t> man </a:t>
            </a:r>
            <a:r>
              <a:rPr lang="en-GB" dirty="0" err="1"/>
              <a:t>daraus</a:t>
            </a:r>
            <a:r>
              <a:rPr lang="en-GB" dirty="0"/>
              <a:t> </a:t>
            </a:r>
            <a:r>
              <a:rPr lang="en-GB" dirty="0" err="1"/>
              <a:t>ein</a:t>
            </a:r>
            <a:r>
              <a:rPr lang="en-GB" dirty="0"/>
              <a:t> </a:t>
            </a:r>
          </a:p>
          <a:p>
            <a:r>
              <a:rPr lang="en-GB" dirty="0" err="1"/>
              <a:t>Flussdiagramm</a:t>
            </a:r>
            <a:r>
              <a:rPr lang="en-GB" dirty="0"/>
              <a:t> </a:t>
            </a:r>
            <a:r>
              <a:rPr lang="en-GB" dirty="0" err="1"/>
              <a:t>erstellen</a:t>
            </a:r>
            <a:r>
              <a:rPr lang="en-GB" dirty="0"/>
              <a:t> </a:t>
            </a:r>
            <a:r>
              <a:rPr lang="en-GB" dirty="0" err="1"/>
              <a:t>kann</a:t>
            </a:r>
            <a:r>
              <a:rPr lang="en-GB" dirty="0"/>
              <a:t>. Als </a:t>
            </a:r>
            <a:r>
              <a:rPr lang="en-GB" dirty="0" err="1"/>
              <a:t>Bedingungen</a:t>
            </a:r>
            <a:r>
              <a:rPr lang="en-GB" dirty="0"/>
              <a:t>: </a:t>
            </a:r>
          </a:p>
          <a:p>
            <a:r>
              <a:rPr lang="en-GB" dirty="0"/>
              <a:t>1 Ein </a:t>
            </a:r>
            <a:r>
              <a:rPr lang="en-GB" dirty="0" err="1"/>
              <a:t>Anfangspunkt</a:t>
            </a:r>
            <a:r>
              <a:rPr lang="en-GB" dirty="0"/>
              <a:t> und </a:t>
            </a:r>
            <a:r>
              <a:rPr lang="en-GB" dirty="0" err="1"/>
              <a:t>ein</a:t>
            </a:r>
            <a:r>
              <a:rPr lang="en-GB" dirty="0"/>
              <a:t> </a:t>
            </a:r>
            <a:r>
              <a:rPr lang="en-GB" dirty="0" err="1"/>
              <a:t>Endpunkt</a:t>
            </a:r>
            <a:r>
              <a:rPr lang="en-GB" dirty="0"/>
              <a:t> </a:t>
            </a:r>
            <a:r>
              <a:rPr lang="en-GB" dirty="0" err="1"/>
              <a:t>müssen</a:t>
            </a:r>
            <a:r>
              <a:rPr lang="en-GB" dirty="0"/>
              <a:t> </a:t>
            </a:r>
            <a:r>
              <a:rPr lang="en-GB" dirty="0" err="1"/>
              <a:t>vorliegen</a:t>
            </a:r>
            <a:r>
              <a:rPr lang="en-GB" dirty="0"/>
              <a:t>. </a:t>
            </a:r>
          </a:p>
          <a:p>
            <a:r>
              <a:rPr lang="en-GB" dirty="0"/>
              <a:t>2 Es </a:t>
            </a:r>
            <a:r>
              <a:rPr lang="en-GB" dirty="0" err="1"/>
              <a:t>müssen</a:t>
            </a:r>
            <a:r>
              <a:rPr lang="en-GB" dirty="0"/>
              <a:t> </a:t>
            </a:r>
            <a:r>
              <a:rPr lang="en-GB" dirty="0" err="1"/>
              <a:t>Entscheidungsstellen</a:t>
            </a:r>
            <a:r>
              <a:rPr lang="en-GB" dirty="0"/>
              <a:t> </a:t>
            </a:r>
            <a:r>
              <a:rPr lang="en-GB" dirty="0" err="1"/>
              <a:t>vorliegen</a:t>
            </a:r>
            <a:r>
              <a:rPr lang="en-GB" dirty="0"/>
              <a:t>. </a:t>
            </a:r>
          </a:p>
          <a:p>
            <a:r>
              <a:rPr lang="en-GB" dirty="0"/>
              <a:t>3 Es </a:t>
            </a:r>
            <a:r>
              <a:rPr lang="en-GB" dirty="0" err="1"/>
              <a:t>müssen</a:t>
            </a:r>
            <a:r>
              <a:rPr lang="en-GB" dirty="0"/>
              <a:t> </a:t>
            </a:r>
            <a:r>
              <a:rPr lang="en-GB" dirty="0" err="1"/>
              <a:t>Aussagen</a:t>
            </a:r>
            <a:r>
              <a:rPr lang="en-GB" dirty="0"/>
              <a:t> </a:t>
            </a:r>
            <a:r>
              <a:rPr lang="en-GB" dirty="0" err="1"/>
              <a:t>bzw</a:t>
            </a:r>
            <a:r>
              <a:rPr lang="en-GB" dirty="0"/>
              <a:t>. </a:t>
            </a:r>
            <a:r>
              <a:rPr lang="en-GB" dirty="0" err="1"/>
              <a:t>Anweisungen</a:t>
            </a:r>
            <a:r>
              <a:rPr lang="en-GB" dirty="0"/>
              <a:t> </a:t>
            </a:r>
            <a:r>
              <a:rPr lang="en-GB" dirty="0" err="1"/>
              <a:t>vorliegen</a:t>
            </a:r>
            <a:r>
              <a:rPr lang="en-GB" dirty="0"/>
              <a:t>. </a:t>
            </a:r>
          </a:p>
        </p:txBody>
      </p:sp>
      <p:sp>
        <p:nvSpPr>
          <p:cNvPr id="8" name="TextBox 7">
            <a:extLst>
              <a:ext uri="{FF2B5EF4-FFF2-40B4-BE49-F238E27FC236}">
                <a16:creationId xmlns:a16="http://schemas.microsoft.com/office/drawing/2014/main" id="{E028C92D-BF7C-4571-A8A2-6B8D65A39502}"/>
              </a:ext>
            </a:extLst>
          </p:cNvPr>
          <p:cNvSpPr txBox="1"/>
          <p:nvPr/>
        </p:nvSpPr>
        <p:spPr>
          <a:xfrm>
            <a:off x="313400" y="795839"/>
            <a:ext cx="5461370" cy="646331"/>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Texterstellung</a:t>
            </a:r>
            <a:r>
              <a:rPr lang="en-GB" b="1" dirty="0"/>
              <a:t>, </a:t>
            </a:r>
            <a:r>
              <a:rPr lang="en-GB" b="1" dirty="0" err="1"/>
              <a:t>Flussdiagramme</a:t>
            </a:r>
            <a:r>
              <a:rPr lang="en-GB" b="1" dirty="0"/>
              <a:t> </a:t>
            </a:r>
            <a:r>
              <a:rPr lang="en-GB" b="1" dirty="0" err="1"/>
              <a:t>als</a:t>
            </a:r>
            <a:r>
              <a:rPr lang="en-GB" b="1" dirty="0"/>
              <a:t> Ziel</a:t>
            </a:r>
            <a:endParaRPr lang="en-DE" b="1" dirty="0"/>
          </a:p>
          <a:p>
            <a:endParaRPr lang="en-DE" b="1" u="sng" dirty="0"/>
          </a:p>
        </p:txBody>
      </p:sp>
      <p:sp>
        <p:nvSpPr>
          <p:cNvPr id="3" name="TextBox 2">
            <a:extLst>
              <a:ext uri="{FF2B5EF4-FFF2-40B4-BE49-F238E27FC236}">
                <a16:creationId xmlns:a16="http://schemas.microsoft.com/office/drawing/2014/main" id="{0F63522F-CE6B-913C-0545-E2F703FB7E90}"/>
              </a:ext>
            </a:extLst>
          </p:cNvPr>
          <p:cNvSpPr txBox="1"/>
          <p:nvPr/>
        </p:nvSpPr>
        <p:spPr>
          <a:xfrm>
            <a:off x="1212498" y="1442170"/>
            <a:ext cx="6790449" cy="923330"/>
          </a:xfrm>
          <a:prstGeom prst="rect">
            <a:avLst/>
          </a:prstGeom>
          <a:noFill/>
          <a:ln>
            <a:solidFill>
              <a:schemeClr val="accent1"/>
            </a:solidFill>
          </a:ln>
        </p:spPr>
        <p:txBody>
          <a:bodyPr wrap="none" rtlCol="0">
            <a:spAutoFit/>
          </a:bodyPr>
          <a:lstStyle/>
          <a:p>
            <a:r>
              <a:rPr lang="en-GB" dirty="0"/>
              <a:t>(Teil 4</a:t>
            </a:r>
            <a:r>
              <a:rPr lang="en-GB" dirty="0">
                <a:sym typeface="Wingdings" pitchFamily="2" charset="2"/>
              </a:rPr>
              <a:t>:) </a:t>
            </a:r>
            <a:r>
              <a:rPr lang="en-GB" dirty="0" err="1"/>
              <a:t>Schreibe</a:t>
            </a:r>
            <a:r>
              <a:rPr lang="en-GB" dirty="0"/>
              <a:t> </a:t>
            </a:r>
            <a:r>
              <a:rPr lang="en-GB" dirty="0" err="1"/>
              <a:t>jetzt</a:t>
            </a:r>
            <a:r>
              <a:rPr lang="en-GB" dirty="0"/>
              <a:t> </a:t>
            </a:r>
            <a:r>
              <a:rPr lang="en-GB" dirty="0" err="1"/>
              <a:t>einen</a:t>
            </a:r>
            <a:r>
              <a:rPr lang="en-GB" dirty="0"/>
              <a:t> Text </a:t>
            </a:r>
            <a:r>
              <a:rPr lang="en-GB" dirty="0" err="1"/>
              <a:t>über</a:t>
            </a:r>
            <a:r>
              <a:rPr lang="en-GB" dirty="0"/>
              <a:t> die Installation </a:t>
            </a:r>
            <a:r>
              <a:rPr lang="en-GB" dirty="0" err="1"/>
              <a:t>einer</a:t>
            </a:r>
            <a:r>
              <a:rPr lang="en-GB" dirty="0"/>
              <a:t> </a:t>
            </a:r>
            <a:r>
              <a:rPr lang="en-GB" dirty="0" err="1"/>
              <a:t>Steckdose</a:t>
            </a:r>
            <a:r>
              <a:rPr lang="en-GB" dirty="0"/>
              <a:t>, </a:t>
            </a:r>
          </a:p>
          <a:p>
            <a:r>
              <a:rPr lang="en-GB" dirty="0" err="1"/>
              <a:t>wobei</a:t>
            </a:r>
            <a:r>
              <a:rPr lang="en-GB" dirty="0"/>
              <a:t> </a:t>
            </a:r>
            <a:r>
              <a:rPr lang="en-GB" dirty="0" err="1"/>
              <a:t>hier</a:t>
            </a:r>
            <a:r>
              <a:rPr lang="en-GB" dirty="0"/>
              <a:t> </a:t>
            </a:r>
            <a:r>
              <a:rPr lang="en-GB" dirty="0" err="1"/>
              <a:t>auch</a:t>
            </a:r>
            <a:r>
              <a:rPr lang="en-GB" dirty="0"/>
              <a:t> </a:t>
            </a:r>
            <a:r>
              <a:rPr lang="en-GB" dirty="0" err="1"/>
              <a:t>Aspekte</a:t>
            </a:r>
            <a:r>
              <a:rPr lang="en-GB" dirty="0"/>
              <a:t> der Sicherheit </a:t>
            </a:r>
            <a:r>
              <a:rPr lang="en-GB" dirty="0" err="1"/>
              <a:t>beachtet</a:t>
            </a:r>
            <a:r>
              <a:rPr lang="en-GB" dirty="0"/>
              <a:t> </a:t>
            </a:r>
            <a:r>
              <a:rPr lang="en-GB" dirty="0" err="1"/>
              <a:t>werden</a:t>
            </a:r>
            <a:r>
              <a:rPr lang="en-GB" dirty="0"/>
              <a:t> </a:t>
            </a:r>
            <a:r>
              <a:rPr lang="en-GB" dirty="0" err="1"/>
              <a:t>sollen</a:t>
            </a:r>
            <a:r>
              <a:rPr lang="en-GB" dirty="0"/>
              <a:t>. </a:t>
            </a:r>
          </a:p>
          <a:p>
            <a:r>
              <a:rPr lang="en-GB" dirty="0"/>
              <a:t>Es </a:t>
            </a:r>
            <a:r>
              <a:rPr lang="en-GB" dirty="0" err="1"/>
              <a:t>ist</a:t>
            </a:r>
            <a:r>
              <a:rPr lang="en-GB" dirty="0"/>
              <a:t> die </a:t>
            </a:r>
            <a:r>
              <a:rPr lang="en-GB" dirty="0" err="1"/>
              <a:t>gleiche</a:t>
            </a:r>
            <a:r>
              <a:rPr lang="en-GB" dirty="0"/>
              <a:t> </a:t>
            </a:r>
            <a:r>
              <a:rPr lang="en-GB" dirty="0" err="1"/>
              <a:t>Zielgruppe</a:t>
            </a:r>
            <a:r>
              <a:rPr lang="en-GB" dirty="0"/>
              <a:t>. Der Text </a:t>
            </a:r>
            <a:r>
              <a:rPr lang="en-GB" dirty="0" err="1"/>
              <a:t>soll</a:t>
            </a:r>
            <a:r>
              <a:rPr lang="en-GB" dirty="0"/>
              <a:t> maximal 250 </a:t>
            </a:r>
            <a:r>
              <a:rPr lang="en-GB" dirty="0" err="1"/>
              <a:t>Wörter</a:t>
            </a:r>
            <a:r>
              <a:rPr lang="en-GB" dirty="0"/>
              <a:t> </a:t>
            </a:r>
            <a:r>
              <a:rPr lang="en-GB" dirty="0" err="1"/>
              <a:t>haben</a:t>
            </a:r>
            <a:r>
              <a:rPr lang="en-GB" dirty="0"/>
              <a:t>.</a:t>
            </a:r>
            <a:endParaRPr lang="en-DE" dirty="0"/>
          </a:p>
        </p:txBody>
      </p:sp>
      <p:sp>
        <p:nvSpPr>
          <p:cNvPr id="9" name="TextBox 8">
            <a:extLst>
              <a:ext uri="{FF2B5EF4-FFF2-40B4-BE49-F238E27FC236}">
                <a16:creationId xmlns:a16="http://schemas.microsoft.com/office/drawing/2014/main" id="{A439C8F4-9399-3590-E220-9F4F62B818A5}"/>
              </a:ext>
            </a:extLst>
          </p:cNvPr>
          <p:cNvSpPr txBox="1"/>
          <p:nvPr/>
        </p:nvSpPr>
        <p:spPr>
          <a:xfrm>
            <a:off x="1260228" y="4505791"/>
            <a:ext cx="6682154" cy="1200329"/>
          </a:xfrm>
          <a:prstGeom prst="rect">
            <a:avLst/>
          </a:prstGeom>
          <a:noFill/>
          <a:ln>
            <a:solidFill>
              <a:schemeClr val="accent1"/>
            </a:solidFill>
          </a:ln>
        </p:spPr>
        <p:txBody>
          <a:bodyPr wrap="square" rtlCol="0">
            <a:spAutoFit/>
          </a:bodyPr>
          <a:lstStyle/>
          <a:p>
            <a:r>
              <a:rPr lang="en-GB" dirty="0"/>
              <a:t>(Teil 6:) </a:t>
            </a:r>
            <a:r>
              <a:rPr lang="en-GB" dirty="0" err="1"/>
              <a:t>Erstelle</a:t>
            </a:r>
            <a:r>
              <a:rPr lang="en-GB" dirty="0"/>
              <a:t> auf Basis des </a:t>
            </a:r>
            <a:r>
              <a:rPr lang="en-GB" dirty="0" err="1"/>
              <a:t>Textes</a:t>
            </a:r>
            <a:r>
              <a:rPr lang="en-GB" dirty="0"/>
              <a:t> (</a:t>
            </a:r>
            <a:r>
              <a:rPr lang="en-GB" dirty="0" err="1"/>
              <a:t>aus</a:t>
            </a:r>
            <a:r>
              <a:rPr lang="en-GB" dirty="0"/>
              <a:t> Teil 5) </a:t>
            </a:r>
            <a:r>
              <a:rPr lang="en-GB" dirty="0" err="1"/>
              <a:t>ein</a:t>
            </a:r>
            <a:r>
              <a:rPr lang="en-GB" dirty="0"/>
              <a:t> </a:t>
            </a:r>
            <a:r>
              <a:rPr lang="en-GB" dirty="0" err="1"/>
              <a:t>Flussdiagramm</a:t>
            </a:r>
            <a:r>
              <a:rPr lang="en-GB" dirty="0"/>
              <a:t> </a:t>
            </a:r>
            <a:r>
              <a:rPr lang="en-GB" dirty="0" err="1"/>
              <a:t>mit</a:t>
            </a:r>
            <a:r>
              <a:rPr lang="en-GB" dirty="0"/>
              <a:t> </a:t>
            </a:r>
            <a:r>
              <a:rPr lang="en-GB" dirty="0" err="1"/>
              <a:t>typischen</a:t>
            </a:r>
            <a:r>
              <a:rPr lang="en-GB" dirty="0"/>
              <a:t> </a:t>
            </a:r>
            <a:r>
              <a:rPr lang="en-GB" dirty="0" err="1"/>
              <a:t>Symbolen</a:t>
            </a:r>
            <a:r>
              <a:rPr lang="en-GB" dirty="0"/>
              <a:t> </a:t>
            </a:r>
            <a:r>
              <a:rPr lang="en-GB" dirty="0" err="1"/>
              <a:t>gemäß</a:t>
            </a:r>
            <a:r>
              <a:rPr lang="en-GB" dirty="0"/>
              <a:t> DIN, </a:t>
            </a:r>
            <a:r>
              <a:rPr lang="en-GB" dirty="0" err="1"/>
              <a:t>d.h.</a:t>
            </a:r>
            <a:r>
              <a:rPr lang="en-GB" dirty="0"/>
              <a:t> </a:t>
            </a:r>
            <a:r>
              <a:rPr lang="en-GB" dirty="0" err="1"/>
              <a:t>ein</a:t>
            </a:r>
            <a:r>
              <a:rPr lang="en-GB" dirty="0"/>
              <a:t> Kreis </a:t>
            </a:r>
            <a:r>
              <a:rPr lang="en-GB" dirty="0" err="1"/>
              <a:t>als</a:t>
            </a:r>
            <a:r>
              <a:rPr lang="en-GB" dirty="0"/>
              <a:t> </a:t>
            </a:r>
            <a:r>
              <a:rPr lang="en-GB" dirty="0" err="1"/>
              <a:t>Anfangs</a:t>
            </a:r>
            <a:r>
              <a:rPr lang="en-GB" dirty="0"/>
              <a:t>-/</a:t>
            </a:r>
            <a:r>
              <a:rPr lang="en-GB" dirty="0" err="1"/>
              <a:t>Endpunkt</a:t>
            </a:r>
            <a:r>
              <a:rPr lang="en-GB" dirty="0"/>
              <a:t>, </a:t>
            </a:r>
            <a:r>
              <a:rPr lang="en-GB" dirty="0" err="1"/>
              <a:t>eine</a:t>
            </a:r>
            <a:r>
              <a:rPr lang="en-GB" dirty="0"/>
              <a:t> Raute für </a:t>
            </a:r>
            <a:r>
              <a:rPr lang="en-GB" dirty="0" err="1"/>
              <a:t>eine</a:t>
            </a:r>
            <a:r>
              <a:rPr lang="en-GB" dirty="0"/>
              <a:t> </a:t>
            </a:r>
            <a:r>
              <a:rPr lang="en-GB" dirty="0" err="1"/>
              <a:t>Entscheidungsstelle</a:t>
            </a:r>
            <a:r>
              <a:rPr lang="en-GB" dirty="0"/>
              <a:t>, </a:t>
            </a:r>
            <a:r>
              <a:rPr lang="en-GB" dirty="0" err="1"/>
              <a:t>ein</a:t>
            </a:r>
            <a:r>
              <a:rPr lang="en-GB" dirty="0"/>
              <a:t> </a:t>
            </a:r>
            <a:r>
              <a:rPr lang="en-GB" dirty="0" err="1"/>
              <a:t>Rechteck</a:t>
            </a:r>
            <a:r>
              <a:rPr lang="en-GB" dirty="0"/>
              <a:t> für </a:t>
            </a:r>
            <a:r>
              <a:rPr lang="en-GB" dirty="0" err="1"/>
              <a:t>Aussagen</a:t>
            </a:r>
            <a:r>
              <a:rPr lang="en-GB" dirty="0"/>
              <a:t> und </a:t>
            </a:r>
            <a:r>
              <a:rPr lang="en-GB" dirty="0" err="1"/>
              <a:t>Anweisungen</a:t>
            </a:r>
            <a:r>
              <a:rPr lang="en-GB" dirty="0"/>
              <a:t>.</a:t>
            </a:r>
          </a:p>
        </p:txBody>
      </p:sp>
    </p:spTree>
    <p:extLst>
      <p:ext uri="{BB962C8B-B14F-4D97-AF65-F5344CB8AC3E}">
        <p14:creationId xmlns:p14="http://schemas.microsoft.com/office/powerpoint/2010/main" val="3023881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81AD0-9450-77F6-397A-D25D32B2A80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D8C0764-6B84-04E6-7A09-0387F8258A77}"/>
              </a:ext>
            </a:extLst>
          </p:cNvPr>
          <p:cNvSpPr txBox="1"/>
          <p:nvPr/>
        </p:nvSpPr>
        <p:spPr>
          <a:xfrm>
            <a:off x="313400" y="795839"/>
            <a:ext cx="5461370" cy="646331"/>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Texterstellung</a:t>
            </a:r>
            <a:r>
              <a:rPr lang="en-GB" b="1" dirty="0"/>
              <a:t>, </a:t>
            </a:r>
            <a:r>
              <a:rPr lang="en-GB" b="1" dirty="0" err="1"/>
              <a:t>Flussdiagramme</a:t>
            </a:r>
            <a:r>
              <a:rPr lang="en-GB" b="1" dirty="0"/>
              <a:t> </a:t>
            </a:r>
            <a:r>
              <a:rPr lang="en-GB" b="1" dirty="0" err="1"/>
              <a:t>als</a:t>
            </a:r>
            <a:r>
              <a:rPr lang="en-GB" b="1" dirty="0"/>
              <a:t> Ziel</a:t>
            </a:r>
            <a:endParaRPr lang="en-DE" b="1" dirty="0"/>
          </a:p>
          <a:p>
            <a:endParaRPr lang="en-DE" b="1" u="sng" dirty="0"/>
          </a:p>
        </p:txBody>
      </p:sp>
      <p:sp>
        <p:nvSpPr>
          <p:cNvPr id="9" name="TextBox 8">
            <a:extLst>
              <a:ext uri="{FF2B5EF4-FFF2-40B4-BE49-F238E27FC236}">
                <a16:creationId xmlns:a16="http://schemas.microsoft.com/office/drawing/2014/main" id="{90DFE5BD-78FD-A37A-B83A-D249DB273789}"/>
              </a:ext>
            </a:extLst>
          </p:cNvPr>
          <p:cNvSpPr txBox="1"/>
          <p:nvPr/>
        </p:nvSpPr>
        <p:spPr>
          <a:xfrm>
            <a:off x="1191337" y="1380258"/>
            <a:ext cx="6943639" cy="5109091"/>
          </a:xfrm>
          <a:prstGeom prst="rect">
            <a:avLst/>
          </a:prstGeom>
          <a:noFill/>
          <a:ln>
            <a:solidFill>
              <a:schemeClr val="accent1"/>
            </a:solidFill>
          </a:ln>
        </p:spPr>
        <p:txBody>
          <a:bodyPr wrap="square" rtlCol="0">
            <a:spAutoFit/>
          </a:bodyPr>
          <a:lstStyle/>
          <a:p>
            <a:r>
              <a:rPr lang="en-GB" sz="1600" dirty="0" err="1"/>
              <a:t>Erstelle</a:t>
            </a:r>
            <a:r>
              <a:rPr lang="en-GB" sz="1600" dirty="0"/>
              <a:t> </a:t>
            </a:r>
            <a:r>
              <a:rPr lang="en-GB" sz="1600" dirty="0" err="1"/>
              <a:t>ein</a:t>
            </a:r>
            <a:r>
              <a:rPr lang="en-GB" sz="1600" dirty="0"/>
              <a:t> </a:t>
            </a:r>
            <a:r>
              <a:rPr lang="en-GB" sz="1600" dirty="0" err="1"/>
              <a:t>Flussdiagramm</a:t>
            </a:r>
            <a:r>
              <a:rPr lang="en-GB" sz="1600" dirty="0"/>
              <a:t> </a:t>
            </a:r>
            <a:r>
              <a:rPr lang="en-GB" sz="1600" dirty="0" err="1"/>
              <a:t>zum</a:t>
            </a:r>
            <a:r>
              <a:rPr lang="en-GB" sz="1600" dirty="0"/>
              <a:t> </a:t>
            </a:r>
            <a:r>
              <a:rPr lang="en-GB" sz="1600" dirty="0" err="1"/>
              <a:t>folgenden</a:t>
            </a:r>
            <a:r>
              <a:rPr lang="en-GB" sz="1600" dirty="0"/>
              <a:t> Text </a:t>
            </a:r>
            <a:r>
              <a:rPr lang="en-GB" sz="1600" dirty="0" err="1"/>
              <a:t>mit</a:t>
            </a:r>
            <a:r>
              <a:rPr lang="en-GB" sz="1600" dirty="0"/>
              <a:t> </a:t>
            </a:r>
            <a:r>
              <a:rPr lang="en-GB" sz="1600" dirty="0" err="1"/>
              <a:t>typischen</a:t>
            </a:r>
            <a:r>
              <a:rPr lang="en-GB" sz="1600" dirty="0"/>
              <a:t> </a:t>
            </a:r>
            <a:r>
              <a:rPr lang="en-GB" sz="1600" dirty="0" err="1"/>
              <a:t>Symbolen</a:t>
            </a:r>
            <a:r>
              <a:rPr lang="en-GB" sz="1600" dirty="0"/>
              <a:t> </a:t>
            </a:r>
            <a:r>
              <a:rPr lang="en-GB" sz="1600" dirty="0" err="1"/>
              <a:t>gemäß</a:t>
            </a:r>
            <a:r>
              <a:rPr lang="en-GB" sz="1600" dirty="0"/>
              <a:t> DIN, </a:t>
            </a:r>
            <a:r>
              <a:rPr lang="en-GB" sz="1600" dirty="0" err="1"/>
              <a:t>d.h.</a:t>
            </a:r>
            <a:r>
              <a:rPr lang="en-GB" sz="1600" dirty="0"/>
              <a:t> </a:t>
            </a:r>
            <a:r>
              <a:rPr lang="en-GB" sz="1600" dirty="0" err="1"/>
              <a:t>ein</a:t>
            </a:r>
            <a:r>
              <a:rPr lang="en-GB" sz="1600" dirty="0"/>
              <a:t> Kreis </a:t>
            </a:r>
            <a:r>
              <a:rPr lang="en-GB" sz="1600" dirty="0" err="1"/>
              <a:t>als</a:t>
            </a:r>
            <a:r>
              <a:rPr lang="en-GB" sz="1600" dirty="0"/>
              <a:t> </a:t>
            </a:r>
            <a:r>
              <a:rPr lang="en-GB" sz="1600" dirty="0" err="1"/>
              <a:t>Anfangs</a:t>
            </a:r>
            <a:r>
              <a:rPr lang="en-GB" sz="1600" dirty="0"/>
              <a:t>-/</a:t>
            </a:r>
            <a:r>
              <a:rPr lang="en-GB" sz="1600" dirty="0" err="1"/>
              <a:t>Endpunkt</a:t>
            </a:r>
            <a:r>
              <a:rPr lang="en-GB" sz="1600" dirty="0"/>
              <a:t>, </a:t>
            </a:r>
            <a:r>
              <a:rPr lang="en-GB" sz="1600" dirty="0" err="1"/>
              <a:t>eine</a:t>
            </a:r>
            <a:r>
              <a:rPr lang="en-GB" sz="1600" dirty="0"/>
              <a:t> Raute für </a:t>
            </a:r>
            <a:r>
              <a:rPr lang="en-GB" sz="1600" dirty="0" err="1"/>
              <a:t>eine</a:t>
            </a:r>
            <a:r>
              <a:rPr lang="en-GB" sz="1600" dirty="0"/>
              <a:t> </a:t>
            </a:r>
            <a:r>
              <a:rPr lang="en-GB" sz="1600" dirty="0" err="1"/>
              <a:t>Entscheidungsstelle</a:t>
            </a:r>
            <a:r>
              <a:rPr lang="en-GB" sz="1600" dirty="0"/>
              <a:t>, </a:t>
            </a:r>
            <a:r>
              <a:rPr lang="en-GB" sz="1600" dirty="0" err="1"/>
              <a:t>ein</a:t>
            </a:r>
            <a:r>
              <a:rPr lang="en-GB" sz="1600" dirty="0"/>
              <a:t> </a:t>
            </a:r>
            <a:r>
              <a:rPr lang="en-GB" sz="1600" dirty="0" err="1"/>
              <a:t>Rechteck</a:t>
            </a:r>
            <a:r>
              <a:rPr lang="en-GB" sz="1600" dirty="0"/>
              <a:t> für </a:t>
            </a:r>
            <a:r>
              <a:rPr lang="en-GB" sz="1600" dirty="0" err="1"/>
              <a:t>Aussagen</a:t>
            </a:r>
            <a:r>
              <a:rPr lang="en-GB" sz="1600" dirty="0"/>
              <a:t> und </a:t>
            </a:r>
            <a:r>
              <a:rPr lang="en-GB" sz="1600" dirty="0" err="1"/>
              <a:t>Anweisungen</a:t>
            </a:r>
            <a:r>
              <a:rPr lang="en-GB" sz="1600" dirty="0"/>
              <a:t>. Der Text:</a:t>
            </a:r>
          </a:p>
          <a:p>
            <a:r>
              <a:rPr lang="en-GB" sz="1600" b="1" dirty="0"/>
              <a:t>Start</a:t>
            </a:r>
            <a:r>
              <a:rPr lang="en-GB" sz="1600" dirty="0"/>
              <a:t>: Der </a:t>
            </a:r>
            <a:r>
              <a:rPr lang="en-GB" sz="1600" dirty="0" err="1"/>
              <a:t>Prozess</a:t>
            </a:r>
            <a:r>
              <a:rPr lang="en-GB" sz="1600" dirty="0"/>
              <a:t> </a:t>
            </a:r>
            <a:r>
              <a:rPr lang="en-GB" sz="1600" dirty="0" err="1"/>
              <a:t>beginnt</a:t>
            </a:r>
            <a:r>
              <a:rPr lang="en-GB" sz="1600" dirty="0"/>
              <a:t>. </a:t>
            </a:r>
          </a:p>
          <a:p>
            <a:r>
              <a:rPr lang="en-GB" sz="1600" b="1" dirty="0"/>
              <a:t>Problem </a:t>
            </a:r>
            <a:r>
              <a:rPr lang="en-GB" sz="1600" b="1" dirty="0" err="1"/>
              <a:t>identifizieren</a:t>
            </a:r>
            <a:r>
              <a:rPr lang="en-GB" sz="1600" dirty="0"/>
              <a:t>: Der </a:t>
            </a:r>
            <a:r>
              <a:rPr lang="en-GB" sz="1600" dirty="0" err="1"/>
              <a:t>erste</a:t>
            </a:r>
            <a:r>
              <a:rPr lang="en-GB" sz="1600" dirty="0"/>
              <a:t> Schritt </a:t>
            </a:r>
            <a:r>
              <a:rPr lang="en-GB" sz="1600" dirty="0" err="1"/>
              <a:t>besteht</a:t>
            </a:r>
            <a:r>
              <a:rPr lang="en-GB" sz="1600" dirty="0"/>
              <a:t> </a:t>
            </a:r>
            <a:r>
              <a:rPr lang="en-GB" sz="1600" dirty="0" err="1"/>
              <a:t>darin</a:t>
            </a:r>
            <a:r>
              <a:rPr lang="en-GB" sz="1600" dirty="0"/>
              <a:t>, das Problem </a:t>
            </a:r>
            <a:r>
              <a:rPr lang="en-GB" sz="1600" dirty="0" err="1"/>
              <a:t>zu</a:t>
            </a:r>
            <a:r>
              <a:rPr lang="en-GB" sz="1600" dirty="0"/>
              <a:t> </a:t>
            </a:r>
            <a:r>
              <a:rPr lang="en-GB" sz="1600" dirty="0" err="1"/>
              <a:t>identifizieren</a:t>
            </a:r>
            <a:r>
              <a:rPr lang="en-GB" sz="1600" dirty="0"/>
              <a:t>. Wenn das Problem </a:t>
            </a:r>
            <a:r>
              <a:rPr lang="en-GB" sz="1600" dirty="0" err="1"/>
              <a:t>identifiziert</a:t>
            </a:r>
            <a:r>
              <a:rPr lang="en-GB" sz="1600" dirty="0"/>
              <a:t> </a:t>
            </a:r>
            <a:r>
              <a:rPr lang="en-GB" sz="1600" dirty="0" err="1"/>
              <a:t>ist</a:t>
            </a:r>
            <a:r>
              <a:rPr lang="en-GB" sz="1600" dirty="0"/>
              <a:t>, </a:t>
            </a:r>
            <a:r>
              <a:rPr lang="en-GB" sz="1600" dirty="0" err="1"/>
              <a:t>gehen</a:t>
            </a:r>
            <a:r>
              <a:rPr lang="en-GB" sz="1600" dirty="0"/>
              <a:t> Sie </a:t>
            </a:r>
            <a:r>
              <a:rPr lang="en-GB" sz="1600" dirty="0" err="1"/>
              <a:t>zum</a:t>
            </a:r>
            <a:r>
              <a:rPr lang="en-GB" sz="1600" dirty="0"/>
              <a:t> </a:t>
            </a:r>
            <a:r>
              <a:rPr lang="en-GB" sz="1600" dirty="0" err="1"/>
              <a:t>nächsten</a:t>
            </a:r>
            <a:r>
              <a:rPr lang="en-GB" sz="1600" dirty="0"/>
              <a:t> Schritt. Wenn nicht, </a:t>
            </a:r>
            <a:r>
              <a:rPr lang="en-GB" sz="1600" dirty="0" err="1"/>
              <a:t>kehren</a:t>
            </a:r>
            <a:r>
              <a:rPr lang="en-GB" sz="1600" dirty="0"/>
              <a:t> Sie </a:t>
            </a:r>
            <a:r>
              <a:rPr lang="en-GB" sz="1600" dirty="0" err="1"/>
              <a:t>zum</a:t>
            </a:r>
            <a:r>
              <a:rPr lang="en-GB" sz="1600" dirty="0"/>
              <a:t> Anfang </a:t>
            </a:r>
            <a:r>
              <a:rPr lang="en-GB" sz="1600" dirty="0" err="1"/>
              <a:t>zurück</a:t>
            </a:r>
            <a:r>
              <a:rPr lang="en-GB" sz="1600" dirty="0"/>
              <a:t>. </a:t>
            </a:r>
          </a:p>
          <a:p>
            <a:r>
              <a:rPr lang="en-GB" sz="1600" b="1" dirty="0"/>
              <a:t>Problem </a:t>
            </a:r>
            <a:r>
              <a:rPr lang="en-GB" sz="1600" b="1" dirty="0" err="1"/>
              <a:t>analysieren</a:t>
            </a:r>
            <a:r>
              <a:rPr lang="en-GB" sz="1600" dirty="0"/>
              <a:t>: Der </a:t>
            </a:r>
            <a:r>
              <a:rPr lang="en-GB" sz="1600" dirty="0" err="1"/>
              <a:t>nächste</a:t>
            </a:r>
            <a:r>
              <a:rPr lang="en-GB" sz="1600" dirty="0"/>
              <a:t> Schritt </a:t>
            </a:r>
            <a:r>
              <a:rPr lang="en-GB" sz="1600" dirty="0" err="1"/>
              <a:t>besteht</a:t>
            </a:r>
            <a:r>
              <a:rPr lang="en-GB" sz="1600" dirty="0"/>
              <a:t> </a:t>
            </a:r>
            <a:r>
              <a:rPr lang="en-GB" sz="1600" dirty="0" err="1"/>
              <a:t>darin</a:t>
            </a:r>
            <a:r>
              <a:rPr lang="en-GB" sz="1600" dirty="0"/>
              <a:t>, das Problem </a:t>
            </a:r>
            <a:r>
              <a:rPr lang="en-GB" sz="1600" dirty="0" err="1"/>
              <a:t>zu</a:t>
            </a:r>
            <a:r>
              <a:rPr lang="en-GB" sz="1600" dirty="0"/>
              <a:t> </a:t>
            </a:r>
            <a:r>
              <a:rPr lang="en-GB" sz="1600" dirty="0" err="1"/>
              <a:t>analysieren</a:t>
            </a:r>
            <a:r>
              <a:rPr lang="en-GB" sz="1600" dirty="0"/>
              <a:t>. Wenn die Analyse </a:t>
            </a:r>
            <a:r>
              <a:rPr lang="en-GB" sz="1600" dirty="0" err="1"/>
              <a:t>abgeschlossen</a:t>
            </a:r>
            <a:r>
              <a:rPr lang="en-GB" sz="1600" dirty="0"/>
              <a:t> </a:t>
            </a:r>
            <a:r>
              <a:rPr lang="en-GB" sz="1600" dirty="0" err="1"/>
              <a:t>ist</a:t>
            </a:r>
            <a:r>
              <a:rPr lang="en-GB" sz="1600" dirty="0"/>
              <a:t>, </a:t>
            </a:r>
            <a:r>
              <a:rPr lang="en-GB" sz="1600" dirty="0" err="1"/>
              <a:t>gehen</a:t>
            </a:r>
            <a:r>
              <a:rPr lang="en-GB" sz="1600" dirty="0"/>
              <a:t> Sie </a:t>
            </a:r>
            <a:r>
              <a:rPr lang="en-GB" sz="1600" dirty="0" err="1"/>
              <a:t>zum</a:t>
            </a:r>
            <a:r>
              <a:rPr lang="en-GB" sz="1600" dirty="0"/>
              <a:t> </a:t>
            </a:r>
            <a:r>
              <a:rPr lang="en-GB" sz="1600" dirty="0" err="1"/>
              <a:t>nächsten</a:t>
            </a:r>
            <a:r>
              <a:rPr lang="en-GB" sz="1600" dirty="0"/>
              <a:t> Schritt. Wenn nicht, </a:t>
            </a:r>
            <a:r>
              <a:rPr lang="en-GB" sz="1600" dirty="0" err="1"/>
              <a:t>kehren</a:t>
            </a:r>
            <a:r>
              <a:rPr lang="en-GB" sz="1600" dirty="0"/>
              <a:t> Sie </a:t>
            </a:r>
            <a:r>
              <a:rPr lang="en-GB" sz="1600" dirty="0" err="1"/>
              <a:t>zum</a:t>
            </a:r>
            <a:r>
              <a:rPr lang="en-GB" sz="1600" dirty="0"/>
              <a:t> Schritt "Problem </a:t>
            </a:r>
            <a:r>
              <a:rPr lang="en-GB" sz="1600" dirty="0" err="1"/>
              <a:t>identifizieren</a:t>
            </a:r>
            <a:r>
              <a:rPr lang="en-GB" sz="1600" dirty="0"/>
              <a:t>" </a:t>
            </a:r>
            <a:r>
              <a:rPr lang="en-GB" sz="1600" dirty="0" err="1"/>
              <a:t>zurück</a:t>
            </a:r>
            <a:r>
              <a:rPr lang="en-GB" sz="1600" dirty="0"/>
              <a:t>. </a:t>
            </a:r>
          </a:p>
          <a:p>
            <a:r>
              <a:rPr lang="en-GB" sz="1600" b="1" dirty="0" err="1"/>
              <a:t>Lösung</a:t>
            </a:r>
            <a:r>
              <a:rPr lang="en-GB" sz="1600" b="1" dirty="0"/>
              <a:t> </a:t>
            </a:r>
            <a:r>
              <a:rPr lang="en-GB" sz="1600" b="1" dirty="0" err="1"/>
              <a:t>entwickeln</a:t>
            </a:r>
            <a:r>
              <a:rPr lang="en-GB" sz="1600" dirty="0"/>
              <a:t>: Nach der Analyse </a:t>
            </a:r>
            <a:r>
              <a:rPr lang="en-GB" sz="1600" dirty="0" err="1"/>
              <a:t>wird</a:t>
            </a:r>
            <a:r>
              <a:rPr lang="en-GB" sz="1600" dirty="0"/>
              <a:t> </a:t>
            </a:r>
            <a:r>
              <a:rPr lang="en-GB" sz="1600" dirty="0" err="1"/>
              <a:t>eine</a:t>
            </a:r>
            <a:r>
              <a:rPr lang="en-GB" sz="1600" dirty="0"/>
              <a:t> </a:t>
            </a:r>
            <a:r>
              <a:rPr lang="en-GB" sz="1600" dirty="0" err="1"/>
              <a:t>Lösung</a:t>
            </a:r>
            <a:r>
              <a:rPr lang="en-GB" sz="1600" dirty="0"/>
              <a:t> </a:t>
            </a:r>
            <a:r>
              <a:rPr lang="en-GB" sz="1600" dirty="0" err="1"/>
              <a:t>entwickelt</a:t>
            </a:r>
            <a:r>
              <a:rPr lang="en-GB" sz="1600" dirty="0"/>
              <a:t>. Wenn </a:t>
            </a:r>
            <a:r>
              <a:rPr lang="en-GB" sz="1600" dirty="0" err="1"/>
              <a:t>eine</a:t>
            </a:r>
            <a:r>
              <a:rPr lang="en-GB" sz="1600" dirty="0"/>
              <a:t> </a:t>
            </a:r>
            <a:r>
              <a:rPr lang="en-GB" sz="1600" dirty="0" err="1"/>
              <a:t>Lösung</a:t>
            </a:r>
            <a:r>
              <a:rPr lang="en-GB" sz="1600" dirty="0"/>
              <a:t> </a:t>
            </a:r>
            <a:r>
              <a:rPr lang="en-GB" sz="1600" dirty="0" err="1"/>
              <a:t>entwickelt</a:t>
            </a:r>
            <a:r>
              <a:rPr lang="en-GB" sz="1600" dirty="0"/>
              <a:t> </a:t>
            </a:r>
            <a:r>
              <a:rPr lang="en-GB" sz="1600" dirty="0" err="1"/>
              <a:t>wurde</a:t>
            </a:r>
            <a:r>
              <a:rPr lang="en-GB" sz="1600" dirty="0"/>
              <a:t>, </a:t>
            </a:r>
            <a:r>
              <a:rPr lang="en-GB" sz="1600" dirty="0" err="1"/>
              <a:t>gehen</a:t>
            </a:r>
            <a:r>
              <a:rPr lang="en-GB" sz="1600" dirty="0"/>
              <a:t> Sie </a:t>
            </a:r>
            <a:r>
              <a:rPr lang="en-GB" sz="1600" dirty="0" err="1"/>
              <a:t>zum</a:t>
            </a:r>
            <a:r>
              <a:rPr lang="en-GB" sz="1600" dirty="0"/>
              <a:t> </a:t>
            </a:r>
            <a:r>
              <a:rPr lang="en-GB" sz="1600" dirty="0" err="1"/>
              <a:t>nächsten</a:t>
            </a:r>
            <a:r>
              <a:rPr lang="en-GB" sz="1600" dirty="0"/>
              <a:t> Schritt. Wenn nicht, </a:t>
            </a:r>
            <a:r>
              <a:rPr lang="en-GB" sz="1600" dirty="0" err="1"/>
              <a:t>kehren</a:t>
            </a:r>
            <a:r>
              <a:rPr lang="en-GB" sz="1600" dirty="0"/>
              <a:t> </a:t>
            </a:r>
          </a:p>
          <a:p>
            <a:r>
              <a:rPr lang="en-GB" sz="1600" dirty="0"/>
              <a:t>Sie </a:t>
            </a:r>
            <a:r>
              <a:rPr lang="en-GB" sz="1600" dirty="0" err="1"/>
              <a:t>zum</a:t>
            </a:r>
            <a:r>
              <a:rPr lang="en-GB" sz="1600" dirty="0"/>
              <a:t> Schritt "Problem </a:t>
            </a:r>
            <a:r>
              <a:rPr lang="en-GB" sz="1600" dirty="0" err="1"/>
              <a:t>analysieren</a:t>
            </a:r>
            <a:r>
              <a:rPr lang="en-GB" sz="1600" dirty="0"/>
              <a:t>" </a:t>
            </a:r>
            <a:r>
              <a:rPr lang="en-GB" sz="1600" dirty="0" err="1"/>
              <a:t>zurück</a:t>
            </a:r>
            <a:r>
              <a:rPr lang="en-GB" sz="1600" dirty="0"/>
              <a:t>. </a:t>
            </a:r>
          </a:p>
          <a:p>
            <a:r>
              <a:rPr lang="en-GB" sz="1600" b="1" dirty="0" err="1"/>
              <a:t>Lösung</a:t>
            </a:r>
            <a:r>
              <a:rPr lang="en-GB" sz="1600" b="1" dirty="0"/>
              <a:t> </a:t>
            </a:r>
            <a:r>
              <a:rPr lang="en-GB" sz="1600" b="1" dirty="0" err="1"/>
              <a:t>implementieren</a:t>
            </a:r>
            <a:r>
              <a:rPr lang="en-GB" sz="1600" dirty="0"/>
              <a:t>: Die </a:t>
            </a:r>
            <a:r>
              <a:rPr lang="en-GB" sz="1600" dirty="0" err="1"/>
              <a:t>entwickelte</a:t>
            </a:r>
            <a:r>
              <a:rPr lang="en-GB" sz="1600" dirty="0"/>
              <a:t> </a:t>
            </a:r>
            <a:r>
              <a:rPr lang="en-GB" sz="1600" dirty="0" err="1"/>
              <a:t>Lösung</a:t>
            </a:r>
            <a:r>
              <a:rPr lang="en-GB" sz="1600" dirty="0"/>
              <a:t> </a:t>
            </a:r>
            <a:r>
              <a:rPr lang="en-GB" sz="1600" dirty="0" err="1"/>
              <a:t>wird</a:t>
            </a:r>
            <a:r>
              <a:rPr lang="en-GB" sz="1600" dirty="0"/>
              <a:t> </a:t>
            </a:r>
            <a:r>
              <a:rPr lang="en-GB" sz="1600" dirty="0" err="1"/>
              <a:t>implementiert</a:t>
            </a:r>
            <a:r>
              <a:rPr lang="en-GB" sz="1600" dirty="0"/>
              <a:t>. Wenn die </a:t>
            </a:r>
            <a:r>
              <a:rPr lang="en-GB" sz="1600" dirty="0" err="1"/>
              <a:t>Implementierung</a:t>
            </a:r>
            <a:r>
              <a:rPr lang="en-GB" sz="1600" dirty="0"/>
              <a:t> </a:t>
            </a:r>
            <a:r>
              <a:rPr lang="en-GB" sz="1600" dirty="0" err="1"/>
              <a:t>erfolgreich</a:t>
            </a:r>
            <a:r>
              <a:rPr lang="en-GB" sz="1600" dirty="0"/>
              <a:t> </a:t>
            </a:r>
            <a:r>
              <a:rPr lang="en-GB" sz="1600" dirty="0" err="1"/>
              <a:t>ist</a:t>
            </a:r>
            <a:r>
              <a:rPr lang="en-GB" sz="1600" dirty="0"/>
              <a:t>, </a:t>
            </a:r>
            <a:r>
              <a:rPr lang="en-GB" sz="1600" dirty="0" err="1"/>
              <a:t>gehen</a:t>
            </a:r>
            <a:r>
              <a:rPr lang="en-GB" sz="1600" dirty="0"/>
              <a:t> Sie </a:t>
            </a:r>
            <a:r>
              <a:rPr lang="en-GB" sz="1600" dirty="0" err="1"/>
              <a:t>zum</a:t>
            </a:r>
            <a:r>
              <a:rPr lang="en-GB" sz="1600" dirty="0"/>
              <a:t> </a:t>
            </a:r>
            <a:r>
              <a:rPr lang="en-GB" sz="1600" dirty="0" err="1"/>
              <a:t>nächsten</a:t>
            </a:r>
            <a:r>
              <a:rPr lang="en-GB" sz="1600" dirty="0"/>
              <a:t> Schritt. Wenn nicht, </a:t>
            </a:r>
            <a:r>
              <a:rPr lang="en-GB" sz="1600" dirty="0" err="1"/>
              <a:t>kehren</a:t>
            </a:r>
            <a:r>
              <a:rPr lang="en-GB" sz="1600" dirty="0"/>
              <a:t> Sie </a:t>
            </a:r>
            <a:r>
              <a:rPr lang="en-GB" sz="1600" dirty="0" err="1"/>
              <a:t>zum</a:t>
            </a:r>
            <a:r>
              <a:rPr lang="en-GB" sz="1600" dirty="0"/>
              <a:t> Schritt "</a:t>
            </a:r>
            <a:r>
              <a:rPr lang="en-GB" sz="1600" dirty="0" err="1"/>
              <a:t>Lösung</a:t>
            </a:r>
            <a:r>
              <a:rPr lang="en-GB" sz="1600" dirty="0"/>
              <a:t> </a:t>
            </a:r>
            <a:r>
              <a:rPr lang="en-GB" sz="1600" dirty="0" err="1"/>
              <a:t>entwickeln</a:t>
            </a:r>
            <a:r>
              <a:rPr lang="en-GB" sz="1600" dirty="0"/>
              <a:t>" </a:t>
            </a:r>
            <a:r>
              <a:rPr lang="en-GB" sz="1600" dirty="0" err="1"/>
              <a:t>zurück</a:t>
            </a:r>
            <a:r>
              <a:rPr lang="en-GB" sz="1600" dirty="0"/>
              <a:t>. </a:t>
            </a:r>
          </a:p>
          <a:p>
            <a:r>
              <a:rPr lang="en-GB" sz="1600" b="1" dirty="0" err="1"/>
              <a:t>Überprüfen</a:t>
            </a:r>
            <a:r>
              <a:rPr lang="en-GB" sz="1600" dirty="0"/>
              <a:t>: Der </a:t>
            </a:r>
            <a:r>
              <a:rPr lang="en-GB" sz="1600" dirty="0" err="1"/>
              <a:t>letzte</a:t>
            </a:r>
            <a:r>
              <a:rPr lang="en-GB" sz="1600" dirty="0"/>
              <a:t> Schritt </a:t>
            </a:r>
            <a:r>
              <a:rPr lang="en-GB" sz="1600" dirty="0" err="1"/>
              <a:t>besteht</a:t>
            </a:r>
            <a:r>
              <a:rPr lang="en-GB" sz="1600" dirty="0"/>
              <a:t> </a:t>
            </a:r>
            <a:r>
              <a:rPr lang="en-GB" sz="1600" dirty="0" err="1"/>
              <a:t>darin</a:t>
            </a:r>
            <a:r>
              <a:rPr lang="en-GB" sz="1600" dirty="0"/>
              <a:t>, </a:t>
            </a:r>
            <a:r>
              <a:rPr lang="en-GB" sz="1600" dirty="0" err="1"/>
              <a:t>zu</a:t>
            </a:r>
            <a:r>
              <a:rPr lang="en-GB" sz="1600" dirty="0"/>
              <a:t> </a:t>
            </a:r>
            <a:r>
              <a:rPr lang="en-GB" sz="1600" dirty="0" err="1"/>
              <a:t>überprüfen</a:t>
            </a:r>
            <a:r>
              <a:rPr lang="en-GB" sz="1600" dirty="0"/>
              <a:t>, </a:t>
            </a:r>
            <a:r>
              <a:rPr lang="en-GB" sz="1600" dirty="0" err="1"/>
              <a:t>ob</a:t>
            </a:r>
            <a:r>
              <a:rPr lang="en-GB" sz="1600" dirty="0"/>
              <a:t> das Problem </a:t>
            </a:r>
            <a:r>
              <a:rPr lang="en-GB" sz="1600" dirty="0" err="1"/>
              <a:t>gelöst</a:t>
            </a:r>
            <a:r>
              <a:rPr lang="en-GB" sz="1600" dirty="0"/>
              <a:t> </a:t>
            </a:r>
            <a:r>
              <a:rPr lang="en-GB" sz="1600" dirty="0" err="1"/>
              <a:t>wurde</a:t>
            </a:r>
            <a:r>
              <a:rPr lang="en-GB" sz="1600" dirty="0"/>
              <a:t>. Wenn das Problem </a:t>
            </a:r>
            <a:r>
              <a:rPr lang="en-GB" sz="1600" dirty="0" err="1"/>
              <a:t>gelöst</a:t>
            </a:r>
            <a:r>
              <a:rPr lang="en-GB" sz="1600" dirty="0"/>
              <a:t> </a:t>
            </a:r>
            <a:r>
              <a:rPr lang="en-GB" sz="1600" dirty="0" err="1"/>
              <a:t>wurde</a:t>
            </a:r>
            <a:r>
              <a:rPr lang="en-GB" sz="1600" dirty="0"/>
              <a:t>, </a:t>
            </a:r>
            <a:r>
              <a:rPr lang="en-GB" sz="1600" dirty="0" err="1"/>
              <a:t>endet</a:t>
            </a:r>
            <a:r>
              <a:rPr lang="en-GB" sz="1600" dirty="0"/>
              <a:t> der </a:t>
            </a:r>
            <a:r>
              <a:rPr lang="en-GB" sz="1600" dirty="0" err="1"/>
              <a:t>Prozess</a:t>
            </a:r>
            <a:r>
              <a:rPr lang="en-GB" sz="1600" dirty="0"/>
              <a:t>. Wenn nicht, </a:t>
            </a:r>
            <a:r>
              <a:rPr lang="en-GB" sz="1600" dirty="0" err="1"/>
              <a:t>kehren</a:t>
            </a:r>
            <a:r>
              <a:rPr lang="en-GB" sz="1600" dirty="0"/>
              <a:t> Sie </a:t>
            </a:r>
            <a:r>
              <a:rPr lang="en-GB" sz="1600" dirty="0" err="1"/>
              <a:t>zum</a:t>
            </a:r>
            <a:r>
              <a:rPr lang="en-GB" sz="1600" dirty="0"/>
              <a:t> Schritt "Problem </a:t>
            </a:r>
            <a:r>
              <a:rPr lang="en-GB" sz="1600" dirty="0" err="1"/>
              <a:t>identifizieren</a:t>
            </a:r>
            <a:r>
              <a:rPr lang="en-GB" sz="1600" dirty="0"/>
              <a:t>" </a:t>
            </a:r>
            <a:r>
              <a:rPr lang="en-GB" sz="1600" dirty="0" err="1"/>
              <a:t>zurück</a:t>
            </a:r>
            <a:r>
              <a:rPr lang="en-GB" sz="1600" dirty="0"/>
              <a:t>. </a:t>
            </a:r>
          </a:p>
          <a:p>
            <a:r>
              <a:rPr lang="en-GB" sz="1600" b="1" dirty="0"/>
              <a:t>Ende</a:t>
            </a:r>
            <a:r>
              <a:rPr lang="en-GB" sz="1600" dirty="0"/>
              <a:t>: Der </a:t>
            </a:r>
            <a:r>
              <a:rPr lang="en-GB" sz="1600" dirty="0" err="1"/>
              <a:t>Prozess</a:t>
            </a:r>
            <a:r>
              <a:rPr lang="en-GB" sz="1600" dirty="0"/>
              <a:t> </a:t>
            </a:r>
            <a:r>
              <a:rPr lang="en-GB" sz="1600" dirty="0" err="1"/>
              <a:t>endet</a:t>
            </a:r>
            <a:r>
              <a:rPr lang="en-GB" sz="1600" dirty="0"/>
              <a:t>.</a:t>
            </a:r>
            <a:endParaRPr lang="en-DE" sz="1600" dirty="0"/>
          </a:p>
        </p:txBody>
      </p:sp>
    </p:spTree>
    <p:extLst>
      <p:ext uri="{BB962C8B-B14F-4D97-AF65-F5344CB8AC3E}">
        <p14:creationId xmlns:p14="http://schemas.microsoft.com/office/powerpoint/2010/main" val="3947073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F1303-B8E0-1D94-C1F5-DF0A1AC24C1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CCE770B-1BF6-2C90-EF74-564B81541983}"/>
              </a:ext>
            </a:extLst>
          </p:cNvPr>
          <p:cNvSpPr txBox="1"/>
          <p:nvPr/>
        </p:nvSpPr>
        <p:spPr>
          <a:xfrm>
            <a:off x="313400" y="795839"/>
            <a:ext cx="7850886" cy="369332"/>
          </a:xfrm>
          <a:prstGeom prst="rect">
            <a:avLst/>
          </a:prstGeom>
          <a:noFill/>
        </p:spPr>
        <p:txBody>
          <a:bodyPr wrap="square" rtlCol="0">
            <a:spAutoFit/>
          </a:bodyPr>
          <a:lstStyle/>
          <a:p>
            <a:r>
              <a:rPr lang="en-GB" b="1" u="sng" dirty="0" err="1"/>
              <a:t>Beispiel</a:t>
            </a:r>
            <a:r>
              <a:rPr lang="en-GB" b="1" u="sng" dirty="0"/>
              <a:t>:</a:t>
            </a:r>
            <a:r>
              <a:rPr lang="en-GB" b="1" dirty="0"/>
              <a:t>    (A) </a:t>
            </a:r>
            <a:r>
              <a:rPr lang="en-GB" b="1" dirty="0" err="1"/>
              <a:t>Einstellungsgespräch</a:t>
            </a:r>
            <a:r>
              <a:rPr lang="en-GB" b="1" dirty="0"/>
              <a:t> 	    </a:t>
            </a:r>
            <a:endParaRPr lang="en-DE" b="1" u="sng" dirty="0"/>
          </a:p>
        </p:txBody>
      </p:sp>
      <p:sp>
        <p:nvSpPr>
          <p:cNvPr id="2" name="Rectangle 1">
            <a:extLst>
              <a:ext uri="{FF2B5EF4-FFF2-40B4-BE49-F238E27FC236}">
                <a16:creationId xmlns:a16="http://schemas.microsoft.com/office/drawing/2014/main" id="{1F063913-2032-9EB3-F146-074D96F15750}"/>
              </a:ext>
            </a:extLst>
          </p:cNvPr>
          <p:cNvSpPr>
            <a:spLocks noChangeArrowheads="1"/>
          </p:cNvSpPr>
          <p:nvPr/>
        </p:nvSpPr>
        <p:spPr bwMode="auto">
          <a:xfrm>
            <a:off x="1384361" y="1362151"/>
            <a:ext cx="7234885" cy="4031873"/>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Stelle immer nur eine Frage. Warte auf meine Antwort.</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Frage mich nach der Sprache, die verwendet werden soll.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Frage mich nach dem Beruf, auf den ich mich bewerbe.</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Frage mich nach der Art des Unternehmens, der Region und dem Sektor, in dem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das Unternehmen arbeitet.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Frage mich nach nötigen Softskills, Hardskills, sprachlichen Kompetenzen und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gesuchten Kernkompetenzen.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Frage mich nach meinem Namen und nach dem Namen des Interviewenden.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Ich bin der Bewerber, und du stellst mir typische Fragen für ein Vorstellungsgespräch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für die oben angegebene Stelle.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Du bist jetzt in der Rolle eines Interviewenden aus der Personalabteilung dieses Unternehmens.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Stelle immer nur eine Frage. Warte auf meine Antwort.</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Führe das Gespräch im Dialog mit mir als Bewerber:in.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Bitte schreibe keine Erklärungen.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Mein erster Satz ist "Guten Morgen" und dein Name ist der oben angegebene.</a:t>
            </a:r>
          </a:p>
        </p:txBody>
      </p:sp>
      <p:sp>
        <p:nvSpPr>
          <p:cNvPr id="4" name="TextBox 3">
            <a:extLst>
              <a:ext uri="{FF2B5EF4-FFF2-40B4-BE49-F238E27FC236}">
                <a16:creationId xmlns:a16="http://schemas.microsoft.com/office/drawing/2014/main" id="{9631CACD-BA03-A1D8-43C8-ED21033BA656}"/>
              </a:ext>
            </a:extLst>
          </p:cNvPr>
          <p:cNvSpPr txBox="1"/>
          <p:nvPr/>
        </p:nvSpPr>
        <p:spPr>
          <a:xfrm>
            <a:off x="3119718" y="5877495"/>
            <a:ext cx="3377528" cy="369332"/>
          </a:xfrm>
          <a:prstGeom prst="rect">
            <a:avLst/>
          </a:prstGeom>
          <a:noFill/>
        </p:spPr>
        <p:txBody>
          <a:bodyPr wrap="none" rtlCol="0">
            <a:spAutoFit/>
          </a:bodyPr>
          <a:lstStyle/>
          <a:p>
            <a:r>
              <a:rPr lang="en-GB" dirty="0"/>
              <a:t>(n</a:t>
            </a:r>
            <a:r>
              <a:rPr lang="en-DE" dirty="0"/>
              <a:t>ach einer Idee von Sören Schuk)</a:t>
            </a:r>
          </a:p>
        </p:txBody>
      </p:sp>
    </p:spTree>
    <p:extLst>
      <p:ext uri="{BB962C8B-B14F-4D97-AF65-F5344CB8AC3E}">
        <p14:creationId xmlns:p14="http://schemas.microsoft.com/office/powerpoint/2010/main" val="269135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46B19-DBFA-1D83-1C6F-911DBF5FC66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96E0860-B0C8-9F87-C11A-CFF8D4E9BB76}"/>
              </a:ext>
            </a:extLst>
          </p:cNvPr>
          <p:cNvSpPr txBox="1"/>
          <p:nvPr/>
        </p:nvSpPr>
        <p:spPr>
          <a:xfrm>
            <a:off x="313400" y="795839"/>
            <a:ext cx="7073518" cy="369332"/>
          </a:xfrm>
          <a:prstGeom prst="rect">
            <a:avLst/>
          </a:prstGeom>
          <a:noFill/>
        </p:spPr>
        <p:txBody>
          <a:bodyPr wrap="square" rtlCol="0">
            <a:spAutoFit/>
          </a:bodyPr>
          <a:lstStyle/>
          <a:p>
            <a:r>
              <a:rPr lang="en-GB" b="1" u="sng" dirty="0" err="1"/>
              <a:t>Beispiel</a:t>
            </a:r>
            <a:r>
              <a:rPr lang="en-GB" b="1" u="sng" dirty="0"/>
              <a:t>   :</a:t>
            </a:r>
            <a:r>
              <a:rPr lang="en-GB" b="1" dirty="0"/>
              <a:t>  (B) </a:t>
            </a:r>
            <a:r>
              <a:rPr lang="en-GB" b="1" dirty="0" err="1"/>
              <a:t>Auswertung</a:t>
            </a:r>
            <a:r>
              <a:rPr lang="en-GB" b="1" dirty="0"/>
              <a:t> des </a:t>
            </a:r>
            <a:r>
              <a:rPr lang="en-GB" b="1" dirty="0" err="1"/>
              <a:t>Einstellungsgesprächs</a:t>
            </a:r>
            <a:r>
              <a:rPr lang="en-GB" b="1" dirty="0"/>
              <a:t>   </a:t>
            </a:r>
            <a:endParaRPr lang="en-DE" b="1" u="sng" dirty="0"/>
          </a:p>
        </p:txBody>
      </p:sp>
      <p:sp>
        <p:nvSpPr>
          <p:cNvPr id="2" name="Rectangle 1">
            <a:extLst>
              <a:ext uri="{FF2B5EF4-FFF2-40B4-BE49-F238E27FC236}">
                <a16:creationId xmlns:a16="http://schemas.microsoft.com/office/drawing/2014/main" id="{82B3367D-09D9-6B6A-A061-F8C41FDD80B0}"/>
              </a:ext>
            </a:extLst>
          </p:cNvPr>
          <p:cNvSpPr>
            <a:spLocks noChangeArrowheads="1"/>
          </p:cNvSpPr>
          <p:nvPr/>
        </p:nvSpPr>
        <p:spPr bwMode="auto">
          <a:xfrm>
            <a:off x="1389161" y="3421083"/>
            <a:ext cx="72348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C1206214-605C-E0B8-BD67-D8071369477F}"/>
              </a:ext>
            </a:extLst>
          </p:cNvPr>
          <p:cNvSpPr txBox="1"/>
          <p:nvPr/>
        </p:nvSpPr>
        <p:spPr>
          <a:xfrm>
            <a:off x="3119718" y="5877495"/>
            <a:ext cx="3377528" cy="369332"/>
          </a:xfrm>
          <a:prstGeom prst="rect">
            <a:avLst/>
          </a:prstGeom>
          <a:noFill/>
        </p:spPr>
        <p:txBody>
          <a:bodyPr wrap="none" rtlCol="0">
            <a:spAutoFit/>
          </a:bodyPr>
          <a:lstStyle/>
          <a:p>
            <a:r>
              <a:rPr lang="en-GB" dirty="0"/>
              <a:t>(n</a:t>
            </a:r>
            <a:r>
              <a:rPr lang="en-DE" dirty="0"/>
              <a:t>ach einer Idee von Sören Schuk)</a:t>
            </a:r>
          </a:p>
        </p:txBody>
      </p:sp>
      <p:sp>
        <p:nvSpPr>
          <p:cNvPr id="7" name="Rectangle 1">
            <a:extLst>
              <a:ext uri="{FF2B5EF4-FFF2-40B4-BE49-F238E27FC236}">
                <a16:creationId xmlns:a16="http://schemas.microsoft.com/office/drawing/2014/main" id="{783B7DAB-C83D-09AA-3649-E3449B00D908}"/>
              </a:ext>
            </a:extLst>
          </p:cNvPr>
          <p:cNvSpPr>
            <a:spLocks noChangeArrowheads="1"/>
          </p:cNvSpPr>
          <p:nvPr/>
        </p:nvSpPr>
        <p:spPr bwMode="auto">
          <a:xfrm>
            <a:off x="1402290" y="1288029"/>
            <a:ext cx="6985759" cy="42780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Frage mich, in welcher Sprache und auf welchem Sprachniveau gemäß GER das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Gespräch der Firmenangehörigen stattfinden soll. Frage mich nach den Namen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der zwei Entscheidungsträger, die mit dem Interviewenden sprechen.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Frage mich auf einer Skala von 1 bis 5, wie kritisch die Personen sein sollen: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1= gar nicht kritisch, 2= ein wenig kritisch, 3 = kritisch, 4= ziemlich kritisch,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5=sehr kritisch.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Stelle dir nun bitte vor, dass der Interviewer anschließend mit den zwei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Entscheidungsträgern aus der Personalabteilung dieses großen Unternehmens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zusammentrifft.</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Gemeinsam bewerten sie dieses Gespräch und die Qualität meiner Antworten als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Bewerber:in auf die gestellten Fragen.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Simuliere dieses Gespräch. Jeder Gesprächspartner sagt mindestens 5x etwas.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Sage mir anschließend, ob du mich einstellen würdest oder ob du mich nicht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einstellen würdest. Gib Gründe für deine Wahl. Sei so kritisch wie die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Firmenangehörigen.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Schreibe mir ein kleines Feedback mit Punkten, die ich inhaltlich und sprachlich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besser machen könnte.</a:t>
            </a:r>
          </a:p>
        </p:txBody>
      </p:sp>
    </p:spTree>
    <p:extLst>
      <p:ext uri="{BB962C8B-B14F-4D97-AF65-F5344CB8AC3E}">
        <p14:creationId xmlns:p14="http://schemas.microsoft.com/office/powerpoint/2010/main" val="4232104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6079F-C9C1-AD3E-F800-77D5F4EEF72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2F583CD-830D-B706-C5AA-F0F64A57CAA1}"/>
              </a:ext>
            </a:extLst>
          </p:cNvPr>
          <p:cNvSpPr txBox="1"/>
          <p:nvPr/>
        </p:nvSpPr>
        <p:spPr>
          <a:xfrm>
            <a:off x="313400" y="795839"/>
            <a:ext cx="7850886" cy="923330"/>
          </a:xfrm>
          <a:prstGeom prst="rect">
            <a:avLst/>
          </a:prstGeom>
          <a:noFill/>
        </p:spPr>
        <p:txBody>
          <a:bodyPr wrap="square" rtlCol="0">
            <a:spAutoFit/>
          </a:bodyPr>
          <a:lstStyle/>
          <a:p>
            <a:r>
              <a:rPr lang="en-GB" b="1" u="sng" dirty="0" err="1"/>
              <a:t>Beispiel</a:t>
            </a:r>
            <a:r>
              <a:rPr lang="en-GB" b="1" u="sng" dirty="0"/>
              <a:t>:</a:t>
            </a:r>
            <a:r>
              <a:rPr lang="en-GB" b="1" dirty="0"/>
              <a:t>     (C) </a:t>
            </a:r>
            <a:r>
              <a:rPr lang="en-GB" b="1" dirty="0" err="1"/>
              <a:t>Einstellungsschreiben</a:t>
            </a:r>
            <a:r>
              <a:rPr lang="en-GB" b="1" dirty="0"/>
              <a:t> / </a:t>
            </a:r>
            <a:r>
              <a:rPr lang="en-GB" b="1" dirty="0" err="1"/>
              <a:t>Ablehnungsschreiben</a:t>
            </a:r>
            <a:r>
              <a:rPr lang="en-GB" b="1" dirty="0"/>
              <a:t> / </a:t>
            </a:r>
          </a:p>
          <a:p>
            <a:r>
              <a:rPr lang="en-GB" b="1" dirty="0"/>
              <a:t>                           </a:t>
            </a:r>
            <a:r>
              <a:rPr lang="en-GB" b="1" dirty="0" err="1"/>
              <a:t>Feedbackschreiben</a:t>
            </a:r>
            <a:endParaRPr lang="en-GB" b="1" dirty="0"/>
          </a:p>
          <a:p>
            <a:r>
              <a:rPr lang="en-GB" b="1" dirty="0"/>
              <a:t>	    </a:t>
            </a:r>
            <a:endParaRPr lang="en-DE" b="1" u="sng" dirty="0"/>
          </a:p>
        </p:txBody>
      </p:sp>
      <p:sp>
        <p:nvSpPr>
          <p:cNvPr id="4" name="TextBox 3">
            <a:extLst>
              <a:ext uri="{FF2B5EF4-FFF2-40B4-BE49-F238E27FC236}">
                <a16:creationId xmlns:a16="http://schemas.microsoft.com/office/drawing/2014/main" id="{7087E396-E9A6-01DA-9354-D39EC0984F30}"/>
              </a:ext>
            </a:extLst>
          </p:cNvPr>
          <p:cNvSpPr txBox="1"/>
          <p:nvPr/>
        </p:nvSpPr>
        <p:spPr>
          <a:xfrm>
            <a:off x="3119718" y="5877495"/>
            <a:ext cx="3377528" cy="369332"/>
          </a:xfrm>
          <a:prstGeom prst="rect">
            <a:avLst/>
          </a:prstGeom>
          <a:noFill/>
        </p:spPr>
        <p:txBody>
          <a:bodyPr wrap="none" rtlCol="0">
            <a:spAutoFit/>
          </a:bodyPr>
          <a:lstStyle/>
          <a:p>
            <a:r>
              <a:rPr lang="en-GB" dirty="0"/>
              <a:t>(n</a:t>
            </a:r>
            <a:r>
              <a:rPr lang="en-DE" dirty="0"/>
              <a:t>ach einer Idee von Sören Schuk)</a:t>
            </a:r>
          </a:p>
        </p:txBody>
      </p:sp>
      <p:sp>
        <p:nvSpPr>
          <p:cNvPr id="3" name="Rectangle 1">
            <a:extLst>
              <a:ext uri="{FF2B5EF4-FFF2-40B4-BE49-F238E27FC236}">
                <a16:creationId xmlns:a16="http://schemas.microsoft.com/office/drawing/2014/main" id="{12EE373E-7740-EF79-9DE6-D1F027122901}"/>
              </a:ext>
            </a:extLst>
          </p:cNvPr>
          <p:cNvSpPr>
            <a:spLocks noChangeArrowheads="1"/>
          </p:cNvSpPr>
          <p:nvPr/>
        </p:nvSpPr>
        <p:spPr bwMode="auto">
          <a:xfrm>
            <a:off x="1404258" y="1685803"/>
            <a:ext cx="6925229" cy="255454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Frage mich, in welcher Sprache </a:t>
            </a:r>
            <a:r>
              <a:rPr lang="en-DE" altLang="en-DE" sz="1600" dirty="0">
                <a:latin typeface="Calibri" panose="020F0502020204030204" pitchFamily="34" charset="0"/>
                <a:cs typeface="Calibri" panose="020F0502020204030204" pitchFamily="34" charset="0"/>
              </a:rPr>
              <a:t>und auf welchem Sprachniveau gemäß GER </a:t>
            </a: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der </a:t>
            </a:r>
          </a:p>
          <a:p>
            <a:pPr lvl="0"/>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Brief an den Bewerber geschrieben werden soll.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Die Personalabteilung schreibt einen Brief an den Bewerber/ die Bewerberin,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um ihn/sie einzustellen oder ihn abzulehnen, abhängig von dem E</a:t>
            </a:r>
            <a:r>
              <a:rPr kumimoji="0" lang="en-GB" altLang="en-DE" sz="1600" b="0" i="0" u="none" strike="noStrike" cap="none" normalizeH="0" baseline="0" dirty="0">
                <a:ln>
                  <a:noFill/>
                </a:ln>
                <a:effectLst/>
                <a:latin typeface="Calibri" panose="020F0502020204030204" pitchFamily="34" charset="0"/>
                <a:cs typeface="Calibri" panose="020F0502020204030204" pitchFamily="34" charset="0"/>
              </a:rPr>
              <a:t>r</a:t>
            </a: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gebnis in  der </a:t>
            </a:r>
          </a:p>
          <a:p>
            <a:pPr marL="0" marR="0" lvl="0" indent="0" algn="l" defTabSz="914400" rtl="0" eaLnBrk="0" fontAlgn="base" latinLnBrk="0" hangingPunct="0">
              <a:lnSpc>
                <a:spcPct val="100000"/>
              </a:lnSpc>
              <a:spcBef>
                <a:spcPct val="0"/>
              </a:spcBef>
              <a:spcAft>
                <a:spcPct val="0"/>
              </a:spcAft>
              <a:buClrTx/>
              <a:buSzTx/>
              <a:buFontTx/>
              <a:buNone/>
              <a:tabLst/>
            </a:pPr>
            <a:r>
              <a:rPr lang="en-DE" altLang="en-DE" sz="1600" dirty="0">
                <a:latin typeface="Calibri" panose="020F0502020204030204" pitchFamily="34" charset="0"/>
                <a:cs typeface="Calibri" panose="020F0502020204030204" pitchFamily="34" charset="0"/>
              </a:rPr>
              <a:t>Auswertung.</a:t>
            </a:r>
            <a:endParaRPr kumimoji="0" lang="en-DE" altLang="en-DE" sz="1600" b="0" i="0" u="none"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In diesem Brief wird auch detailliert darauf eingegangen, wie er seine Antworten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sprachlich und inhaltlich verbessern kann.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Der Brief enthält die Ideen von den drei Personen des Unternehmens, wie man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die Antworten verbessern kann, und gibt Beispiele. </a:t>
            </a:r>
          </a:p>
          <a:p>
            <a:pPr marL="0" marR="0" lvl="0" indent="0" algn="l" defTabSz="914400" rtl="0" eaLnBrk="0" fontAlgn="base" latinLnBrk="0" hangingPunct="0">
              <a:lnSpc>
                <a:spcPct val="100000"/>
              </a:lnSpc>
              <a:spcBef>
                <a:spcPct val="0"/>
              </a:spcBef>
              <a:spcAft>
                <a:spcPct val="0"/>
              </a:spcAft>
              <a:buClrTx/>
              <a:buSzTx/>
              <a:buFontTx/>
              <a:buNone/>
              <a:tabLst/>
            </a:pPr>
            <a:r>
              <a:rPr lang="en-DE" altLang="en-DE" sz="1600" dirty="0">
                <a:latin typeface="Calibri" panose="020F0502020204030204" pitchFamily="34" charset="0"/>
                <a:cs typeface="Calibri" panose="020F0502020204030204" pitchFamily="34" charset="0"/>
              </a:rPr>
              <a:t>S</a:t>
            </a:r>
            <a:r>
              <a:rPr kumimoji="0" lang="en-DE" altLang="en-DE" sz="1600" b="0" i="0" u="none" strike="noStrike" cap="none" normalizeH="0" baseline="0" dirty="0">
                <a:ln>
                  <a:noFill/>
                </a:ln>
                <a:effectLst/>
                <a:latin typeface="Calibri" panose="020F0502020204030204" pitchFamily="34" charset="0"/>
                <a:cs typeface="Calibri" panose="020F0502020204030204" pitchFamily="34" charset="0"/>
              </a:rPr>
              <a:t>chreibe diesen Brief und gehe die Einstellungskriterien noch einmal durch.</a:t>
            </a:r>
          </a:p>
        </p:txBody>
      </p:sp>
    </p:spTree>
    <p:extLst>
      <p:ext uri="{BB962C8B-B14F-4D97-AF65-F5344CB8AC3E}">
        <p14:creationId xmlns:p14="http://schemas.microsoft.com/office/powerpoint/2010/main" val="2161482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FD291-E7FE-D6F7-DB5F-F793FD005AD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132138A-EF2C-B487-71B3-2402893B97C5}"/>
              </a:ext>
            </a:extLst>
          </p:cNvPr>
          <p:cNvSpPr txBox="1"/>
          <p:nvPr/>
        </p:nvSpPr>
        <p:spPr>
          <a:xfrm>
            <a:off x="313400" y="795839"/>
            <a:ext cx="7850886" cy="646331"/>
          </a:xfrm>
          <a:prstGeom prst="rect">
            <a:avLst/>
          </a:prstGeom>
          <a:noFill/>
        </p:spPr>
        <p:txBody>
          <a:bodyPr wrap="square" rtlCol="0">
            <a:spAutoFit/>
          </a:bodyPr>
          <a:lstStyle/>
          <a:p>
            <a:r>
              <a:rPr lang="en-GB" b="1" u="sng" dirty="0" err="1"/>
              <a:t>Beispiel</a:t>
            </a:r>
            <a:r>
              <a:rPr lang="en-GB" b="1" u="sng" dirty="0"/>
              <a:t>:</a:t>
            </a:r>
            <a:r>
              <a:rPr lang="en-GB" b="1" dirty="0"/>
              <a:t>    (A) </a:t>
            </a:r>
            <a:r>
              <a:rPr lang="en-GB" b="1" dirty="0" err="1"/>
              <a:t>aus</a:t>
            </a:r>
            <a:r>
              <a:rPr lang="en-GB" b="1" dirty="0"/>
              <a:t> </a:t>
            </a:r>
            <a:r>
              <a:rPr lang="en-GB" b="1" dirty="0" err="1"/>
              <a:t>altem</a:t>
            </a:r>
            <a:r>
              <a:rPr lang="en-GB" b="1" dirty="0"/>
              <a:t>/</a:t>
            </a:r>
            <a:r>
              <a:rPr lang="en-GB" b="1" dirty="0" err="1"/>
              <a:t>allgemeinem</a:t>
            </a:r>
            <a:r>
              <a:rPr lang="en-GB" b="1" dirty="0"/>
              <a:t> Material -&gt; </a:t>
            </a:r>
            <a:r>
              <a:rPr lang="en-GB" b="1" dirty="0" err="1"/>
              <a:t>neues</a:t>
            </a:r>
            <a:r>
              <a:rPr lang="en-GB" b="1" dirty="0"/>
              <a:t>/</a:t>
            </a:r>
            <a:r>
              <a:rPr lang="en-GB" b="1" dirty="0" err="1"/>
              <a:t>spezifisches</a:t>
            </a:r>
            <a:r>
              <a:rPr lang="en-GB" b="1" dirty="0"/>
              <a:t> Material	    </a:t>
            </a:r>
            <a:endParaRPr lang="en-DE" b="1" u="sng" dirty="0"/>
          </a:p>
        </p:txBody>
      </p:sp>
      <p:sp>
        <p:nvSpPr>
          <p:cNvPr id="3" name="Rectangle 1">
            <a:extLst>
              <a:ext uri="{FF2B5EF4-FFF2-40B4-BE49-F238E27FC236}">
                <a16:creationId xmlns:a16="http://schemas.microsoft.com/office/drawing/2014/main" id="{092C01D3-90E6-8E19-2266-78EC64AA2408}"/>
              </a:ext>
            </a:extLst>
          </p:cNvPr>
          <p:cNvSpPr>
            <a:spLocks noChangeArrowheads="1"/>
          </p:cNvSpPr>
          <p:nvPr/>
        </p:nvSpPr>
        <p:spPr bwMode="auto">
          <a:xfrm>
            <a:off x="1342547" y="1541468"/>
            <a:ext cx="6531596" cy="203132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DE" dirty="0">
                <a:latin typeface="Calibri" panose="020F0502020204030204" pitchFamily="34" charset="0"/>
                <a:cs typeface="Calibri" panose="020F0502020204030204" pitchFamily="34" charset="0"/>
              </a:rPr>
              <a:t>Verwende das Arbeitsblatt als Vorlage für Situationen, </a:t>
            </a:r>
          </a:p>
          <a:p>
            <a:r>
              <a:rPr lang="en-DE" dirty="0">
                <a:latin typeface="Calibri" panose="020F0502020204030204" pitchFamily="34" charset="0"/>
                <a:cs typeface="Calibri" panose="020F0502020204030204" pitchFamily="34" charset="0"/>
              </a:rPr>
              <a:t>die mit dem 4-Seiten-Modell analysiert werden können. </a:t>
            </a:r>
          </a:p>
          <a:p>
            <a:r>
              <a:rPr lang="en-DE" dirty="0">
                <a:latin typeface="Calibri" panose="020F0502020204030204" pitchFamily="34" charset="0"/>
                <a:cs typeface="Calibri" panose="020F0502020204030204" pitchFamily="34" charset="0"/>
              </a:rPr>
              <a:t>Erstelle jetzt 8 Situationen, wie sie bei Elektroniker-Auszubildenden </a:t>
            </a:r>
          </a:p>
          <a:p>
            <a:r>
              <a:rPr lang="en-GB" dirty="0">
                <a:latin typeface="Calibri" panose="020F0502020204030204" pitchFamily="34" charset="0"/>
                <a:cs typeface="Calibri" panose="020F0502020204030204" pitchFamily="34" charset="0"/>
              </a:rPr>
              <a:t>i</a:t>
            </a:r>
            <a:r>
              <a:rPr lang="en-DE" dirty="0">
                <a:latin typeface="Calibri" panose="020F0502020204030204" pitchFamily="34" charset="0"/>
                <a:cs typeface="Calibri" panose="020F0502020204030204" pitchFamily="34" charset="0"/>
              </a:rPr>
              <a:t>m beruflichen Alltag vorkommen können. </a:t>
            </a:r>
          </a:p>
          <a:p>
            <a:r>
              <a:rPr lang="en-DE" dirty="0">
                <a:latin typeface="Calibri" panose="020F0502020204030204" pitchFamily="34" charset="0"/>
                <a:cs typeface="Calibri" panose="020F0502020204030204" pitchFamily="34" charset="0"/>
              </a:rPr>
              <a:t>Erstelle erst die Situationen. </a:t>
            </a:r>
          </a:p>
          <a:p>
            <a:r>
              <a:rPr lang="en-DE" dirty="0">
                <a:latin typeface="Calibri" panose="020F0502020204030204" pitchFamily="34" charset="0"/>
                <a:cs typeface="Calibri" panose="020F0502020204030204" pitchFamily="34" charset="0"/>
              </a:rPr>
              <a:t>Gib danach die jeweiligen Lösungen an. </a:t>
            </a:r>
          </a:p>
          <a:p>
            <a:r>
              <a:rPr lang="en-DE" dirty="0">
                <a:latin typeface="Calibri" panose="020F0502020204030204" pitchFamily="34" charset="0"/>
                <a:cs typeface="Calibri" panose="020F0502020204030204" pitchFamily="34" charset="0"/>
              </a:rPr>
              <a:t>Denke genau und lange nach.</a:t>
            </a:r>
            <a:endParaRPr kumimoji="0" lang="en-DE" altLang="en-DE" b="0" i="0" u="none" strike="noStrike" cap="none" normalizeH="0" baseline="0" dirty="0">
              <a:ln>
                <a:noFill/>
              </a:ln>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0883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DF146-1AD5-295F-07F3-3DD5FAE2DD4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749565C-98F5-90B2-017A-B06570815768}"/>
              </a:ext>
            </a:extLst>
          </p:cNvPr>
          <p:cNvSpPr txBox="1"/>
          <p:nvPr/>
        </p:nvSpPr>
        <p:spPr>
          <a:xfrm>
            <a:off x="313400" y="795839"/>
            <a:ext cx="7850886" cy="369332"/>
          </a:xfrm>
          <a:prstGeom prst="rect">
            <a:avLst/>
          </a:prstGeom>
          <a:noFill/>
        </p:spPr>
        <p:txBody>
          <a:bodyPr wrap="square" rtlCol="0">
            <a:spAutoFit/>
          </a:bodyPr>
          <a:lstStyle/>
          <a:p>
            <a:r>
              <a:rPr lang="en-GB" b="1" u="sng" dirty="0" err="1"/>
              <a:t>Beispiel</a:t>
            </a:r>
            <a:r>
              <a:rPr lang="en-GB" b="1" u="sng" dirty="0"/>
              <a:t>:</a:t>
            </a:r>
            <a:r>
              <a:rPr lang="en-GB" b="1" dirty="0"/>
              <a:t>     (B) </a:t>
            </a:r>
            <a:r>
              <a:rPr lang="en-GB" b="1" dirty="0" err="1"/>
              <a:t>Umschreiben</a:t>
            </a:r>
            <a:r>
              <a:rPr lang="en-GB" b="1" dirty="0"/>
              <a:t> von </a:t>
            </a:r>
            <a:r>
              <a:rPr lang="en-GB" b="1" dirty="0" err="1"/>
              <a:t>altem</a:t>
            </a:r>
            <a:r>
              <a:rPr lang="en-GB" b="1" dirty="0"/>
              <a:t> Material …	    </a:t>
            </a:r>
            <a:endParaRPr lang="en-DE" b="1" u="sng" dirty="0"/>
          </a:p>
        </p:txBody>
      </p:sp>
      <p:pic>
        <p:nvPicPr>
          <p:cNvPr id="5" name="Picture 4" descr="A white sheet of paper with black lines&#10;&#10;AI-generated content may be incorrect.">
            <a:extLst>
              <a:ext uri="{FF2B5EF4-FFF2-40B4-BE49-F238E27FC236}">
                <a16:creationId xmlns:a16="http://schemas.microsoft.com/office/drawing/2014/main" id="{304B872A-9ECB-FAB7-0B70-10F233D34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025" y="1165172"/>
            <a:ext cx="3493186" cy="4876893"/>
          </a:xfrm>
          <a:prstGeom prst="rect">
            <a:avLst/>
          </a:prstGeom>
        </p:spPr>
      </p:pic>
      <p:pic>
        <p:nvPicPr>
          <p:cNvPr id="7" name="Picture 6" descr="A white paper with black text&#10;&#10;AI-generated content may be incorrect.">
            <a:extLst>
              <a:ext uri="{FF2B5EF4-FFF2-40B4-BE49-F238E27FC236}">
                <a16:creationId xmlns:a16="http://schemas.microsoft.com/office/drawing/2014/main" id="{66A38190-A5D1-D29F-B846-248CA0972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566" y="1145075"/>
            <a:ext cx="3421091" cy="4896990"/>
          </a:xfrm>
          <a:prstGeom prst="rect">
            <a:avLst/>
          </a:prstGeom>
        </p:spPr>
      </p:pic>
      <p:sp>
        <p:nvSpPr>
          <p:cNvPr id="11" name="TextBox 10">
            <a:extLst>
              <a:ext uri="{FF2B5EF4-FFF2-40B4-BE49-F238E27FC236}">
                <a16:creationId xmlns:a16="http://schemas.microsoft.com/office/drawing/2014/main" id="{ECF57794-C83F-7241-7E3E-D404F1E9A114}"/>
              </a:ext>
            </a:extLst>
          </p:cNvPr>
          <p:cNvSpPr txBox="1"/>
          <p:nvPr/>
        </p:nvSpPr>
        <p:spPr>
          <a:xfrm>
            <a:off x="3726180" y="6114302"/>
            <a:ext cx="2367571" cy="276999"/>
          </a:xfrm>
          <a:prstGeom prst="rect">
            <a:avLst/>
          </a:prstGeom>
          <a:noFill/>
        </p:spPr>
        <p:txBody>
          <a:bodyPr wrap="none" rtlCol="0">
            <a:spAutoFit/>
          </a:bodyPr>
          <a:lstStyle/>
          <a:p>
            <a:r>
              <a:rPr lang="en-DE" sz="1200" dirty="0"/>
              <a:t>Quelle: Kommunikado. Klett, 2000.</a:t>
            </a:r>
          </a:p>
        </p:txBody>
      </p:sp>
    </p:spTree>
    <p:extLst>
      <p:ext uri="{BB962C8B-B14F-4D97-AF65-F5344CB8AC3E}">
        <p14:creationId xmlns:p14="http://schemas.microsoft.com/office/powerpoint/2010/main" val="4234079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D9F31-B5C7-3572-D589-C5C8652781D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5151A41-D67D-514B-84B8-2AF87378A0D1}"/>
              </a:ext>
            </a:extLst>
          </p:cNvPr>
          <p:cNvSpPr txBox="1"/>
          <p:nvPr/>
        </p:nvSpPr>
        <p:spPr>
          <a:xfrm>
            <a:off x="313400" y="795839"/>
            <a:ext cx="7850886" cy="369332"/>
          </a:xfrm>
          <a:prstGeom prst="rect">
            <a:avLst/>
          </a:prstGeom>
          <a:noFill/>
        </p:spPr>
        <p:txBody>
          <a:bodyPr wrap="square" rtlCol="0">
            <a:spAutoFit/>
          </a:bodyPr>
          <a:lstStyle/>
          <a:p>
            <a:r>
              <a:rPr lang="en-GB" b="1" u="sng" dirty="0" err="1"/>
              <a:t>Beispiel</a:t>
            </a:r>
            <a:r>
              <a:rPr lang="en-GB" b="1" u="sng" dirty="0"/>
              <a:t>:</a:t>
            </a:r>
            <a:r>
              <a:rPr lang="en-GB" b="1" dirty="0"/>
              <a:t>     (C) … </a:t>
            </a:r>
            <a:r>
              <a:rPr lang="en-GB" b="1" dirty="0" err="1"/>
              <a:t>zu</a:t>
            </a:r>
            <a:r>
              <a:rPr lang="en-GB" b="1" dirty="0"/>
              <a:t> </a:t>
            </a:r>
            <a:r>
              <a:rPr lang="en-GB" b="1" dirty="0" err="1"/>
              <a:t>neuem</a:t>
            </a:r>
            <a:r>
              <a:rPr lang="en-GB" b="1" dirty="0"/>
              <a:t> Material	    </a:t>
            </a:r>
            <a:endParaRPr lang="en-DE" b="1" u="sng" dirty="0"/>
          </a:p>
        </p:txBody>
      </p:sp>
      <p:pic>
        <p:nvPicPr>
          <p:cNvPr id="3" name="Picture 2" descr="A paper with text on it&#10;&#10;AI-generated content may be incorrect.">
            <a:extLst>
              <a:ext uri="{FF2B5EF4-FFF2-40B4-BE49-F238E27FC236}">
                <a16:creationId xmlns:a16="http://schemas.microsoft.com/office/drawing/2014/main" id="{8851278C-41A0-4DA0-EF03-51F8115A1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837" y="1239049"/>
            <a:ext cx="3251363" cy="4823112"/>
          </a:xfrm>
          <a:prstGeom prst="rect">
            <a:avLst/>
          </a:prstGeom>
        </p:spPr>
      </p:pic>
      <p:pic>
        <p:nvPicPr>
          <p:cNvPr id="6" name="Picture 5" descr="A white grid with black text&#10;&#10;AI-generated content may be incorrect.">
            <a:extLst>
              <a:ext uri="{FF2B5EF4-FFF2-40B4-BE49-F238E27FC236}">
                <a16:creationId xmlns:a16="http://schemas.microsoft.com/office/drawing/2014/main" id="{CDC038A6-EB09-12AB-3C58-F03E76E6D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064" y="1165171"/>
            <a:ext cx="3302272" cy="4896990"/>
          </a:xfrm>
          <a:prstGeom prst="rect">
            <a:avLst/>
          </a:prstGeom>
        </p:spPr>
      </p:pic>
      <p:sp>
        <p:nvSpPr>
          <p:cNvPr id="2" name="TextBox 1">
            <a:extLst>
              <a:ext uri="{FF2B5EF4-FFF2-40B4-BE49-F238E27FC236}">
                <a16:creationId xmlns:a16="http://schemas.microsoft.com/office/drawing/2014/main" id="{903CEE12-808D-EE63-312D-7CFEC425E5BC}"/>
              </a:ext>
            </a:extLst>
          </p:cNvPr>
          <p:cNvSpPr txBox="1"/>
          <p:nvPr/>
        </p:nvSpPr>
        <p:spPr>
          <a:xfrm>
            <a:off x="4345098" y="6136039"/>
            <a:ext cx="887914" cy="307777"/>
          </a:xfrm>
          <a:prstGeom prst="rect">
            <a:avLst/>
          </a:prstGeom>
          <a:noFill/>
        </p:spPr>
        <p:txBody>
          <a:bodyPr wrap="square" rtlCol="0">
            <a:spAutoFit/>
          </a:bodyPr>
          <a:lstStyle/>
          <a:p>
            <a:r>
              <a:rPr lang="en-DE" sz="1400" dirty="0"/>
              <a:t>(GPT5.2)</a:t>
            </a:r>
          </a:p>
        </p:txBody>
      </p:sp>
    </p:spTree>
    <p:extLst>
      <p:ext uri="{BB962C8B-B14F-4D97-AF65-F5344CB8AC3E}">
        <p14:creationId xmlns:p14="http://schemas.microsoft.com/office/powerpoint/2010/main" val="256385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606AA-13C5-5A39-A873-E2149852915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B9D51B0-A64E-378D-ECC4-5AC1870D8F37}"/>
              </a:ext>
            </a:extLst>
          </p:cNvPr>
          <p:cNvSpPr txBox="1"/>
          <p:nvPr/>
        </p:nvSpPr>
        <p:spPr>
          <a:xfrm>
            <a:off x="1130548" y="1359851"/>
            <a:ext cx="7472383" cy="4247317"/>
          </a:xfrm>
          <a:prstGeom prst="rect">
            <a:avLst/>
          </a:prstGeom>
          <a:noFill/>
          <a:ln>
            <a:solidFill>
              <a:schemeClr val="accent1"/>
            </a:solidFill>
          </a:ln>
        </p:spPr>
        <p:txBody>
          <a:bodyPr wrap="square" rtlCol="0">
            <a:spAutoFit/>
          </a:bodyPr>
          <a:lstStyle/>
          <a:p>
            <a:r>
              <a:rPr lang="en-DE" dirty="0">
                <a:solidFill>
                  <a:schemeClr val="accent6"/>
                </a:solidFill>
              </a:rPr>
              <a:t>Du bist Deutschlehrkraft an einem BK in NRW, auch Fachleiter und Moderationskraft. Du bist sehr genau.</a:t>
            </a:r>
            <a:br>
              <a:rPr lang="en-DE" dirty="0"/>
            </a:br>
            <a:r>
              <a:rPr lang="en-DE" dirty="0">
                <a:solidFill>
                  <a:schemeClr val="accent5"/>
                </a:solidFill>
              </a:rPr>
              <a:t>Du willst einen Prompt nach dem Schema "Persona, Aufgabe, Kriterien, </a:t>
            </a:r>
          </a:p>
          <a:p>
            <a:r>
              <a:rPr lang="en-DE" dirty="0">
                <a:solidFill>
                  <a:schemeClr val="accent5"/>
                </a:solidFill>
              </a:rPr>
              <a:t>Ziel, Format und Refinement" erstellen.</a:t>
            </a:r>
            <a:br>
              <a:rPr lang="en-DE" dirty="0">
                <a:solidFill>
                  <a:schemeClr val="accent5"/>
                </a:solidFill>
              </a:rPr>
            </a:br>
            <a:r>
              <a:rPr lang="en-DE" dirty="0">
                <a:solidFill>
                  <a:schemeClr val="accent5"/>
                </a:solidFill>
              </a:rPr>
              <a:t>Es geht ums Thema "Zusammenfassung von Sachtexten für Lernende im DaZ".</a:t>
            </a:r>
            <a:br>
              <a:rPr lang="en-DE" dirty="0"/>
            </a:br>
            <a:r>
              <a:rPr lang="en-DE" dirty="0">
                <a:solidFill>
                  <a:schemeClr val="tx2"/>
                </a:solidFill>
              </a:rPr>
              <a:t>Der generierte Text soll max. 50% der Länge des Originaltextes umfassen </a:t>
            </a:r>
          </a:p>
          <a:p>
            <a:r>
              <a:rPr lang="en-DE" dirty="0">
                <a:solidFill>
                  <a:schemeClr val="tx2"/>
                </a:solidFill>
              </a:rPr>
              <a:t>und in einfachem Deutsch sachlich verfasst werden, d.h. gemäß GER als </a:t>
            </a:r>
          </a:p>
          <a:p>
            <a:r>
              <a:rPr lang="en-DE" dirty="0">
                <a:solidFill>
                  <a:schemeClr val="tx2"/>
                </a:solidFill>
              </a:rPr>
              <a:t>Stufe A1 bis A2.</a:t>
            </a:r>
            <a:br>
              <a:rPr lang="en-DE" dirty="0">
                <a:solidFill>
                  <a:schemeClr val="tx2"/>
                </a:solidFill>
              </a:rPr>
            </a:br>
            <a:r>
              <a:rPr lang="en-DE" dirty="0">
                <a:solidFill>
                  <a:schemeClr val="accent3"/>
                </a:solidFill>
              </a:rPr>
              <a:t>Der generierte Text soll den Lernenden helfen, auch schwierige deutsche Texte zu verstehen. </a:t>
            </a:r>
            <a:r>
              <a:rPr lang="en-DE" dirty="0">
                <a:solidFill>
                  <a:srgbClr val="00B050"/>
                </a:solidFill>
              </a:rPr>
              <a:t>Außerdem soll er als Aufbau eine kurze Einleitung aufweisen und dann im Hauptteil den Originaltext zusammenfassen.</a:t>
            </a:r>
            <a:br>
              <a:rPr lang="en-DE" dirty="0"/>
            </a:br>
            <a:r>
              <a:rPr lang="en-DE" dirty="0"/>
              <a:t>Schreibe nun diesen Prompt für Zusammenfassungen von Texten. Lasse dir Zeit, lasse nichts aus.</a:t>
            </a:r>
            <a:br>
              <a:rPr lang="en-DE" dirty="0"/>
            </a:br>
            <a:r>
              <a:rPr lang="en-DE" dirty="0">
                <a:solidFill>
                  <a:schemeClr val="accent2">
                    <a:lumMod val="75000"/>
                  </a:schemeClr>
                </a:solidFill>
              </a:rPr>
              <a:t>Gehe danach dein Ergebnis durch. Wenn Fehler vorliegen, korrigiere diese und gib erneut den gesamten Prompt in der verbesserten Version aus. </a:t>
            </a:r>
          </a:p>
        </p:txBody>
      </p:sp>
      <p:sp>
        <p:nvSpPr>
          <p:cNvPr id="3" name="TextBox 2">
            <a:extLst>
              <a:ext uri="{FF2B5EF4-FFF2-40B4-BE49-F238E27FC236}">
                <a16:creationId xmlns:a16="http://schemas.microsoft.com/office/drawing/2014/main" id="{8706E2D1-8044-5ACC-8FD2-8208EB7BA615}"/>
              </a:ext>
            </a:extLst>
          </p:cNvPr>
          <p:cNvSpPr txBox="1"/>
          <p:nvPr/>
        </p:nvSpPr>
        <p:spPr>
          <a:xfrm>
            <a:off x="257907" y="788798"/>
            <a:ext cx="7472383"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Erstellung</a:t>
            </a:r>
            <a:r>
              <a:rPr lang="en-GB" b="1" dirty="0"/>
              <a:t> </a:t>
            </a:r>
            <a:r>
              <a:rPr lang="en-GB" b="1" dirty="0" err="1"/>
              <a:t>eines</a:t>
            </a:r>
            <a:r>
              <a:rPr lang="en-GB" b="1" dirty="0"/>
              <a:t> Prompts </a:t>
            </a:r>
            <a:r>
              <a:rPr lang="en-GB" b="1" dirty="0" err="1"/>
              <a:t>zur</a:t>
            </a:r>
            <a:r>
              <a:rPr lang="en-GB" b="1" dirty="0"/>
              <a:t> </a:t>
            </a:r>
            <a:r>
              <a:rPr lang="en-GB" b="1" dirty="0" err="1"/>
              <a:t>Zusammenfassung</a:t>
            </a:r>
            <a:r>
              <a:rPr lang="en-GB" b="1" dirty="0"/>
              <a:t> von </a:t>
            </a:r>
            <a:r>
              <a:rPr lang="en-GB" b="1" dirty="0" err="1"/>
              <a:t>Texten</a:t>
            </a:r>
            <a:r>
              <a:rPr lang="en-GB" b="1" dirty="0"/>
              <a:t> </a:t>
            </a:r>
            <a:r>
              <a:rPr lang="en-GB" b="1" dirty="0" err="1"/>
              <a:t>bei</a:t>
            </a:r>
            <a:r>
              <a:rPr lang="en-GB" b="1" dirty="0"/>
              <a:t> </a:t>
            </a:r>
            <a:r>
              <a:rPr lang="en-GB" b="1" dirty="0" err="1"/>
              <a:t>DaZ</a:t>
            </a:r>
            <a:r>
              <a:rPr lang="en-GB" b="1" dirty="0"/>
              <a:t> </a:t>
            </a:r>
          </a:p>
        </p:txBody>
      </p:sp>
      <p:sp>
        <p:nvSpPr>
          <p:cNvPr id="4" name="TextBox 3">
            <a:extLst>
              <a:ext uri="{FF2B5EF4-FFF2-40B4-BE49-F238E27FC236}">
                <a16:creationId xmlns:a16="http://schemas.microsoft.com/office/drawing/2014/main" id="{46E088A4-48E6-3F90-CE7E-9292116FFE2D}"/>
              </a:ext>
            </a:extLst>
          </p:cNvPr>
          <p:cNvSpPr txBox="1"/>
          <p:nvPr/>
        </p:nvSpPr>
        <p:spPr>
          <a:xfrm>
            <a:off x="214037" y="4080588"/>
            <a:ext cx="859081" cy="369332"/>
          </a:xfrm>
          <a:prstGeom prst="rect">
            <a:avLst/>
          </a:prstGeom>
          <a:solidFill>
            <a:srgbClr val="00B050"/>
          </a:solidFill>
          <a:ln>
            <a:solidFill>
              <a:schemeClr val="accent6"/>
            </a:solidFill>
          </a:ln>
        </p:spPr>
        <p:txBody>
          <a:bodyPr wrap="none" rtlCol="0">
            <a:spAutoFit/>
          </a:bodyPr>
          <a:lstStyle/>
          <a:p>
            <a:r>
              <a:rPr lang="en-DE" dirty="0"/>
              <a:t>Format</a:t>
            </a:r>
          </a:p>
        </p:txBody>
      </p:sp>
      <p:sp>
        <p:nvSpPr>
          <p:cNvPr id="5" name="TextBox 4">
            <a:extLst>
              <a:ext uri="{FF2B5EF4-FFF2-40B4-BE49-F238E27FC236}">
                <a16:creationId xmlns:a16="http://schemas.microsoft.com/office/drawing/2014/main" id="{DF1860E4-F8D1-EDDD-6C1E-CF2EBC4C2584}"/>
              </a:ext>
            </a:extLst>
          </p:cNvPr>
          <p:cNvSpPr txBox="1"/>
          <p:nvPr/>
        </p:nvSpPr>
        <p:spPr>
          <a:xfrm>
            <a:off x="138823" y="1473596"/>
            <a:ext cx="934295" cy="369332"/>
          </a:xfrm>
          <a:prstGeom prst="rect">
            <a:avLst/>
          </a:prstGeom>
          <a:solidFill>
            <a:schemeClr val="accent6"/>
          </a:solidFill>
          <a:ln>
            <a:solidFill>
              <a:schemeClr val="accent1"/>
            </a:solidFill>
          </a:ln>
        </p:spPr>
        <p:txBody>
          <a:bodyPr wrap="none" rtlCol="0">
            <a:spAutoFit/>
          </a:bodyPr>
          <a:lstStyle/>
          <a:p>
            <a:r>
              <a:rPr lang="en-DE" dirty="0"/>
              <a:t>Persona</a:t>
            </a:r>
          </a:p>
        </p:txBody>
      </p:sp>
      <p:sp>
        <p:nvSpPr>
          <p:cNvPr id="6" name="TextBox 5">
            <a:extLst>
              <a:ext uri="{FF2B5EF4-FFF2-40B4-BE49-F238E27FC236}">
                <a16:creationId xmlns:a16="http://schemas.microsoft.com/office/drawing/2014/main" id="{41247BD3-69CF-C820-2709-81D785FACE14}"/>
              </a:ext>
            </a:extLst>
          </p:cNvPr>
          <p:cNvSpPr txBox="1"/>
          <p:nvPr/>
        </p:nvSpPr>
        <p:spPr>
          <a:xfrm>
            <a:off x="120530" y="2191814"/>
            <a:ext cx="955903" cy="369332"/>
          </a:xfrm>
          <a:prstGeom prst="rect">
            <a:avLst/>
          </a:prstGeom>
          <a:solidFill>
            <a:schemeClr val="accent5"/>
          </a:solidFill>
          <a:ln>
            <a:solidFill>
              <a:schemeClr val="accent6"/>
            </a:solidFill>
          </a:ln>
        </p:spPr>
        <p:txBody>
          <a:bodyPr wrap="none" rtlCol="0">
            <a:spAutoFit/>
          </a:bodyPr>
          <a:lstStyle/>
          <a:p>
            <a:r>
              <a:rPr lang="en-DE" dirty="0"/>
              <a:t>Aufgabe</a:t>
            </a:r>
          </a:p>
        </p:txBody>
      </p:sp>
      <p:sp>
        <p:nvSpPr>
          <p:cNvPr id="7" name="TextBox 6">
            <a:extLst>
              <a:ext uri="{FF2B5EF4-FFF2-40B4-BE49-F238E27FC236}">
                <a16:creationId xmlns:a16="http://schemas.microsoft.com/office/drawing/2014/main" id="{0983BBE3-127D-8876-8C4D-D089A26BE9C6}"/>
              </a:ext>
            </a:extLst>
          </p:cNvPr>
          <p:cNvSpPr txBox="1"/>
          <p:nvPr/>
        </p:nvSpPr>
        <p:spPr>
          <a:xfrm flipH="1">
            <a:off x="541068" y="3667387"/>
            <a:ext cx="532050" cy="369332"/>
          </a:xfrm>
          <a:prstGeom prst="rect">
            <a:avLst/>
          </a:prstGeom>
          <a:solidFill>
            <a:schemeClr val="accent3"/>
          </a:solidFill>
          <a:ln>
            <a:solidFill>
              <a:schemeClr val="accent3"/>
            </a:solidFill>
          </a:ln>
        </p:spPr>
        <p:txBody>
          <a:bodyPr wrap="square" rtlCol="0">
            <a:spAutoFit/>
          </a:bodyPr>
          <a:lstStyle/>
          <a:p>
            <a:r>
              <a:rPr lang="en-DE" dirty="0"/>
              <a:t>Ziel</a:t>
            </a:r>
          </a:p>
        </p:txBody>
      </p:sp>
      <p:sp>
        <p:nvSpPr>
          <p:cNvPr id="8" name="TextBox 7">
            <a:extLst>
              <a:ext uri="{FF2B5EF4-FFF2-40B4-BE49-F238E27FC236}">
                <a16:creationId xmlns:a16="http://schemas.microsoft.com/office/drawing/2014/main" id="{636FE7FD-97DB-623B-8D7A-7CD02AA29A68}"/>
              </a:ext>
            </a:extLst>
          </p:cNvPr>
          <p:cNvSpPr txBox="1"/>
          <p:nvPr/>
        </p:nvSpPr>
        <p:spPr>
          <a:xfrm>
            <a:off x="78615" y="3007470"/>
            <a:ext cx="994503" cy="369332"/>
          </a:xfrm>
          <a:prstGeom prst="rect">
            <a:avLst/>
          </a:prstGeom>
          <a:solidFill>
            <a:schemeClr val="tx2"/>
          </a:solidFill>
          <a:ln>
            <a:solidFill>
              <a:schemeClr val="accent6"/>
            </a:solidFill>
          </a:ln>
        </p:spPr>
        <p:txBody>
          <a:bodyPr wrap="square" rtlCol="0">
            <a:spAutoFit/>
          </a:bodyPr>
          <a:lstStyle/>
          <a:p>
            <a:r>
              <a:rPr lang="en-DE" dirty="0">
                <a:solidFill>
                  <a:schemeClr val="bg1"/>
                </a:solidFill>
              </a:rPr>
              <a:t>Kriterien</a:t>
            </a:r>
          </a:p>
        </p:txBody>
      </p:sp>
      <p:sp>
        <p:nvSpPr>
          <p:cNvPr id="9" name="TextBox 8">
            <a:extLst>
              <a:ext uri="{FF2B5EF4-FFF2-40B4-BE49-F238E27FC236}">
                <a16:creationId xmlns:a16="http://schemas.microsoft.com/office/drawing/2014/main" id="{F8DD56AA-6900-B992-0DCC-6E2B5776EED9}"/>
              </a:ext>
            </a:extLst>
          </p:cNvPr>
          <p:cNvSpPr txBox="1"/>
          <p:nvPr/>
        </p:nvSpPr>
        <p:spPr>
          <a:xfrm>
            <a:off x="1111218" y="5701837"/>
            <a:ext cx="7092982" cy="615553"/>
          </a:xfrm>
          <a:prstGeom prst="rect">
            <a:avLst/>
          </a:prstGeom>
          <a:noFill/>
        </p:spPr>
        <p:txBody>
          <a:bodyPr wrap="square" rtlCol="0">
            <a:spAutoFit/>
          </a:bodyPr>
          <a:lstStyle/>
          <a:p>
            <a:r>
              <a:rPr lang="en-DE" sz="1600" b="1" u="sng" dirty="0"/>
              <a:t>Bemerkungen:</a:t>
            </a:r>
          </a:p>
          <a:p>
            <a:r>
              <a:rPr lang="en-DE" dirty="0"/>
              <a:t>-</a:t>
            </a:r>
            <a:r>
              <a:rPr lang="en-DE" sz="1600" dirty="0"/>
              <a:t>Aspekte überschneiden sich, führen dennoch zu brauchbaren Ergebnissen.</a:t>
            </a:r>
            <a:endParaRPr lang="en-DE" dirty="0"/>
          </a:p>
        </p:txBody>
      </p:sp>
      <p:sp>
        <p:nvSpPr>
          <p:cNvPr id="11" name="TextBox 10">
            <a:extLst>
              <a:ext uri="{FF2B5EF4-FFF2-40B4-BE49-F238E27FC236}">
                <a16:creationId xmlns:a16="http://schemas.microsoft.com/office/drawing/2014/main" id="{B05EB6D4-D409-F534-1BCB-309144189739}"/>
              </a:ext>
            </a:extLst>
          </p:cNvPr>
          <p:cNvSpPr txBox="1"/>
          <p:nvPr/>
        </p:nvSpPr>
        <p:spPr>
          <a:xfrm>
            <a:off x="40514" y="5089784"/>
            <a:ext cx="1051934" cy="307777"/>
          </a:xfrm>
          <a:prstGeom prst="rect">
            <a:avLst/>
          </a:prstGeom>
          <a:solidFill>
            <a:schemeClr val="accent2">
              <a:lumMod val="75000"/>
            </a:schemeClr>
          </a:solidFill>
          <a:ln>
            <a:solidFill>
              <a:schemeClr val="accent1"/>
            </a:solidFill>
          </a:ln>
        </p:spPr>
        <p:txBody>
          <a:bodyPr wrap="square" rtlCol="0">
            <a:spAutoFit/>
          </a:bodyPr>
          <a:lstStyle/>
          <a:p>
            <a:r>
              <a:rPr lang="en-DE" sz="1400" dirty="0">
                <a:solidFill>
                  <a:schemeClr val="bg1"/>
                </a:solidFill>
              </a:rPr>
              <a:t>Refinement</a:t>
            </a:r>
          </a:p>
        </p:txBody>
      </p:sp>
    </p:spTree>
    <p:extLst>
      <p:ext uri="{BB962C8B-B14F-4D97-AF65-F5344CB8AC3E}">
        <p14:creationId xmlns:p14="http://schemas.microsoft.com/office/powerpoint/2010/main" val="2580601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C5B78-F9E3-6B1C-DA7F-13BFB871F0A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CE5CC42-E742-EAA7-ECDA-0AFC5BF03F63}"/>
              </a:ext>
            </a:extLst>
          </p:cNvPr>
          <p:cNvSpPr txBox="1"/>
          <p:nvPr/>
        </p:nvSpPr>
        <p:spPr>
          <a:xfrm>
            <a:off x="313400" y="795839"/>
            <a:ext cx="7850886"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Wortgeländer</a:t>
            </a:r>
            <a:r>
              <a:rPr lang="en-GB" b="1" dirty="0"/>
              <a:t> 12. Klasse, </a:t>
            </a:r>
            <a:r>
              <a:rPr lang="en-GB" b="1" dirty="0" err="1"/>
              <a:t>textgebundene</a:t>
            </a:r>
            <a:r>
              <a:rPr lang="en-GB" b="1" dirty="0"/>
              <a:t> </a:t>
            </a:r>
            <a:r>
              <a:rPr lang="en-GB" b="1" dirty="0" err="1"/>
              <a:t>Erörterung</a:t>
            </a:r>
            <a:r>
              <a:rPr lang="en-GB" b="1" dirty="0"/>
              <a:t>	    </a:t>
            </a:r>
            <a:endParaRPr lang="en-DE" b="1" u="sng" dirty="0"/>
          </a:p>
        </p:txBody>
      </p:sp>
      <p:sp>
        <p:nvSpPr>
          <p:cNvPr id="2" name="TextBox 1">
            <a:extLst>
              <a:ext uri="{FF2B5EF4-FFF2-40B4-BE49-F238E27FC236}">
                <a16:creationId xmlns:a16="http://schemas.microsoft.com/office/drawing/2014/main" id="{A920498E-015C-ECAA-6FB1-49048C8EC8C9}"/>
              </a:ext>
            </a:extLst>
          </p:cNvPr>
          <p:cNvSpPr txBox="1"/>
          <p:nvPr/>
        </p:nvSpPr>
        <p:spPr>
          <a:xfrm>
            <a:off x="1380566" y="1398494"/>
            <a:ext cx="6095999" cy="923330"/>
          </a:xfrm>
          <a:prstGeom prst="rect">
            <a:avLst/>
          </a:prstGeom>
          <a:solidFill>
            <a:schemeClr val="bg1"/>
          </a:solidFill>
          <a:ln>
            <a:solidFill>
              <a:schemeClr val="accent1"/>
            </a:solidFill>
          </a:ln>
        </p:spPr>
        <p:txBody>
          <a:bodyPr wrap="square" rtlCol="0">
            <a:spAutoFit/>
          </a:bodyPr>
          <a:lstStyle/>
          <a:p>
            <a:r>
              <a:rPr lang="en-GB" dirty="0"/>
              <a:t>Gib </a:t>
            </a:r>
            <a:r>
              <a:rPr lang="en-GB" dirty="0" err="1"/>
              <a:t>Beispiele</a:t>
            </a:r>
            <a:r>
              <a:rPr lang="en-GB" dirty="0"/>
              <a:t> </a:t>
            </a:r>
            <a:r>
              <a:rPr lang="en-GB" dirty="0" err="1"/>
              <a:t>dafür</a:t>
            </a:r>
            <a:r>
              <a:rPr lang="en-GB" dirty="0"/>
              <a:t>, </a:t>
            </a:r>
            <a:r>
              <a:rPr lang="en-GB" dirty="0" err="1"/>
              <a:t>wie</a:t>
            </a:r>
            <a:r>
              <a:rPr lang="en-GB" dirty="0"/>
              <a:t> du </a:t>
            </a:r>
            <a:r>
              <a:rPr lang="en-GB" dirty="0" err="1"/>
              <a:t>ein</a:t>
            </a:r>
            <a:r>
              <a:rPr lang="en-GB" dirty="0"/>
              <a:t> </a:t>
            </a:r>
            <a:r>
              <a:rPr lang="en-GB" dirty="0" err="1"/>
              <a:t>Wortgeländer</a:t>
            </a:r>
            <a:r>
              <a:rPr lang="en-GB" dirty="0"/>
              <a:t> </a:t>
            </a:r>
            <a:r>
              <a:rPr lang="en-GB" dirty="0" err="1"/>
              <a:t>erstellen</a:t>
            </a:r>
            <a:r>
              <a:rPr lang="en-GB" dirty="0"/>
              <a:t> </a:t>
            </a:r>
            <a:r>
              <a:rPr lang="en-GB" dirty="0" err="1"/>
              <a:t>würdest</a:t>
            </a:r>
            <a:r>
              <a:rPr lang="en-GB" dirty="0"/>
              <a:t>.       Tue dies für </a:t>
            </a:r>
            <a:r>
              <a:rPr lang="en-GB" dirty="0" err="1"/>
              <a:t>eine</a:t>
            </a:r>
            <a:r>
              <a:rPr lang="en-GB" dirty="0"/>
              <a:t> Klasse am </a:t>
            </a:r>
            <a:r>
              <a:rPr lang="en-GB" dirty="0" err="1"/>
              <a:t>Berufskolleg</a:t>
            </a:r>
            <a:r>
              <a:rPr lang="en-GB" dirty="0"/>
              <a:t> in der 12. Klasse, die </a:t>
            </a:r>
          </a:p>
          <a:p>
            <a:r>
              <a:rPr lang="en-GB" dirty="0" err="1"/>
              <a:t>struggelt</a:t>
            </a:r>
            <a:r>
              <a:rPr lang="en-GB" dirty="0"/>
              <a:t> </a:t>
            </a:r>
            <a:r>
              <a:rPr lang="en-GB" dirty="0" err="1"/>
              <a:t>beim</a:t>
            </a:r>
            <a:r>
              <a:rPr lang="en-GB" dirty="0"/>
              <a:t> </a:t>
            </a:r>
            <a:r>
              <a:rPr lang="en-GB" dirty="0" err="1"/>
              <a:t>Schreiben</a:t>
            </a:r>
            <a:r>
              <a:rPr lang="en-GB" dirty="0"/>
              <a:t> </a:t>
            </a:r>
            <a:r>
              <a:rPr lang="en-GB" dirty="0" err="1"/>
              <a:t>einer</a:t>
            </a:r>
            <a:r>
              <a:rPr lang="en-GB" dirty="0"/>
              <a:t> </a:t>
            </a:r>
            <a:r>
              <a:rPr lang="en-GB" dirty="0" err="1"/>
              <a:t>textgebundenen</a:t>
            </a:r>
            <a:r>
              <a:rPr lang="en-GB" dirty="0"/>
              <a:t> </a:t>
            </a:r>
            <a:r>
              <a:rPr lang="en-GB" dirty="0" err="1"/>
              <a:t>Erörterung</a:t>
            </a:r>
            <a:r>
              <a:rPr lang="en-GB" dirty="0"/>
              <a:t>.</a:t>
            </a:r>
            <a:endParaRPr lang="en-DE" dirty="0"/>
          </a:p>
        </p:txBody>
      </p:sp>
      <p:pic>
        <p:nvPicPr>
          <p:cNvPr id="11" name="Picture 10" descr="A white text with black text&#10;&#10;AI-generated content may be incorrect.">
            <a:extLst>
              <a:ext uri="{FF2B5EF4-FFF2-40B4-BE49-F238E27FC236}">
                <a16:creationId xmlns:a16="http://schemas.microsoft.com/office/drawing/2014/main" id="{32D23F69-7B04-172E-16CF-628BC94AE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256" y="2944167"/>
            <a:ext cx="7340025" cy="3117994"/>
          </a:xfrm>
          <a:prstGeom prst="rect">
            <a:avLst/>
          </a:prstGeom>
        </p:spPr>
      </p:pic>
    </p:spTree>
    <p:extLst>
      <p:ext uri="{BB962C8B-B14F-4D97-AF65-F5344CB8AC3E}">
        <p14:creationId xmlns:p14="http://schemas.microsoft.com/office/powerpoint/2010/main" val="3397691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D71AF-CC86-E38E-8624-6CA9F334A1E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5118A6C-4FF5-4194-349C-3553FDB35C1B}"/>
              </a:ext>
            </a:extLst>
          </p:cNvPr>
          <p:cNvSpPr txBox="1"/>
          <p:nvPr/>
        </p:nvSpPr>
        <p:spPr>
          <a:xfrm>
            <a:off x="313400" y="795839"/>
            <a:ext cx="7850886"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Wortgeländer</a:t>
            </a:r>
            <a:r>
              <a:rPr lang="en-GB" b="1" dirty="0"/>
              <a:t> 12. Klasse, </a:t>
            </a:r>
            <a:r>
              <a:rPr lang="en-GB" b="1" dirty="0" err="1"/>
              <a:t>textgebundene</a:t>
            </a:r>
            <a:r>
              <a:rPr lang="en-GB" b="1" dirty="0"/>
              <a:t> </a:t>
            </a:r>
            <a:r>
              <a:rPr lang="en-GB" b="1" dirty="0" err="1"/>
              <a:t>Erörterung</a:t>
            </a:r>
            <a:r>
              <a:rPr lang="en-GB" b="1" dirty="0"/>
              <a:t>	    </a:t>
            </a:r>
            <a:endParaRPr lang="en-DE" b="1" u="sng" dirty="0"/>
          </a:p>
        </p:txBody>
      </p:sp>
      <p:pic>
        <p:nvPicPr>
          <p:cNvPr id="4" name="Picture 3" descr="A paper with text and a black text&#10;&#10;AI-generated content may be incorrect.">
            <a:extLst>
              <a:ext uri="{FF2B5EF4-FFF2-40B4-BE49-F238E27FC236}">
                <a16:creationId xmlns:a16="http://schemas.microsoft.com/office/drawing/2014/main" id="{C91F8EC4-F888-6AC1-50EC-97257C5BB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01" y="1266092"/>
            <a:ext cx="3918678" cy="4796070"/>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8DB700AA-A339-8214-988C-F9D8F0A39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66091"/>
            <a:ext cx="3918678" cy="4796070"/>
          </a:xfrm>
          <a:prstGeom prst="rect">
            <a:avLst/>
          </a:prstGeom>
        </p:spPr>
      </p:pic>
      <p:sp>
        <p:nvSpPr>
          <p:cNvPr id="2" name="TextBox 1">
            <a:extLst>
              <a:ext uri="{FF2B5EF4-FFF2-40B4-BE49-F238E27FC236}">
                <a16:creationId xmlns:a16="http://schemas.microsoft.com/office/drawing/2014/main" id="{39E70F29-700B-2378-8304-E05A3B98D691}"/>
              </a:ext>
            </a:extLst>
          </p:cNvPr>
          <p:cNvSpPr txBox="1"/>
          <p:nvPr/>
        </p:nvSpPr>
        <p:spPr>
          <a:xfrm>
            <a:off x="4164260" y="6163081"/>
            <a:ext cx="815480" cy="307777"/>
          </a:xfrm>
          <a:prstGeom prst="rect">
            <a:avLst/>
          </a:prstGeom>
          <a:noFill/>
        </p:spPr>
        <p:txBody>
          <a:bodyPr wrap="none" rtlCol="0">
            <a:spAutoFit/>
          </a:bodyPr>
          <a:lstStyle/>
          <a:p>
            <a:r>
              <a:rPr lang="en-DE" sz="1400" dirty="0"/>
              <a:t>(GPT5.2)</a:t>
            </a:r>
            <a:endParaRPr lang="en-DE" dirty="0"/>
          </a:p>
        </p:txBody>
      </p:sp>
    </p:spTree>
    <p:extLst>
      <p:ext uri="{BB962C8B-B14F-4D97-AF65-F5344CB8AC3E}">
        <p14:creationId xmlns:p14="http://schemas.microsoft.com/office/powerpoint/2010/main" val="2505538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6D2C1-E329-AF5E-3BB0-526E9377F66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9795C2D-DB30-6393-646F-941F1F3EFFB4}"/>
              </a:ext>
            </a:extLst>
          </p:cNvPr>
          <p:cNvSpPr txBox="1"/>
          <p:nvPr/>
        </p:nvSpPr>
        <p:spPr>
          <a:xfrm>
            <a:off x="313400" y="795839"/>
            <a:ext cx="7850886" cy="369332"/>
          </a:xfrm>
          <a:prstGeom prst="rect">
            <a:avLst/>
          </a:prstGeom>
          <a:noFill/>
        </p:spPr>
        <p:txBody>
          <a:bodyPr wrap="square" rtlCol="0">
            <a:spAutoFit/>
          </a:bodyPr>
          <a:lstStyle/>
          <a:p>
            <a:r>
              <a:rPr lang="en-GB" b="1" u="sng"/>
              <a:t>Beispiel:</a:t>
            </a:r>
            <a:r>
              <a:rPr lang="en-GB" b="1"/>
              <a:t>     Wortgeländer 12. Klasse, textgebundene Erörterung	    </a:t>
            </a:r>
            <a:endParaRPr lang="en-DE" b="1" u="sng" dirty="0"/>
          </a:p>
        </p:txBody>
      </p:sp>
      <p:pic>
        <p:nvPicPr>
          <p:cNvPr id="10" name="Picture 9" descr="A screenshot of a white paper&#10;&#10;AI-generated content may be incorrect.">
            <a:extLst>
              <a:ext uri="{FF2B5EF4-FFF2-40B4-BE49-F238E27FC236}">
                <a16:creationId xmlns:a16="http://schemas.microsoft.com/office/drawing/2014/main" id="{AF1E867A-061A-2275-9BD9-F338E723B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43" y="1262632"/>
            <a:ext cx="4025518" cy="4438926"/>
          </a:xfrm>
          <a:prstGeom prst="rect">
            <a:avLst/>
          </a:prstGeom>
        </p:spPr>
      </p:pic>
      <p:pic>
        <p:nvPicPr>
          <p:cNvPr id="12" name="Picture 11" descr="A screenshot of a computer&#10;&#10;AI-generated content may be incorrect.">
            <a:extLst>
              <a:ext uri="{FF2B5EF4-FFF2-40B4-BE49-F238E27FC236}">
                <a16:creationId xmlns:a16="http://schemas.microsoft.com/office/drawing/2014/main" id="{17896526-0220-A2A4-8EA0-344314475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3" y="1298490"/>
            <a:ext cx="3937171" cy="2901950"/>
          </a:xfrm>
          <a:prstGeom prst="rect">
            <a:avLst/>
          </a:prstGeom>
        </p:spPr>
      </p:pic>
      <p:sp>
        <p:nvSpPr>
          <p:cNvPr id="2" name="TextBox 1">
            <a:extLst>
              <a:ext uri="{FF2B5EF4-FFF2-40B4-BE49-F238E27FC236}">
                <a16:creationId xmlns:a16="http://schemas.microsoft.com/office/drawing/2014/main" id="{5E99B3E4-A1D2-0146-799C-DE3759B6FF47}"/>
              </a:ext>
            </a:extLst>
          </p:cNvPr>
          <p:cNvSpPr txBox="1"/>
          <p:nvPr/>
        </p:nvSpPr>
        <p:spPr>
          <a:xfrm>
            <a:off x="4164260" y="6062161"/>
            <a:ext cx="815480" cy="307777"/>
          </a:xfrm>
          <a:prstGeom prst="rect">
            <a:avLst/>
          </a:prstGeom>
          <a:noFill/>
        </p:spPr>
        <p:txBody>
          <a:bodyPr wrap="none" rtlCol="0">
            <a:spAutoFit/>
          </a:bodyPr>
          <a:lstStyle/>
          <a:p>
            <a:r>
              <a:rPr lang="en-DE" sz="1400" dirty="0"/>
              <a:t>(GPT5.2)</a:t>
            </a:r>
          </a:p>
        </p:txBody>
      </p:sp>
    </p:spTree>
    <p:extLst>
      <p:ext uri="{BB962C8B-B14F-4D97-AF65-F5344CB8AC3E}">
        <p14:creationId xmlns:p14="http://schemas.microsoft.com/office/powerpoint/2010/main" val="2545256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CA6E0-7259-E7C6-41FB-54007BDB347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8C199E6-4A76-3C3F-3FF5-8FC7B95123FF}"/>
              </a:ext>
            </a:extLst>
          </p:cNvPr>
          <p:cNvSpPr txBox="1"/>
          <p:nvPr/>
        </p:nvSpPr>
        <p:spPr>
          <a:xfrm>
            <a:off x="313400" y="795839"/>
            <a:ext cx="7850886" cy="369332"/>
          </a:xfrm>
          <a:prstGeom prst="rect">
            <a:avLst/>
          </a:prstGeom>
          <a:noFill/>
        </p:spPr>
        <p:txBody>
          <a:bodyPr wrap="square" rtlCol="0">
            <a:spAutoFit/>
          </a:bodyPr>
          <a:lstStyle/>
          <a:p>
            <a:r>
              <a:rPr lang="en-GB" b="1" u="sng" dirty="0" err="1"/>
              <a:t>Beispiel</a:t>
            </a:r>
            <a:r>
              <a:rPr lang="en-GB" b="1" u="sng" dirty="0"/>
              <a:t>:</a:t>
            </a:r>
            <a:r>
              <a:rPr lang="en-GB" b="1" dirty="0"/>
              <a:t> True-False-</a:t>
            </a:r>
            <a:r>
              <a:rPr lang="en-GB" b="1" dirty="0" err="1"/>
              <a:t>Aussagen</a:t>
            </a:r>
            <a:r>
              <a:rPr lang="en-GB" b="1" dirty="0"/>
              <a:t> </a:t>
            </a:r>
            <a:r>
              <a:rPr lang="en-GB" b="1" dirty="0" err="1"/>
              <a:t>zum</a:t>
            </a:r>
            <a:r>
              <a:rPr lang="en-GB" b="1" dirty="0"/>
              <a:t> Thema </a:t>
            </a:r>
            <a:r>
              <a:rPr lang="en-GB" b="1" dirty="0" err="1"/>
              <a:t>rhetorische</a:t>
            </a:r>
            <a:r>
              <a:rPr lang="en-GB" b="1" dirty="0"/>
              <a:t> Mittel	    </a:t>
            </a:r>
            <a:endParaRPr lang="en-DE" b="1" u="sng" dirty="0"/>
          </a:p>
        </p:txBody>
      </p:sp>
      <p:sp>
        <p:nvSpPr>
          <p:cNvPr id="17" name="TextBox 16">
            <a:extLst>
              <a:ext uri="{FF2B5EF4-FFF2-40B4-BE49-F238E27FC236}">
                <a16:creationId xmlns:a16="http://schemas.microsoft.com/office/drawing/2014/main" id="{F2D59FD0-9B32-5463-3C2D-6D9C0A17A72D}"/>
              </a:ext>
            </a:extLst>
          </p:cNvPr>
          <p:cNvSpPr txBox="1"/>
          <p:nvPr/>
        </p:nvSpPr>
        <p:spPr>
          <a:xfrm>
            <a:off x="1167063" y="1491914"/>
            <a:ext cx="6148138" cy="1477328"/>
          </a:xfrm>
          <a:prstGeom prst="rect">
            <a:avLst/>
          </a:prstGeom>
          <a:noFill/>
          <a:ln>
            <a:solidFill>
              <a:schemeClr val="accent1"/>
            </a:solidFill>
          </a:ln>
        </p:spPr>
        <p:txBody>
          <a:bodyPr wrap="square" rtlCol="0">
            <a:spAutoFit/>
          </a:bodyPr>
          <a:lstStyle/>
          <a:p>
            <a:r>
              <a:rPr lang="en-DE" dirty="0"/>
              <a:t>Erstelle für Lernende der 12. Klasse, BK NRW Ingenieurschule, </a:t>
            </a:r>
          </a:p>
          <a:p>
            <a:r>
              <a:rPr lang="en-DE" dirty="0"/>
              <a:t>10 Aussagen zum Thema rhetorische Mittel in Kurzgeschichten. </a:t>
            </a:r>
          </a:p>
          <a:p>
            <a:r>
              <a:rPr lang="en-DE" dirty="0"/>
              <a:t>5 Aussagen sind wahr, 5 sind falsch. Mische die Aussagen, nicht </a:t>
            </a:r>
          </a:p>
          <a:p>
            <a:r>
              <a:rPr lang="en-DE" dirty="0"/>
              <a:t>nach dem Schema wahr-falsch-wahr-falsch- ... </a:t>
            </a:r>
          </a:p>
          <a:p>
            <a:r>
              <a:rPr lang="en-DE" dirty="0"/>
              <a:t>Gib am Ende die Lösungen für die falschen Aussagen an.</a:t>
            </a:r>
          </a:p>
        </p:txBody>
      </p:sp>
    </p:spTree>
    <p:extLst>
      <p:ext uri="{BB962C8B-B14F-4D97-AF65-F5344CB8AC3E}">
        <p14:creationId xmlns:p14="http://schemas.microsoft.com/office/powerpoint/2010/main" val="1115810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26D2E-D4BC-EEBD-9D5E-BF038FCEB53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9DFBB75-D737-C9A8-D5AC-7FEA7A8932CC}"/>
              </a:ext>
            </a:extLst>
          </p:cNvPr>
          <p:cNvSpPr txBox="1"/>
          <p:nvPr/>
        </p:nvSpPr>
        <p:spPr>
          <a:xfrm>
            <a:off x="313400" y="795839"/>
            <a:ext cx="7850886" cy="369332"/>
          </a:xfrm>
          <a:prstGeom prst="rect">
            <a:avLst/>
          </a:prstGeom>
          <a:noFill/>
        </p:spPr>
        <p:txBody>
          <a:bodyPr wrap="square" rtlCol="0">
            <a:spAutoFit/>
          </a:bodyPr>
          <a:lstStyle/>
          <a:p>
            <a:r>
              <a:rPr lang="en-GB" b="1" u="sng" dirty="0" err="1"/>
              <a:t>Beispiel</a:t>
            </a:r>
            <a:r>
              <a:rPr lang="en-GB" b="1" u="sng" dirty="0"/>
              <a:t>:</a:t>
            </a:r>
            <a:r>
              <a:rPr lang="en-GB" b="1" dirty="0"/>
              <a:t> True-False-</a:t>
            </a:r>
            <a:r>
              <a:rPr lang="en-GB" b="1" dirty="0" err="1"/>
              <a:t>Aussagen</a:t>
            </a:r>
            <a:r>
              <a:rPr lang="en-GB" b="1" dirty="0"/>
              <a:t> </a:t>
            </a:r>
            <a:r>
              <a:rPr lang="en-GB" b="1" dirty="0" err="1"/>
              <a:t>zum</a:t>
            </a:r>
            <a:r>
              <a:rPr lang="en-GB" b="1" dirty="0"/>
              <a:t> Thema </a:t>
            </a:r>
            <a:r>
              <a:rPr lang="en-GB" b="1" dirty="0" err="1"/>
              <a:t>rhetorische</a:t>
            </a:r>
            <a:r>
              <a:rPr lang="en-GB" b="1" dirty="0"/>
              <a:t> Mittel	    </a:t>
            </a:r>
            <a:endParaRPr lang="en-DE" b="1" u="sng" dirty="0"/>
          </a:p>
        </p:txBody>
      </p:sp>
      <p:sp>
        <p:nvSpPr>
          <p:cNvPr id="17" name="TextBox 16">
            <a:extLst>
              <a:ext uri="{FF2B5EF4-FFF2-40B4-BE49-F238E27FC236}">
                <a16:creationId xmlns:a16="http://schemas.microsoft.com/office/drawing/2014/main" id="{C606C4C9-ACFF-C30B-E094-FB483553181E}"/>
              </a:ext>
            </a:extLst>
          </p:cNvPr>
          <p:cNvSpPr txBox="1"/>
          <p:nvPr/>
        </p:nvSpPr>
        <p:spPr>
          <a:xfrm>
            <a:off x="1143000" y="1455825"/>
            <a:ext cx="7399422" cy="5016758"/>
          </a:xfrm>
          <a:prstGeom prst="rect">
            <a:avLst/>
          </a:prstGeom>
          <a:noFill/>
        </p:spPr>
        <p:txBody>
          <a:bodyPr wrap="square" rtlCol="0">
            <a:spAutoFit/>
          </a:bodyPr>
          <a:lstStyle/>
          <a:p>
            <a:r>
              <a:rPr lang="en-DE" dirty="0"/>
              <a:t>1 Eine Metapher ist ein sprachliches Bild, bei dem ein Begriff in übertragener Bedeutung verwendet wird, ohne ein Vergleichswort wie „wie“ oder „als“ zu benutzen.</a:t>
            </a:r>
          </a:p>
          <a:p>
            <a:pPr lvl="0"/>
            <a:r>
              <a:rPr lang="en-DE" dirty="0"/>
              <a:t>2 Eine Anapher liegt vor, wenn ein Wort oder eine Wortgruppe am Anfang aufeinanderfolgender Sätze oder Satzteile wiederholt wird.</a:t>
            </a:r>
          </a:p>
          <a:p>
            <a:pPr lvl="0"/>
            <a:r>
              <a:rPr lang="en-DE" dirty="0"/>
              <a:t>3 In Kurzgeschichten werden rhetorische Mittel ausschließlich verwendet, um </a:t>
            </a:r>
          </a:p>
          <a:p>
            <a:pPr lvl="0"/>
            <a:r>
              <a:rPr lang="en-DE" dirty="0"/>
              <a:t>den Text spannender zu machen.</a:t>
            </a:r>
          </a:p>
          <a:p>
            <a:pPr lvl="0"/>
            <a:r>
              <a:rPr lang="en-DE" dirty="0"/>
              <a:t>4 Ein Vergleich enthält in der Regel ein Vergleichswort wie „wie“ oder „als“.</a:t>
            </a:r>
          </a:p>
          <a:p>
            <a:pPr lvl="0"/>
            <a:r>
              <a:rPr lang="en-DE" dirty="0"/>
              <a:t>5 Die Personifikation ist ein Stilmittel, bei dem Tieren oder Gegenständen menschliche Eigenschaften zugeschrieben werden.</a:t>
            </a:r>
          </a:p>
          <a:p>
            <a:pPr lvl="0"/>
            <a:r>
              <a:rPr lang="en-DE" dirty="0"/>
              <a:t>[…]</a:t>
            </a:r>
          </a:p>
          <a:p>
            <a:pPr lvl="0"/>
            <a:endParaRPr lang="en-DE" dirty="0"/>
          </a:p>
          <a:p>
            <a:r>
              <a:rPr lang="en-DE" b="1" dirty="0"/>
              <a:t>Aussage 3 – falsch:</a:t>
            </a:r>
            <a:br>
              <a:rPr lang="en-DE" dirty="0"/>
            </a:br>
            <a:r>
              <a:rPr lang="en-DE" dirty="0"/>
              <a:t>Rhetorische Mittel werden nicht ausschließlich zur Spannung eingesetzt, </a:t>
            </a:r>
          </a:p>
          <a:p>
            <a:r>
              <a:rPr lang="en-DE" dirty="0"/>
              <a:t>sondern auch zur Charakterisierung, zur Verdeutlichung von Themen, zur </a:t>
            </a:r>
          </a:p>
          <a:p>
            <a:r>
              <a:rPr lang="en-DE" dirty="0"/>
              <a:t>Erzeugung von Atmosphäre oder zur Verstärkung bestimmter Aussagen.</a:t>
            </a:r>
          </a:p>
          <a:p>
            <a:r>
              <a:rPr lang="en-DE" dirty="0"/>
              <a:t>[…]</a:t>
            </a:r>
          </a:p>
          <a:p>
            <a:pPr algn="ctr"/>
            <a:r>
              <a:rPr lang="en-DE" sz="1400" dirty="0"/>
              <a:t>(GPT5.2)</a:t>
            </a:r>
            <a:endParaRPr lang="en-DE" dirty="0"/>
          </a:p>
        </p:txBody>
      </p:sp>
    </p:spTree>
    <p:extLst>
      <p:ext uri="{BB962C8B-B14F-4D97-AF65-F5344CB8AC3E}">
        <p14:creationId xmlns:p14="http://schemas.microsoft.com/office/powerpoint/2010/main" val="952801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34EC1-FBC5-27CB-0405-4DA8A95F1E9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BD86151-E1DE-48AD-22EA-4DC7332D7B7E}"/>
              </a:ext>
            </a:extLst>
          </p:cNvPr>
          <p:cNvSpPr txBox="1"/>
          <p:nvPr/>
        </p:nvSpPr>
        <p:spPr>
          <a:xfrm>
            <a:off x="313400" y="795839"/>
            <a:ext cx="7850886" cy="369332"/>
          </a:xfrm>
          <a:prstGeom prst="rect">
            <a:avLst/>
          </a:prstGeom>
          <a:noFill/>
        </p:spPr>
        <p:txBody>
          <a:bodyPr wrap="square" rtlCol="0">
            <a:spAutoFit/>
          </a:bodyPr>
          <a:lstStyle/>
          <a:p>
            <a:r>
              <a:rPr lang="en-GB" b="1" u="sng" dirty="0" err="1"/>
              <a:t>Beispiel</a:t>
            </a:r>
            <a:r>
              <a:rPr lang="en-GB" b="1" u="sng" dirty="0"/>
              <a:t>:</a:t>
            </a:r>
            <a:r>
              <a:rPr lang="en-GB" b="1" dirty="0"/>
              <a:t>     Multiple Choice, </a:t>
            </a:r>
            <a:r>
              <a:rPr lang="en-GB" b="1" dirty="0" err="1"/>
              <a:t>Berufsfachschule</a:t>
            </a:r>
            <a:r>
              <a:rPr lang="en-GB" b="1" dirty="0"/>
              <a:t> 2, </a:t>
            </a:r>
            <a:r>
              <a:rPr lang="en-GB" b="1" dirty="0" err="1"/>
              <a:t>Werbeanalyse</a:t>
            </a:r>
            <a:endParaRPr lang="en-DE" b="1" u="sng" dirty="0"/>
          </a:p>
        </p:txBody>
      </p:sp>
      <p:sp>
        <p:nvSpPr>
          <p:cNvPr id="2" name="TextBox 1">
            <a:extLst>
              <a:ext uri="{FF2B5EF4-FFF2-40B4-BE49-F238E27FC236}">
                <a16:creationId xmlns:a16="http://schemas.microsoft.com/office/drawing/2014/main" id="{03C6CC96-EA5C-739C-8141-BD706E9F9BD0}"/>
              </a:ext>
            </a:extLst>
          </p:cNvPr>
          <p:cNvSpPr txBox="1"/>
          <p:nvPr/>
        </p:nvSpPr>
        <p:spPr>
          <a:xfrm>
            <a:off x="1378226" y="1550505"/>
            <a:ext cx="6646563" cy="1200329"/>
          </a:xfrm>
          <a:prstGeom prst="rect">
            <a:avLst/>
          </a:prstGeom>
          <a:noFill/>
          <a:ln>
            <a:solidFill>
              <a:schemeClr val="accent1"/>
            </a:solidFill>
          </a:ln>
        </p:spPr>
        <p:txBody>
          <a:bodyPr wrap="none" rtlCol="0">
            <a:spAutoFit/>
          </a:bodyPr>
          <a:lstStyle/>
          <a:p>
            <a:r>
              <a:rPr lang="en-DE" dirty="0"/>
              <a:t>Erstelle für eine Berufsfachschule-2-Klasse an einem BK in NRW eine </a:t>
            </a:r>
          </a:p>
          <a:p>
            <a:r>
              <a:rPr lang="en-DE" dirty="0"/>
              <a:t>Multiple-Choice-Aufgabe mit 5 Fragen und 4 Antwortmöglichkeiten</a:t>
            </a:r>
          </a:p>
          <a:p>
            <a:r>
              <a:rPr lang="en-DE" dirty="0"/>
              <a:t>zum Thema "Elemente einer Werbeanzeige". </a:t>
            </a:r>
          </a:p>
          <a:p>
            <a:r>
              <a:rPr lang="en-DE" dirty="0"/>
              <a:t>Gib am Ende die Lösungen an.</a:t>
            </a:r>
          </a:p>
        </p:txBody>
      </p:sp>
    </p:spTree>
    <p:extLst>
      <p:ext uri="{BB962C8B-B14F-4D97-AF65-F5344CB8AC3E}">
        <p14:creationId xmlns:p14="http://schemas.microsoft.com/office/powerpoint/2010/main" val="1679689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0DB01-D683-A1A5-298C-D9639FCB6E7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0CC7FA0-931F-12A0-53CA-05771D4B6F52}"/>
              </a:ext>
            </a:extLst>
          </p:cNvPr>
          <p:cNvSpPr txBox="1"/>
          <p:nvPr/>
        </p:nvSpPr>
        <p:spPr>
          <a:xfrm>
            <a:off x="313400" y="795839"/>
            <a:ext cx="7850886" cy="369332"/>
          </a:xfrm>
          <a:prstGeom prst="rect">
            <a:avLst/>
          </a:prstGeom>
          <a:noFill/>
        </p:spPr>
        <p:txBody>
          <a:bodyPr wrap="square" rtlCol="0">
            <a:spAutoFit/>
          </a:bodyPr>
          <a:lstStyle/>
          <a:p>
            <a:r>
              <a:rPr lang="en-GB" b="1" u="sng" dirty="0" err="1"/>
              <a:t>Beispiel</a:t>
            </a:r>
            <a:r>
              <a:rPr lang="en-GB" b="1" u="sng" dirty="0"/>
              <a:t>:</a:t>
            </a:r>
            <a:r>
              <a:rPr lang="en-GB" b="1" dirty="0"/>
              <a:t>     Multiple Choice, </a:t>
            </a:r>
            <a:r>
              <a:rPr lang="en-GB" b="1" dirty="0" err="1"/>
              <a:t>Berufsfachschule</a:t>
            </a:r>
            <a:r>
              <a:rPr lang="en-GB" b="1" dirty="0"/>
              <a:t> 2, </a:t>
            </a:r>
            <a:r>
              <a:rPr lang="en-GB" b="1" dirty="0" err="1"/>
              <a:t>Werbeanalyse</a:t>
            </a:r>
            <a:endParaRPr lang="en-DE" b="1" u="sng" dirty="0"/>
          </a:p>
        </p:txBody>
      </p:sp>
      <p:pic>
        <p:nvPicPr>
          <p:cNvPr id="5" name="Picture 4" descr="A questionnaire with black text&#10;&#10;AI-generated content may be incorrect.">
            <a:extLst>
              <a:ext uri="{FF2B5EF4-FFF2-40B4-BE49-F238E27FC236}">
                <a16:creationId xmlns:a16="http://schemas.microsoft.com/office/drawing/2014/main" id="{31E1634C-535B-FFB6-699B-9AF560221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527" y="1245535"/>
            <a:ext cx="4049631" cy="5099886"/>
          </a:xfrm>
          <a:prstGeom prst="rect">
            <a:avLst/>
          </a:prstGeom>
        </p:spPr>
      </p:pic>
      <p:pic>
        <p:nvPicPr>
          <p:cNvPr id="9" name="Picture 8" descr="A number and arrows pointing to a number&#10;&#10;AI-generated content may be incorrect.">
            <a:extLst>
              <a:ext uri="{FF2B5EF4-FFF2-40B4-BE49-F238E27FC236}">
                <a16:creationId xmlns:a16="http://schemas.microsoft.com/office/drawing/2014/main" id="{0F80DA4D-589B-2F70-4105-4B928AF4E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570" y="2725944"/>
            <a:ext cx="889944" cy="1406111"/>
          </a:xfrm>
          <a:prstGeom prst="rect">
            <a:avLst/>
          </a:prstGeom>
        </p:spPr>
      </p:pic>
      <p:sp>
        <p:nvSpPr>
          <p:cNvPr id="10" name="TextBox 9">
            <a:extLst>
              <a:ext uri="{FF2B5EF4-FFF2-40B4-BE49-F238E27FC236}">
                <a16:creationId xmlns:a16="http://schemas.microsoft.com/office/drawing/2014/main" id="{47B58DFB-6AF0-6115-FF76-30910EFB23D0}"/>
              </a:ext>
            </a:extLst>
          </p:cNvPr>
          <p:cNvSpPr txBox="1"/>
          <p:nvPr/>
        </p:nvSpPr>
        <p:spPr>
          <a:xfrm>
            <a:off x="4417763" y="6117246"/>
            <a:ext cx="815480" cy="307777"/>
          </a:xfrm>
          <a:prstGeom prst="rect">
            <a:avLst/>
          </a:prstGeom>
          <a:noFill/>
        </p:spPr>
        <p:txBody>
          <a:bodyPr wrap="none" rtlCol="0">
            <a:spAutoFit/>
          </a:bodyPr>
          <a:lstStyle/>
          <a:p>
            <a:r>
              <a:rPr lang="en-DE" sz="1400" dirty="0"/>
              <a:t>(GPT5.2)</a:t>
            </a:r>
            <a:endParaRPr lang="en-DE" dirty="0"/>
          </a:p>
        </p:txBody>
      </p:sp>
    </p:spTree>
    <p:extLst>
      <p:ext uri="{BB962C8B-B14F-4D97-AF65-F5344CB8AC3E}">
        <p14:creationId xmlns:p14="http://schemas.microsoft.com/office/powerpoint/2010/main" val="1046977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397CB-38FE-1954-1FEA-3FF997435DF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064AC3E-1BF1-CBE3-AA07-52C41B54D9DE}"/>
              </a:ext>
            </a:extLst>
          </p:cNvPr>
          <p:cNvSpPr txBox="1"/>
          <p:nvPr/>
        </p:nvSpPr>
        <p:spPr>
          <a:xfrm>
            <a:off x="313400" y="795839"/>
            <a:ext cx="7850886"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Geschäftsbriefe</a:t>
            </a:r>
            <a:r>
              <a:rPr lang="en-GB" b="1" dirty="0"/>
              <a:t> für den </a:t>
            </a:r>
            <a:r>
              <a:rPr lang="en-GB" b="1" dirty="0" err="1"/>
              <a:t>Deutschunterricht</a:t>
            </a:r>
            <a:r>
              <a:rPr lang="en-GB" b="1" dirty="0"/>
              <a:t> am BK</a:t>
            </a:r>
            <a:endParaRPr lang="en-DE" b="1" u="sng" dirty="0"/>
          </a:p>
        </p:txBody>
      </p:sp>
      <p:sp>
        <p:nvSpPr>
          <p:cNvPr id="2" name="TextBox 1">
            <a:extLst>
              <a:ext uri="{FF2B5EF4-FFF2-40B4-BE49-F238E27FC236}">
                <a16:creationId xmlns:a16="http://schemas.microsoft.com/office/drawing/2014/main" id="{12656969-5C49-6BF8-3B21-0FC3E371DCCE}"/>
              </a:ext>
            </a:extLst>
          </p:cNvPr>
          <p:cNvSpPr txBox="1"/>
          <p:nvPr/>
        </p:nvSpPr>
        <p:spPr>
          <a:xfrm>
            <a:off x="1360311" y="1323560"/>
            <a:ext cx="6276954" cy="4524315"/>
          </a:xfrm>
          <a:prstGeom prst="rect">
            <a:avLst/>
          </a:prstGeom>
          <a:noFill/>
          <a:ln>
            <a:solidFill>
              <a:schemeClr val="accent1"/>
            </a:solidFill>
          </a:ln>
        </p:spPr>
        <p:txBody>
          <a:bodyPr wrap="square" rtlCol="0">
            <a:spAutoFit/>
          </a:bodyPr>
          <a:lstStyle/>
          <a:p>
            <a:r>
              <a:rPr lang="en-DE" dirty="0"/>
              <a:t>Du bist eine sehr gute und erfahrene Deutschlehrkraft an einem Berufskolleg in NRW, du bist auch Fachleiter und Moderator der Bezirksregierung. Du bist sehr logisch, kritisch, aber fair und gerecht.</a:t>
            </a:r>
          </a:p>
          <a:p>
            <a:r>
              <a:rPr lang="en-DE" dirty="0"/>
              <a:t>Du hast sehr viel Ahnung von der Erstellung von Geschäfts-briefen, was durch die hochgeladenen Materialien sichergestellt wird. Falls eine Information fehlt, schaue im Internet nach.</a:t>
            </a:r>
          </a:p>
          <a:p>
            <a:r>
              <a:rPr lang="en-DE" dirty="0"/>
              <a:t>Frage den Nutzer dieses GPTs, was er/sie von dir möchte. Gehe darauf genau ein. Wenn etwas unklar ist, dann stelle Fragen, die dich zum Ziel führen.</a:t>
            </a:r>
          </a:p>
          <a:p>
            <a:r>
              <a:rPr lang="en-DE" dirty="0"/>
              <a:t>Wenn der Nutzer eine sofortige Lösung haben möchte, dann liefere sie.</a:t>
            </a:r>
          </a:p>
          <a:p>
            <a:r>
              <a:rPr lang="en-DE" dirty="0"/>
              <a:t>Wenn der Nutzer Hilfe beim Schreibprozess/ Erstellen eines Geschäftsbriefs möchte, dann führe ein Gespräch mit Tipps, ohne zu viel zu verraten bzw. zu viel vorzugeben. Warte jeweils auf die Antwort des Nutzers, bevor du reagierst.</a:t>
            </a:r>
          </a:p>
        </p:txBody>
      </p:sp>
    </p:spTree>
    <p:extLst>
      <p:ext uri="{BB962C8B-B14F-4D97-AF65-F5344CB8AC3E}">
        <p14:creationId xmlns:p14="http://schemas.microsoft.com/office/powerpoint/2010/main" val="907470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B8723-2182-9469-A03A-0CE8501B41F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CB500BE-9685-2525-512B-E7DCDD243D06}"/>
              </a:ext>
            </a:extLst>
          </p:cNvPr>
          <p:cNvSpPr txBox="1"/>
          <p:nvPr/>
        </p:nvSpPr>
        <p:spPr>
          <a:xfrm>
            <a:off x="313400" y="795839"/>
            <a:ext cx="7850886" cy="369332"/>
          </a:xfrm>
          <a:prstGeom prst="rect">
            <a:avLst/>
          </a:prstGeom>
          <a:noFill/>
        </p:spPr>
        <p:txBody>
          <a:bodyPr wrap="square" rtlCol="0">
            <a:spAutoFit/>
          </a:bodyPr>
          <a:lstStyle/>
          <a:p>
            <a:r>
              <a:rPr lang="en-GB" b="1" u="sng" dirty="0" err="1"/>
              <a:t>Beispiel</a:t>
            </a:r>
            <a:r>
              <a:rPr lang="en-GB" b="1" u="sng" dirty="0"/>
              <a:t>:</a:t>
            </a:r>
            <a:r>
              <a:rPr lang="en-GB" b="1" dirty="0"/>
              <a:t>     FHR </a:t>
            </a:r>
            <a:r>
              <a:rPr lang="en-GB" b="1" dirty="0" err="1"/>
              <a:t>Situationen</a:t>
            </a:r>
            <a:r>
              <a:rPr lang="en-GB" b="1" dirty="0"/>
              <a:t> KA u. FHR Deutsch am BK</a:t>
            </a:r>
            <a:endParaRPr lang="en-DE" b="1" u="sng" dirty="0"/>
          </a:p>
        </p:txBody>
      </p:sp>
      <p:sp>
        <p:nvSpPr>
          <p:cNvPr id="2" name="TextBox 1">
            <a:extLst>
              <a:ext uri="{FF2B5EF4-FFF2-40B4-BE49-F238E27FC236}">
                <a16:creationId xmlns:a16="http://schemas.microsoft.com/office/drawing/2014/main" id="{AE2673F7-5752-655A-A69A-F5BBAB75A054}"/>
              </a:ext>
            </a:extLst>
          </p:cNvPr>
          <p:cNvSpPr txBox="1"/>
          <p:nvPr/>
        </p:nvSpPr>
        <p:spPr>
          <a:xfrm>
            <a:off x="1373086" y="1298522"/>
            <a:ext cx="6791200" cy="4939814"/>
          </a:xfrm>
          <a:prstGeom prst="rect">
            <a:avLst/>
          </a:prstGeom>
          <a:noFill/>
          <a:ln>
            <a:solidFill>
              <a:schemeClr val="accent1"/>
            </a:solidFill>
          </a:ln>
        </p:spPr>
        <p:txBody>
          <a:bodyPr wrap="square" rtlCol="0">
            <a:spAutoFit/>
          </a:bodyPr>
          <a:lstStyle/>
          <a:p>
            <a:r>
              <a:rPr lang="en-DE" sz="1500" dirty="0"/>
              <a:t>Erstelle auf Basis der Dateien Situationen für FHR-Prüfungsvorschläge in Deutsch/ Kommunikation am Berufskolleg.</a:t>
            </a:r>
          </a:p>
          <a:p>
            <a:r>
              <a:rPr lang="en-DE" sz="1500" dirty="0"/>
              <a:t>Verwende die Infos, die dir gegeben werden:</a:t>
            </a:r>
          </a:p>
          <a:p>
            <a:r>
              <a:rPr lang="en-DE" sz="1500" dirty="0"/>
              <a:t>Hinweise:</a:t>
            </a:r>
          </a:p>
          <a:p>
            <a:r>
              <a:rPr lang="en-DE" sz="1500" dirty="0"/>
              <a:t>1) Lerngruppe(n): Erstelle KEINE Situation mit den Infos zur aktuellen Lerngruppe, sondern erstelle eine Situation, in der die Prüflinge nach dem Abschluss z.B. </a:t>
            </a:r>
          </a:p>
          <a:p>
            <a:r>
              <a:rPr lang="en-DE" sz="1500" dirty="0"/>
              <a:t>-auf Ausbildungsplatzsuche sind; </a:t>
            </a:r>
          </a:p>
          <a:p>
            <a:r>
              <a:rPr lang="en-DE" sz="1500" dirty="0"/>
              <a:t>-ein Praktikum machen oder </a:t>
            </a:r>
          </a:p>
          <a:p>
            <a:r>
              <a:rPr lang="en-DE" sz="1500" dirty="0"/>
              <a:t>-im 1. Ausbildungsjahr bei einer Firma sind.</a:t>
            </a:r>
          </a:p>
          <a:p>
            <a:r>
              <a:rPr lang="en-DE" sz="1500" dirty="0"/>
              <a:t>Weitere Varianten sind dir erlaubt, es darf aber nichts Schulisches mehr sein, es muss einen Bezug zum Berufsfeld und/oder zur Lebenswelt der Prüflinge haben.</a:t>
            </a:r>
          </a:p>
          <a:p>
            <a:r>
              <a:rPr lang="en-DE" sz="1500" dirty="0"/>
              <a:t>2) Aufg.-Typ: Verwende nur die angegebenen Informationen, KEINE weiteren Infos aus dem Internet.</a:t>
            </a:r>
          </a:p>
          <a:p>
            <a:r>
              <a:rPr lang="en-DE" sz="1500" dirty="0"/>
              <a:t>3) Verwende alle dir gegebenen Infos zur Situation. </a:t>
            </a:r>
          </a:p>
          <a:p>
            <a:r>
              <a:rPr lang="en-DE" sz="1500" dirty="0"/>
              <a:t>Frage nach dem Material für den Prüfungsvorschlag. </a:t>
            </a:r>
          </a:p>
          <a:p>
            <a:r>
              <a:rPr lang="en-DE" sz="1500" dirty="0"/>
              <a:t>Wenn es dir nicht gegeben wird, frage nach einer Beschreibung / Details zum Inhalt des Materials, z.B. -worum es im Sachtext/ in der Werbeanzeige thematisch geht (Aufg.-Typ 2), </a:t>
            </a:r>
          </a:p>
          <a:p>
            <a:r>
              <a:rPr lang="en-DE" sz="1500" dirty="0"/>
              <a:t>-was thematisch im Kommentar behandelt wird (Aufg.-Typ 3), </a:t>
            </a:r>
          </a:p>
          <a:p>
            <a:r>
              <a:rPr lang="en-DE" sz="1500" dirty="0"/>
              <a:t>-welche Textsorten/Inhalte verwendet werden (Aufg.-Typ 4).</a:t>
            </a:r>
          </a:p>
          <a:p>
            <a:r>
              <a:rPr lang="en-DE" sz="1500" dirty="0"/>
              <a:t> Stelle deine Ergebnisse im Canvas-Modus dar.</a:t>
            </a:r>
          </a:p>
        </p:txBody>
      </p:sp>
    </p:spTree>
    <p:extLst>
      <p:ext uri="{BB962C8B-B14F-4D97-AF65-F5344CB8AC3E}">
        <p14:creationId xmlns:p14="http://schemas.microsoft.com/office/powerpoint/2010/main" val="885693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C34D1-0AEF-5D11-AA9D-C8AFBB10F7F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A1E341C-A99C-AC91-56B7-9A7BBA02BD0B}"/>
              </a:ext>
            </a:extLst>
          </p:cNvPr>
          <p:cNvSpPr txBox="1"/>
          <p:nvPr/>
        </p:nvSpPr>
        <p:spPr>
          <a:xfrm>
            <a:off x="313400" y="795839"/>
            <a:ext cx="7850886" cy="369332"/>
          </a:xfrm>
          <a:prstGeom prst="rect">
            <a:avLst/>
          </a:prstGeom>
          <a:noFill/>
        </p:spPr>
        <p:txBody>
          <a:bodyPr wrap="square" rtlCol="0">
            <a:spAutoFit/>
          </a:bodyPr>
          <a:lstStyle/>
          <a:p>
            <a:r>
              <a:rPr lang="en-GB" b="1" u="sng" dirty="0" err="1"/>
              <a:t>Beispiel</a:t>
            </a:r>
            <a:r>
              <a:rPr lang="en-GB" b="1" u="sng" dirty="0"/>
              <a:t>:</a:t>
            </a:r>
            <a:r>
              <a:rPr lang="en-GB" b="1" dirty="0"/>
              <a:t>     FHR Analyse von </a:t>
            </a:r>
            <a:r>
              <a:rPr lang="en-GB" b="1" dirty="0" err="1"/>
              <a:t>Kurzgeschichten</a:t>
            </a:r>
            <a:endParaRPr lang="en-DE" b="1" u="sng" dirty="0"/>
          </a:p>
        </p:txBody>
      </p:sp>
      <p:sp>
        <p:nvSpPr>
          <p:cNvPr id="3" name="TextBox 2">
            <a:extLst>
              <a:ext uri="{FF2B5EF4-FFF2-40B4-BE49-F238E27FC236}">
                <a16:creationId xmlns:a16="http://schemas.microsoft.com/office/drawing/2014/main" id="{80451D93-E062-443A-5DD9-6D9F75DA025D}"/>
              </a:ext>
            </a:extLst>
          </p:cNvPr>
          <p:cNvSpPr txBox="1"/>
          <p:nvPr/>
        </p:nvSpPr>
        <p:spPr>
          <a:xfrm>
            <a:off x="1372341" y="1165171"/>
            <a:ext cx="7092037" cy="4870564"/>
          </a:xfrm>
          <a:prstGeom prst="rect">
            <a:avLst/>
          </a:prstGeom>
          <a:noFill/>
          <a:ln>
            <a:solidFill>
              <a:schemeClr val="accent1"/>
            </a:solidFill>
          </a:ln>
        </p:spPr>
        <p:txBody>
          <a:bodyPr wrap="square" rtlCol="0">
            <a:spAutoFit/>
          </a:bodyPr>
          <a:lstStyle/>
          <a:p>
            <a:r>
              <a:rPr lang="en-DE" sz="1350" dirty="0"/>
              <a:t>Erstelle eine Kurzgeschichtenanalyse zu einer Kurzgeschichte, die noch hochgeladen werden muss, d.h. bitte den User darum, die zu analysierende Kurzgeschichte hochzuladen.</a:t>
            </a:r>
          </a:p>
          <a:p>
            <a:r>
              <a:rPr lang="en-DE" sz="1350" dirty="0"/>
              <a:t>Dann verwende NUR das hochgeladene Material als Hintergrundmaterial (beim Aufbau der Kurzgeschichte), verwende NICHT das Internet bzw. andere Quellen als die hochgeladenen, außer es ist absolut notwendig.</a:t>
            </a:r>
          </a:p>
          <a:p>
            <a:r>
              <a:rPr lang="en-DE" sz="1350" dirty="0"/>
              <a:t>Schreibe den Text auf Deutsch, B2-Niveau wie bei einem BK-Schüler in NRW, der in der Abschlussklasse der Berufsfachschule für Ingenieurtechnik im 2. Lehrjahr ist und bald sein Fachabitur macht, voraussichtlich mit der Note 1. </a:t>
            </a:r>
          </a:p>
          <a:p>
            <a:r>
              <a:rPr lang="en-DE" sz="1350" dirty="0"/>
              <a:t>Schreibe etwa 700 bis 900 Wörter als Fließtext, verwende Absätze ohne Zwischenüberschriften. Verwende ganz präzise Zeilenangaben. Sei genau, lasse dir Zeit.</a:t>
            </a:r>
          </a:p>
          <a:p>
            <a:r>
              <a:rPr lang="en-DE" sz="1350" dirty="0"/>
              <a:t>Verwende vor allem den hochgeladenen Aufbau, halte dich genau daran, d.h. </a:t>
            </a:r>
          </a:p>
          <a:p>
            <a:r>
              <a:rPr lang="en-DE" sz="1350" dirty="0"/>
              <a:t>Einleitung (TATTE)</a:t>
            </a:r>
          </a:p>
          <a:p>
            <a:r>
              <a:rPr lang="en-DE" sz="1350" dirty="0"/>
              <a:t>Hauptteil</a:t>
            </a:r>
          </a:p>
          <a:p>
            <a:r>
              <a:rPr lang="en-DE" sz="1350" dirty="0"/>
              <a:t>-kurze Inhaltsangabe (ohne Zitate, ohne Zeilenangaben!)</a:t>
            </a:r>
          </a:p>
          <a:p>
            <a:r>
              <a:rPr lang="en-DE" sz="1350" dirty="0"/>
              <a:t>-Figurenanalyse (sei hier so ausführlich wie möglich)</a:t>
            </a:r>
          </a:p>
          <a:p>
            <a:r>
              <a:rPr lang="en-DE" sz="1350" dirty="0"/>
              <a:t>-Sprachanalyse </a:t>
            </a:r>
          </a:p>
          <a:p>
            <a:r>
              <a:rPr lang="en-DE" sz="1350" dirty="0"/>
              <a:t>-Erzählanalyse </a:t>
            </a:r>
          </a:p>
          <a:p>
            <a:r>
              <a:rPr lang="en-DE" sz="1350" dirty="0"/>
              <a:t>-Verbindung Titel und Handlung </a:t>
            </a:r>
          </a:p>
          <a:p>
            <a:r>
              <a:rPr lang="en-DE" sz="1350" dirty="0"/>
              <a:t>-vorkommende Kurzgeschichtenelemente </a:t>
            </a:r>
          </a:p>
          <a:p>
            <a:r>
              <a:rPr lang="en-DE" sz="1350" dirty="0"/>
              <a:t>-Einordnung der KG in einen (größeren) (gesellschaftlichen) Zusammenhang</a:t>
            </a:r>
          </a:p>
          <a:p>
            <a:r>
              <a:rPr lang="en-DE" sz="1350" dirty="0"/>
              <a:t>Schlussteil (Fazit, Ausblick auf die Zukunft).</a:t>
            </a:r>
          </a:p>
          <a:p>
            <a:r>
              <a:rPr lang="en-DE" sz="1350" dirty="0"/>
              <a:t> Erstelle anschließend eine Tabelle mit allen Ergebnissen deiner Analyse, lasse nichts aus, lasse dir Zeit und sei genau.</a:t>
            </a:r>
          </a:p>
        </p:txBody>
      </p:sp>
    </p:spTree>
    <p:extLst>
      <p:ext uri="{BB962C8B-B14F-4D97-AF65-F5344CB8AC3E}">
        <p14:creationId xmlns:p14="http://schemas.microsoft.com/office/powerpoint/2010/main" val="68897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E7CC-54C8-4B08-053E-672C4167B88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A458403-C22C-9041-429D-335417DCD39A}"/>
              </a:ext>
            </a:extLst>
          </p:cNvPr>
          <p:cNvSpPr txBox="1"/>
          <p:nvPr/>
        </p:nvSpPr>
        <p:spPr>
          <a:xfrm>
            <a:off x="257907" y="788798"/>
            <a:ext cx="7472383"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Erstellung</a:t>
            </a:r>
            <a:r>
              <a:rPr lang="en-GB" b="1" dirty="0"/>
              <a:t> </a:t>
            </a:r>
            <a:r>
              <a:rPr lang="en-GB" b="1" dirty="0" err="1"/>
              <a:t>eines</a:t>
            </a:r>
            <a:r>
              <a:rPr lang="en-GB" b="1" dirty="0"/>
              <a:t> Prompts </a:t>
            </a:r>
            <a:r>
              <a:rPr lang="en-GB" b="1" dirty="0" err="1"/>
              <a:t>zur</a:t>
            </a:r>
            <a:r>
              <a:rPr lang="en-GB" b="1" dirty="0"/>
              <a:t> </a:t>
            </a:r>
            <a:r>
              <a:rPr lang="en-GB" b="1" dirty="0" err="1"/>
              <a:t>Zusammenfassung</a:t>
            </a:r>
            <a:r>
              <a:rPr lang="en-GB" b="1" dirty="0"/>
              <a:t> von </a:t>
            </a:r>
            <a:r>
              <a:rPr lang="en-GB" b="1" dirty="0" err="1"/>
              <a:t>Texten</a:t>
            </a:r>
            <a:r>
              <a:rPr lang="en-GB" b="1" dirty="0"/>
              <a:t> </a:t>
            </a:r>
            <a:r>
              <a:rPr lang="en-GB" b="1" dirty="0" err="1"/>
              <a:t>bei</a:t>
            </a:r>
            <a:r>
              <a:rPr lang="en-GB" b="1" dirty="0"/>
              <a:t> </a:t>
            </a:r>
            <a:r>
              <a:rPr lang="en-GB" b="1" dirty="0" err="1"/>
              <a:t>DaZ</a:t>
            </a:r>
            <a:r>
              <a:rPr lang="en-GB" b="1" dirty="0"/>
              <a:t> </a:t>
            </a:r>
          </a:p>
        </p:txBody>
      </p:sp>
      <p:sp>
        <p:nvSpPr>
          <p:cNvPr id="20" name="TextBox 19">
            <a:extLst>
              <a:ext uri="{FF2B5EF4-FFF2-40B4-BE49-F238E27FC236}">
                <a16:creationId xmlns:a16="http://schemas.microsoft.com/office/drawing/2014/main" id="{8EA811CB-F1D7-4FB6-C6E5-3D07B5A44880}"/>
              </a:ext>
            </a:extLst>
          </p:cNvPr>
          <p:cNvSpPr txBox="1"/>
          <p:nvPr/>
        </p:nvSpPr>
        <p:spPr>
          <a:xfrm>
            <a:off x="411213" y="2142420"/>
            <a:ext cx="5681472" cy="2092881"/>
          </a:xfrm>
          <a:prstGeom prst="rect">
            <a:avLst/>
          </a:prstGeom>
          <a:noFill/>
          <a:ln>
            <a:solidFill>
              <a:schemeClr val="accent1"/>
            </a:solidFill>
          </a:ln>
        </p:spPr>
        <p:txBody>
          <a:bodyPr wrap="square" rtlCol="0">
            <a:spAutoFit/>
          </a:bodyPr>
          <a:lstStyle/>
          <a:p>
            <a:r>
              <a:rPr lang="en-DE" sz="1000" dirty="0"/>
              <a:t>Du bist Deutschlehrkraft an einem BK in NRW, auch Fachleiter und Moderationskraft. Du bist sehr genau.</a:t>
            </a:r>
            <a:br>
              <a:rPr lang="en-DE" sz="1000" dirty="0"/>
            </a:br>
            <a:r>
              <a:rPr lang="en-DE" sz="1000" dirty="0"/>
              <a:t>Du willst einen Prompt nach dem Schema "Persona, Aufgabe, Kriterien, </a:t>
            </a:r>
          </a:p>
          <a:p>
            <a:r>
              <a:rPr lang="en-DE" sz="1000" dirty="0"/>
              <a:t>Ziel, Format und Refinement" erstellen.</a:t>
            </a:r>
            <a:br>
              <a:rPr lang="en-DE" sz="1000" dirty="0"/>
            </a:br>
            <a:r>
              <a:rPr lang="en-DE" sz="1000" dirty="0"/>
              <a:t>Es geht ums Thema "Zusammenfassung von Sachtexten für Lernende im DaZ".</a:t>
            </a:r>
            <a:br>
              <a:rPr lang="en-DE" sz="1000" dirty="0"/>
            </a:br>
            <a:r>
              <a:rPr lang="en-DE" sz="1000" dirty="0"/>
              <a:t>Der generierte Text soll max. 50% der Länge des Originaltextes umfassen </a:t>
            </a:r>
          </a:p>
          <a:p>
            <a:r>
              <a:rPr lang="en-DE" sz="1000" dirty="0"/>
              <a:t>und in einfachem Deutsch sachlich verfasst werden, d.h. gemäß GER als </a:t>
            </a:r>
          </a:p>
          <a:p>
            <a:r>
              <a:rPr lang="en-DE" sz="1000" dirty="0"/>
              <a:t>Stufe A1 bis A2.</a:t>
            </a:r>
            <a:br>
              <a:rPr lang="en-DE" sz="1000" dirty="0"/>
            </a:br>
            <a:r>
              <a:rPr lang="en-DE" sz="1000" dirty="0"/>
              <a:t>Der generierte Text soll den Lernenden helfen, auch schwierige deutsche Texte zu verstehen. Außerdem soll er als Aufbau eine kurze Einleitung aufweisen und dann im Hauptteil den Originaltext zusammenfassen.</a:t>
            </a:r>
            <a:br>
              <a:rPr lang="en-DE" sz="1000" dirty="0"/>
            </a:br>
            <a:r>
              <a:rPr lang="en-DE" sz="1000" dirty="0"/>
              <a:t>Schreibe nun diesen Prompt für Zusammenfassungen von Texten. Lasse dir Zeit, lasse nichts aus.</a:t>
            </a:r>
            <a:br>
              <a:rPr lang="en-DE" sz="1000" dirty="0"/>
            </a:br>
            <a:r>
              <a:rPr lang="en-DE" sz="1000" dirty="0"/>
              <a:t>Gehe danach dein Ergebnis durch. Wenn Fehler vorliegen, korrigiere diese und gib erneut den gesamten Prompt in der verbesserten Version aus. </a:t>
            </a:r>
          </a:p>
        </p:txBody>
      </p:sp>
      <p:sp>
        <p:nvSpPr>
          <p:cNvPr id="22" name="TextBox 21">
            <a:extLst>
              <a:ext uri="{FF2B5EF4-FFF2-40B4-BE49-F238E27FC236}">
                <a16:creationId xmlns:a16="http://schemas.microsoft.com/office/drawing/2014/main" id="{B7B9E380-F342-1B8C-9982-452CC2466B7D}"/>
              </a:ext>
            </a:extLst>
          </p:cNvPr>
          <p:cNvSpPr txBox="1"/>
          <p:nvPr/>
        </p:nvSpPr>
        <p:spPr>
          <a:xfrm>
            <a:off x="1121664" y="1219090"/>
            <a:ext cx="7611123" cy="923330"/>
          </a:xfrm>
          <a:prstGeom prst="rect">
            <a:avLst/>
          </a:prstGeom>
          <a:noFill/>
        </p:spPr>
        <p:txBody>
          <a:bodyPr wrap="none" rtlCol="0">
            <a:spAutoFit/>
          </a:bodyPr>
          <a:lstStyle/>
          <a:p>
            <a:r>
              <a:rPr lang="en-DE" dirty="0"/>
              <a:t>-&gt;Verwendung des Prompts in einem von mir erstellten Fobizz-Assistenten, d.h.</a:t>
            </a:r>
          </a:p>
          <a:p>
            <a:r>
              <a:rPr lang="en-DE" dirty="0"/>
              <a:t>    der Prompt als Grundlage für den Einsatz des Assistenten, wo der zusammen-</a:t>
            </a:r>
          </a:p>
          <a:p>
            <a:r>
              <a:rPr lang="en-DE" dirty="0"/>
              <a:t>    zufassende Text hochgeladen und bearbeitet wird.</a:t>
            </a:r>
          </a:p>
        </p:txBody>
      </p:sp>
      <p:pic>
        <p:nvPicPr>
          <p:cNvPr id="24" name="Picture 23" descr="A cartoon character with a hoodie&#10;&#10;AI-generated content may be incorrect.">
            <a:extLst>
              <a:ext uri="{FF2B5EF4-FFF2-40B4-BE49-F238E27FC236}">
                <a16:creationId xmlns:a16="http://schemas.microsoft.com/office/drawing/2014/main" id="{5021826F-129A-0A23-B14A-87B300984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096" y="3440712"/>
            <a:ext cx="2367280" cy="1135913"/>
          </a:xfrm>
          <a:prstGeom prst="rect">
            <a:avLst/>
          </a:prstGeom>
          <a:ln>
            <a:solidFill>
              <a:schemeClr val="accent1"/>
            </a:solidFill>
          </a:ln>
        </p:spPr>
      </p:pic>
      <p:sp>
        <p:nvSpPr>
          <p:cNvPr id="25" name="Bent Arrow 24">
            <a:extLst>
              <a:ext uri="{FF2B5EF4-FFF2-40B4-BE49-F238E27FC236}">
                <a16:creationId xmlns:a16="http://schemas.microsoft.com/office/drawing/2014/main" id="{69D720B3-D469-DB28-083F-A0C4B771D40F}"/>
              </a:ext>
            </a:extLst>
          </p:cNvPr>
          <p:cNvSpPr/>
          <p:nvPr/>
        </p:nvSpPr>
        <p:spPr>
          <a:xfrm rot="5400000">
            <a:off x="6219044" y="2463096"/>
            <a:ext cx="792480" cy="865632"/>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26" name="Bent Arrow 25">
            <a:extLst>
              <a:ext uri="{FF2B5EF4-FFF2-40B4-BE49-F238E27FC236}">
                <a16:creationId xmlns:a16="http://schemas.microsoft.com/office/drawing/2014/main" id="{5320A5E3-631A-4023-16C8-DD2C145A3F16}"/>
              </a:ext>
            </a:extLst>
          </p:cNvPr>
          <p:cNvSpPr/>
          <p:nvPr/>
        </p:nvSpPr>
        <p:spPr>
          <a:xfrm rot="16200000" flipV="1">
            <a:off x="6158421" y="4737039"/>
            <a:ext cx="938109" cy="865632"/>
          </a:xfrm>
          <a:prstGeom prst="bentArrow">
            <a:avLst>
              <a:gd name="adj1" fmla="val 25000"/>
              <a:gd name="adj2" fmla="val 25000"/>
              <a:gd name="adj3" fmla="val 25000"/>
              <a:gd name="adj4" fmla="val 4682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pic>
        <p:nvPicPr>
          <p:cNvPr id="28" name="Picture 27" descr="A white card with black text&#10;&#10;AI-generated content may be incorrect.">
            <a:extLst>
              <a:ext uri="{FF2B5EF4-FFF2-40B4-BE49-F238E27FC236}">
                <a16:creationId xmlns:a16="http://schemas.microsoft.com/office/drawing/2014/main" id="{B90283DF-950B-0200-1D68-ECE8C0822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592" y="4497813"/>
            <a:ext cx="5157778" cy="1735711"/>
          </a:xfrm>
          <a:prstGeom prst="rect">
            <a:avLst/>
          </a:prstGeom>
          <a:ln>
            <a:solidFill>
              <a:schemeClr val="accent1">
                <a:shade val="15000"/>
              </a:schemeClr>
            </a:solidFill>
          </a:ln>
        </p:spPr>
      </p:pic>
      <p:sp>
        <p:nvSpPr>
          <p:cNvPr id="29" name="TextBox 28">
            <a:extLst>
              <a:ext uri="{FF2B5EF4-FFF2-40B4-BE49-F238E27FC236}">
                <a16:creationId xmlns:a16="http://schemas.microsoft.com/office/drawing/2014/main" id="{6EACBE46-E383-DEC0-3629-D8BD0456E594}"/>
              </a:ext>
            </a:extLst>
          </p:cNvPr>
          <p:cNvSpPr txBox="1"/>
          <p:nvPr/>
        </p:nvSpPr>
        <p:spPr>
          <a:xfrm>
            <a:off x="6254496" y="2109216"/>
            <a:ext cx="359394" cy="369332"/>
          </a:xfrm>
          <a:prstGeom prst="rect">
            <a:avLst/>
          </a:prstGeom>
          <a:noFill/>
        </p:spPr>
        <p:txBody>
          <a:bodyPr wrap="none" rtlCol="0">
            <a:spAutoFit/>
          </a:bodyPr>
          <a:lstStyle/>
          <a:p>
            <a:r>
              <a:rPr lang="en-DE" dirty="0"/>
              <a:t>1.</a:t>
            </a:r>
          </a:p>
        </p:txBody>
      </p:sp>
      <p:sp>
        <p:nvSpPr>
          <p:cNvPr id="30" name="TextBox 29">
            <a:extLst>
              <a:ext uri="{FF2B5EF4-FFF2-40B4-BE49-F238E27FC236}">
                <a16:creationId xmlns:a16="http://schemas.microsoft.com/office/drawing/2014/main" id="{9FCCCD84-BD3D-8945-95C2-2D6D4E061735}"/>
              </a:ext>
            </a:extLst>
          </p:cNvPr>
          <p:cNvSpPr txBox="1"/>
          <p:nvPr/>
        </p:nvSpPr>
        <p:spPr>
          <a:xfrm>
            <a:off x="6303264" y="5632704"/>
            <a:ext cx="359394" cy="369332"/>
          </a:xfrm>
          <a:prstGeom prst="rect">
            <a:avLst/>
          </a:prstGeom>
          <a:noFill/>
        </p:spPr>
        <p:txBody>
          <a:bodyPr wrap="none" rtlCol="0">
            <a:spAutoFit/>
          </a:bodyPr>
          <a:lstStyle/>
          <a:p>
            <a:r>
              <a:rPr lang="en-DE" dirty="0"/>
              <a:t>2.</a:t>
            </a:r>
          </a:p>
        </p:txBody>
      </p:sp>
      <p:sp>
        <p:nvSpPr>
          <p:cNvPr id="31" name="Bent Arrow 30">
            <a:extLst>
              <a:ext uri="{FF2B5EF4-FFF2-40B4-BE49-F238E27FC236}">
                <a16:creationId xmlns:a16="http://schemas.microsoft.com/office/drawing/2014/main" id="{B97C14BB-8FB5-B2CB-909A-26C9E8974FCF}"/>
              </a:ext>
            </a:extLst>
          </p:cNvPr>
          <p:cNvSpPr/>
          <p:nvPr/>
        </p:nvSpPr>
        <p:spPr>
          <a:xfrm flipV="1">
            <a:off x="7266994" y="4643411"/>
            <a:ext cx="1192050" cy="1322048"/>
          </a:xfrm>
          <a:prstGeom prst="bentArrow">
            <a:avLst>
              <a:gd name="adj1" fmla="val 25000"/>
              <a:gd name="adj2" fmla="val 25000"/>
              <a:gd name="adj3" fmla="val 25000"/>
              <a:gd name="adj4" fmla="val 4682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32" name="TextBox 31">
            <a:extLst>
              <a:ext uri="{FF2B5EF4-FFF2-40B4-BE49-F238E27FC236}">
                <a16:creationId xmlns:a16="http://schemas.microsoft.com/office/drawing/2014/main" id="{9012FB05-F779-F7DD-777E-99A0B31BE27F}"/>
              </a:ext>
            </a:extLst>
          </p:cNvPr>
          <p:cNvSpPr txBox="1"/>
          <p:nvPr/>
        </p:nvSpPr>
        <p:spPr>
          <a:xfrm>
            <a:off x="7717536" y="5059680"/>
            <a:ext cx="359394" cy="369332"/>
          </a:xfrm>
          <a:prstGeom prst="rect">
            <a:avLst/>
          </a:prstGeom>
          <a:noFill/>
        </p:spPr>
        <p:txBody>
          <a:bodyPr wrap="none" rtlCol="0">
            <a:spAutoFit/>
          </a:bodyPr>
          <a:lstStyle/>
          <a:p>
            <a:r>
              <a:rPr lang="en-DE" dirty="0"/>
              <a:t>3.</a:t>
            </a:r>
          </a:p>
        </p:txBody>
      </p:sp>
    </p:spTree>
    <p:extLst>
      <p:ext uri="{BB962C8B-B14F-4D97-AF65-F5344CB8AC3E}">
        <p14:creationId xmlns:p14="http://schemas.microsoft.com/office/powerpoint/2010/main" val="1385391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E7568-C813-B2E7-E6BA-9EEAC9DB2F6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704DF10-ED7B-462D-0697-14776FFED6C2}"/>
              </a:ext>
            </a:extLst>
          </p:cNvPr>
          <p:cNvSpPr txBox="1"/>
          <p:nvPr/>
        </p:nvSpPr>
        <p:spPr>
          <a:xfrm>
            <a:off x="313400" y="795839"/>
            <a:ext cx="7850886" cy="369332"/>
          </a:xfrm>
          <a:prstGeom prst="rect">
            <a:avLst/>
          </a:prstGeom>
          <a:noFill/>
        </p:spPr>
        <p:txBody>
          <a:bodyPr wrap="square" rtlCol="0">
            <a:spAutoFit/>
          </a:bodyPr>
          <a:lstStyle/>
          <a:p>
            <a:r>
              <a:rPr lang="en-GB" b="1" u="sng" dirty="0" err="1"/>
              <a:t>Beispiel</a:t>
            </a:r>
            <a:r>
              <a:rPr lang="en-GB" b="1" u="sng" dirty="0"/>
              <a:t>:</a:t>
            </a:r>
            <a:r>
              <a:rPr lang="en-GB" b="1" dirty="0"/>
              <a:t>     FHR Analyse von </a:t>
            </a:r>
            <a:r>
              <a:rPr lang="en-GB" b="1" dirty="0" err="1"/>
              <a:t>Werbeanzeigen</a:t>
            </a:r>
            <a:endParaRPr lang="en-DE" b="1" u="sng" dirty="0"/>
          </a:p>
        </p:txBody>
      </p:sp>
      <p:sp>
        <p:nvSpPr>
          <p:cNvPr id="3" name="TextBox 2">
            <a:extLst>
              <a:ext uri="{FF2B5EF4-FFF2-40B4-BE49-F238E27FC236}">
                <a16:creationId xmlns:a16="http://schemas.microsoft.com/office/drawing/2014/main" id="{5DE89AA7-CDF4-5B32-60D4-E9755A95D614}"/>
              </a:ext>
            </a:extLst>
          </p:cNvPr>
          <p:cNvSpPr txBox="1"/>
          <p:nvPr/>
        </p:nvSpPr>
        <p:spPr>
          <a:xfrm>
            <a:off x="1389701" y="1177528"/>
            <a:ext cx="7037607" cy="4893647"/>
          </a:xfrm>
          <a:prstGeom prst="rect">
            <a:avLst/>
          </a:prstGeom>
          <a:noFill/>
          <a:ln>
            <a:solidFill>
              <a:schemeClr val="accent1"/>
            </a:solidFill>
          </a:ln>
        </p:spPr>
        <p:txBody>
          <a:bodyPr wrap="square" rtlCol="0">
            <a:spAutoFit/>
          </a:bodyPr>
          <a:lstStyle/>
          <a:p>
            <a:r>
              <a:rPr lang="en-DE" sz="1200" dirty="0"/>
              <a:t>Erstelle eine Werbeanzeigenanalyse. Verwende NUR das hochgeladene Material als Hintergrundmaterial (beim Aufbau der Werbeanzeigenanalyse), verwende NICHT das Internet bzw. andere Quellen als die hochgeladenen, außer es ist absolut notwendig. Schreibe den Text auf Deutsch, B2-Niveau wie bei einem BK-Schüler in NRW, der in der Abschlussklasse der Berufsfachschule für Ingenieurtechnik im 2. Lehrjahr ist und bald sein Fachabitur macht, voraussichtlich mit der Note 1. </a:t>
            </a:r>
          </a:p>
          <a:p>
            <a:r>
              <a:rPr lang="en-DE" sz="1200" dirty="0"/>
              <a:t>Schreibe etwa 700 bis 900 Wörter als Fließtext, verwende Absätze ohne Zwischenüberschriften. Verwende ganz präzise Zeilenangaben.</a:t>
            </a:r>
          </a:p>
          <a:p>
            <a:r>
              <a:rPr lang="en-DE" sz="1200" dirty="0"/>
              <a:t>Sei genau, lasse dir Zeit.</a:t>
            </a:r>
          </a:p>
          <a:p>
            <a:r>
              <a:rPr lang="en-DE" sz="1200" dirty="0"/>
              <a:t>Verwende vor allem den hochgeladenen Aufbau, halte dich genau daran, d.h. </a:t>
            </a:r>
          </a:p>
          <a:p>
            <a:r>
              <a:rPr lang="en-DE" sz="1200" dirty="0"/>
              <a:t>Einleitung (TATTE)</a:t>
            </a:r>
          </a:p>
          <a:p>
            <a:r>
              <a:rPr lang="en-DE" sz="1200" dirty="0"/>
              <a:t>Hauptteil </a:t>
            </a:r>
          </a:p>
          <a:p>
            <a:r>
              <a:rPr lang="en-DE" sz="1200" dirty="0"/>
              <a:t>-Beschreibung der Position der Anzeigenelemente (z.B. Eyecatcher, Headline, Logo, Slogan, Text/Body, Bildbereich etc.) und der Anzeige an sich</a:t>
            </a:r>
          </a:p>
          <a:p>
            <a:r>
              <a:rPr lang="en-DE" sz="1200" dirty="0"/>
              <a:t>-Bildanalyse</a:t>
            </a:r>
          </a:p>
          <a:p>
            <a:r>
              <a:rPr lang="en-DE" sz="1200" dirty="0"/>
              <a:t>-Textanalyse </a:t>
            </a:r>
          </a:p>
          <a:p>
            <a:r>
              <a:rPr lang="en-DE" sz="1200" dirty="0"/>
              <a:t>-Verbindung Bild und Text  </a:t>
            </a:r>
          </a:p>
          <a:p>
            <a:r>
              <a:rPr lang="en-DE" sz="1200" dirty="0"/>
              <a:t>-AIDA-Modell</a:t>
            </a:r>
          </a:p>
          <a:p>
            <a:r>
              <a:rPr lang="en-DE" sz="1200" dirty="0"/>
              <a:t>-Analyse der Zielgruppe </a:t>
            </a:r>
          </a:p>
          <a:p>
            <a:r>
              <a:rPr lang="en-DE" sz="1200" dirty="0"/>
              <a:t>Schlussteil (kritische Bewertung der Werbeanzeige hinsichtlich )</a:t>
            </a:r>
          </a:p>
          <a:p>
            <a:r>
              <a:rPr lang="en-DE" sz="1200" dirty="0"/>
              <a:t>-Zielgruppenbezug </a:t>
            </a:r>
          </a:p>
          <a:p>
            <a:r>
              <a:rPr lang="en-DE" sz="1200" dirty="0"/>
              <a:t>-differenzierte Betrachtung hinsichtlich der Wirkungsabsicht der Anzeige</a:t>
            </a:r>
          </a:p>
          <a:p>
            <a:r>
              <a:rPr lang="en-DE" sz="1200" dirty="0"/>
              <a:t>-künstlerische Gestaltung der Anzeige (Bildbereich, Textbereich, Verbindung Bild/Text)</a:t>
            </a:r>
          </a:p>
          <a:p>
            <a:r>
              <a:rPr lang="en-DE" sz="1200" dirty="0"/>
              <a:t>-Bezug zur aktuellen gesellschaftlichen Situation</a:t>
            </a:r>
          </a:p>
          <a:p>
            <a:r>
              <a:rPr lang="en-DE" sz="1200" dirty="0"/>
              <a:t>-Ausblick auf zukünftige Entwicklung(en) in den Themenbereichen der Werbeanzeige</a:t>
            </a:r>
          </a:p>
          <a:p>
            <a:r>
              <a:rPr lang="en-DE" sz="1200" dirty="0"/>
              <a:t>Erstelle anschließend eine Tabelle mit allen Ergebnissen deiner Analyse, lasse nichts aus, lasse dir Zeit, sei genau.</a:t>
            </a:r>
          </a:p>
        </p:txBody>
      </p:sp>
    </p:spTree>
    <p:extLst>
      <p:ext uri="{BB962C8B-B14F-4D97-AF65-F5344CB8AC3E}">
        <p14:creationId xmlns:p14="http://schemas.microsoft.com/office/powerpoint/2010/main" val="41838944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1DB1A-342C-BFE5-6D69-84411FE7343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04FB9A5-829B-2B68-6F5B-4AFC096F5C8F}"/>
              </a:ext>
            </a:extLst>
          </p:cNvPr>
          <p:cNvSpPr txBox="1"/>
          <p:nvPr/>
        </p:nvSpPr>
        <p:spPr>
          <a:xfrm>
            <a:off x="313400" y="795839"/>
            <a:ext cx="7850886" cy="369332"/>
          </a:xfrm>
          <a:prstGeom prst="rect">
            <a:avLst/>
          </a:prstGeom>
          <a:noFill/>
        </p:spPr>
        <p:txBody>
          <a:bodyPr wrap="square" rtlCol="0">
            <a:spAutoFit/>
          </a:bodyPr>
          <a:lstStyle/>
          <a:p>
            <a:r>
              <a:rPr lang="en-GB" b="1" u="sng" dirty="0" err="1"/>
              <a:t>Beispiel</a:t>
            </a:r>
            <a:r>
              <a:rPr lang="en-GB" b="1" u="sng" dirty="0"/>
              <a:t>:</a:t>
            </a:r>
            <a:r>
              <a:rPr lang="en-GB" b="1" dirty="0"/>
              <a:t>     FHR </a:t>
            </a:r>
            <a:r>
              <a:rPr lang="en-GB" b="1" dirty="0" err="1"/>
              <a:t>textgebundene</a:t>
            </a:r>
            <a:r>
              <a:rPr lang="en-GB" b="1" dirty="0"/>
              <a:t> </a:t>
            </a:r>
            <a:r>
              <a:rPr lang="en-GB" b="1" dirty="0" err="1"/>
              <a:t>Erörterung</a:t>
            </a:r>
            <a:endParaRPr lang="en-DE" b="1" u="sng" dirty="0"/>
          </a:p>
        </p:txBody>
      </p:sp>
      <p:sp>
        <p:nvSpPr>
          <p:cNvPr id="3" name="TextBox 2">
            <a:extLst>
              <a:ext uri="{FF2B5EF4-FFF2-40B4-BE49-F238E27FC236}">
                <a16:creationId xmlns:a16="http://schemas.microsoft.com/office/drawing/2014/main" id="{A3FD5AD1-8C01-3034-2732-FAB672F4CE59}"/>
              </a:ext>
            </a:extLst>
          </p:cNvPr>
          <p:cNvSpPr txBox="1"/>
          <p:nvPr/>
        </p:nvSpPr>
        <p:spPr>
          <a:xfrm>
            <a:off x="1370577" y="1223599"/>
            <a:ext cx="6933164" cy="5093702"/>
          </a:xfrm>
          <a:prstGeom prst="rect">
            <a:avLst/>
          </a:prstGeom>
          <a:noFill/>
          <a:ln>
            <a:solidFill>
              <a:schemeClr val="accent1"/>
            </a:solidFill>
          </a:ln>
        </p:spPr>
        <p:txBody>
          <a:bodyPr wrap="square" rtlCol="0">
            <a:spAutoFit/>
          </a:bodyPr>
          <a:lstStyle/>
          <a:p>
            <a:r>
              <a:rPr lang="en-DE" sz="1250" dirty="0"/>
              <a:t>Erstelle eine textgebundene Erörterung  zu eine Kommentar, der noch hochgeladen werden muss, d.h. bitte den User darum, den zu analysierenden Kommentar hochzuladen.</a:t>
            </a:r>
          </a:p>
          <a:p>
            <a:r>
              <a:rPr lang="en-DE" sz="1250" dirty="0"/>
              <a:t>Dann verwende NUR das hochgeladene Material als Hintergrundmaterial (beim Aufbau der textgebundenen Erörterung), verwende NICHT das Internet bzw. andere Quellen als die hochgeladenen, außer es ist absolut notwendig.</a:t>
            </a:r>
          </a:p>
          <a:p>
            <a:r>
              <a:rPr lang="en-DE" sz="1250" dirty="0"/>
              <a:t>Schreibe den Text auf Deutsch, B2-Niveau wie bei einem BK-Schüler in NRW, der in der Abschlussklasse der Berufsfachschule für Ingenieurtechnik im 2. Lehrjahr ist und bald sein Fachabitur macht, voraussichtlich mit der Note 1. </a:t>
            </a:r>
          </a:p>
          <a:p>
            <a:r>
              <a:rPr lang="en-DE" sz="1250" dirty="0"/>
              <a:t>Schreibe etwa 700 bis 900 Wörter als Fließtext, verwende Absätze ohne Zwischenüberschriften.  Verwende keine einleitenden Formulierungen wie "Die sprachliche Analyse:" oder "Inhaltsangabe:", sondern integriere das Thema des jeweiligen Abschnitts in den Fließtext, z.B. "In der sprachlichen Analyse sind insbesondere folgende Aspekte zu erwähnen ..." oder "Die Erzählform des Textes besteht überwiegend aus ...".</a:t>
            </a:r>
          </a:p>
          <a:p>
            <a:r>
              <a:rPr lang="en-DE" sz="1250" dirty="0"/>
              <a:t>Gehe NICHT auf sprachlichen Mittel / rhetorische Mittel / sprachliche Besonderheiten ein.</a:t>
            </a:r>
          </a:p>
          <a:p>
            <a:r>
              <a:rPr lang="en-DE" sz="1250" dirty="0"/>
              <a:t>Verwende ganz präzise Zeilenangaben. Sei genau, lasse dir Zeit.</a:t>
            </a:r>
          </a:p>
          <a:p>
            <a:r>
              <a:rPr lang="en-DE" sz="1250" dirty="0"/>
              <a:t>Verwende vor allem den hochgeladenen Aufbau, halte dich genau daran, d.h. </a:t>
            </a:r>
          </a:p>
          <a:p>
            <a:r>
              <a:rPr lang="en-DE" sz="1250" dirty="0"/>
              <a:t>Einleitung (TATTE);</a:t>
            </a:r>
          </a:p>
          <a:p>
            <a:r>
              <a:rPr lang="en-DE" sz="1250" dirty="0"/>
              <a:t>Hauptteil;</a:t>
            </a:r>
          </a:p>
          <a:p>
            <a:r>
              <a:rPr lang="en-DE" sz="1250" dirty="0"/>
              <a:t>-kurze Inhaltsangabe;</a:t>
            </a:r>
          </a:p>
          <a:p>
            <a:r>
              <a:rPr lang="en-DE" sz="1250" dirty="0"/>
              <a:t>-Analyse des Textaufbaus des Kommentars (verwende Fachbegriffe wie These, Argument, Beispiel,  </a:t>
            </a:r>
          </a:p>
          <a:p>
            <a:r>
              <a:rPr lang="en-DE" sz="1250" dirty="0"/>
              <a:t>  Beleg, (Zwischen-)Fazit, Appell). Analysiere NICHT die Sprache / sprachliche, rhetorische Mittel;</a:t>
            </a:r>
          </a:p>
          <a:p>
            <a:r>
              <a:rPr lang="en-DE" sz="1250" dirty="0"/>
              <a:t>-kritische Stellungnahme (sei hier SEHR SEHR ausführlich, sie darf bis zu 50% des gesamten Textes </a:t>
            </a:r>
          </a:p>
          <a:p>
            <a:r>
              <a:rPr lang="en-DE" sz="1250" dirty="0"/>
              <a:t>  umfassen);</a:t>
            </a:r>
          </a:p>
          <a:p>
            <a:r>
              <a:rPr lang="en-DE" sz="1250" dirty="0"/>
              <a:t>Schlussteil (Fazit, Ausblick auf die Zukunft).</a:t>
            </a:r>
          </a:p>
          <a:p>
            <a:r>
              <a:rPr lang="en-DE" sz="1250" dirty="0"/>
              <a:t>Erstelle anschließend eine Tabelle mit allen Ergebnissen deiner Analyse, lasse nichts aus, lasse dir Zeit und sei genau.</a:t>
            </a:r>
          </a:p>
        </p:txBody>
      </p:sp>
    </p:spTree>
    <p:extLst>
      <p:ext uri="{BB962C8B-B14F-4D97-AF65-F5344CB8AC3E}">
        <p14:creationId xmlns:p14="http://schemas.microsoft.com/office/powerpoint/2010/main" val="167077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6FFD0-FCD3-AFAC-96FF-4FBF711D080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07C688F-0EE2-BAD6-9546-77C739FA862E}"/>
              </a:ext>
            </a:extLst>
          </p:cNvPr>
          <p:cNvSpPr txBox="1"/>
          <p:nvPr/>
        </p:nvSpPr>
        <p:spPr>
          <a:xfrm>
            <a:off x="257907" y="788798"/>
            <a:ext cx="7472383"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Erstellung</a:t>
            </a:r>
            <a:r>
              <a:rPr lang="en-GB" b="1" dirty="0"/>
              <a:t> </a:t>
            </a:r>
            <a:r>
              <a:rPr lang="en-GB" b="1" dirty="0" err="1"/>
              <a:t>eines</a:t>
            </a:r>
            <a:r>
              <a:rPr lang="en-GB" b="1" dirty="0"/>
              <a:t> Prompts </a:t>
            </a:r>
            <a:r>
              <a:rPr lang="en-GB" b="1" dirty="0" err="1"/>
              <a:t>zur</a:t>
            </a:r>
            <a:r>
              <a:rPr lang="en-GB" b="1" dirty="0"/>
              <a:t> </a:t>
            </a:r>
            <a:r>
              <a:rPr lang="en-GB" b="1" dirty="0" err="1"/>
              <a:t>Zusammenfassung</a:t>
            </a:r>
            <a:r>
              <a:rPr lang="en-GB" b="1" dirty="0"/>
              <a:t> von </a:t>
            </a:r>
            <a:r>
              <a:rPr lang="en-GB" b="1" dirty="0" err="1"/>
              <a:t>Texten</a:t>
            </a:r>
            <a:r>
              <a:rPr lang="en-GB" b="1" dirty="0"/>
              <a:t> </a:t>
            </a:r>
            <a:r>
              <a:rPr lang="en-GB" b="1" dirty="0" err="1"/>
              <a:t>bei</a:t>
            </a:r>
            <a:r>
              <a:rPr lang="en-GB" b="1" dirty="0"/>
              <a:t> </a:t>
            </a:r>
            <a:r>
              <a:rPr lang="en-GB" b="1" dirty="0" err="1"/>
              <a:t>DaZ</a:t>
            </a:r>
            <a:r>
              <a:rPr lang="en-GB" b="1" dirty="0"/>
              <a:t> </a:t>
            </a:r>
          </a:p>
        </p:txBody>
      </p:sp>
      <p:pic>
        <p:nvPicPr>
          <p:cNvPr id="5" name="Picture 4" descr="A group of black text&#10;&#10;AI-generated content may be incorrect.">
            <a:extLst>
              <a:ext uri="{FF2B5EF4-FFF2-40B4-BE49-F238E27FC236}">
                <a16:creationId xmlns:a16="http://schemas.microsoft.com/office/drawing/2014/main" id="{854C39CB-8904-97A6-ADE8-493F2ABD1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08" y="1428964"/>
            <a:ext cx="7772400" cy="4640238"/>
          </a:xfrm>
          <a:prstGeom prst="rect">
            <a:avLst/>
          </a:prstGeom>
        </p:spPr>
      </p:pic>
      <p:sp>
        <p:nvSpPr>
          <p:cNvPr id="6" name="TextBox 5">
            <a:extLst>
              <a:ext uri="{FF2B5EF4-FFF2-40B4-BE49-F238E27FC236}">
                <a16:creationId xmlns:a16="http://schemas.microsoft.com/office/drawing/2014/main" id="{8BA22973-2BF4-A90F-DDA2-34C527428630}"/>
              </a:ext>
            </a:extLst>
          </p:cNvPr>
          <p:cNvSpPr txBox="1"/>
          <p:nvPr/>
        </p:nvSpPr>
        <p:spPr>
          <a:xfrm>
            <a:off x="4110976" y="6093815"/>
            <a:ext cx="922047" cy="246221"/>
          </a:xfrm>
          <a:prstGeom prst="rect">
            <a:avLst/>
          </a:prstGeom>
          <a:noFill/>
        </p:spPr>
        <p:txBody>
          <a:bodyPr wrap="none" rtlCol="0">
            <a:spAutoFit/>
          </a:bodyPr>
          <a:lstStyle/>
          <a:p>
            <a:r>
              <a:rPr lang="en-DE" sz="1000" dirty="0"/>
              <a:t>(Fobizz, GPT5)</a:t>
            </a:r>
          </a:p>
        </p:txBody>
      </p:sp>
    </p:spTree>
    <p:extLst>
      <p:ext uri="{BB962C8B-B14F-4D97-AF65-F5344CB8AC3E}">
        <p14:creationId xmlns:p14="http://schemas.microsoft.com/office/powerpoint/2010/main" val="1997218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AE948-84FB-A08D-5004-B6CB0477C3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0E5B411-1BC2-83DA-5193-AA702209B86F}"/>
              </a:ext>
            </a:extLst>
          </p:cNvPr>
          <p:cNvSpPr txBox="1"/>
          <p:nvPr/>
        </p:nvSpPr>
        <p:spPr>
          <a:xfrm>
            <a:off x="257907" y="788798"/>
            <a:ext cx="7472383" cy="369332"/>
          </a:xfrm>
          <a:prstGeom prst="rect">
            <a:avLst/>
          </a:prstGeom>
          <a:noFill/>
        </p:spPr>
        <p:txBody>
          <a:bodyPr wrap="square" rtlCol="0">
            <a:spAutoFit/>
          </a:bodyPr>
          <a:lstStyle/>
          <a:p>
            <a:r>
              <a:rPr lang="en-GB" b="1" u="sng" dirty="0" err="1"/>
              <a:t>Beispiel</a:t>
            </a:r>
            <a:r>
              <a:rPr lang="en-GB" b="1" u="sng" dirty="0"/>
              <a:t>:</a:t>
            </a:r>
            <a:r>
              <a:rPr lang="en-GB" b="1" dirty="0"/>
              <a:t> </a:t>
            </a:r>
            <a:r>
              <a:rPr lang="en-GB" b="1" dirty="0" err="1"/>
              <a:t>Erstellung</a:t>
            </a:r>
            <a:r>
              <a:rPr lang="en-GB" b="1" dirty="0"/>
              <a:t> </a:t>
            </a:r>
            <a:r>
              <a:rPr lang="en-GB" b="1" dirty="0" err="1"/>
              <a:t>eines</a:t>
            </a:r>
            <a:r>
              <a:rPr lang="en-GB" b="1" dirty="0"/>
              <a:t> “Marcel Reich-Ranicki”-Chatbots </a:t>
            </a:r>
            <a:r>
              <a:rPr lang="en-GB" b="1" dirty="0" err="1"/>
              <a:t>bei</a:t>
            </a:r>
            <a:r>
              <a:rPr lang="en-GB" b="1" dirty="0"/>
              <a:t> </a:t>
            </a:r>
            <a:r>
              <a:rPr lang="en-GB" b="1" dirty="0" err="1"/>
              <a:t>Fobizz</a:t>
            </a:r>
            <a:endParaRPr lang="en-GB" b="1" dirty="0"/>
          </a:p>
        </p:txBody>
      </p:sp>
      <p:sp>
        <p:nvSpPr>
          <p:cNvPr id="25" name="Bent Arrow 24">
            <a:extLst>
              <a:ext uri="{FF2B5EF4-FFF2-40B4-BE49-F238E27FC236}">
                <a16:creationId xmlns:a16="http://schemas.microsoft.com/office/drawing/2014/main" id="{6C159D25-772B-580A-8165-7F13ABF5BE4E}"/>
              </a:ext>
            </a:extLst>
          </p:cNvPr>
          <p:cNvSpPr/>
          <p:nvPr/>
        </p:nvSpPr>
        <p:spPr>
          <a:xfrm rot="5400000">
            <a:off x="5406326" y="637886"/>
            <a:ext cx="792480" cy="217285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26" name="Bent Arrow 25">
            <a:extLst>
              <a:ext uri="{FF2B5EF4-FFF2-40B4-BE49-F238E27FC236}">
                <a16:creationId xmlns:a16="http://schemas.microsoft.com/office/drawing/2014/main" id="{F21AFD77-FB68-D5EC-A488-DD4358681F52}"/>
              </a:ext>
            </a:extLst>
          </p:cNvPr>
          <p:cNvSpPr/>
          <p:nvPr/>
        </p:nvSpPr>
        <p:spPr>
          <a:xfrm rot="10800000">
            <a:off x="4703264" y="2501391"/>
            <a:ext cx="2091023" cy="738664"/>
          </a:xfrm>
          <a:prstGeom prst="bentArrow">
            <a:avLst>
              <a:gd name="adj1" fmla="val 25000"/>
              <a:gd name="adj2" fmla="val 23626"/>
              <a:gd name="adj3" fmla="val 25000"/>
              <a:gd name="adj4" fmla="val 4682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29" name="TextBox 28">
            <a:extLst>
              <a:ext uri="{FF2B5EF4-FFF2-40B4-BE49-F238E27FC236}">
                <a16:creationId xmlns:a16="http://schemas.microsoft.com/office/drawing/2014/main" id="{EC05AE44-F62C-BF42-AAFB-CEB791FCBD0F}"/>
              </a:ext>
            </a:extLst>
          </p:cNvPr>
          <p:cNvSpPr txBox="1"/>
          <p:nvPr/>
        </p:nvSpPr>
        <p:spPr>
          <a:xfrm>
            <a:off x="6747551" y="1272930"/>
            <a:ext cx="394876" cy="369332"/>
          </a:xfrm>
          <a:prstGeom prst="rect">
            <a:avLst/>
          </a:prstGeom>
          <a:noFill/>
        </p:spPr>
        <p:txBody>
          <a:bodyPr wrap="square" rtlCol="0">
            <a:spAutoFit/>
          </a:bodyPr>
          <a:lstStyle/>
          <a:p>
            <a:r>
              <a:rPr lang="en-DE" dirty="0"/>
              <a:t>1.</a:t>
            </a:r>
          </a:p>
        </p:txBody>
      </p:sp>
      <p:sp>
        <p:nvSpPr>
          <p:cNvPr id="31" name="Bent Arrow 30">
            <a:extLst>
              <a:ext uri="{FF2B5EF4-FFF2-40B4-BE49-F238E27FC236}">
                <a16:creationId xmlns:a16="http://schemas.microsoft.com/office/drawing/2014/main" id="{FD7D9E22-B802-7838-DEDE-A4DA558D9935}"/>
              </a:ext>
            </a:extLst>
          </p:cNvPr>
          <p:cNvSpPr/>
          <p:nvPr/>
        </p:nvSpPr>
        <p:spPr>
          <a:xfrm flipV="1">
            <a:off x="1212666" y="3242945"/>
            <a:ext cx="1463293" cy="800111"/>
          </a:xfrm>
          <a:prstGeom prst="bentArrow">
            <a:avLst>
              <a:gd name="adj1" fmla="val 25000"/>
              <a:gd name="adj2" fmla="val 25000"/>
              <a:gd name="adj3" fmla="val 25000"/>
              <a:gd name="adj4" fmla="val 4682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32" name="TextBox 31">
            <a:extLst>
              <a:ext uri="{FF2B5EF4-FFF2-40B4-BE49-F238E27FC236}">
                <a16:creationId xmlns:a16="http://schemas.microsoft.com/office/drawing/2014/main" id="{861609D9-BCB4-16DB-2763-079FF37C2342}"/>
              </a:ext>
            </a:extLst>
          </p:cNvPr>
          <p:cNvSpPr txBox="1"/>
          <p:nvPr/>
        </p:nvSpPr>
        <p:spPr>
          <a:xfrm>
            <a:off x="1091053" y="3895428"/>
            <a:ext cx="359394" cy="369332"/>
          </a:xfrm>
          <a:prstGeom prst="rect">
            <a:avLst/>
          </a:prstGeom>
          <a:noFill/>
        </p:spPr>
        <p:txBody>
          <a:bodyPr wrap="none" rtlCol="0">
            <a:spAutoFit/>
          </a:bodyPr>
          <a:lstStyle/>
          <a:p>
            <a:r>
              <a:rPr lang="en-DE" dirty="0"/>
              <a:t>3.</a:t>
            </a:r>
          </a:p>
        </p:txBody>
      </p:sp>
      <p:pic>
        <p:nvPicPr>
          <p:cNvPr id="7" name="Picture 6" descr="A screenshot of a computer&#10;&#10;AI-generated content may be incorrect.">
            <a:extLst>
              <a:ext uri="{FF2B5EF4-FFF2-40B4-BE49-F238E27FC236}">
                <a16:creationId xmlns:a16="http://schemas.microsoft.com/office/drawing/2014/main" id="{BCC97DA3-4BC4-6D7E-698A-9731780A4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602" y="1329509"/>
            <a:ext cx="3380170" cy="792480"/>
          </a:xfrm>
          <a:prstGeom prst="rect">
            <a:avLst/>
          </a:prstGeom>
          <a:ln>
            <a:solidFill>
              <a:schemeClr val="accent1"/>
            </a:solidFill>
          </a:ln>
        </p:spPr>
      </p:pic>
      <p:sp>
        <p:nvSpPr>
          <p:cNvPr id="8" name="TextBox 7">
            <a:extLst>
              <a:ext uri="{FF2B5EF4-FFF2-40B4-BE49-F238E27FC236}">
                <a16:creationId xmlns:a16="http://schemas.microsoft.com/office/drawing/2014/main" id="{B1F891A1-A62E-C71E-7391-F39B559AAEEE}"/>
              </a:ext>
            </a:extLst>
          </p:cNvPr>
          <p:cNvSpPr txBox="1"/>
          <p:nvPr/>
        </p:nvSpPr>
        <p:spPr>
          <a:xfrm>
            <a:off x="4716137" y="1501658"/>
            <a:ext cx="1777982" cy="769441"/>
          </a:xfrm>
          <a:prstGeom prst="rect">
            <a:avLst/>
          </a:prstGeom>
          <a:noFill/>
        </p:spPr>
        <p:txBody>
          <a:bodyPr wrap="square" rtlCol="0">
            <a:spAutoFit/>
          </a:bodyPr>
          <a:lstStyle/>
          <a:p>
            <a:pPr algn="ctr"/>
            <a:r>
              <a:rPr lang="en-DE" sz="1100" dirty="0"/>
              <a:t>Angela-Prompt vom </a:t>
            </a:r>
          </a:p>
          <a:p>
            <a:pPr algn="ctr"/>
            <a:r>
              <a:rPr lang="en-DE" sz="1100" dirty="0"/>
              <a:t>Fobizz-Assistenten + kurze</a:t>
            </a:r>
          </a:p>
          <a:p>
            <a:pPr algn="ctr"/>
            <a:r>
              <a:rPr lang="en-DE" sz="1100" dirty="0"/>
              <a:t>eigene Anweisungen</a:t>
            </a:r>
          </a:p>
          <a:p>
            <a:pPr algn="ctr"/>
            <a:r>
              <a:rPr lang="en-GB" sz="1100" dirty="0" err="1"/>
              <a:t>zu</a:t>
            </a:r>
            <a:r>
              <a:rPr lang="en-GB" sz="1100" dirty="0"/>
              <a:t> M. Reich-Ranicki</a:t>
            </a:r>
            <a:endParaRPr lang="en-DE" sz="1100" dirty="0"/>
          </a:p>
        </p:txBody>
      </p:sp>
      <p:sp>
        <p:nvSpPr>
          <p:cNvPr id="9" name="TextBox 8">
            <a:extLst>
              <a:ext uri="{FF2B5EF4-FFF2-40B4-BE49-F238E27FC236}">
                <a16:creationId xmlns:a16="http://schemas.microsoft.com/office/drawing/2014/main" id="{53971CE0-62D9-D4A1-B750-AAB24FDBBC48}"/>
              </a:ext>
            </a:extLst>
          </p:cNvPr>
          <p:cNvSpPr txBox="1"/>
          <p:nvPr/>
        </p:nvSpPr>
        <p:spPr>
          <a:xfrm>
            <a:off x="6320407" y="2157084"/>
            <a:ext cx="857158" cy="307777"/>
          </a:xfrm>
          <a:prstGeom prst="rect">
            <a:avLst/>
          </a:prstGeom>
          <a:noFill/>
          <a:ln>
            <a:solidFill>
              <a:schemeClr val="accent1"/>
            </a:solidFill>
          </a:ln>
        </p:spPr>
        <p:txBody>
          <a:bodyPr wrap="none" rtlCol="0">
            <a:spAutoFit/>
          </a:bodyPr>
          <a:lstStyle/>
          <a:p>
            <a:r>
              <a:rPr lang="en-DE" sz="1400" dirty="0"/>
              <a:t>KI (GPT5)</a:t>
            </a:r>
          </a:p>
        </p:txBody>
      </p:sp>
      <p:sp>
        <p:nvSpPr>
          <p:cNvPr id="10" name="TextBox 9">
            <a:extLst>
              <a:ext uri="{FF2B5EF4-FFF2-40B4-BE49-F238E27FC236}">
                <a16:creationId xmlns:a16="http://schemas.microsoft.com/office/drawing/2014/main" id="{F9B6F552-2A4E-B3F4-093A-6AF76DEC32D8}"/>
              </a:ext>
            </a:extLst>
          </p:cNvPr>
          <p:cNvSpPr txBox="1"/>
          <p:nvPr/>
        </p:nvSpPr>
        <p:spPr>
          <a:xfrm>
            <a:off x="6750409" y="2861758"/>
            <a:ext cx="418913" cy="369332"/>
          </a:xfrm>
          <a:prstGeom prst="rect">
            <a:avLst/>
          </a:prstGeom>
          <a:noFill/>
        </p:spPr>
        <p:txBody>
          <a:bodyPr wrap="square" rtlCol="0">
            <a:spAutoFit/>
          </a:bodyPr>
          <a:lstStyle/>
          <a:p>
            <a:r>
              <a:rPr lang="en-DE" dirty="0"/>
              <a:t>2.</a:t>
            </a:r>
          </a:p>
        </p:txBody>
      </p:sp>
      <p:sp>
        <p:nvSpPr>
          <p:cNvPr id="11" name="TextBox 10">
            <a:extLst>
              <a:ext uri="{FF2B5EF4-FFF2-40B4-BE49-F238E27FC236}">
                <a16:creationId xmlns:a16="http://schemas.microsoft.com/office/drawing/2014/main" id="{DA719B2F-A3B8-A1C6-76FE-45CDDDA5BD00}"/>
              </a:ext>
            </a:extLst>
          </p:cNvPr>
          <p:cNvSpPr txBox="1"/>
          <p:nvPr/>
        </p:nvSpPr>
        <p:spPr>
          <a:xfrm>
            <a:off x="4560706" y="2375450"/>
            <a:ext cx="1947669" cy="600164"/>
          </a:xfrm>
          <a:prstGeom prst="rect">
            <a:avLst/>
          </a:prstGeom>
          <a:noFill/>
        </p:spPr>
        <p:txBody>
          <a:bodyPr wrap="square" rtlCol="0">
            <a:spAutoFit/>
          </a:bodyPr>
          <a:lstStyle/>
          <a:p>
            <a:pPr algn="ctr"/>
            <a:r>
              <a:rPr lang="en-GB" sz="1100" dirty="0" err="1"/>
              <a:t>generierter</a:t>
            </a:r>
            <a:r>
              <a:rPr lang="en-DE" sz="1100" dirty="0"/>
              <a:t> Prompt im Erstellungsbereich des Fobizz-Assistenten eingefügt</a:t>
            </a:r>
          </a:p>
        </p:txBody>
      </p:sp>
      <p:pic>
        <p:nvPicPr>
          <p:cNvPr id="13" name="Picture 12" descr="A white background with black text&#10;&#10;AI-generated content may be incorrect.">
            <a:extLst>
              <a:ext uri="{FF2B5EF4-FFF2-40B4-BE49-F238E27FC236}">
                <a16:creationId xmlns:a16="http://schemas.microsoft.com/office/drawing/2014/main" id="{1D597F9B-33F0-46C1-7271-2E244F248C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667" y="2387866"/>
            <a:ext cx="3348039" cy="800111"/>
          </a:xfrm>
          <a:prstGeom prst="rect">
            <a:avLst/>
          </a:prstGeom>
          <a:ln>
            <a:solidFill>
              <a:schemeClr val="accent1"/>
            </a:solidFill>
          </a:ln>
        </p:spPr>
      </p:pic>
      <p:pic>
        <p:nvPicPr>
          <p:cNvPr id="16" name="Picture 15" descr="A screenshot of a white text&#10;&#10;AI-generated content may be incorrect.">
            <a:extLst>
              <a:ext uri="{FF2B5EF4-FFF2-40B4-BE49-F238E27FC236}">
                <a16:creationId xmlns:a16="http://schemas.microsoft.com/office/drawing/2014/main" id="{54A8D4FD-A1E3-2989-4A49-A24FD0C625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750" y="3290043"/>
            <a:ext cx="4160922" cy="2868710"/>
          </a:xfrm>
          <a:prstGeom prst="rect">
            <a:avLst/>
          </a:prstGeom>
          <a:ln>
            <a:solidFill>
              <a:schemeClr val="accent1"/>
            </a:solidFill>
          </a:ln>
        </p:spPr>
      </p:pic>
      <p:pic>
        <p:nvPicPr>
          <p:cNvPr id="18" name="Picture 17" descr="A qr code with a few squares&#10;&#10;AI-generated content may be incorrect.">
            <a:extLst>
              <a:ext uri="{FF2B5EF4-FFF2-40B4-BE49-F238E27FC236}">
                <a16:creationId xmlns:a16="http://schemas.microsoft.com/office/drawing/2014/main" id="{9E5773B1-09B3-A5D6-E16C-68BDC75CF0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072" y="4208180"/>
            <a:ext cx="1032435" cy="1032435"/>
          </a:xfrm>
          <a:prstGeom prst="rect">
            <a:avLst/>
          </a:prstGeom>
        </p:spPr>
      </p:pic>
    </p:spTree>
    <p:extLst>
      <p:ext uri="{BB962C8B-B14F-4D97-AF65-F5344CB8AC3E}">
        <p14:creationId xmlns:p14="http://schemas.microsoft.com/office/powerpoint/2010/main" val="3367390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BD4AB-375D-8F93-DA4F-0675B8D6966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97B8E9B-55B2-665C-9D80-8389CCEADB38}"/>
              </a:ext>
            </a:extLst>
          </p:cNvPr>
          <p:cNvSpPr txBox="1"/>
          <p:nvPr/>
        </p:nvSpPr>
        <p:spPr>
          <a:xfrm>
            <a:off x="1122413" y="1428090"/>
            <a:ext cx="6876075" cy="3970318"/>
          </a:xfrm>
          <a:prstGeom prst="rect">
            <a:avLst/>
          </a:prstGeom>
          <a:noFill/>
          <a:ln>
            <a:solidFill>
              <a:schemeClr val="accent1"/>
            </a:solidFill>
          </a:ln>
        </p:spPr>
        <p:txBody>
          <a:bodyPr wrap="square" rtlCol="0">
            <a:spAutoFit/>
          </a:bodyPr>
          <a:lstStyle/>
          <a:p>
            <a:r>
              <a:rPr lang="en-DE" dirty="0"/>
              <a:t>Du bist eine sehr gute und erfahrene Deutschlehrkraft an einem Berufskolleg in NRW, du bist auch Fachleiter und Moderator der Bezirksregierung. Du bist sehr logisch, kritisch, aber fair und gerecht.</a:t>
            </a:r>
          </a:p>
          <a:p>
            <a:r>
              <a:rPr lang="en-DE" dirty="0"/>
              <a:t>Du hast sehr viel Ahnung von der Erstellung von Geschäftsbriefen, was durch die hochgeladenen Materialien sichergestellt wird. Falls eine Information fehlt, schaue im Internet nach.</a:t>
            </a:r>
          </a:p>
          <a:p>
            <a:r>
              <a:rPr lang="en-DE" dirty="0"/>
              <a:t>Frage den Nutzer dieses GPTs, was er/sie von dir möchte. Gehe darauf genau ein. Wenn etwas unklar ist, dann stelle Fragen, die dich zum Ziel führen.</a:t>
            </a:r>
          </a:p>
          <a:p>
            <a:r>
              <a:rPr lang="en-DE" dirty="0"/>
              <a:t>Wenn der Nutzer eine sofortige Lösung haben möchte, dann liefere sie.</a:t>
            </a:r>
          </a:p>
          <a:p>
            <a:r>
              <a:rPr lang="en-DE" dirty="0"/>
              <a:t>Wenn der Nutzer Hilfe beim Schreibprozess/ Erstellen eines Geschäftsbriefs möchte, dann führe ein Gespräch mit Tipps, ohne zu viel zu verraten bzw. zu viel vorzugeben. Warte jeweils auf die Antwort des Nutzers, bevor du reagierst.</a:t>
            </a:r>
          </a:p>
        </p:txBody>
      </p:sp>
      <p:sp>
        <p:nvSpPr>
          <p:cNvPr id="3" name="TextBox 2">
            <a:extLst>
              <a:ext uri="{FF2B5EF4-FFF2-40B4-BE49-F238E27FC236}">
                <a16:creationId xmlns:a16="http://schemas.microsoft.com/office/drawing/2014/main" id="{7281A692-F54B-D48E-DFFF-1B8EF4B2BCB8}"/>
              </a:ext>
            </a:extLst>
          </p:cNvPr>
          <p:cNvSpPr txBox="1"/>
          <p:nvPr/>
        </p:nvSpPr>
        <p:spPr>
          <a:xfrm>
            <a:off x="257907" y="788798"/>
            <a:ext cx="7763680" cy="369332"/>
          </a:xfrm>
          <a:prstGeom prst="rect">
            <a:avLst/>
          </a:prstGeom>
          <a:noFill/>
        </p:spPr>
        <p:txBody>
          <a:bodyPr wrap="square" rtlCol="0">
            <a:spAutoFit/>
          </a:bodyPr>
          <a:lstStyle/>
          <a:p>
            <a:r>
              <a:rPr lang="en-GB" b="1" u="sng" dirty="0" err="1"/>
              <a:t>Beispiel</a:t>
            </a:r>
            <a:r>
              <a:rPr lang="en-GB" b="1" u="sng" dirty="0"/>
              <a:t>:</a:t>
            </a:r>
            <a:r>
              <a:rPr lang="en-GB" b="1" dirty="0"/>
              <a:t> </a:t>
            </a:r>
            <a:r>
              <a:rPr lang="en-DE" b="1" dirty="0"/>
              <a:t>Erstellung eines ChatGPT-GPTs / Fobizz-Assist</a:t>
            </a:r>
            <a:r>
              <a:rPr lang="en-GB" b="1" dirty="0" err="1"/>
              <a:t>en</a:t>
            </a:r>
            <a:r>
              <a:rPr lang="en-DE" b="1" dirty="0"/>
              <a:t>ten zu Geschäftsbriefen</a:t>
            </a:r>
            <a:endParaRPr lang="en-GB" b="1" dirty="0"/>
          </a:p>
        </p:txBody>
      </p:sp>
      <p:sp>
        <p:nvSpPr>
          <p:cNvPr id="4" name="TextBox 3">
            <a:extLst>
              <a:ext uri="{FF2B5EF4-FFF2-40B4-BE49-F238E27FC236}">
                <a16:creationId xmlns:a16="http://schemas.microsoft.com/office/drawing/2014/main" id="{FEBF4FD3-01FB-EEF9-71C8-C039D2D870C1}"/>
              </a:ext>
            </a:extLst>
          </p:cNvPr>
          <p:cNvSpPr txBox="1"/>
          <p:nvPr/>
        </p:nvSpPr>
        <p:spPr>
          <a:xfrm>
            <a:off x="2120784" y="5668368"/>
            <a:ext cx="4902432" cy="369332"/>
          </a:xfrm>
          <a:prstGeom prst="rect">
            <a:avLst/>
          </a:prstGeom>
          <a:noFill/>
          <a:ln>
            <a:solidFill>
              <a:schemeClr val="accent1"/>
            </a:solidFill>
          </a:ln>
        </p:spPr>
        <p:txBody>
          <a:bodyPr wrap="none" rtlCol="0">
            <a:spAutoFit/>
          </a:bodyPr>
          <a:lstStyle/>
          <a:p>
            <a:r>
              <a:rPr lang="en-DE" dirty="0"/>
              <a:t>+ hochgeladenes Material als Hintergrundwissen</a:t>
            </a:r>
          </a:p>
        </p:txBody>
      </p:sp>
    </p:spTree>
    <p:extLst>
      <p:ext uri="{BB962C8B-B14F-4D97-AF65-F5344CB8AC3E}">
        <p14:creationId xmlns:p14="http://schemas.microsoft.com/office/powerpoint/2010/main" val="254602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CC779-C1E0-445C-FC95-F99CF8EAB70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0455A95-C8F8-B6FB-374E-AED772F2EB20}"/>
              </a:ext>
            </a:extLst>
          </p:cNvPr>
          <p:cNvSpPr txBox="1"/>
          <p:nvPr/>
        </p:nvSpPr>
        <p:spPr>
          <a:xfrm>
            <a:off x="257906" y="788798"/>
            <a:ext cx="7870093" cy="369332"/>
          </a:xfrm>
          <a:prstGeom prst="rect">
            <a:avLst/>
          </a:prstGeom>
          <a:noFill/>
        </p:spPr>
        <p:txBody>
          <a:bodyPr wrap="square" rtlCol="0">
            <a:spAutoFit/>
          </a:bodyPr>
          <a:lstStyle/>
          <a:p>
            <a:r>
              <a:rPr lang="en-GB" b="1" u="sng" dirty="0" err="1"/>
              <a:t>Beispiel</a:t>
            </a:r>
            <a:r>
              <a:rPr lang="en-GB" b="1" u="sng" dirty="0"/>
              <a:t>:</a:t>
            </a:r>
            <a:r>
              <a:rPr lang="en-GB" b="1" dirty="0"/>
              <a:t> </a:t>
            </a:r>
            <a:r>
              <a:rPr lang="en-DE" b="1" dirty="0"/>
              <a:t>Erstellung eines ChatGPT-GPTs (/Fobizz-Assist</a:t>
            </a:r>
            <a:r>
              <a:rPr lang="en-GB" b="1" dirty="0" err="1"/>
              <a:t>en</a:t>
            </a:r>
            <a:r>
              <a:rPr lang="en-DE" b="1" dirty="0"/>
              <a:t>ten zu Geschäftsbriefen)</a:t>
            </a:r>
            <a:endParaRPr lang="en-GB" b="1" dirty="0"/>
          </a:p>
        </p:txBody>
      </p:sp>
      <p:pic>
        <p:nvPicPr>
          <p:cNvPr id="11" name="Picture 10" descr="A screenshot of a computer&#10;&#10;AI-generated content may be incorrect.">
            <a:extLst>
              <a:ext uri="{FF2B5EF4-FFF2-40B4-BE49-F238E27FC236}">
                <a16:creationId xmlns:a16="http://schemas.microsoft.com/office/drawing/2014/main" id="{83D5945D-D4A7-6AB9-594A-5C41D8E10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672" y="1306755"/>
            <a:ext cx="5513639" cy="4707317"/>
          </a:xfrm>
          <a:prstGeom prst="rect">
            <a:avLst/>
          </a:prstGeom>
        </p:spPr>
      </p:pic>
      <p:pic>
        <p:nvPicPr>
          <p:cNvPr id="5" name="Picture 4" descr="A screenshot of a phone&#10;&#10;AI-generated content may be incorrect.">
            <a:extLst>
              <a:ext uri="{FF2B5EF4-FFF2-40B4-BE49-F238E27FC236}">
                <a16:creationId xmlns:a16="http://schemas.microsoft.com/office/drawing/2014/main" id="{607DDAA2-40BB-79BD-01BC-5670800EB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00" y="1316483"/>
            <a:ext cx="2643302" cy="1050079"/>
          </a:xfrm>
          <a:prstGeom prst="rect">
            <a:avLst/>
          </a:prstGeom>
          <a:ln>
            <a:solidFill>
              <a:schemeClr val="accent1"/>
            </a:solidFill>
          </a:ln>
        </p:spPr>
      </p:pic>
      <p:pic>
        <p:nvPicPr>
          <p:cNvPr id="13" name="Picture 12" descr="A qr code with black squares&#10;&#10;AI-generated content may be incorrect.">
            <a:extLst>
              <a:ext uri="{FF2B5EF4-FFF2-40B4-BE49-F238E27FC236}">
                <a16:creationId xmlns:a16="http://schemas.microsoft.com/office/drawing/2014/main" id="{F8213A09-ABCE-DAA7-4A4C-1F4F72BB1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634" y="2660303"/>
            <a:ext cx="1537394" cy="1537394"/>
          </a:xfrm>
          <a:prstGeom prst="rect">
            <a:avLst/>
          </a:prstGeom>
        </p:spPr>
      </p:pic>
      <p:sp>
        <p:nvSpPr>
          <p:cNvPr id="14" name="TextBox 13">
            <a:extLst>
              <a:ext uri="{FF2B5EF4-FFF2-40B4-BE49-F238E27FC236}">
                <a16:creationId xmlns:a16="http://schemas.microsoft.com/office/drawing/2014/main" id="{79261122-C3BD-2196-1BDA-29BCE58059B6}"/>
              </a:ext>
            </a:extLst>
          </p:cNvPr>
          <p:cNvSpPr txBox="1"/>
          <p:nvPr/>
        </p:nvSpPr>
        <p:spPr>
          <a:xfrm>
            <a:off x="3830064" y="6123785"/>
            <a:ext cx="681597" cy="261610"/>
          </a:xfrm>
          <a:prstGeom prst="rect">
            <a:avLst/>
          </a:prstGeom>
          <a:noFill/>
        </p:spPr>
        <p:txBody>
          <a:bodyPr wrap="none" rtlCol="0">
            <a:spAutoFit/>
          </a:bodyPr>
          <a:lstStyle/>
          <a:p>
            <a:r>
              <a:rPr lang="en-DE" sz="1100" dirty="0"/>
              <a:t>(GPT5.2)</a:t>
            </a:r>
          </a:p>
        </p:txBody>
      </p:sp>
    </p:spTree>
    <p:extLst>
      <p:ext uri="{BB962C8B-B14F-4D97-AF65-F5344CB8AC3E}">
        <p14:creationId xmlns:p14="http://schemas.microsoft.com/office/powerpoint/2010/main" val="2617397680"/>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2119</TotalTime>
  <Words>5703</Words>
  <Application>Microsoft Macintosh PowerPoint</Application>
  <PresentationFormat>On-screen Show (4:3)</PresentationFormat>
  <Paragraphs>516</Paragraphs>
  <Slides>51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Aptos</vt:lpstr>
      <vt:lpstr>Arial</vt:lpstr>
      <vt:lpstr>Calibri</vt:lpstr>
      <vt:lpstr>Helvetica</vt:lpstr>
      <vt:lpstr>Roboto</vt:lpstr>
      <vt:lpstr>Symbol</vt:lpstr>
      <vt:lpstr>Wingdings</vt:lpstr>
      <vt:lpstr>Larissa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Bezirksregierung Düsseldorf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Häde, Thomas</dc:creator>
  <cp:lastModifiedBy>Sascha Silex</cp:lastModifiedBy>
  <cp:revision>634</cp:revision>
  <cp:lastPrinted>2024-06-12T14:24:17Z</cp:lastPrinted>
  <dcterms:created xsi:type="dcterms:W3CDTF">2016-02-26T10:44:19Z</dcterms:created>
  <dcterms:modified xsi:type="dcterms:W3CDTF">2026-02-21T21:51:12Z</dcterms:modified>
</cp:coreProperties>
</file>