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9"/>
  </p:notesMasterIdLst>
  <p:sldIdLst>
    <p:sldId id="383" r:id="rId3"/>
    <p:sldId id="384" r:id="rId4"/>
    <p:sldId id="283" r:id="rId5"/>
    <p:sldId id="321" r:id="rId6"/>
    <p:sldId id="322" r:id="rId7"/>
    <p:sldId id="353" r:id="rId8"/>
    <p:sldId id="355" r:id="rId9"/>
    <p:sldId id="356" r:id="rId10"/>
    <p:sldId id="373" r:id="rId11"/>
    <p:sldId id="324" r:id="rId12"/>
    <p:sldId id="359" r:id="rId13"/>
    <p:sldId id="327" r:id="rId14"/>
    <p:sldId id="358" r:id="rId15"/>
    <p:sldId id="370" r:id="rId16"/>
    <p:sldId id="372" r:id="rId17"/>
    <p:sldId id="307" r:id="rId18"/>
    <p:sldId id="360" r:id="rId19"/>
    <p:sldId id="325" r:id="rId20"/>
    <p:sldId id="303" r:id="rId21"/>
    <p:sldId id="374" r:id="rId22"/>
    <p:sldId id="361" r:id="rId23"/>
    <p:sldId id="376" r:id="rId24"/>
    <p:sldId id="330" r:id="rId25"/>
    <p:sldId id="385" r:id="rId26"/>
    <p:sldId id="331" r:id="rId27"/>
    <p:sldId id="386" r:id="rId28"/>
    <p:sldId id="362" r:id="rId29"/>
    <p:sldId id="377" r:id="rId30"/>
    <p:sldId id="378" r:id="rId31"/>
    <p:sldId id="379" r:id="rId32"/>
    <p:sldId id="380" r:id="rId33"/>
    <p:sldId id="381" r:id="rId34"/>
    <p:sldId id="342" r:id="rId35"/>
    <p:sldId id="363" r:id="rId36"/>
    <p:sldId id="364" r:id="rId37"/>
    <p:sldId id="365" r:id="rId38"/>
    <p:sldId id="343" r:id="rId39"/>
    <p:sldId id="366" r:id="rId40"/>
    <p:sldId id="367" r:id="rId41"/>
    <p:sldId id="344" r:id="rId42"/>
    <p:sldId id="368" r:id="rId43"/>
    <p:sldId id="369" r:id="rId44"/>
    <p:sldId id="348" r:id="rId45"/>
    <p:sldId id="349" r:id="rId46"/>
    <p:sldId id="382" r:id="rId47"/>
    <p:sldId id="35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397"/>
    <a:srgbClr val="009640"/>
    <a:srgbClr val="990000"/>
    <a:srgbClr val="FAFAB4"/>
    <a:srgbClr val="0084C8"/>
    <a:srgbClr val="2F8BA1"/>
    <a:srgbClr val="FFFFE5"/>
    <a:srgbClr val="25B8FE"/>
    <a:srgbClr val="F4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767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F73A-1EC7-E74A-9984-2CE23E681848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8EBD-7829-CB4E-9AF6-153823889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68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98EBD-7829-CB4E-9AF6-15382388971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69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4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025-B573-4BE7-BF6F-5906D1D6DEFF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9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025-B573-4BE7-BF6F-5906D1D6DEFF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59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37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E748A7-1D63-6896-FA1D-AE861F65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4D21-1841-4DA7-AC3B-EB617E2C26F7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BC7C4E-4F61-85E2-8F60-A349A36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CD86D-FDBD-D03D-DEB5-BCA5C67E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13B2-5EE7-4F21-814A-5ED366CE0B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49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8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49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52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5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0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09025-B573-4BE7-BF6F-5906D1D6DEFF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2E3352-EC40-031A-FE60-3D5DE5823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3" y="6453188"/>
            <a:ext cx="2087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447657D-B748-4123-9B88-EB82967718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175288-D78C-4F84-AC3B-18A8FF93C356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ABF1C17E-79B5-41C8-06BC-B227804C96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474" y="401638"/>
            <a:ext cx="1856982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0BC871-A26C-E180-507D-FF9847DEF56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635"/>
            <a:ext cx="9144000" cy="1277112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CB2E20C-5CF5-C747-CFF0-6644D3121155}"/>
              </a:ext>
            </a:extLst>
          </p:cNvPr>
          <p:cNvSpPr txBox="1">
            <a:spLocks/>
          </p:cNvSpPr>
          <p:nvPr userDrawn="1"/>
        </p:nvSpPr>
        <p:spPr>
          <a:xfrm>
            <a:off x="2555776" y="6448251"/>
            <a:ext cx="24936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Kleve, </a:t>
            </a:r>
            <a:fld id="{9D909025-B573-4BE7-BF6F-5906D1D6DEFF}" type="datetimeFigureOut">
              <a:rPr lang="de-DE" smtClean="0"/>
              <a:pPr/>
              <a:t>05.02.2025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511E74ED-746D-E26A-B87B-5F57018A1913}"/>
              </a:ext>
            </a:extLst>
          </p:cNvPr>
          <p:cNvSpPr txBox="1">
            <a:spLocks/>
          </p:cNvSpPr>
          <p:nvPr userDrawn="1"/>
        </p:nvSpPr>
        <p:spPr>
          <a:xfrm>
            <a:off x="539552" y="6448251"/>
            <a:ext cx="201622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ACCESS-Datenbanken</a:t>
            </a:r>
          </a:p>
        </p:txBody>
      </p:sp>
    </p:spTree>
    <p:extLst>
      <p:ext uri="{BB962C8B-B14F-4D97-AF65-F5344CB8AC3E}">
        <p14:creationId xmlns:p14="http://schemas.microsoft.com/office/powerpoint/2010/main" val="29821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D9D87E-5CAA-BDDE-FF9C-B47A8EC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D5387-8DBA-654C-87D9-109D786F3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4C6F4-D03E-D8AA-FE48-4C749F1E1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94D21-1841-4DA7-AC3B-EB617E2C26F7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CB5E3-56AD-77EC-BEE0-961DE8F74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167900-D26A-45D0-2925-326C04C35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813B2-5EE7-4F21-814A-5ED366CE0B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1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st4@berufskolleg-kleve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fi wlan wifi wlan Free SVG Vectors &amp; Icons | ArtDraw SVG Editor Online.">
            <a:extLst>
              <a:ext uri="{FF2B5EF4-FFF2-40B4-BE49-F238E27FC236}">
                <a16:creationId xmlns:a16="http://schemas.microsoft.com/office/drawing/2014/main" id="{607BDF43-C294-F536-0210-8F13B760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9" y="883494"/>
            <a:ext cx="2030944" cy="13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2EF33F7-2864-96FD-F625-3F7B95E424A6}"/>
              </a:ext>
            </a:extLst>
          </p:cNvPr>
          <p:cNvSpPr txBox="1"/>
          <p:nvPr/>
        </p:nvSpPr>
        <p:spPr>
          <a:xfrm>
            <a:off x="303800" y="0"/>
            <a:ext cx="2339903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4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WLAN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3C8254-212B-B7BC-6B4D-92ACEFB2AC87}"/>
              </a:ext>
            </a:extLst>
          </p:cNvPr>
          <p:cNvSpPr txBox="1"/>
          <p:nvPr/>
        </p:nvSpPr>
        <p:spPr>
          <a:xfrm>
            <a:off x="2675484" y="950949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rgbClr val="009640"/>
                </a:solidFill>
              </a:rPr>
              <a:t>SchulON</a:t>
            </a:r>
            <a:endParaRPr lang="de-DE" sz="3200" dirty="0">
              <a:solidFill>
                <a:srgbClr val="00964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7EC8F3-0EDB-7498-55CC-DDA7B7D44796}"/>
              </a:ext>
            </a:extLst>
          </p:cNvPr>
          <p:cNvSpPr txBox="1"/>
          <p:nvPr/>
        </p:nvSpPr>
        <p:spPr>
          <a:xfrm>
            <a:off x="2675484" y="157640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Anmeldename: 	</a:t>
            </a:r>
            <a:r>
              <a:rPr lang="de-DE" dirty="0">
                <a:hlinkClick r:id="rId3"/>
              </a:rPr>
              <a:t>gast4@berufskolleg-kleve.de</a:t>
            </a:r>
            <a:endParaRPr lang="de-DE" dirty="0"/>
          </a:p>
          <a:p>
            <a:r>
              <a:rPr lang="de-DE" dirty="0"/>
              <a:t>Passwort: 		Gastzugang20.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149455-3104-72A2-FDFA-4EDAFDAD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" y="2796843"/>
            <a:ext cx="1971950" cy="1571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0944E1-C0AF-4AE7-8B61-6EA9053FC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484" y="2502873"/>
            <a:ext cx="5234442" cy="37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8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7610-2CD9-67A4-F745-21A207AB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C9D30B4-A610-71CD-343C-ABBDA6EF1B49}"/>
              </a:ext>
            </a:extLst>
          </p:cNvPr>
          <p:cNvSpPr txBox="1">
            <a:spLocks noChangeArrowheads="1"/>
          </p:cNvSpPr>
          <p:nvPr/>
        </p:nvSpPr>
        <p:spPr>
          <a:xfrm>
            <a:off x="273801" y="17439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9B17DF-C2A3-0EB1-6D89-92CF9D7C1387}"/>
              </a:ext>
            </a:extLst>
          </p:cNvPr>
          <p:cNvSpPr txBox="1"/>
          <p:nvPr/>
        </p:nvSpPr>
        <p:spPr>
          <a:xfrm>
            <a:off x="273801" y="2959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D331166-187F-6F4A-E04D-3E9AC022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66" y="1547826"/>
            <a:ext cx="3982006" cy="21338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DA4B9F8-6194-889D-668A-65859650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66" y="890509"/>
            <a:ext cx="2257740" cy="65731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97AA9DB-D8EB-E5E0-6454-7946516A4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8" y="1513429"/>
            <a:ext cx="2229161" cy="6858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377B85C-D428-CC69-14E9-73519C47C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99" y="2277209"/>
            <a:ext cx="4133301" cy="65731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4380BD4-8D4D-1A5D-A219-68E54394F606}"/>
              </a:ext>
            </a:extLst>
          </p:cNvPr>
          <p:cNvSpPr txBox="1"/>
          <p:nvPr/>
        </p:nvSpPr>
        <p:spPr>
          <a:xfrm>
            <a:off x="395536" y="3792265"/>
            <a:ext cx="7560840" cy="2400657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9640"/>
                </a:solidFill>
              </a:rPr>
              <a:t>Arbeitsschritte: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Neue Tabelle anlegen: Registerkarte »</a:t>
            </a:r>
            <a:r>
              <a:rPr lang="de-DE" b="1" i="1" dirty="0"/>
              <a:t>Erstellen</a:t>
            </a:r>
            <a:r>
              <a:rPr lang="de-DE" dirty="0"/>
              <a:t>«, »</a:t>
            </a:r>
            <a:r>
              <a:rPr lang="de-DE" b="1" i="1" dirty="0"/>
              <a:t>Tabellenentwurf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Feldnamen eingeben, z. B. »</a:t>
            </a:r>
            <a:r>
              <a:rPr lang="de-DE" i="1" dirty="0"/>
              <a:t>BIC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Felddatentyp festlegen, z. B. »</a:t>
            </a:r>
            <a:r>
              <a:rPr lang="de-DE" i="1" dirty="0"/>
              <a:t>Kurzer Text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Feldgröße festlegen, z. B. »</a:t>
            </a:r>
            <a:r>
              <a:rPr lang="de-DE" i="1" dirty="0"/>
              <a:t>11 Zeichen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Primärschlüssel festlegen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Tabelle speichern, z. B. »</a:t>
            </a:r>
            <a:r>
              <a:rPr lang="de-DE" b="1" i="1" dirty="0" err="1"/>
              <a:t>tblBank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»</a:t>
            </a:r>
            <a:r>
              <a:rPr lang="de-DE" b="1" i="1" dirty="0"/>
              <a:t>Datenblattansicht</a:t>
            </a:r>
            <a:r>
              <a:rPr lang="de-DE" dirty="0"/>
              <a:t>« wechseln und Daten eingeben.</a:t>
            </a:r>
          </a:p>
        </p:txBody>
      </p:sp>
    </p:spTree>
    <p:extLst>
      <p:ext uri="{BB962C8B-B14F-4D97-AF65-F5344CB8AC3E}">
        <p14:creationId xmlns:p14="http://schemas.microsoft.com/office/powerpoint/2010/main" val="401801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A006-F1FE-D4DB-C883-02CE7B53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8350F26-8040-28FE-CF02-EB7010F10E01}"/>
              </a:ext>
            </a:extLst>
          </p:cNvPr>
          <p:cNvSpPr txBox="1">
            <a:spLocks noChangeArrowheads="1"/>
          </p:cNvSpPr>
          <p:nvPr/>
        </p:nvSpPr>
        <p:spPr>
          <a:xfrm>
            <a:off x="273801" y="17439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1D9070-92A4-36EF-E9D3-76759A90B0D9}"/>
              </a:ext>
            </a:extLst>
          </p:cNvPr>
          <p:cNvSpPr txBox="1"/>
          <p:nvPr/>
        </p:nvSpPr>
        <p:spPr>
          <a:xfrm>
            <a:off x="273801" y="2959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9F5A85A-3A75-D6D4-843F-D2A19591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1" y="1158979"/>
            <a:ext cx="2229161" cy="6858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6424060-16F6-542E-9BB0-1F81486F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2" y="1922759"/>
            <a:ext cx="4133301" cy="65731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50D131-4993-AC92-DDA8-EDF4AEB2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2" y="3429000"/>
            <a:ext cx="1543265" cy="25530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4259A9-5054-59A5-D3DC-D68CA82B1128}"/>
              </a:ext>
            </a:extLst>
          </p:cNvPr>
          <p:cNvSpPr txBox="1"/>
          <p:nvPr/>
        </p:nvSpPr>
        <p:spPr>
          <a:xfrm>
            <a:off x="273801" y="2860715"/>
            <a:ext cx="321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9640"/>
                </a:solidFill>
              </a:rPr>
              <a:t>Felddatentypen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2E7E87-CC13-7A49-C1C3-AF0A640FE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688" y="3445490"/>
            <a:ext cx="6525536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96434-B411-8031-A5E0-DFC26D61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5B6AA8-72F0-8E85-DD95-21B694C9696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404664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Weitere Redundanzen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63269F-3138-F3DA-9370-2B9F45D0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052736"/>
            <a:ext cx="2232248" cy="4485856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2F5B33BE-A600-6EA1-91EA-734578F4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6"/>
            <a:ext cx="1224135" cy="15399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414085-C03D-AE7F-E339-894A5E671C24}"/>
              </a:ext>
            </a:extLst>
          </p:cNvPr>
          <p:cNvSpPr txBox="1"/>
          <p:nvPr/>
        </p:nvSpPr>
        <p:spPr>
          <a:xfrm>
            <a:off x="1763688" y="1441824"/>
            <a:ext cx="4536504" cy="1569660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Identifizieren Sie sämtliche Redundanzen der in Tabelle </a:t>
            </a:r>
            <a:r>
              <a:rPr lang="de-DE" sz="2400" i="1" dirty="0" err="1"/>
              <a:t>tblAngestellte</a:t>
            </a:r>
            <a:r>
              <a:rPr lang="de-DE" sz="2400" dirty="0"/>
              <a:t> gespeicherten Daten.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DD7895-A558-47E0-9336-76A890C1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005064"/>
            <a:ext cx="107647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60FB33-3E51-BCE8-6851-3F94A513670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88640"/>
            <a:ext cx="604867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Weitere Redundanzen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3685B2-759F-68A9-797D-1C39B00A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2362530" cy="510611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F64F3EF-AD73-050E-41C8-FC5D51616201}"/>
              </a:ext>
            </a:extLst>
          </p:cNvPr>
          <p:cNvSpPr txBox="1"/>
          <p:nvPr/>
        </p:nvSpPr>
        <p:spPr>
          <a:xfrm>
            <a:off x="5533349" y="4187144"/>
            <a:ext cx="2088232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fünf Abteilungen: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9741A9-466F-494E-166C-69B6035C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80" y="4581128"/>
            <a:ext cx="3038899" cy="1609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A558A5-2103-6262-338D-F3C1BC03B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627378"/>
            <a:ext cx="3372321" cy="13336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1D57B7-04C8-9839-FD37-6DB9A1C77B82}"/>
              </a:ext>
            </a:extLst>
          </p:cNvPr>
          <p:cNvSpPr txBox="1"/>
          <p:nvPr/>
        </p:nvSpPr>
        <p:spPr>
          <a:xfrm>
            <a:off x="3841260" y="1210761"/>
            <a:ext cx="2170900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vier Krankenkassen: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1C67DC-E8FB-3212-55F3-7D2062D14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415" y="3593705"/>
            <a:ext cx="1705585" cy="15121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FEB728F-4BF6-BF1E-FE34-B80D6269A764}"/>
              </a:ext>
            </a:extLst>
          </p:cNvPr>
          <p:cNvSpPr txBox="1"/>
          <p:nvPr/>
        </p:nvSpPr>
        <p:spPr>
          <a:xfrm>
            <a:off x="2841846" y="3259969"/>
            <a:ext cx="2232247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fünf Steuerklassen: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C1EECA-D7FD-91FC-EE3E-F0A69836353A}"/>
              </a:ext>
            </a:extLst>
          </p:cNvPr>
          <p:cNvSpPr txBox="1"/>
          <p:nvPr/>
        </p:nvSpPr>
        <p:spPr>
          <a:xfrm>
            <a:off x="241239" y="1059958"/>
            <a:ext cx="1090402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18 Orte:</a:t>
            </a:r>
          </a:p>
        </p:txBody>
      </p:sp>
    </p:spTree>
    <p:extLst>
      <p:ext uri="{BB962C8B-B14F-4D97-AF65-F5344CB8AC3E}">
        <p14:creationId xmlns:p14="http://schemas.microsoft.com/office/powerpoint/2010/main" val="983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D5738-ACF3-95BC-F592-26A1970BF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E3D1F4D-C024-66E0-8333-B3357AD4AA5B}"/>
              </a:ext>
            </a:extLst>
          </p:cNvPr>
          <p:cNvSpPr txBox="1">
            <a:spLocks noChangeArrowheads="1"/>
          </p:cNvSpPr>
          <p:nvPr/>
        </p:nvSpPr>
        <p:spPr>
          <a:xfrm>
            <a:off x="359346" y="46954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E82BF1-7B59-BD8A-5FD7-EA88E9D8F347}"/>
              </a:ext>
            </a:extLst>
          </p:cNvPr>
          <p:cNvSpPr txBox="1"/>
          <p:nvPr/>
        </p:nvSpPr>
        <p:spPr>
          <a:xfrm>
            <a:off x="359346" y="32474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860161-B5EC-E365-6506-CA2D3FE458A8}"/>
              </a:ext>
            </a:extLst>
          </p:cNvPr>
          <p:cNvSpPr txBox="1"/>
          <p:nvPr/>
        </p:nvSpPr>
        <p:spPr>
          <a:xfrm>
            <a:off x="467544" y="2852936"/>
            <a:ext cx="6552728" cy="144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tblBank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BIC                              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11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BankBezeichnung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(BIC)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3B1A5D-7251-08DB-9CB8-E8FC1B17D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2339101" cy="5847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232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9C83CE-0384-5100-57BC-5701ABE7F61E}"/>
              </a:ext>
            </a:extLst>
          </p:cNvPr>
          <p:cNvSpPr txBox="1">
            <a:spLocks noChangeArrowheads="1"/>
          </p:cNvSpPr>
          <p:nvPr/>
        </p:nvSpPr>
        <p:spPr>
          <a:xfrm>
            <a:off x="272758" y="35499"/>
            <a:ext cx="429924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SQL-Datentypen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A1EF71-95BF-672F-21AD-5E366251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8" y="1191868"/>
            <a:ext cx="8797684" cy="48245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F1D234D-75F3-E5CB-D733-8034630E0A5C}"/>
              </a:ext>
            </a:extLst>
          </p:cNvPr>
          <p:cNvSpPr txBox="1"/>
          <p:nvPr/>
        </p:nvSpPr>
        <p:spPr>
          <a:xfrm>
            <a:off x="3923928" y="6457569"/>
            <a:ext cx="533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https://www.w3schools.com/sql/sql_datatypes.asp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AE9E6-52F2-891E-AB20-3B36D0C2AB65}"/>
              </a:ext>
            </a:extLst>
          </p:cNvPr>
          <p:cNvSpPr txBox="1"/>
          <p:nvPr/>
        </p:nvSpPr>
        <p:spPr>
          <a:xfrm>
            <a:off x="3923928" y="608823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Quelle: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F5D95F6-4662-3D07-30D4-9ABC161AF283}"/>
              </a:ext>
            </a:extLst>
          </p:cNvPr>
          <p:cNvSpPr txBox="1"/>
          <p:nvPr/>
        </p:nvSpPr>
        <p:spPr>
          <a:xfrm>
            <a:off x="272758" y="662068"/>
            <a:ext cx="321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Für MS-Access</a:t>
            </a:r>
          </a:p>
        </p:txBody>
      </p:sp>
    </p:spTree>
    <p:extLst>
      <p:ext uri="{BB962C8B-B14F-4D97-AF65-F5344CB8AC3E}">
        <p14:creationId xmlns:p14="http://schemas.microsoft.com/office/powerpoint/2010/main" val="405491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40C7C6F-91EB-0C38-FC61-2F1C21147042}"/>
              </a:ext>
            </a:extLst>
          </p:cNvPr>
          <p:cNvSpPr txBox="1"/>
          <p:nvPr/>
        </p:nvSpPr>
        <p:spPr>
          <a:xfrm>
            <a:off x="251520" y="260648"/>
            <a:ext cx="5094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000F2CC-8F03-E9B6-268F-EC62B345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5" y="1449536"/>
            <a:ext cx="2163908" cy="18002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F041E77-CC63-5A95-10A7-619C11B251F1}"/>
              </a:ext>
            </a:extLst>
          </p:cNvPr>
          <p:cNvSpPr txBox="1"/>
          <p:nvPr/>
        </p:nvSpPr>
        <p:spPr>
          <a:xfrm>
            <a:off x="611560" y="1013132"/>
            <a:ext cx="285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tblAngestellte</a:t>
            </a:r>
            <a:endParaRPr lang="de-DE" sz="3200" b="1" dirty="0">
              <a:solidFill>
                <a:srgbClr val="009640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C950575-EB91-A578-BAB7-FED71E42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5" y="3890237"/>
            <a:ext cx="2163908" cy="18002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7F944E9-5347-F6B1-7C3D-DF3AB301ACAA}"/>
              </a:ext>
            </a:extLst>
          </p:cNvPr>
          <p:cNvSpPr txBox="1"/>
          <p:nvPr/>
        </p:nvSpPr>
        <p:spPr>
          <a:xfrm>
            <a:off x="611559" y="3420805"/>
            <a:ext cx="285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tblBank</a:t>
            </a:r>
            <a:endParaRPr lang="de-DE" sz="3200" b="1" dirty="0">
              <a:solidFill>
                <a:srgbClr val="00964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565498E-3DD8-BC7C-7500-CFD38441A9FA}"/>
              </a:ext>
            </a:extLst>
          </p:cNvPr>
          <p:cNvSpPr txBox="1"/>
          <p:nvPr/>
        </p:nvSpPr>
        <p:spPr>
          <a:xfrm>
            <a:off x="1403648" y="5714874"/>
            <a:ext cx="5405839" cy="584775"/>
          </a:xfrm>
          <a:prstGeom prst="rect">
            <a:avLst/>
          </a:prstGeom>
          <a:solidFill>
            <a:srgbClr val="FAFAB4"/>
          </a:solidFill>
          <a:ln>
            <a:solidFill>
              <a:srgbClr val="009640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 err="1"/>
              <a:t>tblBank</a:t>
            </a:r>
            <a:r>
              <a:rPr lang="de-DE" sz="3200" dirty="0"/>
              <a:t> : </a:t>
            </a:r>
            <a:r>
              <a:rPr lang="de-DE" sz="3200" dirty="0" err="1"/>
              <a:t>tblAngestellte</a:t>
            </a:r>
            <a:r>
              <a:rPr lang="de-DE" sz="3200" dirty="0"/>
              <a:t> = 1 : 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64E53EE-24AE-857B-8E2B-A18C4720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57" y="1196812"/>
            <a:ext cx="3620005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296F6-BB04-C8B2-112B-59509E4E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E6C1AD3-627D-ED87-8256-E0D35D259E20}"/>
              </a:ext>
            </a:extLst>
          </p:cNvPr>
          <p:cNvSpPr txBox="1"/>
          <p:nvPr/>
        </p:nvSpPr>
        <p:spPr>
          <a:xfrm>
            <a:off x="251520" y="260648"/>
            <a:ext cx="5094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Tabellen verbinden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BEC720C-883B-A6B6-306F-1EE1823497D8}"/>
              </a:ext>
            </a:extLst>
          </p:cNvPr>
          <p:cNvSpPr txBox="1"/>
          <p:nvPr/>
        </p:nvSpPr>
        <p:spPr>
          <a:xfrm>
            <a:off x="971600" y="1066891"/>
            <a:ext cx="5405839" cy="584775"/>
          </a:xfrm>
          <a:prstGeom prst="rect">
            <a:avLst/>
          </a:prstGeom>
          <a:solidFill>
            <a:srgbClr val="FAFAB4"/>
          </a:solidFill>
          <a:ln>
            <a:solidFill>
              <a:srgbClr val="009640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 err="1"/>
              <a:t>tblBank</a:t>
            </a:r>
            <a:r>
              <a:rPr lang="de-DE" sz="3200" dirty="0"/>
              <a:t> : </a:t>
            </a:r>
            <a:r>
              <a:rPr lang="de-DE" sz="3200" dirty="0" err="1"/>
              <a:t>tblAngestellte</a:t>
            </a:r>
            <a:r>
              <a:rPr lang="de-DE" sz="3200" dirty="0"/>
              <a:t> = 1 : 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78B4AB-E27E-F299-8EDE-50A3E22C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68" y="1873407"/>
            <a:ext cx="3620005" cy="41058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26AB6E7-39D6-796A-FE56-71A2ECEE41E7}"/>
              </a:ext>
            </a:extLst>
          </p:cNvPr>
          <p:cNvSpPr txBox="1"/>
          <p:nvPr/>
        </p:nvSpPr>
        <p:spPr>
          <a:xfrm>
            <a:off x="1863217" y="3926331"/>
            <a:ext cx="2020425" cy="461665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Mastertabelle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CCA895-F19B-6457-8A2B-4326D94F3723}"/>
              </a:ext>
            </a:extLst>
          </p:cNvPr>
          <p:cNvSpPr txBox="1"/>
          <p:nvPr/>
        </p:nvSpPr>
        <p:spPr>
          <a:xfrm>
            <a:off x="4455505" y="5941580"/>
            <a:ext cx="1892634" cy="461665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Detailtabelle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87D55E-0D8F-3E60-45F6-EC74AC7F84D0}"/>
              </a:ext>
            </a:extLst>
          </p:cNvPr>
          <p:cNvSpPr txBox="1"/>
          <p:nvPr/>
        </p:nvSpPr>
        <p:spPr>
          <a:xfrm>
            <a:off x="67213" y="3302104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90000"/>
                </a:solidFill>
              </a:rPr>
              <a:t>Primärschlüssel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18C1E78-0ABF-59BA-EF05-E5802A3A087C}"/>
              </a:ext>
            </a:extLst>
          </p:cNvPr>
          <p:cNvSpPr txBox="1"/>
          <p:nvPr/>
        </p:nvSpPr>
        <p:spPr>
          <a:xfrm>
            <a:off x="6223303" y="5260558"/>
            <a:ext cx="178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90000"/>
                </a:solidFill>
              </a:rPr>
              <a:t>Fremdschlüssel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4C3CB85-CBE9-8148-10B6-5FC1F4DAC0E9}"/>
              </a:ext>
            </a:extLst>
          </p:cNvPr>
          <p:cNvCxnSpPr>
            <a:cxnSpLocks/>
          </p:cNvCxnSpPr>
          <p:nvPr/>
        </p:nvCxnSpPr>
        <p:spPr>
          <a:xfrm>
            <a:off x="1818441" y="3486770"/>
            <a:ext cx="654318" cy="0"/>
          </a:xfrm>
          <a:prstGeom prst="straightConnector1">
            <a:avLst/>
          </a:prstGeom>
          <a:ln w="254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FD3EDDC-8A6F-E73B-21BE-876774C5CE9B}"/>
              </a:ext>
            </a:extLst>
          </p:cNvPr>
          <p:cNvCxnSpPr>
            <a:cxnSpLocks/>
          </p:cNvCxnSpPr>
          <p:nvPr/>
        </p:nvCxnSpPr>
        <p:spPr>
          <a:xfrm flipH="1">
            <a:off x="5220072" y="5445224"/>
            <a:ext cx="1008112" cy="0"/>
          </a:xfrm>
          <a:prstGeom prst="straightConnector1">
            <a:avLst/>
          </a:prstGeom>
          <a:ln w="254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2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BFB50-D50A-5B46-F322-AD461FA9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11F1125-1B72-EF90-7518-922AA8E9125A}"/>
              </a:ext>
            </a:extLst>
          </p:cNvPr>
          <p:cNvSpPr txBox="1"/>
          <p:nvPr/>
        </p:nvSpPr>
        <p:spPr>
          <a:xfrm>
            <a:off x="0" y="188640"/>
            <a:ext cx="4164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5C0C50-3370-D3F6-196B-F8982962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37" y="3476616"/>
            <a:ext cx="2848373" cy="25244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1954A1-302B-42CC-FD43-E59F6CE3B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28" y="980728"/>
            <a:ext cx="3872727" cy="439248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25F693-FF0E-553A-8D44-B364D129BD5D}"/>
              </a:ext>
            </a:extLst>
          </p:cNvPr>
          <p:cNvSpPr txBox="1"/>
          <p:nvPr/>
        </p:nvSpPr>
        <p:spPr>
          <a:xfrm>
            <a:off x="106501" y="980728"/>
            <a:ext cx="5041563" cy="2400657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9640"/>
                </a:solidFill>
              </a:rPr>
              <a:t>Arbeitsschritte: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Registerkarte »</a:t>
            </a:r>
            <a:r>
              <a:rPr lang="de-DE" b="1" i="1" dirty="0"/>
              <a:t>Datenbanktools</a:t>
            </a:r>
            <a:r>
              <a:rPr lang="de-DE" dirty="0"/>
              <a:t>«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»</a:t>
            </a:r>
            <a:r>
              <a:rPr lang="de-DE" b="1" i="1" dirty="0"/>
              <a:t>Beziehungen</a:t>
            </a:r>
            <a:r>
              <a:rPr lang="de-DE" dirty="0"/>
              <a:t>« klicken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Tabellen in Beziehungsfenster einfügen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Primärschlüsselfeld auf Fremdschlüsselfeld ziehen (mit gedrückter linker Maustaste)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referentielle Integrität aktivieren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Beziehungsfenster schließen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B5B43F-CEC6-4ED6-5368-1DE064827F64}"/>
              </a:ext>
            </a:extLst>
          </p:cNvPr>
          <p:cNvCxnSpPr>
            <a:cxnSpLocks/>
          </p:cNvCxnSpPr>
          <p:nvPr/>
        </p:nvCxnSpPr>
        <p:spPr>
          <a:xfrm>
            <a:off x="7956376" y="4968000"/>
            <a:ext cx="100811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4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52529"/>
            <a:ext cx="4896544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8CD4DF-7191-9E71-B45A-153839F6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196752"/>
            <a:ext cx="4801270" cy="4210638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A6F5FEE4-C9C6-471F-1122-868B69CD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4" y="929926"/>
            <a:ext cx="1224135" cy="15399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F4DAB05-4ED4-9BFD-05CE-DF7A2806933C}"/>
              </a:ext>
            </a:extLst>
          </p:cNvPr>
          <p:cNvSpPr txBox="1"/>
          <p:nvPr/>
        </p:nvSpPr>
        <p:spPr>
          <a:xfrm>
            <a:off x="107504" y="2469898"/>
            <a:ext cx="4116899" cy="378565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Legen Sie die Tabellen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tblStadt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tblAbteilung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tblSteuer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tblKrKasse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tblBank</a:t>
            </a:r>
            <a:endParaRPr lang="de-DE" sz="2400" i="1" dirty="0"/>
          </a:p>
          <a:p>
            <a:r>
              <a:rPr lang="de-DE" sz="2400" dirty="0"/>
              <a:t>an und verbinden Sie diese mit der Detailtabelle </a:t>
            </a:r>
            <a:r>
              <a:rPr lang="de-DE" sz="2400" i="1" dirty="0" err="1"/>
              <a:t>tblAngestellte</a:t>
            </a:r>
            <a:r>
              <a:rPr lang="de-DE" sz="2400" dirty="0"/>
              <a:t>. Entfernen Sie überflüssige Attribute.</a:t>
            </a:r>
          </a:p>
        </p:txBody>
      </p:sp>
    </p:spTree>
    <p:extLst>
      <p:ext uri="{BB962C8B-B14F-4D97-AF65-F5344CB8AC3E}">
        <p14:creationId xmlns:p14="http://schemas.microsoft.com/office/powerpoint/2010/main" val="197632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2051A29-E685-E322-7551-FDEBAFAB3E34}"/>
              </a:ext>
            </a:extLst>
          </p:cNvPr>
          <p:cNvSpPr txBox="1"/>
          <p:nvPr/>
        </p:nvSpPr>
        <p:spPr>
          <a:xfrm>
            <a:off x="413792" y="404664"/>
            <a:ext cx="6428440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4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KRZN-</a:t>
            </a:r>
            <a:r>
              <a:rPr lang="de-DE" sz="4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Userdesk</a:t>
            </a:r>
            <a:endParaRPr lang="de-DE" sz="4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C54D97-92AC-1074-6785-182CF6A276E1}"/>
              </a:ext>
            </a:extLst>
          </p:cNvPr>
          <p:cNvSpPr txBox="1"/>
          <p:nvPr/>
        </p:nvSpPr>
        <p:spPr>
          <a:xfrm>
            <a:off x="413792" y="1312876"/>
            <a:ext cx="7110536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Benutzerkennung:		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vorname.nachname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Kennwort:				Access2025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Gruppe:				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FortbildungDB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D669EB-16FE-4AFD-BF6E-39F86568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84984"/>
            <a:ext cx="5915851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8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DAE648C-49A7-CF26-208A-AF6E9C665031}"/>
              </a:ext>
            </a:extLst>
          </p:cNvPr>
          <p:cNvSpPr txBox="1"/>
          <p:nvPr/>
        </p:nvSpPr>
        <p:spPr>
          <a:xfrm>
            <a:off x="25152" y="2852936"/>
            <a:ext cx="5472607" cy="359329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Nachname                 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20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Vorname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20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Ge                                  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INT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Straße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35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GebDat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DATE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b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tblStadt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55EEDB-EEBD-326E-9529-D24274FF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521" y="1010820"/>
            <a:ext cx="4494503" cy="213014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6B6151-6F4E-7757-75CD-7829DE0C3ED5}"/>
              </a:ext>
            </a:extLst>
          </p:cNvPr>
          <p:cNvSpPr txBox="1">
            <a:spLocks noChangeArrowheads="1"/>
          </p:cNvSpPr>
          <p:nvPr/>
        </p:nvSpPr>
        <p:spPr>
          <a:xfrm>
            <a:off x="-6863" y="174632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Verbindung mittels SQL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65E438-1D1E-6398-6770-34D53B1F4405}"/>
              </a:ext>
            </a:extLst>
          </p:cNvPr>
          <p:cNvSpPr txBox="1"/>
          <p:nvPr/>
        </p:nvSpPr>
        <p:spPr>
          <a:xfrm>
            <a:off x="323528" y="49411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. . 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D69B5C-1E95-E9B3-D178-271F19A98BBC}"/>
              </a:ext>
            </a:extLst>
          </p:cNvPr>
          <p:cNvSpPr txBox="1"/>
          <p:nvPr/>
        </p:nvSpPr>
        <p:spPr>
          <a:xfrm>
            <a:off x="25152" y="2017592"/>
            <a:ext cx="4581960" cy="830997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Detailtabelle mit Fremdschlüssel</a:t>
            </a:r>
          </a:p>
          <a:p>
            <a:r>
              <a:rPr lang="de-DE" sz="2400" dirty="0">
                <a:solidFill>
                  <a:srgbClr val="009640"/>
                </a:solidFill>
              </a:rPr>
              <a:t>(Ausschnitt):</a:t>
            </a:r>
          </a:p>
        </p:txBody>
      </p:sp>
    </p:spTree>
    <p:extLst>
      <p:ext uri="{BB962C8B-B14F-4D97-AF65-F5344CB8AC3E}">
        <p14:creationId xmlns:p14="http://schemas.microsoft.com/office/powerpoint/2010/main" val="49722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3FAA441-02F1-2A8A-C91C-C69FA8CD7BA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9096"/>
            <a:ext cx="2643875" cy="1586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4000" b="1" kern="0" dirty="0">
                <a:solidFill>
                  <a:srgbClr val="FF0000"/>
                </a:solidFill>
              </a:rPr>
              <a:t>Auswahl-abfragen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880B42-8EFC-07D5-2040-A2CD5CB2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68" y="159096"/>
            <a:ext cx="5859015" cy="27658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55A7679-9324-7B36-55B9-A18C90F3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35951"/>
            <a:ext cx="8106906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A99F5A7-F6E1-9501-9F4E-E211BC91422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9096"/>
            <a:ext cx="2643875" cy="1586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4000" b="1" kern="0" dirty="0">
                <a:solidFill>
                  <a:srgbClr val="FF0000"/>
                </a:solidFill>
              </a:rPr>
              <a:t>Auswahl-abfragen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501C4F-D2E2-F7C9-8052-DB9E3796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68" y="159096"/>
            <a:ext cx="5859015" cy="27658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92F0209-BD76-0590-57C3-A84FC778A4B1}"/>
              </a:ext>
            </a:extLst>
          </p:cNvPr>
          <p:cNvSpPr txBox="1"/>
          <p:nvPr/>
        </p:nvSpPr>
        <p:spPr>
          <a:xfrm>
            <a:off x="233772" y="3926412"/>
            <a:ext cx="8676456" cy="143885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SELECT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Nachname, Vorname,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AbtBezeichnung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FROM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tblAbteilung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INNER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JOIN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tblAbteilung.Abt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WHERE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ORDER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BY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;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5DA336-FCD5-2546-388B-E233D420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42020"/>
            <a:ext cx="2339101" cy="5847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610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D57BB852-529F-22A2-BDEC-F503F0D0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1" y="1196752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7D8812-9449-E086-F3A7-F3D9E27C7927}"/>
              </a:ext>
            </a:extLst>
          </p:cNvPr>
          <p:cNvSpPr txBox="1">
            <a:spLocks noChangeArrowheads="1"/>
          </p:cNvSpPr>
          <p:nvPr/>
        </p:nvSpPr>
        <p:spPr>
          <a:xfrm>
            <a:off x="218435" y="16503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Verwaltungsangestellte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7ECC03-CF99-B1AD-F5E5-255C55D1E2B0}"/>
              </a:ext>
            </a:extLst>
          </p:cNvPr>
          <p:cNvSpPr txBox="1"/>
          <p:nvPr/>
        </p:nvSpPr>
        <p:spPr>
          <a:xfrm>
            <a:off x="2051720" y="1196752"/>
            <a:ext cx="6838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nach Nachnamen sortierte Liste aller Angestellten der Abteilung </a:t>
            </a:r>
            <a:r>
              <a:rPr lang="de-DE" sz="2400" i="1" dirty="0"/>
              <a:t>Verwaltung</a:t>
            </a:r>
            <a:r>
              <a:rPr lang="de-DE" sz="2400" dirty="0"/>
              <a:t>, die deren Krankenkassen- und Bankverbindung ausweist.</a:t>
            </a:r>
          </a:p>
          <a:p>
            <a:r>
              <a:rPr lang="de-DE" sz="2400" dirty="0"/>
              <a:t>Speichern Sie Ihre Abfrage unter   »</a:t>
            </a:r>
            <a:r>
              <a:rPr lang="de-DE" sz="2400" i="1" dirty="0" err="1"/>
              <a:t>qryKasseBank</a:t>
            </a:r>
            <a:r>
              <a:rPr lang="de-DE" sz="2400" dirty="0"/>
              <a:t>«.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17DA26-1E1B-75E5-30D9-588355728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" y="3861048"/>
            <a:ext cx="9144000" cy="9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D57BB852-529F-22A2-BDEC-F503F0D0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1" y="1196752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7D8812-9449-E086-F3A7-F3D9E27C7927}"/>
              </a:ext>
            </a:extLst>
          </p:cNvPr>
          <p:cNvSpPr txBox="1">
            <a:spLocks noChangeArrowheads="1"/>
          </p:cNvSpPr>
          <p:nvPr/>
        </p:nvSpPr>
        <p:spPr>
          <a:xfrm>
            <a:off x="218435" y="16503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Verwaltungsangestellte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7ECC03-CF99-B1AD-F5E5-255C55D1E2B0}"/>
              </a:ext>
            </a:extLst>
          </p:cNvPr>
          <p:cNvSpPr txBox="1"/>
          <p:nvPr/>
        </p:nvSpPr>
        <p:spPr>
          <a:xfrm>
            <a:off x="2051720" y="1196752"/>
            <a:ext cx="6838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nach Nachnamen sortierte Liste aller Angestellten der Abteilung </a:t>
            </a:r>
            <a:r>
              <a:rPr lang="de-DE" sz="2400" i="1" dirty="0"/>
              <a:t>Verwaltung</a:t>
            </a:r>
            <a:r>
              <a:rPr lang="de-DE" sz="2400" dirty="0"/>
              <a:t>, die deren Krankenkassen- und Bankverbindung ausweist.</a:t>
            </a:r>
          </a:p>
          <a:p>
            <a:r>
              <a:rPr lang="de-DE" sz="2400" dirty="0"/>
              <a:t>Speichern Sie Ihre Abfrage unter   »</a:t>
            </a:r>
            <a:r>
              <a:rPr lang="de-DE" sz="2400" i="1" dirty="0" err="1"/>
              <a:t>qryKasseBank</a:t>
            </a:r>
            <a:r>
              <a:rPr lang="de-DE" sz="2400" dirty="0"/>
              <a:t>«.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B8E558-06DF-45B4-9101-19461FA2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5733"/>
            <a:ext cx="9144000" cy="16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05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A2C3-4E3E-A43D-753E-5730A40F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B06D56A-C283-B036-86BA-17447A506911}"/>
              </a:ext>
            </a:extLst>
          </p:cNvPr>
          <p:cNvSpPr txBox="1">
            <a:spLocks noChangeArrowheads="1"/>
          </p:cNvSpPr>
          <p:nvPr/>
        </p:nvSpPr>
        <p:spPr>
          <a:xfrm>
            <a:off x="14841" y="116632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7B3167-843E-1FD2-2A7E-E043F6DE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5064"/>
            <a:ext cx="9144000" cy="15155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5EFC7D5-C127-F528-D220-96EDB704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82578"/>
            <a:ext cx="6525536" cy="276263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202DB9-5B67-76CE-E801-E97BDAF0E451}"/>
              </a:ext>
            </a:extLst>
          </p:cNvPr>
          <p:cNvSpPr txBox="1"/>
          <p:nvPr/>
        </p:nvSpPr>
        <p:spPr>
          <a:xfrm>
            <a:off x="-14458" y="5998278"/>
            <a:ext cx="5701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EkSteuer</a:t>
            </a:r>
            <a:r>
              <a:rPr lang="de-DE" dirty="0"/>
              <a:t>: Format([Gehalt]*[</a:t>
            </a:r>
            <a:r>
              <a:rPr lang="de-DE" dirty="0" err="1"/>
              <a:t>StSatz</a:t>
            </a:r>
            <a:r>
              <a:rPr lang="de-DE" dirty="0"/>
              <a:t>]/100;"Währung")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4F29B7-677F-4BE4-2699-61B4D8D1ED55}"/>
              </a:ext>
            </a:extLst>
          </p:cNvPr>
          <p:cNvSpPr txBox="1"/>
          <p:nvPr/>
        </p:nvSpPr>
        <p:spPr>
          <a:xfrm>
            <a:off x="14841" y="5633391"/>
            <a:ext cx="1976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ggf. Formatieren</a:t>
            </a:r>
          </a:p>
        </p:txBody>
      </p:sp>
    </p:spTree>
    <p:extLst>
      <p:ext uri="{BB962C8B-B14F-4D97-AF65-F5344CB8AC3E}">
        <p14:creationId xmlns:p14="http://schemas.microsoft.com/office/powerpoint/2010/main" val="1418226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A2C3-4E3E-A43D-753E-5730A40F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B06D56A-C283-B036-86BA-17447A506911}"/>
              </a:ext>
            </a:extLst>
          </p:cNvPr>
          <p:cNvSpPr txBox="1">
            <a:spLocks noChangeArrowheads="1"/>
          </p:cNvSpPr>
          <p:nvPr/>
        </p:nvSpPr>
        <p:spPr>
          <a:xfrm>
            <a:off x="14841" y="116632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EFC7D5-C127-F528-D220-96EDB704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2578"/>
            <a:ext cx="6525536" cy="27626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8347B0-8AAE-4D4A-A365-7FA4651D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222630"/>
            <a:ext cx="6709928" cy="16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0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5C045-9A18-A86D-1E2A-1BFB2A09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56EB0E0-33E6-1C74-82CF-F60EA381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79905"/>
            <a:ext cx="7816656" cy="312189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4788716-8BD9-8158-B10D-F0377394F6C7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</a:t>
            </a:r>
          </a:p>
        </p:txBody>
      </p:sp>
      <p:pic>
        <p:nvPicPr>
          <p:cNvPr id="4" name="Picture 4" descr="Max und Moritz: Lehrer Lämpel - Quagga Illustrations">
            <a:extLst>
              <a:ext uri="{FF2B5EF4-FFF2-40B4-BE49-F238E27FC236}">
                <a16:creationId xmlns:a16="http://schemas.microsoft.com/office/drawing/2014/main" id="{48CD4B85-1472-E2B3-DAD5-42014935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" y="3939045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440146-4E42-1DB1-5AD9-35C29F20EDC5}"/>
              </a:ext>
            </a:extLst>
          </p:cNvPr>
          <p:cNvSpPr txBox="1"/>
          <p:nvPr/>
        </p:nvSpPr>
        <p:spPr>
          <a:xfrm>
            <a:off x="1835696" y="3929917"/>
            <a:ext cx="656081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den </a:t>
            </a:r>
            <a:r>
              <a:rPr lang="de-DE" sz="2400" dirty="0" err="1"/>
              <a:t>Krankenver-sicherungsbeitrag</a:t>
            </a:r>
            <a:r>
              <a:rPr lang="de-DE" sz="2400" dirty="0"/>
              <a:t> (Arbeitnehmeranteil) für alle Angestellten ausgibt. Gehen Sie von einem allgemeinen </a:t>
            </a:r>
            <a:r>
              <a:rPr lang="de-DE" sz="2400" dirty="0" err="1"/>
              <a:t>Beitragsatz</a:t>
            </a:r>
            <a:r>
              <a:rPr lang="de-DE" sz="2400" dirty="0"/>
              <a:t> von 14,6% aus.</a:t>
            </a:r>
          </a:p>
          <a:p>
            <a:r>
              <a:rPr lang="de-DE" sz="2400" dirty="0"/>
              <a:t>Speichern Sie Ihre Abfrage unter   »</a:t>
            </a:r>
            <a:r>
              <a:rPr lang="de-DE" sz="2400" i="1" dirty="0" err="1"/>
              <a:t>qryKraVers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3128591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27D5C-3F91-544E-A522-22B003C6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ender | (english version below) Egal ob zur Planung, zur … | Flickr">
            <a:extLst>
              <a:ext uri="{FF2B5EF4-FFF2-40B4-BE49-F238E27FC236}">
                <a16:creationId xmlns:a16="http://schemas.microsoft.com/office/drawing/2014/main" id="{70583596-8AC3-178E-1B0F-59A533E5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76" y="44624"/>
            <a:ext cx="18498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87526D9-16CF-B5FD-EFFA-05B3026B235F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5040560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 </a:t>
            </a:r>
          </a:p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mit Datumsangaben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D31DC6-A151-A3CF-8A3E-E5530718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33" y="2060848"/>
            <a:ext cx="6503283" cy="41044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56A0A5-9DF6-9A94-AA10-7176B2485252}"/>
              </a:ext>
            </a:extLst>
          </p:cNvPr>
          <p:cNvSpPr txBox="1"/>
          <p:nvPr/>
        </p:nvSpPr>
        <p:spPr>
          <a:xfrm>
            <a:off x="107504" y="1465620"/>
            <a:ext cx="693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Angestellte, die vor 2020 eingestellt wurden:</a:t>
            </a:r>
          </a:p>
        </p:txBody>
      </p:sp>
    </p:spTree>
    <p:extLst>
      <p:ext uri="{BB962C8B-B14F-4D97-AF65-F5344CB8AC3E}">
        <p14:creationId xmlns:p14="http://schemas.microsoft.com/office/powerpoint/2010/main" val="2885096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A70D7-B147-7CDA-5773-650BCFEA1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ender | (english version below) Egal ob zur Planung, zur … | Flickr">
            <a:extLst>
              <a:ext uri="{FF2B5EF4-FFF2-40B4-BE49-F238E27FC236}">
                <a16:creationId xmlns:a16="http://schemas.microsoft.com/office/drawing/2014/main" id="{DE3DBF2A-98FD-FF6C-AF50-77717896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76" y="44624"/>
            <a:ext cx="18498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CDEB35-8A19-4E98-F43B-E8982F8B369F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5040560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 </a:t>
            </a:r>
          </a:p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mit Datumsangaben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6FF010-7EB4-AE8C-2825-F2854D01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208912" cy="41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8C74603-246F-E573-C36E-DBFD9D01C4F1}"/>
              </a:ext>
            </a:extLst>
          </p:cNvPr>
          <p:cNvSpPr txBox="1"/>
          <p:nvPr/>
        </p:nvSpPr>
        <p:spPr>
          <a:xfrm>
            <a:off x="395536" y="332656"/>
            <a:ext cx="68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Teil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BB4697-C12B-2D14-D6D3-5BAB3F3372CE}"/>
              </a:ext>
            </a:extLst>
          </p:cNvPr>
          <p:cNvSpPr txBox="1"/>
          <p:nvPr/>
        </p:nvSpPr>
        <p:spPr>
          <a:xfrm>
            <a:off x="371234" y="978342"/>
            <a:ext cx="5544616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36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Redundanzen und ihre Beseitigung</a:t>
            </a:r>
          </a:p>
        </p:txBody>
      </p:sp>
      <p:pic>
        <p:nvPicPr>
          <p:cNvPr id="1026" name="Picture 2" descr="Was ist eine Datenbank?">
            <a:extLst>
              <a:ext uri="{FF2B5EF4-FFF2-40B4-BE49-F238E27FC236}">
                <a16:creationId xmlns:a16="http://schemas.microsoft.com/office/drawing/2014/main" id="{750E9EA4-2129-57CC-6B1A-345748C0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7620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89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889A7E-4AB9-87A4-0DFB-6D37A74F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4485"/>
            <a:ext cx="7373379" cy="454405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B93F08-1075-B8DA-F6C7-2D162274343E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36357C-4816-3757-88A2-6CB9FB787E47}"/>
              </a:ext>
            </a:extLst>
          </p:cNvPr>
          <p:cNvSpPr txBox="1"/>
          <p:nvPr/>
        </p:nvSpPr>
        <p:spPr>
          <a:xfrm>
            <a:off x="235396" y="5566797"/>
            <a:ext cx="58797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17397"/>
                </a:solidFill>
              </a:rPr>
              <a:t>Datum()    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gibt das heutige Datum (Systemdatum) zurück.</a:t>
            </a:r>
          </a:p>
        </p:txBody>
      </p:sp>
    </p:spTree>
    <p:extLst>
      <p:ext uri="{BB962C8B-B14F-4D97-AF65-F5344CB8AC3E}">
        <p14:creationId xmlns:p14="http://schemas.microsoft.com/office/powerpoint/2010/main" val="398385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351CB3-1F79-19B6-DBDA-1507B06C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73016"/>
            <a:ext cx="7249537" cy="160042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DB75B2A-A514-1916-68DF-56595B4DDCF9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780FAD7E-07DC-BF76-E958-C5F90DFB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5440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1DA3DE-4D81-7E61-F726-6DE3249CF84D}"/>
              </a:ext>
            </a:extLst>
          </p:cNvPr>
          <p:cNvSpPr txBox="1"/>
          <p:nvPr/>
        </p:nvSpPr>
        <p:spPr>
          <a:xfrm>
            <a:off x="2123728" y="1332717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Adressliste aller in Duisburg wohnhaften Angestellten, die zusätzlich den jeweiligen Geburtsmonat ausweist.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qryDuiGebMon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156139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52096-5EB2-08D5-16FA-1B2A9A6B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21C2476-89F9-AF73-6312-3D59AE300612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CDB392B8-503E-E0EC-4422-5A5427DD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5440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168309-A38E-F950-8BA2-B745593F40BC}"/>
              </a:ext>
            </a:extLst>
          </p:cNvPr>
          <p:cNvSpPr txBox="1"/>
          <p:nvPr/>
        </p:nvSpPr>
        <p:spPr>
          <a:xfrm>
            <a:off x="2123728" y="1332717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Adressliste mit Geburtsdatum aller Angestellten, die in diesem (aktuellen) Monat Geburtstag haben.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qryThisMon</a:t>
            </a:r>
            <a:r>
              <a:rPr lang="de-DE" sz="2400" dirty="0"/>
              <a:t>«.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9919E3-0D9F-3967-AC50-D20FF8AA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17032"/>
            <a:ext cx="7392432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6AF4-D05C-01CE-BD64-483B7DF7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9B4922-A6EA-DAFB-0B48-5A21F457CD9E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E4DBD8-8F24-F520-6923-1AFC44E2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27" y="1576129"/>
            <a:ext cx="4486901" cy="37057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67468CD-53A1-0680-D0BC-CB812112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8" y="1773869"/>
            <a:ext cx="3932598" cy="2304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B02DCA0-0316-4790-0AD2-8B76E3B1B2ED}"/>
              </a:ext>
            </a:extLst>
          </p:cNvPr>
          <p:cNvSpPr txBox="1"/>
          <p:nvPr/>
        </p:nvSpPr>
        <p:spPr>
          <a:xfrm>
            <a:off x="233572" y="983655"/>
            <a:ext cx="3725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Zahl der Angestellten mit einem </a:t>
            </a:r>
          </a:p>
          <a:p>
            <a:r>
              <a:rPr lang="de-DE" sz="2000" dirty="0">
                <a:solidFill>
                  <a:srgbClr val="009640"/>
                </a:solidFill>
              </a:rPr>
              <a:t>Girokonto pro Bank: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BB2DD62-B8F0-E382-257C-1308DC072345}"/>
              </a:ext>
            </a:extLst>
          </p:cNvPr>
          <p:cNvSpPr/>
          <p:nvPr/>
        </p:nvSpPr>
        <p:spPr>
          <a:xfrm>
            <a:off x="4283968" y="5013175"/>
            <a:ext cx="4680520" cy="351023"/>
          </a:xfrm>
          <a:prstGeom prst="rect">
            <a:avLst/>
          </a:prstGeom>
          <a:noFill/>
          <a:ln w="25400"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562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2E800-BB66-3AAC-DDC5-A59D371C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130A797-7E2A-DABD-2A14-99EBA6840DE6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0D0CA-59FF-E0D0-05C2-698B108A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4486901" cy="370574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EB97ED-2FB2-C7FA-ED1D-62AF968BDCA0}"/>
              </a:ext>
            </a:extLst>
          </p:cNvPr>
          <p:cNvSpPr/>
          <p:nvPr/>
        </p:nvSpPr>
        <p:spPr>
          <a:xfrm>
            <a:off x="183969" y="4777814"/>
            <a:ext cx="4680520" cy="351023"/>
          </a:xfrm>
          <a:prstGeom prst="rect">
            <a:avLst/>
          </a:prstGeom>
          <a:noFill/>
          <a:ln w="25400"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9AE23D-883A-6B08-A5B4-20DB24A3BB69}"/>
              </a:ext>
            </a:extLst>
          </p:cNvPr>
          <p:cNvSpPr txBox="1"/>
          <p:nvPr/>
        </p:nvSpPr>
        <p:spPr>
          <a:xfrm>
            <a:off x="5063096" y="1484784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Weitere Aggregatfunktionen: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58F2A9-2CC1-313F-049D-8DBA54A1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20" y="1946449"/>
            <a:ext cx="1368152" cy="34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DCA1D-D813-888E-FAE5-CE52F889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D3FDDA-0748-05C3-E360-4F0333181F61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8" name="Picture 4" descr="Max und Moritz: Lehrer Lämpel - Quagga Illustrations">
            <a:extLst>
              <a:ext uri="{FF2B5EF4-FFF2-40B4-BE49-F238E27FC236}">
                <a16:creationId xmlns:a16="http://schemas.microsoft.com/office/drawing/2014/main" id="{E0AB090B-3595-D0E1-D777-5AC6444F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4012456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7A904E7-B855-C8CF-5870-D6C9DAD2B806}"/>
              </a:ext>
            </a:extLst>
          </p:cNvPr>
          <p:cNvSpPr txBox="1"/>
          <p:nvPr/>
        </p:nvSpPr>
        <p:spPr>
          <a:xfrm>
            <a:off x="1914892" y="4042938"/>
            <a:ext cx="70567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die Anzahl der Angestellten angibt, die in einem bestimmten Ort wohnen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qryAngestProOrt</a:t>
            </a:r>
            <a:r>
              <a:rPr lang="de-DE" sz="2400" dirty="0"/>
              <a:t>«.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B1716C9-18BB-F7B8-C279-EA49471C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12" y="901329"/>
            <a:ext cx="3269776" cy="29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1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478C-C51A-9950-0E75-956F28F32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24CC7-FF05-93FE-1302-8496F7264278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AA6318-A540-CD62-AB15-A100BA81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9" y="1314681"/>
            <a:ext cx="5052379" cy="165508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4" descr="Max und Moritz: Lehrer Lämpel - Quagga Illustrations">
            <a:extLst>
              <a:ext uri="{FF2B5EF4-FFF2-40B4-BE49-F238E27FC236}">
                <a16:creationId xmlns:a16="http://schemas.microsoft.com/office/drawing/2014/main" id="{E0E5A21B-CB45-E5EB-AB42-9A88BCA9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9" y="3531274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BC83F00-6F5F-B86E-F5DA-103F3D7DCA8C}"/>
              </a:ext>
            </a:extLst>
          </p:cNvPr>
          <p:cNvSpPr txBox="1"/>
          <p:nvPr/>
        </p:nvSpPr>
        <p:spPr>
          <a:xfrm>
            <a:off x="2051720" y="3645024"/>
            <a:ext cx="65608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pro Abteilung das von den Angestellten erzielte durchschnittliche Monatsgehalt ausgibt. 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qryDurchGeh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611992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A315-53DD-B337-8548-F333C92F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DD12B24-907B-77D9-A4AD-9F7BEA2410DF}"/>
              </a:ext>
            </a:extLst>
          </p:cNvPr>
          <p:cNvSpPr txBox="1"/>
          <p:nvPr/>
        </p:nvSpPr>
        <p:spPr>
          <a:xfrm>
            <a:off x="179512" y="116632"/>
            <a:ext cx="65527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Aktuell laufende Projekte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17EE6C-699B-420B-D0A2-FA59417B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097380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4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48F21-AEBD-AB32-24D7-7C85B28A1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3834212-6592-EC07-DC60-6367E234E6FC}"/>
              </a:ext>
            </a:extLst>
          </p:cNvPr>
          <p:cNvSpPr txBox="1"/>
          <p:nvPr/>
        </p:nvSpPr>
        <p:spPr>
          <a:xfrm>
            <a:off x="323528" y="260648"/>
            <a:ext cx="5417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Projektdaten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2D6E99-6B65-99C7-FD5D-D4D079A6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097380" cy="36390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44A7717-9234-672E-74C3-0B14376ED3EF}"/>
              </a:ext>
            </a:extLst>
          </p:cNvPr>
          <p:cNvSpPr txBox="1"/>
          <p:nvPr/>
        </p:nvSpPr>
        <p:spPr>
          <a:xfrm>
            <a:off x="334222" y="4690018"/>
            <a:ext cx="1836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9640"/>
                </a:solidFill>
              </a:rPr>
              <a:t>Aufgabe: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A96F84-1072-AA12-AF32-57D06EF72EDF}"/>
              </a:ext>
            </a:extLst>
          </p:cNvPr>
          <p:cNvSpPr txBox="1"/>
          <p:nvPr/>
        </p:nvSpPr>
        <p:spPr>
          <a:xfrm>
            <a:off x="324844" y="5274793"/>
            <a:ext cx="790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Redundanzfreie Integration der Projektdaten in die Datenbank </a:t>
            </a:r>
            <a:r>
              <a:rPr lang="de-DE" dirty="0" err="1"/>
              <a:t>RandPersonal</a:t>
            </a:r>
            <a:r>
              <a:rPr lang="de-DE" dirty="0"/>
              <a:t> </a:t>
            </a:r>
            <a:r>
              <a:rPr lang="de-DE" dirty="0">
                <a:solidFill>
                  <a:srgbClr val="00964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711747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B91AB-8119-433F-1D68-FD4863AF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AC7E531-A87B-9856-DB69-B6BFA27B4EB2}"/>
              </a:ext>
            </a:extLst>
          </p:cNvPr>
          <p:cNvSpPr txBox="1"/>
          <p:nvPr/>
        </p:nvSpPr>
        <p:spPr>
          <a:xfrm>
            <a:off x="215090" y="111728"/>
            <a:ext cx="65891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Redundanzfreie Tabelle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4682C2-E768-DFB8-210C-16D863FF9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81169"/>
            <a:ext cx="7210225" cy="3240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2A28D6-397A-4BEE-4D79-401366576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546033"/>
            <a:ext cx="5208240" cy="129670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C6B5D39-8826-9E04-8A92-714239EC4CF7}"/>
              </a:ext>
            </a:extLst>
          </p:cNvPr>
          <p:cNvSpPr txBox="1"/>
          <p:nvPr/>
        </p:nvSpPr>
        <p:spPr>
          <a:xfrm>
            <a:off x="323528" y="4242619"/>
            <a:ext cx="214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tblProjekt</a:t>
            </a:r>
            <a:r>
              <a:rPr lang="de-DE" sz="3200" b="1" dirty="0">
                <a:solidFill>
                  <a:srgbClr val="00964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958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780759A-A67E-41B4-20BE-7B3D4255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529"/>
            <a:ext cx="9144000" cy="43781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BB4E304-2578-9A37-3857-625F87942AD2}"/>
              </a:ext>
            </a:extLst>
          </p:cNvPr>
          <p:cNvSpPr txBox="1"/>
          <p:nvPr/>
        </p:nvSpPr>
        <p:spPr>
          <a:xfrm>
            <a:off x="24919" y="476672"/>
            <a:ext cx="274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FF0000"/>
                </a:solidFill>
              </a:rPr>
              <a:t>tblAngestellte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35F342-882D-FECE-5662-500ABA110F32}"/>
              </a:ext>
            </a:extLst>
          </p:cNvPr>
          <p:cNvSpPr txBox="1"/>
          <p:nvPr/>
        </p:nvSpPr>
        <p:spPr>
          <a:xfrm>
            <a:off x="24918" y="198398"/>
            <a:ext cx="238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Ausschnitt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CCE04F-A7C2-A5B4-8430-084549DF8582}"/>
              </a:ext>
            </a:extLst>
          </p:cNvPr>
          <p:cNvSpPr/>
          <p:nvPr/>
        </p:nvSpPr>
        <p:spPr>
          <a:xfrm>
            <a:off x="6804000" y="1251928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A84C14-BC28-1BC8-BE3C-7DA5061E3036}"/>
              </a:ext>
            </a:extLst>
          </p:cNvPr>
          <p:cNvSpPr/>
          <p:nvPr/>
        </p:nvSpPr>
        <p:spPr>
          <a:xfrm>
            <a:off x="6804248" y="4221088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EBA0C8E-D708-940F-2FB2-C7E4A43C37D7}"/>
              </a:ext>
            </a:extLst>
          </p:cNvPr>
          <p:cNvSpPr/>
          <p:nvPr/>
        </p:nvSpPr>
        <p:spPr>
          <a:xfrm>
            <a:off x="6804000" y="1571910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FAC7A09-4D3A-B962-9374-6E394EE72D0B}"/>
              </a:ext>
            </a:extLst>
          </p:cNvPr>
          <p:cNvSpPr/>
          <p:nvPr/>
        </p:nvSpPr>
        <p:spPr>
          <a:xfrm>
            <a:off x="6804000" y="4846364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51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2BF8C-E505-E7B9-3093-154F6B7A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0E49CD-9F60-6EC4-56E5-B6E985AFB3CB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DA2122-EACC-BC93-2D38-2F470DE7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4396"/>
            <a:ext cx="9144000" cy="16446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875DDC8-4F5D-1305-DF61-2E02D6E8D6D2}"/>
              </a:ext>
            </a:extLst>
          </p:cNvPr>
          <p:cNvSpPr txBox="1"/>
          <p:nvPr/>
        </p:nvSpPr>
        <p:spPr>
          <a:xfrm>
            <a:off x="251520" y="3861048"/>
            <a:ext cx="8325549" cy="954107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9640"/>
                </a:solidFill>
              </a:rPr>
              <a:t>Ein Angestellter ist an mehreren Projekten beteiligt.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9640"/>
                </a:solidFill>
              </a:rPr>
              <a:t>An einem Projekt arbeiten mehrere Angestellte.</a:t>
            </a:r>
          </a:p>
        </p:txBody>
      </p:sp>
    </p:spTree>
    <p:extLst>
      <p:ext uri="{BB962C8B-B14F-4D97-AF65-F5344CB8AC3E}">
        <p14:creationId xmlns:p14="http://schemas.microsoft.com/office/powerpoint/2010/main" val="11424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BCB5-30E5-9454-F36B-310092952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552012D-1C78-2541-212B-852B0BC320EF}"/>
              </a:ext>
            </a:extLst>
          </p:cNvPr>
          <p:cNvSpPr txBox="1"/>
          <p:nvPr/>
        </p:nvSpPr>
        <p:spPr>
          <a:xfrm>
            <a:off x="179512" y="559787"/>
            <a:ext cx="4968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AA7E4B-D4C0-18D7-6662-26608A238044}"/>
              </a:ext>
            </a:extLst>
          </p:cNvPr>
          <p:cNvSpPr txBox="1"/>
          <p:nvPr/>
        </p:nvSpPr>
        <p:spPr>
          <a:xfrm>
            <a:off x="323528" y="1700808"/>
            <a:ext cx="2618794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Lehrer : Schüler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B93EC1-D4F2-DF3E-17F8-ED1BB313CBC9}"/>
              </a:ext>
            </a:extLst>
          </p:cNvPr>
          <p:cNvSpPr txBox="1"/>
          <p:nvPr/>
        </p:nvSpPr>
        <p:spPr>
          <a:xfrm>
            <a:off x="179512" y="375121"/>
            <a:ext cx="2121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9640"/>
                </a:solidFill>
              </a:rPr>
              <a:t>Weitere Beispiele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4D8522-62E3-DD6D-A134-3BC152A5549A}"/>
              </a:ext>
            </a:extLst>
          </p:cNvPr>
          <p:cNvSpPr txBox="1"/>
          <p:nvPr/>
        </p:nvSpPr>
        <p:spPr>
          <a:xfrm>
            <a:off x="323528" y="2611457"/>
            <a:ext cx="2082493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Autor : Buch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ABECE0-945B-4C6E-7F3B-A1CDBE925931}"/>
              </a:ext>
            </a:extLst>
          </p:cNvPr>
          <p:cNvSpPr txBox="1"/>
          <p:nvPr/>
        </p:nvSpPr>
        <p:spPr>
          <a:xfrm>
            <a:off x="323528" y="3528427"/>
            <a:ext cx="3135154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Schauspieler : Film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E6FC92-A6BD-90F0-CBA2-6ED03203FFD0}"/>
              </a:ext>
            </a:extLst>
          </p:cNvPr>
          <p:cNvSpPr txBox="1"/>
          <p:nvPr/>
        </p:nvSpPr>
        <p:spPr>
          <a:xfrm>
            <a:off x="4572000" y="1700808"/>
            <a:ext cx="2647071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Käufer : Produkt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A4A676-E599-D355-97A2-932E85DC7438}"/>
              </a:ext>
            </a:extLst>
          </p:cNvPr>
          <p:cNvSpPr txBox="1"/>
          <p:nvPr/>
        </p:nvSpPr>
        <p:spPr>
          <a:xfrm>
            <a:off x="4572000" y="2600052"/>
            <a:ext cx="2429063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Schlüssel : Tür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B22E8B7-FCBC-C46F-93B4-BF4DBFBA9B55}"/>
              </a:ext>
            </a:extLst>
          </p:cNvPr>
          <p:cNvSpPr txBox="1"/>
          <p:nvPr/>
        </p:nvSpPr>
        <p:spPr>
          <a:xfrm>
            <a:off x="4572000" y="3473119"/>
            <a:ext cx="3094950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Mietwagen : Mieter</a:t>
            </a:r>
          </a:p>
        </p:txBody>
      </p:sp>
    </p:spTree>
    <p:extLst>
      <p:ext uri="{BB962C8B-B14F-4D97-AF65-F5344CB8AC3E}">
        <p14:creationId xmlns:p14="http://schemas.microsoft.com/office/powerpoint/2010/main" val="1025334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3374-6734-43B9-B42D-D7DD0A39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2A89E5A-2F50-7DBA-386A-67051D22E8A7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F7C300-D95E-32F8-BB09-31AF4362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348"/>
            <a:ext cx="9144000" cy="16446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F7C1D4-AE74-D1B8-E575-053B0262A7F5}"/>
              </a:ext>
            </a:extLst>
          </p:cNvPr>
          <p:cNvSpPr txBox="1"/>
          <p:nvPr/>
        </p:nvSpPr>
        <p:spPr>
          <a:xfrm>
            <a:off x="611524" y="3284984"/>
            <a:ext cx="7920951" cy="954107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n:m-Beiehungen müssen in zwei 1:n-Beziehungen </a:t>
            </a:r>
          </a:p>
          <a:p>
            <a:r>
              <a:rPr lang="de-DE" sz="2800" dirty="0">
                <a:solidFill>
                  <a:srgbClr val="009640"/>
                </a:solidFill>
              </a:rPr>
              <a:t>aufgelöst werden!</a:t>
            </a:r>
          </a:p>
        </p:txBody>
      </p:sp>
    </p:spTree>
    <p:extLst>
      <p:ext uri="{BB962C8B-B14F-4D97-AF65-F5344CB8AC3E}">
        <p14:creationId xmlns:p14="http://schemas.microsoft.com/office/powerpoint/2010/main" val="3746017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AB01-E089-772E-586C-6E764684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2C742D2-9CBE-D9B5-521F-3BA02CDD2079}"/>
              </a:ext>
            </a:extLst>
          </p:cNvPr>
          <p:cNvSpPr txBox="1"/>
          <p:nvPr/>
        </p:nvSpPr>
        <p:spPr>
          <a:xfrm>
            <a:off x="107504" y="295163"/>
            <a:ext cx="4824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DB2EC0-7770-ABF5-5A88-298325E5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49879"/>
            <a:ext cx="7020905" cy="31532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7FEEA4-6019-F2E1-6C23-48C98B9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573"/>
            <a:ext cx="9144000" cy="164460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C91729F-2D1A-BF0D-60B3-6CC0D898AD54}"/>
              </a:ext>
            </a:extLst>
          </p:cNvPr>
          <p:cNvSpPr txBox="1"/>
          <p:nvPr/>
        </p:nvSpPr>
        <p:spPr>
          <a:xfrm>
            <a:off x="3419872" y="3573016"/>
            <a:ext cx="201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Beziehungstabelle</a:t>
            </a:r>
          </a:p>
        </p:txBody>
      </p:sp>
    </p:spTree>
    <p:extLst>
      <p:ext uri="{BB962C8B-B14F-4D97-AF65-F5344CB8AC3E}">
        <p14:creationId xmlns:p14="http://schemas.microsoft.com/office/powerpoint/2010/main" val="4101222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62B908-326E-EF71-5899-44B71F65ABCE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028DD2-0C17-58C3-80CF-09CFA26D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4829849" cy="1390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C5DCDD-EB2D-756E-8BFD-5802449D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787869"/>
            <a:ext cx="2048161" cy="4334480"/>
          </a:xfrm>
          <a:prstGeom prst="rect">
            <a:avLst/>
          </a:prstGeom>
        </p:spPr>
      </p:pic>
      <p:pic>
        <p:nvPicPr>
          <p:cNvPr id="10" name="Picture 4" descr="Max und Moritz: Lehrer Lämpel - Quagga Illustrations">
            <a:extLst>
              <a:ext uri="{FF2B5EF4-FFF2-40B4-BE49-F238E27FC236}">
                <a16:creationId xmlns:a16="http://schemas.microsoft.com/office/drawing/2014/main" id="{CEB92082-A3A1-98FE-476E-7D10B936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3" y="3154281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780D322-7513-537A-B96C-DDB91CAC82F4}"/>
              </a:ext>
            </a:extLst>
          </p:cNvPr>
          <p:cNvSpPr txBox="1"/>
          <p:nvPr/>
        </p:nvSpPr>
        <p:spPr>
          <a:xfrm>
            <a:off x="2083074" y="2981327"/>
            <a:ext cx="39290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Legen Sie die Tabellen »</a:t>
            </a:r>
            <a:r>
              <a:rPr lang="de-DE" sz="2400" i="1" dirty="0" err="1"/>
              <a:t>tblProjekt</a:t>
            </a:r>
            <a:r>
              <a:rPr lang="de-DE" sz="2400" dirty="0"/>
              <a:t>« und »</a:t>
            </a:r>
            <a:r>
              <a:rPr lang="de-DE" sz="2400" i="1" dirty="0" err="1"/>
              <a:t>tblProjBeteiligte</a:t>
            </a:r>
            <a:r>
              <a:rPr lang="de-DE" sz="2400" dirty="0"/>
              <a:t>« an.</a:t>
            </a:r>
          </a:p>
          <a:p>
            <a:r>
              <a:rPr lang="de-DE" sz="2400" dirty="0"/>
              <a:t>Verbinden Sie die neuen Tabellen mit den vorhandenen.</a:t>
            </a:r>
          </a:p>
        </p:txBody>
      </p:sp>
    </p:spTree>
    <p:extLst>
      <p:ext uri="{BB962C8B-B14F-4D97-AF65-F5344CB8AC3E}">
        <p14:creationId xmlns:p14="http://schemas.microsoft.com/office/powerpoint/2010/main" val="3680574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B4F767A-92CA-2168-F7D5-3919DC22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8" y="584775"/>
            <a:ext cx="6408712" cy="28782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997453-328B-B2FB-FB52-5944CA7A3B68}"/>
              </a:ext>
            </a:extLst>
          </p:cNvPr>
          <p:cNvSpPr txBox="1"/>
          <p:nvPr/>
        </p:nvSpPr>
        <p:spPr>
          <a:xfrm>
            <a:off x="509669" y="0"/>
            <a:ext cx="5344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3200" b="1" dirty="0">
                <a:solidFill>
                  <a:srgbClr val="C00000"/>
                </a:solidFill>
              </a:rPr>
              <a:t>Beziehungstabelle mit SQL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C79F2A-CB1C-33B8-59E7-20CCA0D96AA3}"/>
              </a:ext>
            </a:extLst>
          </p:cNvPr>
          <p:cNvSpPr txBox="1"/>
          <p:nvPr/>
        </p:nvSpPr>
        <p:spPr>
          <a:xfrm>
            <a:off x="561755" y="3861048"/>
            <a:ext cx="7056784" cy="197746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tblProjBeteiligte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6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tblProjekt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29371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6D8F5-417C-7CF2-2132-FD007B66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9C2578E-7F1A-310E-173F-FC7553D2FF34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D45701-84E6-352B-CF83-95F5070B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5918"/>
            <a:ext cx="7210225" cy="3240360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CAF9C1B9-44E5-1BDA-E9B3-01CD71C3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3" y="4437112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4970F8-09E2-894F-F4BF-C2D8F04287F6}"/>
              </a:ext>
            </a:extLst>
          </p:cNvPr>
          <p:cNvSpPr txBox="1"/>
          <p:nvPr/>
        </p:nvSpPr>
        <p:spPr>
          <a:xfrm>
            <a:off x="1979712" y="4725144"/>
            <a:ext cx="6480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Auswahlabfrage, die die obige Übersicht erzeugt.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qryProjekte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309989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71C7A00-4B7E-8F3F-E4D4-5AFF780A1401}"/>
              </a:ext>
            </a:extLst>
          </p:cNvPr>
          <p:cNvSpPr txBox="1"/>
          <p:nvPr/>
        </p:nvSpPr>
        <p:spPr>
          <a:xfrm>
            <a:off x="337671" y="323945"/>
            <a:ext cx="254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Redundanz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C3A06B-5E86-A0D6-1818-F94D9AB1767C}"/>
              </a:ext>
            </a:extLst>
          </p:cNvPr>
          <p:cNvSpPr txBox="1"/>
          <p:nvPr/>
        </p:nvSpPr>
        <p:spPr>
          <a:xfrm>
            <a:off x="303374" y="908720"/>
            <a:ext cx="700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9640"/>
                </a:solidFill>
              </a:rPr>
              <a:t>= </a:t>
            </a:r>
            <a:r>
              <a:rPr lang="de-DE" sz="2800" b="1" dirty="0">
                <a:solidFill>
                  <a:srgbClr val="009640"/>
                </a:solidFill>
              </a:rPr>
              <a:t>Mehrfachspeicherung derselben Daten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BB5467-C1DF-1900-9D33-99E3ECAA71CB}"/>
              </a:ext>
            </a:extLst>
          </p:cNvPr>
          <p:cNvSpPr/>
          <p:nvPr/>
        </p:nvSpPr>
        <p:spPr>
          <a:xfrm>
            <a:off x="47426" y="3623430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76770-799D-1A3E-3274-19D98C260CF0}"/>
              </a:ext>
            </a:extLst>
          </p:cNvPr>
          <p:cNvSpPr txBox="1"/>
          <p:nvPr/>
        </p:nvSpPr>
        <p:spPr>
          <a:xfrm>
            <a:off x="3318965" y="2234480"/>
            <a:ext cx="250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Redundanzfolgen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ADD32F-EC94-74A8-B67E-34A7214FE52C}"/>
              </a:ext>
            </a:extLst>
          </p:cNvPr>
          <p:cNvSpPr txBox="1"/>
          <p:nvPr/>
        </p:nvSpPr>
        <p:spPr>
          <a:xfrm>
            <a:off x="47426" y="3725053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Änderungsanomalie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797CAE8-C309-C2D1-151C-1342443194AC}"/>
              </a:ext>
            </a:extLst>
          </p:cNvPr>
          <p:cNvSpPr/>
          <p:nvPr/>
        </p:nvSpPr>
        <p:spPr>
          <a:xfrm>
            <a:off x="3142762" y="2132856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B80F9CE-50D2-6A4C-288C-E8FE38253510}"/>
              </a:ext>
            </a:extLst>
          </p:cNvPr>
          <p:cNvSpPr/>
          <p:nvPr/>
        </p:nvSpPr>
        <p:spPr>
          <a:xfrm>
            <a:off x="3142762" y="3619999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B088712-285F-050D-5B38-770A05307F7E}"/>
              </a:ext>
            </a:extLst>
          </p:cNvPr>
          <p:cNvSpPr txBox="1"/>
          <p:nvPr/>
        </p:nvSpPr>
        <p:spPr>
          <a:xfrm>
            <a:off x="3379621" y="3721622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Löschanomalie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D8735CF-1F1B-2032-9B9B-F72921BA7DE0}"/>
              </a:ext>
            </a:extLst>
          </p:cNvPr>
          <p:cNvSpPr/>
          <p:nvPr/>
        </p:nvSpPr>
        <p:spPr>
          <a:xfrm>
            <a:off x="6208843" y="3619999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F528F5-4E29-B699-647F-FD786EC1AE2F}"/>
              </a:ext>
            </a:extLst>
          </p:cNvPr>
          <p:cNvSpPr txBox="1"/>
          <p:nvPr/>
        </p:nvSpPr>
        <p:spPr>
          <a:xfrm>
            <a:off x="6428774" y="3721622"/>
            <a:ext cx="241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17397"/>
                </a:solidFill>
              </a:rPr>
              <a:t>Einfügeanomalie</a:t>
            </a:r>
            <a:endParaRPr lang="de-DE" sz="2400" dirty="0">
              <a:solidFill>
                <a:srgbClr val="017397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F09FF82-0746-E174-F08F-583BE076479F}"/>
              </a:ext>
            </a:extLst>
          </p:cNvPr>
          <p:cNvCxnSpPr>
            <a:cxnSpLocks/>
          </p:cNvCxnSpPr>
          <p:nvPr/>
        </p:nvCxnSpPr>
        <p:spPr>
          <a:xfrm>
            <a:off x="7596336" y="3259959"/>
            <a:ext cx="0" cy="36004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FC3092C-78EC-B2FA-D06E-0FA9AA53842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556226" y="2797768"/>
            <a:ext cx="15774" cy="822231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7214D0B-DA09-2BF3-0E63-757707CC1391}"/>
              </a:ext>
            </a:extLst>
          </p:cNvPr>
          <p:cNvCxnSpPr>
            <a:cxnSpLocks/>
          </p:cNvCxnSpPr>
          <p:nvPr/>
        </p:nvCxnSpPr>
        <p:spPr>
          <a:xfrm>
            <a:off x="1403648" y="3259959"/>
            <a:ext cx="0" cy="36004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1B0FF48-31C4-14A2-3250-9F9BD9FE280E}"/>
              </a:ext>
            </a:extLst>
          </p:cNvPr>
          <p:cNvCxnSpPr>
            <a:cxnSpLocks/>
          </p:cNvCxnSpPr>
          <p:nvPr/>
        </p:nvCxnSpPr>
        <p:spPr>
          <a:xfrm flipH="1">
            <a:off x="1403648" y="3256528"/>
            <a:ext cx="6192688" cy="3431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6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86019-FFF1-4C0C-2760-B94581902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55CA72B-1AEA-4D03-F74A-A02B86267FCE}"/>
              </a:ext>
            </a:extLst>
          </p:cNvPr>
          <p:cNvSpPr/>
          <p:nvPr/>
        </p:nvSpPr>
        <p:spPr>
          <a:xfrm>
            <a:off x="416371" y="548680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2739A8-EF42-B34A-D8CE-45745CE501B3}"/>
              </a:ext>
            </a:extLst>
          </p:cNvPr>
          <p:cNvSpPr txBox="1"/>
          <p:nvPr/>
        </p:nvSpPr>
        <p:spPr>
          <a:xfrm>
            <a:off x="416371" y="650303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Änderungsanomalie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88F4FE-FBDD-36E9-520C-4C254F9A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2" y="2132856"/>
            <a:ext cx="5739805" cy="38170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155A76D-2C21-127B-1D4B-E3D0C3940893}"/>
              </a:ext>
            </a:extLst>
          </p:cNvPr>
          <p:cNvSpPr txBox="1"/>
          <p:nvPr/>
        </p:nvSpPr>
        <p:spPr>
          <a:xfrm>
            <a:off x="416371" y="1315215"/>
            <a:ext cx="21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17397"/>
                </a:solidFill>
              </a:rPr>
              <a:t>= Dateninkonsistenz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CA9DF42-E88E-CC4A-1E5C-24AA6AC3C3E3}"/>
              </a:ext>
            </a:extLst>
          </p:cNvPr>
          <p:cNvSpPr txBox="1"/>
          <p:nvPr/>
        </p:nvSpPr>
        <p:spPr>
          <a:xfrm>
            <a:off x="3831085" y="1355788"/>
            <a:ext cx="4176464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Aus »</a:t>
            </a:r>
            <a:r>
              <a:rPr lang="de-DE" b="1" i="1" dirty="0"/>
              <a:t>Stadtsparkasse Düsseldorf</a:t>
            </a:r>
            <a:r>
              <a:rPr lang="de-DE" dirty="0"/>
              <a:t>« wird</a:t>
            </a:r>
          </a:p>
          <a:p>
            <a:r>
              <a:rPr lang="de-DE" dirty="0"/>
              <a:t>»</a:t>
            </a:r>
            <a:r>
              <a:rPr lang="de-DE" b="1" i="1" dirty="0"/>
              <a:t>Sparkasse Rheinland</a:t>
            </a:r>
            <a:r>
              <a:rPr lang="de-DE" dirty="0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25852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D106-8509-F4F9-E19F-D539423E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895A40A-B245-B6F6-1D1A-29534C21D27A}"/>
              </a:ext>
            </a:extLst>
          </p:cNvPr>
          <p:cNvSpPr/>
          <p:nvPr/>
        </p:nvSpPr>
        <p:spPr>
          <a:xfrm>
            <a:off x="56604" y="547694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7C2EF5-0492-C41E-A908-15643F6828EB}"/>
              </a:ext>
            </a:extLst>
          </p:cNvPr>
          <p:cNvSpPr txBox="1"/>
          <p:nvPr/>
        </p:nvSpPr>
        <p:spPr>
          <a:xfrm>
            <a:off x="368002" y="643179"/>
            <a:ext cx="22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Löschanomalie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5ED1DF-CE6F-222C-3FC0-9722F9592BFE}"/>
              </a:ext>
            </a:extLst>
          </p:cNvPr>
          <p:cNvSpPr txBox="1"/>
          <p:nvPr/>
        </p:nvSpPr>
        <p:spPr>
          <a:xfrm>
            <a:off x="3831085" y="1355788"/>
            <a:ext cx="4176464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Löschen des Datensatzes  »</a:t>
            </a:r>
            <a:r>
              <a:rPr lang="de-DE" b="1" i="1" dirty="0"/>
              <a:t>004</a:t>
            </a:r>
            <a:r>
              <a:rPr lang="de-DE" dirty="0"/>
              <a:t>« wird</a:t>
            </a:r>
          </a:p>
          <a:p>
            <a:r>
              <a:rPr lang="de-DE" dirty="0"/>
              <a:t>»</a:t>
            </a:r>
            <a:r>
              <a:rPr lang="de-DE" b="1" i="1" dirty="0"/>
              <a:t>Vera </a:t>
            </a:r>
            <a:r>
              <a:rPr lang="de-DE" b="1" i="1" dirty="0" err="1"/>
              <a:t>Meesters</a:t>
            </a:r>
            <a:r>
              <a:rPr lang="de-DE" dirty="0"/>
              <a:t>«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017E0F-0E6E-C7D8-3AB1-4B135BC2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2420888"/>
            <a:ext cx="9059539" cy="29341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A9D1B04-872E-35B7-AA58-4C2EADB52DB4}"/>
              </a:ext>
            </a:extLst>
          </p:cNvPr>
          <p:cNvSpPr/>
          <p:nvPr/>
        </p:nvSpPr>
        <p:spPr>
          <a:xfrm>
            <a:off x="42229" y="3212976"/>
            <a:ext cx="9059539" cy="288032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6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97092-8893-8D88-FBB0-2994BFC3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3277BE7-8100-EBF2-5F57-3F2DCD5A4262}"/>
              </a:ext>
            </a:extLst>
          </p:cNvPr>
          <p:cNvSpPr/>
          <p:nvPr/>
        </p:nvSpPr>
        <p:spPr>
          <a:xfrm>
            <a:off x="56604" y="547694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AF24AB-7561-F70D-2E7D-21171995A143}"/>
              </a:ext>
            </a:extLst>
          </p:cNvPr>
          <p:cNvSpPr txBox="1"/>
          <p:nvPr/>
        </p:nvSpPr>
        <p:spPr>
          <a:xfrm>
            <a:off x="276535" y="649317"/>
            <a:ext cx="241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17397"/>
                </a:solidFill>
              </a:rPr>
              <a:t>Einfügeanomalie</a:t>
            </a:r>
            <a:endParaRPr lang="de-DE" sz="2400" dirty="0">
              <a:solidFill>
                <a:srgbClr val="017397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BA5F2A-2FA4-2BC8-E5E9-3EE850BD1864}"/>
              </a:ext>
            </a:extLst>
          </p:cNvPr>
          <p:cNvSpPr txBox="1"/>
          <p:nvPr/>
        </p:nvSpPr>
        <p:spPr>
          <a:xfrm>
            <a:off x="3131840" y="1412776"/>
            <a:ext cx="5312403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Hinzufügen »</a:t>
            </a:r>
            <a:r>
              <a:rPr lang="de-DE" b="1" i="1" dirty="0"/>
              <a:t>AACSDE33XX Sparkasse Aachen</a:t>
            </a:r>
            <a:r>
              <a:rPr lang="de-DE" dirty="0"/>
              <a:t>« als weitere Bankverbindung.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DBB686-F878-D127-DBA0-4C6F1CAB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2420888"/>
            <a:ext cx="9059539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5305-AC74-A980-6C63-0CF167BC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9B4AC14-5BA6-EBF9-4B00-7C9FFA85D7A7}"/>
              </a:ext>
            </a:extLst>
          </p:cNvPr>
          <p:cNvSpPr txBox="1"/>
          <p:nvPr/>
        </p:nvSpPr>
        <p:spPr>
          <a:xfrm>
            <a:off x="107504" y="3326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Redundanzfreie Bankdaten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F15432-18BA-D015-5E84-4504EDE1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6" y="906691"/>
            <a:ext cx="2766578" cy="52654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87FFC7-B040-5896-3C8A-10DD3B31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26" y="2276872"/>
            <a:ext cx="4001058" cy="214342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8626131-8B6F-09BA-5CA5-F568F36D4C18}"/>
              </a:ext>
            </a:extLst>
          </p:cNvPr>
          <p:cNvSpPr txBox="1"/>
          <p:nvPr/>
        </p:nvSpPr>
        <p:spPr>
          <a:xfrm>
            <a:off x="4877672" y="1700808"/>
            <a:ext cx="2362530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sieben Geldinstitute: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B2F96E9-C224-7FEF-71FB-4429E41FE207}"/>
              </a:ext>
            </a:extLst>
          </p:cNvPr>
          <p:cNvCxnSpPr>
            <a:cxnSpLocks/>
          </p:cNvCxnSpPr>
          <p:nvPr/>
        </p:nvCxnSpPr>
        <p:spPr>
          <a:xfrm>
            <a:off x="3501374" y="3501008"/>
            <a:ext cx="1397652" cy="0"/>
          </a:xfrm>
          <a:prstGeom prst="straightConnector1">
            <a:avLst/>
          </a:prstGeom>
          <a:ln>
            <a:solidFill>
              <a:srgbClr val="009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DA21707-5D68-864D-EBAC-491D51B54492}"/>
              </a:ext>
            </a:extLst>
          </p:cNvPr>
          <p:cNvCxnSpPr/>
          <p:nvPr/>
        </p:nvCxnSpPr>
        <p:spPr>
          <a:xfrm>
            <a:off x="2987824" y="126876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861A2AC-6989-4267-95E4-0F85A472AE0C}"/>
              </a:ext>
            </a:extLst>
          </p:cNvPr>
          <p:cNvCxnSpPr/>
          <p:nvPr/>
        </p:nvCxnSpPr>
        <p:spPr>
          <a:xfrm>
            <a:off x="2988000" y="1656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602668F-6EDD-9EB4-A274-E715C249D51E}"/>
              </a:ext>
            </a:extLst>
          </p:cNvPr>
          <p:cNvCxnSpPr/>
          <p:nvPr/>
        </p:nvCxnSpPr>
        <p:spPr>
          <a:xfrm>
            <a:off x="2987824" y="4680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17CBBEC-9F66-A1AC-49C1-5652C2C786A4}"/>
              </a:ext>
            </a:extLst>
          </p:cNvPr>
          <p:cNvCxnSpPr/>
          <p:nvPr/>
        </p:nvCxnSpPr>
        <p:spPr>
          <a:xfrm>
            <a:off x="2987824" y="5400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B05F1C4-90F1-8E42-C1A0-299A428B1D64}"/>
              </a:ext>
            </a:extLst>
          </p:cNvPr>
          <p:cNvCxnSpPr>
            <a:cxnSpLocks/>
          </p:cNvCxnSpPr>
          <p:nvPr/>
        </p:nvCxnSpPr>
        <p:spPr>
          <a:xfrm flipH="1">
            <a:off x="3491880" y="1268760"/>
            <a:ext cx="9494" cy="413124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974</Words>
  <Application>Microsoft Office PowerPoint</Application>
  <PresentationFormat>Bildschirmpräsentation (4:3)</PresentationFormat>
  <Paragraphs>182</Paragraphs>
  <Slides>46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Segoe UI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Bezirksregierung Düsseldorf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Häde, Thomas</dc:creator>
  <cp:lastModifiedBy>Klaus Roosen</cp:lastModifiedBy>
  <cp:revision>359</cp:revision>
  <dcterms:created xsi:type="dcterms:W3CDTF">2016-02-26T10:44:19Z</dcterms:created>
  <dcterms:modified xsi:type="dcterms:W3CDTF">2025-02-05T13:13:07Z</dcterms:modified>
</cp:coreProperties>
</file>