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19"/>
  </p:notesMasterIdLst>
  <p:sldIdLst>
    <p:sldId id="283" r:id="rId3"/>
    <p:sldId id="384" r:id="rId4"/>
    <p:sldId id="383" r:id="rId5"/>
    <p:sldId id="385" r:id="rId6"/>
    <p:sldId id="389" r:id="rId7"/>
    <p:sldId id="388" r:id="rId8"/>
    <p:sldId id="386" r:id="rId9"/>
    <p:sldId id="387" r:id="rId10"/>
    <p:sldId id="390" r:id="rId11"/>
    <p:sldId id="391" r:id="rId12"/>
    <p:sldId id="392" r:id="rId13"/>
    <p:sldId id="355" r:id="rId14"/>
    <p:sldId id="356" r:id="rId15"/>
    <p:sldId id="393" r:id="rId16"/>
    <p:sldId id="394" r:id="rId17"/>
    <p:sldId id="39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B4"/>
    <a:srgbClr val="990000"/>
    <a:srgbClr val="009640"/>
    <a:srgbClr val="017397"/>
    <a:srgbClr val="0084C8"/>
    <a:srgbClr val="2F8BA1"/>
    <a:srgbClr val="FFFFE5"/>
    <a:srgbClr val="25B8FE"/>
    <a:srgbClr val="F49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0767" autoAdjust="0"/>
  </p:normalViewPr>
  <p:slideViewPr>
    <p:cSldViewPr>
      <p:cViewPr varScale="1">
        <p:scale>
          <a:sx n="98" d="100"/>
          <a:sy n="98" d="100"/>
        </p:scale>
        <p:origin x="18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FF73A-1EC7-E74A-9984-2CE23E681848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98EBD-7829-CB4E-9AF6-1538238897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668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45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9025-B573-4BE7-BF6F-5906D1D6DEFF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86D5-26EF-4645-AE2C-29DD71F873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93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09025-B573-4BE7-BF6F-5906D1D6DEFF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86D5-26EF-4645-AE2C-29DD71F873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596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372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E748A7-1D63-6896-FA1D-AE861F651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4D21-1841-4DA7-AC3B-EB617E2C26F7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7BC7C4E-4F61-85E2-8F60-A349A36E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1CD86D-FDBD-D03D-DEB5-BCA5C67E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13B2-5EE7-4F21-814A-5ED366CE0B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88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749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58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549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52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957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48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B126-6994-4971-A285-C4E18EA11CEE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57D3A-F52F-48C5-BF60-30801F7855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990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09025-B573-4BE7-BF6F-5906D1D6DEFF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986D5-26EF-4645-AE2C-29DD71F873E9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72E3352-EC40-031A-FE60-3D5DE5823B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0113" y="6453188"/>
            <a:ext cx="2087562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de-DE"/>
              <a:t>Präsentationstitel       </a:t>
            </a:r>
            <a:r>
              <a:rPr lang="de-DE" altLang="de-DE" b="0"/>
              <a:t>Ort, Datum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447657D-B748-4123-9B88-EB829677186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0" y="6453188"/>
            <a:ext cx="288925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175288-D78C-4F84-AC3B-18A8FF93C356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pic>
        <p:nvPicPr>
          <p:cNvPr id="9" name="Picture 11">
            <a:extLst>
              <a:ext uri="{FF2B5EF4-FFF2-40B4-BE49-F238E27FC236}">
                <a16:creationId xmlns:a16="http://schemas.microsoft.com/office/drawing/2014/main" id="{ABF1C17E-79B5-41C8-06BC-B227804C96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19474" y="401638"/>
            <a:ext cx="1856982" cy="59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D0BC871-A26C-E180-507D-FF9847DEF56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2635"/>
            <a:ext cx="9144000" cy="1277112"/>
          </a:xfrm>
          <a:prstGeom prst="rect">
            <a:avLst/>
          </a:prstGeom>
        </p:spPr>
      </p:pic>
      <p:sp>
        <p:nvSpPr>
          <p:cNvPr id="11" name="Datumsplatzhalter 3">
            <a:extLst>
              <a:ext uri="{FF2B5EF4-FFF2-40B4-BE49-F238E27FC236}">
                <a16:creationId xmlns:a16="http://schemas.microsoft.com/office/drawing/2014/main" id="{6CB2E20C-5CF5-C747-CFF0-6644D3121155}"/>
              </a:ext>
            </a:extLst>
          </p:cNvPr>
          <p:cNvSpPr txBox="1">
            <a:spLocks/>
          </p:cNvSpPr>
          <p:nvPr userDrawn="1"/>
        </p:nvSpPr>
        <p:spPr>
          <a:xfrm>
            <a:off x="2555776" y="6448251"/>
            <a:ext cx="249364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Kleve, </a:t>
            </a:r>
            <a:fld id="{9D909025-B573-4BE7-BF6F-5906D1D6DEFF}" type="datetimeFigureOut">
              <a:rPr lang="de-DE" smtClean="0"/>
              <a:pPr/>
              <a:t>11.02.2025</a:t>
            </a:fld>
            <a:endParaRPr lang="de-DE" dirty="0"/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511E74ED-746D-E26A-B87B-5F57018A1913}"/>
              </a:ext>
            </a:extLst>
          </p:cNvPr>
          <p:cNvSpPr txBox="1">
            <a:spLocks/>
          </p:cNvSpPr>
          <p:nvPr userDrawn="1"/>
        </p:nvSpPr>
        <p:spPr>
          <a:xfrm>
            <a:off x="539552" y="6448251"/>
            <a:ext cx="201622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ACCESS-Datenbanken</a:t>
            </a:r>
          </a:p>
        </p:txBody>
      </p:sp>
    </p:spTree>
    <p:extLst>
      <p:ext uri="{BB962C8B-B14F-4D97-AF65-F5344CB8AC3E}">
        <p14:creationId xmlns:p14="http://schemas.microsoft.com/office/powerpoint/2010/main" val="2982133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CD9D87E-5CAA-BDDE-FF9C-B47A8EC4E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5D5387-8DBA-654C-87D9-109D786F3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44C6F4-D03E-D8AA-FE48-4C749F1E10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94D21-1841-4DA7-AC3B-EB617E2C26F7}" type="datetimeFigureOut">
              <a:rPr lang="de-DE" smtClean="0"/>
              <a:t>11.02.2025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1CB5E3-56AD-77EC-BEE0-961DE8F74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167900-D26A-45D0-2925-326C04C355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813B2-5EE7-4F21-814A-5ED366CE0B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17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8C74603-246F-E573-C36E-DBFD9D01C4F1}"/>
              </a:ext>
            </a:extLst>
          </p:cNvPr>
          <p:cNvSpPr txBox="1"/>
          <p:nvPr/>
        </p:nvSpPr>
        <p:spPr>
          <a:xfrm>
            <a:off x="382011" y="123536"/>
            <a:ext cx="682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9640"/>
                </a:solidFill>
              </a:rPr>
              <a:t>Teil 3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0BB4697-C12B-2D14-D6D3-5BAB3F3372CE}"/>
              </a:ext>
            </a:extLst>
          </p:cNvPr>
          <p:cNvSpPr txBox="1"/>
          <p:nvPr/>
        </p:nvSpPr>
        <p:spPr>
          <a:xfrm>
            <a:off x="382011" y="492869"/>
            <a:ext cx="5544616" cy="1032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de-DE" sz="3600" b="1" kern="1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Datenbankentwurf und </a:t>
            </a:r>
            <a:br>
              <a:rPr lang="de-DE" sz="3600" b="1" kern="1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de-DE" sz="3600" b="1" kern="1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-implementierung</a:t>
            </a:r>
          </a:p>
        </p:txBody>
      </p:sp>
      <p:pic>
        <p:nvPicPr>
          <p:cNvPr id="2" name="Picture 2" descr="8 besten kostenlosen ER Diagramm Tools in 2021">
            <a:extLst>
              <a:ext uri="{FF2B5EF4-FFF2-40B4-BE49-F238E27FC236}">
                <a16:creationId xmlns:a16="http://schemas.microsoft.com/office/drawing/2014/main" id="{08FB4551-B990-2793-3191-54F5DA480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01883"/>
            <a:ext cx="6477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1E174687-CD7D-77FA-4E75-F0319D866828}"/>
              </a:ext>
            </a:extLst>
          </p:cNvPr>
          <p:cNvSpPr txBox="1"/>
          <p:nvPr/>
        </p:nvSpPr>
        <p:spPr>
          <a:xfrm>
            <a:off x="1763688" y="6088133"/>
            <a:ext cx="2025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Quelle: </a:t>
            </a:r>
            <a:r>
              <a:rPr lang="de-DE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https://gitmind.com</a:t>
            </a:r>
          </a:p>
        </p:txBody>
      </p:sp>
    </p:spTree>
    <p:extLst>
      <p:ext uri="{BB962C8B-B14F-4D97-AF65-F5344CB8AC3E}">
        <p14:creationId xmlns:p14="http://schemas.microsoft.com/office/powerpoint/2010/main" val="2612389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F540D-6D00-307F-AB4F-EB933FA32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25405E7-5A62-6185-00E7-2FE8ECF57034}"/>
              </a:ext>
            </a:extLst>
          </p:cNvPr>
          <p:cNvSpPr txBox="1"/>
          <p:nvPr/>
        </p:nvSpPr>
        <p:spPr>
          <a:xfrm>
            <a:off x="234585" y="132331"/>
            <a:ext cx="4048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Dritte Normalform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2B3B1AD-E15B-8A49-D227-3D7AF8D54443}"/>
              </a:ext>
            </a:extLst>
          </p:cNvPr>
          <p:cNvSpPr txBox="1"/>
          <p:nvPr/>
        </p:nvSpPr>
        <p:spPr>
          <a:xfrm>
            <a:off x="279274" y="2495386"/>
            <a:ext cx="8585452" cy="1200329"/>
          </a:xfrm>
          <a:prstGeom prst="rect">
            <a:avLst/>
          </a:prstGeom>
          <a:solidFill>
            <a:srgbClr val="FAFAB4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Eine Relation befindet sich in der</a:t>
            </a:r>
            <a:r>
              <a:rPr lang="de-DE" b="1" i="1" dirty="0"/>
              <a:t> Dritten Normalform</a:t>
            </a:r>
            <a:r>
              <a:rPr lang="de-DE" dirty="0"/>
              <a:t>, wenn sie keine transitiven Abhängigkeiten aufweist. Das bedeutet, dass jedes Nicht-Schlüsselattribut direkt vom Primärschlüssel abhängen muss und nicht indirekt über ein anderes Nicht-Schlüsselattribut.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22D1C4F-749F-3E02-35F0-99B8CEA5C7A5}"/>
              </a:ext>
            </a:extLst>
          </p:cNvPr>
          <p:cNvSpPr txBox="1"/>
          <p:nvPr/>
        </p:nvSpPr>
        <p:spPr>
          <a:xfrm>
            <a:off x="223861" y="1090823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MITGLIED(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, Ort)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37E06E7-D24F-6841-652E-E444A522DE4E}"/>
              </a:ext>
            </a:extLst>
          </p:cNvPr>
          <p:cNvSpPr txBox="1"/>
          <p:nvPr/>
        </p:nvSpPr>
        <p:spPr>
          <a:xfrm>
            <a:off x="247954" y="717106"/>
            <a:ext cx="3068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Zweite Normalform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7D97F09-FBCC-513F-2994-921720D7B2BD}"/>
              </a:ext>
            </a:extLst>
          </p:cNvPr>
          <p:cNvSpPr txBox="1"/>
          <p:nvPr/>
        </p:nvSpPr>
        <p:spPr>
          <a:xfrm>
            <a:off x="247954" y="1964655"/>
            <a:ext cx="400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DC85770-6EF7-21A8-4A36-AF50B905503C}"/>
              </a:ext>
            </a:extLst>
          </p:cNvPr>
          <p:cNvSpPr txBox="1"/>
          <p:nvPr/>
        </p:nvSpPr>
        <p:spPr>
          <a:xfrm>
            <a:off x="228957" y="1527740"/>
            <a:ext cx="810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ABTEILUNG(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D20F604-14AA-6198-A9FF-85EAC7A01BC1}"/>
              </a:ext>
            </a:extLst>
          </p:cNvPr>
          <p:cNvSpPr txBox="1"/>
          <p:nvPr/>
        </p:nvSpPr>
        <p:spPr>
          <a:xfrm>
            <a:off x="242858" y="3856179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MITGLIED(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574C7AC-D86F-FB96-270C-77CE1BB0AEBC}"/>
              </a:ext>
            </a:extLst>
          </p:cNvPr>
          <p:cNvSpPr txBox="1"/>
          <p:nvPr/>
        </p:nvSpPr>
        <p:spPr>
          <a:xfrm>
            <a:off x="303290" y="5677181"/>
            <a:ext cx="400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#)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92668AC-FDC0-5875-989F-A49EB28B48CA}"/>
              </a:ext>
            </a:extLst>
          </p:cNvPr>
          <p:cNvSpPr txBox="1"/>
          <p:nvPr/>
        </p:nvSpPr>
        <p:spPr>
          <a:xfrm>
            <a:off x="287982" y="4744250"/>
            <a:ext cx="6354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ABTEILUNG(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1BA471A-6C0E-B9D8-A165-989B4CD3C365}"/>
              </a:ext>
            </a:extLst>
          </p:cNvPr>
          <p:cNvSpPr txBox="1"/>
          <p:nvPr/>
        </p:nvSpPr>
        <p:spPr>
          <a:xfrm>
            <a:off x="279274" y="4305015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STADT(</a:t>
            </a:r>
            <a:r>
              <a:rPr lang="de-DE" sz="2400" dirty="0" err="1"/>
              <a:t>Plz</a:t>
            </a:r>
            <a:r>
              <a:rPr lang="de-DE" sz="2400" dirty="0"/>
              <a:t>#, Ort)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1C230AE-7D73-B4FC-7D97-178E993D0700}"/>
              </a:ext>
            </a:extLst>
          </p:cNvPr>
          <p:cNvSpPr txBox="1"/>
          <p:nvPr/>
        </p:nvSpPr>
        <p:spPr>
          <a:xfrm>
            <a:off x="271634" y="5215516"/>
            <a:ext cx="5308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LEITER(</a:t>
            </a:r>
            <a:r>
              <a:rPr lang="de-DE" sz="2400" dirty="0" err="1"/>
              <a:t>Kü</a:t>
            </a:r>
            <a:r>
              <a:rPr lang="de-DE" sz="2400" dirty="0"/>
              <a:t>#,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16944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E1F4CC7-B819-B955-40B4-37F5A5FA7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68760"/>
            <a:ext cx="7018551" cy="4824536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866AB91-ACA8-15BD-A9CA-13550FEF59EF}"/>
              </a:ext>
            </a:extLst>
          </p:cNvPr>
          <p:cNvSpPr txBox="1"/>
          <p:nvPr/>
        </p:nvSpPr>
        <p:spPr>
          <a:xfrm>
            <a:off x="323528" y="538204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Datenbank </a:t>
            </a:r>
            <a:r>
              <a:rPr lang="de-DE" sz="3200" b="1" cap="small" dirty="0">
                <a:solidFill>
                  <a:srgbClr val="FF0000"/>
                </a:solidFill>
              </a:rPr>
              <a:t>Sportverein</a:t>
            </a:r>
          </a:p>
        </p:txBody>
      </p:sp>
    </p:spTree>
    <p:extLst>
      <p:ext uri="{BB962C8B-B14F-4D97-AF65-F5344CB8AC3E}">
        <p14:creationId xmlns:p14="http://schemas.microsoft.com/office/powerpoint/2010/main" val="388492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FD106-8509-F4F9-E19F-D539423E0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6B4CAC13-266E-1F08-7B5B-1EA96B4FD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628800"/>
            <a:ext cx="7796452" cy="401793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E8EB1FB-4E28-A578-753B-D32CEE159310}"/>
              </a:ext>
            </a:extLst>
          </p:cNvPr>
          <p:cNvSpPr txBox="1"/>
          <p:nvPr/>
        </p:nvSpPr>
        <p:spPr>
          <a:xfrm>
            <a:off x="395536" y="263551"/>
            <a:ext cx="52015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Entity-Relationship-Modell (ERM)</a:t>
            </a:r>
          </a:p>
        </p:txBody>
      </p:sp>
    </p:spTree>
    <p:extLst>
      <p:ext uri="{BB962C8B-B14F-4D97-AF65-F5344CB8AC3E}">
        <p14:creationId xmlns:p14="http://schemas.microsoft.com/office/powerpoint/2010/main" val="1994261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97092-8893-8D88-FBB0-2994BFC39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6E7E1C9-4C75-2DAD-59B1-F0A80F9A562A}"/>
              </a:ext>
            </a:extLst>
          </p:cNvPr>
          <p:cNvSpPr/>
          <p:nvPr/>
        </p:nvSpPr>
        <p:spPr>
          <a:xfrm>
            <a:off x="179512" y="1268760"/>
            <a:ext cx="8856984" cy="4201150"/>
          </a:xfrm>
          <a:prstGeom prst="rect">
            <a:avLst/>
          </a:prstGeom>
          <a:solidFill>
            <a:srgbClr val="FAFAB4"/>
          </a:solidFill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Clr>
                <a:srgbClr val="009640"/>
              </a:buClr>
              <a:buFont typeface="+mj-lt"/>
              <a:buAutoNum type="arabicPeriod"/>
            </a:pPr>
            <a:r>
              <a:rPr lang="de-DE" dirty="0"/>
              <a:t> Die durch </a:t>
            </a:r>
            <a:r>
              <a:rPr lang="de-DE" b="1" dirty="0"/>
              <a:t>Rechtecke</a:t>
            </a:r>
            <a:r>
              <a:rPr lang="de-DE" dirty="0"/>
              <a:t> gekennzeichneten Objekttypen werden zu </a:t>
            </a:r>
            <a:r>
              <a:rPr lang="de-DE" b="1" dirty="0"/>
              <a:t>Tabellen</a:t>
            </a:r>
            <a:r>
              <a:rPr lang="de-DE" dirty="0"/>
              <a:t>. Der Name der Tabelle entspricht dem Namen des Objekttyps.</a:t>
            </a:r>
          </a:p>
          <a:p>
            <a:pPr marL="342900" lvl="0" indent="-342900">
              <a:spcAft>
                <a:spcPts val="600"/>
              </a:spcAft>
              <a:buClr>
                <a:srgbClr val="009640"/>
              </a:buClr>
              <a:buFont typeface="+mj-lt"/>
              <a:buAutoNum type="arabicPeriod"/>
            </a:pPr>
            <a:r>
              <a:rPr lang="de-DE" dirty="0"/>
              <a:t> Die durch </a:t>
            </a:r>
            <a:r>
              <a:rPr lang="de-DE" b="1" dirty="0"/>
              <a:t>Ovale</a:t>
            </a:r>
            <a:r>
              <a:rPr lang="de-DE" dirty="0"/>
              <a:t> gekennzeichneten </a:t>
            </a:r>
            <a:r>
              <a:rPr lang="de-DE" b="1" dirty="0"/>
              <a:t>Attribute</a:t>
            </a:r>
            <a:r>
              <a:rPr lang="de-DE" dirty="0"/>
              <a:t> jedes Objekttyps werden zu Spalten der Tabelle. Die hervorgehobenen (identifizierenden) Attribute werden zu </a:t>
            </a:r>
            <a:r>
              <a:rPr lang="de-DE" b="1" dirty="0"/>
              <a:t>Schlüsseln</a:t>
            </a:r>
            <a:r>
              <a:rPr lang="de-DE" dirty="0"/>
              <a:t> der Tabelle.</a:t>
            </a:r>
          </a:p>
          <a:p>
            <a:pPr marL="342900" lvl="0" indent="-342900">
              <a:spcAft>
                <a:spcPts val="600"/>
              </a:spcAft>
              <a:buClr>
                <a:srgbClr val="009640"/>
              </a:buClr>
              <a:buFont typeface="+mj-lt"/>
              <a:buAutoNum type="arabicPeriod"/>
            </a:pPr>
            <a:r>
              <a:rPr lang="de-DE" dirty="0" err="1">
                <a:solidFill>
                  <a:srgbClr val="FAFAB4"/>
                </a:solidFill>
              </a:rPr>
              <a:t>e</a:t>
            </a:r>
            <a:r>
              <a:rPr lang="de-DE" b="1" dirty="0" err="1"/>
              <a:t>n:m-Beziehungen</a:t>
            </a:r>
            <a:r>
              <a:rPr lang="de-DE" dirty="0"/>
              <a:t> werden zu </a:t>
            </a:r>
            <a:r>
              <a:rPr lang="de-DE" b="1" dirty="0"/>
              <a:t>Tabellen</a:t>
            </a:r>
            <a:r>
              <a:rPr lang="de-DE" dirty="0"/>
              <a:t>. Die Attribute dieser Tabelle sind einerseits die der Beziehung zugeordneten Attribute, andererseits die </a:t>
            </a:r>
            <a:r>
              <a:rPr lang="de-DE" b="1" dirty="0"/>
              <a:t>Primärschlüssel</a:t>
            </a:r>
            <a:r>
              <a:rPr lang="de-DE" dirty="0"/>
              <a:t> der an der Beziehung beteiligten Objekttypen. Der Name der Beziehungstabelle entspricht entweder dem Beziehungsnamen oder er wird aus den beteiligten Objekttypen gebildet.</a:t>
            </a:r>
          </a:p>
          <a:p>
            <a:pPr marL="342900" lvl="0" indent="-342900">
              <a:spcAft>
                <a:spcPts val="600"/>
              </a:spcAft>
              <a:buClr>
                <a:srgbClr val="009640"/>
              </a:buClr>
              <a:buFont typeface="+mj-lt"/>
              <a:buAutoNum type="arabicPeriod"/>
            </a:pPr>
            <a:r>
              <a:rPr lang="de-DE" dirty="0"/>
              <a:t> Bei </a:t>
            </a:r>
            <a:r>
              <a:rPr lang="de-DE" b="1" dirty="0"/>
              <a:t>1:n-Beziehungen </a:t>
            </a:r>
            <a:r>
              <a:rPr lang="de-DE" dirty="0"/>
              <a:t>wird der </a:t>
            </a:r>
            <a:r>
              <a:rPr lang="de-DE" b="1" dirty="0"/>
              <a:t>Primärschlüssel</a:t>
            </a:r>
            <a:r>
              <a:rPr lang="de-DE" dirty="0"/>
              <a:t> des Objekttyps </a:t>
            </a:r>
            <a:r>
              <a:rPr lang="de-DE" b="1" dirty="0"/>
              <a:t>auf der durch 1 gekennzeichneten Seite </a:t>
            </a:r>
            <a:r>
              <a:rPr lang="de-DE" dirty="0"/>
              <a:t>als Attribut in die Tabelle, die dem Objekttyp auf der mit n gekennzeichneten Seite entspricht, aufgenommen. Zusätzlich werden die Attribute der Beziehung ebenfalls in diese Tabelle aufgenommen.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03BD6E0-EF9D-7E88-4D4A-41D888E7CF98}"/>
              </a:ext>
            </a:extLst>
          </p:cNvPr>
          <p:cNvSpPr txBox="1"/>
          <p:nvPr/>
        </p:nvSpPr>
        <p:spPr>
          <a:xfrm>
            <a:off x="179512" y="548680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Relationales Datenmodell</a:t>
            </a:r>
            <a:endParaRPr lang="de-DE" sz="3200" b="1" cap="sm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632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25A78646-96A1-9B80-4338-179ED57D10AB}"/>
              </a:ext>
            </a:extLst>
          </p:cNvPr>
          <p:cNvSpPr txBox="1"/>
          <p:nvPr/>
        </p:nvSpPr>
        <p:spPr>
          <a:xfrm>
            <a:off x="216157" y="2852936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MITGLIED(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61E286-5306-F26D-8F89-9EC911AFD792}"/>
              </a:ext>
            </a:extLst>
          </p:cNvPr>
          <p:cNvSpPr txBox="1"/>
          <p:nvPr/>
        </p:nvSpPr>
        <p:spPr>
          <a:xfrm>
            <a:off x="261281" y="3741007"/>
            <a:ext cx="6354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ABTEILUNG(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AbtBez</a:t>
            </a:r>
            <a:r>
              <a:rPr lang="de-DE" sz="2400" dirty="0"/>
              <a:t>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A8354BF-4E37-5989-1CF0-2A1B47FC1E1A}"/>
              </a:ext>
            </a:extLst>
          </p:cNvPr>
          <p:cNvSpPr txBox="1"/>
          <p:nvPr/>
        </p:nvSpPr>
        <p:spPr>
          <a:xfrm>
            <a:off x="252573" y="3301772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STADT(</a:t>
            </a:r>
            <a:r>
              <a:rPr lang="de-DE" sz="2400" dirty="0" err="1"/>
              <a:t>Plz</a:t>
            </a:r>
            <a:r>
              <a:rPr lang="de-DE" sz="2400" dirty="0"/>
              <a:t>#, Ort)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8D1E4E0-9378-4D4C-904A-6D628DC6EE98}"/>
              </a:ext>
            </a:extLst>
          </p:cNvPr>
          <p:cNvSpPr txBox="1"/>
          <p:nvPr/>
        </p:nvSpPr>
        <p:spPr>
          <a:xfrm>
            <a:off x="244933" y="4212273"/>
            <a:ext cx="5308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LEITER(</a:t>
            </a:r>
            <a:r>
              <a:rPr lang="de-DE" sz="2400" dirty="0" err="1"/>
              <a:t>Kü</a:t>
            </a:r>
            <a:r>
              <a:rPr lang="de-DE" sz="2400" dirty="0"/>
              <a:t>#,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6D1E472-DA6C-6339-5719-76B5683318E4}"/>
              </a:ext>
            </a:extLst>
          </p:cNvPr>
          <p:cNvSpPr txBox="1"/>
          <p:nvPr/>
        </p:nvSpPr>
        <p:spPr>
          <a:xfrm>
            <a:off x="216157" y="303814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Relationales Datenmodell</a:t>
            </a:r>
            <a:endParaRPr lang="de-DE" sz="3200" b="1" cap="small" dirty="0">
              <a:solidFill>
                <a:srgbClr val="FF0000"/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97FDDEB-51F6-A2D0-0194-275724D17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57" y="1057867"/>
            <a:ext cx="8688012" cy="148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16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4D7D4-712E-16DB-C540-DD137594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66CF58C-A063-25D3-78D4-2264C7AE35A2}"/>
              </a:ext>
            </a:extLst>
          </p:cNvPr>
          <p:cNvSpPr txBox="1"/>
          <p:nvPr/>
        </p:nvSpPr>
        <p:spPr>
          <a:xfrm>
            <a:off x="271475" y="4294523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MITGLIED(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C73828A-73C5-EE64-92DF-831023DF0EB2}"/>
              </a:ext>
            </a:extLst>
          </p:cNvPr>
          <p:cNvSpPr txBox="1"/>
          <p:nvPr/>
        </p:nvSpPr>
        <p:spPr>
          <a:xfrm>
            <a:off x="280386" y="5018293"/>
            <a:ext cx="6354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ABTEILUNG(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AbtBez</a:t>
            </a:r>
            <a:r>
              <a:rPr lang="de-DE" sz="2400" dirty="0"/>
              <a:t>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C85D586-C913-284C-4D4B-DBBC09186DB4}"/>
              </a:ext>
            </a:extLst>
          </p:cNvPr>
          <p:cNvSpPr txBox="1"/>
          <p:nvPr/>
        </p:nvSpPr>
        <p:spPr>
          <a:xfrm>
            <a:off x="280386" y="4656408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STADT(</a:t>
            </a:r>
            <a:r>
              <a:rPr lang="de-DE" sz="2400" dirty="0" err="1"/>
              <a:t>Plz</a:t>
            </a:r>
            <a:r>
              <a:rPr lang="de-DE" sz="2400" dirty="0"/>
              <a:t>#, Ort)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7A6C436-52E7-E0F0-BEFF-498233D2167B}"/>
              </a:ext>
            </a:extLst>
          </p:cNvPr>
          <p:cNvSpPr txBox="1"/>
          <p:nvPr/>
        </p:nvSpPr>
        <p:spPr>
          <a:xfrm>
            <a:off x="284417" y="5364947"/>
            <a:ext cx="5308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LEITER(</a:t>
            </a:r>
            <a:r>
              <a:rPr lang="de-DE" sz="2400" dirty="0" err="1"/>
              <a:t>Kü</a:t>
            </a:r>
            <a:r>
              <a:rPr lang="de-DE" sz="2400" dirty="0"/>
              <a:t>#,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89CAAB-EBD6-459A-6AD7-68C7666FE48F}"/>
              </a:ext>
            </a:extLst>
          </p:cNvPr>
          <p:cNvSpPr txBox="1"/>
          <p:nvPr/>
        </p:nvSpPr>
        <p:spPr>
          <a:xfrm>
            <a:off x="216157" y="303814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Relationales Datenmodell</a:t>
            </a:r>
            <a:endParaRPr lang="de-DE" sz="3200" b="1" cap="small" dirty="0">
              <a:solidFill>
                <a:srgbClr val="FF0000"/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0DAD8D9-22C0-6675-75AF-07379C867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77369"/>
            <a:ext cx="8535591" cy="148610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0EE9A70-2B9E-C13D-7BC6-63AD28239A0E}"/>
              </a:ext>
            </a:extLst>
          </p:cNvPr>
          <p:cNvSpPr txBox="1"/>
          <p:nvPr/>
        </p:nvSpPr>
        <p:spPr>
          <a:xfrm>
            <a:off x="280386" y="5842653"/>
            <a:ext cx="400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SPORTLER(</a:t>
            </a:r>
            <a:r>
              <a:rPr lang="de-DE" sz="2400" b="1" dirty="0" err="1"/>
              <a:t>MitNr</a:t>
            </a:r>
            <a:r>
              <a:rPr lang="de-DE" sz="2400" b="1" dirty="0"/>
              <a:t>#, </a:t>
            </a:r>
            <a:r>
              <a:rPr lang="de-DE" sz="2400" b="1" dirty="0" err="1"/>
              <a:t>AbtNr</a:t>
            </a:r>
            <a:r>
              <a:rPr lang="de-DE" sz="2400" b="1" dirty="0"/>
              <a:t>#)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F42242CC-77B2-2E69-AE9D-78EA62397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86" y="2747962"/>
            <a:ext cx="71247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242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9917F-4722-2637-EF93-60CB10CBB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247498AA-D5A1-4A93-8B9F-B21C2A5ED79E}"/>
              </a:ext>
            </a:extLst>
          </p:cNvPr>
          <p:cNvSpPr txBox="1"/>
          <p:nvPr/>
        </p:nvSpPr>
        <p:spPr>
          <a:xfrm>
            <a:off x="3131840" y="2796937"/>
            <a:ext cx="61059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MITGLIED(</a:t>
            </a:r>
            <a:r>
              <a:rPr lang="de-DE" sz="2200" dirty="0" err="1"/>
              <a:t>MitNr</a:t>
            </a:r>
            <a:r>
              <a:rPr lang="de-DE" sz="2200" dirty="0"/>
              <a:t>#, </a:t>
            </a:r>
            <a:r>
              <a:rPr lang="de-DE" sz="2200" dirty="0" err="1"/>
              <a:t>MitNach</a:t>
            </a:r>
            <a:r>
              <a:rPr lang="de-DE" sz="2200" dirty="0"/>
              <a:t>, </a:t>
            </a:r>
            <a:r>
              <a:rPr lang="de-DE" sz="2200" dirty="0" err="1"/>
              <a:t>MitVorn</a:t>
            </a:r>
            <a:r>
              <a:rPr lang="de-DE" sz="2200" dirty="0"/>
              <a:t>, Straße, </a:t>
            </a:r>
            <a:r>
              <a:rPr lang="de-DE" sz="2200" dirty="0" err="1"/>
              <a:t>Plz</a:t>
            </a:r>
            <a:r>
              <a:rPr lang="de-DE" sz="2200" dirty="0"/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2F98B23-4EEA-BA8E-0A0A-BCC6416942AC}"/>
              </a:ext>
            </a:extLst>
          </p:cNvPr>
          <p:cNvSpPr txBox="1"/>
          <p:nvPr/>
        </p:nvSpPr>
        <p:spPr>
          <a:xfrm>
            <a:off x="3140751" y="3520707"/>
            <a:ext cx="6163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ABTEILUNG(</a:t>
            </a:r>
            <a:r>
              <a:rPr lang="de-DE" sz="2200" dirty="0" err="1"/>
              <a:t>AbtNr</a:t>
            </a:r>
            <a:r>
              <a:rPr lang="de-DE" sz="2200" dirty="0"/>
              <a:t>#, </a:t>
            </a:r>
            <a:r>
              <a:rPr lang="de-DE" sz="2200" dirty="0" err="1"/>
              <a:t>AbtBez</a:t>
            </a:r>
            <a:r>
              <a:rPr lang="de-DE" sz="2200" dirty="0"/>
              <a:t>, </a:t>
            </a:r>
            <a:r>
              <a:rPr lang="de-DE" sz="2200" b="1" dirty="0" err="1"/>
              <a:t>Kü</a:t>
            </a:r>
            <a:r>
              <a:rPr lang="de-DE" sz="2200" dirty="0"/>
              <a:t>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D4B0C40-7FBA-00FC-A6FA-DD5D6429C9EA}"/>
              </a:ext>
            </a:extLst>
          </p:cNvPr>
          <p:cNvSpPr txBox="1"/>
          <p:nvPr/>
        </p:nvSpPr>
        <p:spPr>
          <a:xfrm>
            <a:off x="3140751" y="3158822"/>
            <a:ext cx="59477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STADT(</a:t>
            </a:r>
            <a:r>
              <a:rPr lang="de-DE" sz="2200" dirty="0" err="1"/>
              <a:t>Plz</a:t>
            </a:r>
            <a:r>
              <a:rPr lang="de-DE" sz="2200" dirty="0"/>
              <a:t>#, Ort)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6D1D271-51BD-1A88-6F84-89130C8B78FD}"/>
              </a:ext>
            </a:extLst>
          </p:cNvPr>
          <p:cNvSpPr txBox="1"/>
          <p:nvPr/>
        </p:nvSpPr>
        <p:spPr>
          <a:xfrm>
            <a:off x="3144781" y="3867361"/>
            <a:ext cx="5308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LEITER(</a:t>
            </a:r>
            <a:r>
              <a:rPr lang="de-DE" sz="2200" dirty="0" err="1"/>
              <a:t>Kü</a:t>
            </a:r>
            <a:r>
              <a:rPr lang="de-DE" sz="2200" dirty="0"/>
              <a:t>#, </a:t>
            </a:r>
            <a:r>
              <a:rPr lang="de-DE" sz="2200" dirty="0" err="1"/>
              <a:t>LeitNach</a:t>
            </a:r>
            <a:r>
              <a:rPr lang="de-DE" sz="2200" dirty="0"/>
              <a:t>, </a:t>
            </a:r>
            <a:r>
              <a:rPr lang="de-DE" sz="2200" dirty="0" err="1"/>
              <a:t>LeitVorn</a:t>
            </a:r>
            <a:r>
              <a:rPr lang="de-DE" sz="2200" dirty="0"/>
              <a:t>, </a:t>
            </a:r>
            <a:r>
              <a:rPr lang="de-DE" sz="2200" dirty="0" err="1"/>
              <a:t>eMail</a:t>
            </a:r>
            <a:r>
              <a:rPr lang="de-DE" sz="2200" dirty="0"/>
              <a:t>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D4F5426-5D54-DD19-96A2-BC38D6D00E1E}"/>
              </a:ext>
            </a:extLst>
          </p:cNvPr>
          <p:cNvSpPr txBox="1"/>
          <p:nvPr/>
        </p:nvSpPr>
        <p:spPr>
          <a:xfrm>
            <a:off x="216157" y="303814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Relationales Datenmodell</a:t>
            </a:r>
            <a:endParaRPr lang="de-DE" sz="3200" b="1" cap="small" dirty="0">
              <a:solidFill>
                <a:srgbClr val="FF0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5AE1879-C551-9240-3542-8069173E3854}"/>
              </a:ext>
            </a:extLst>
          </p:cNvPr>
          <p:cNvSpPr txBox="1"/>
          <p:nvPr/>
        </p:nvSpPr>
        <p:spPr>
          <a:xfrm>
            <a:off x="3140750" y="4244477"/>
            <a:ext cx="40046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SPORTLER(</a:t>
            </a:r>
            <a:r>
              <a:rPr lang="de-DE" sz="2200" dirty="0" err="1"/>
              <a:t>MitNr</a:t>
            </a:r>
            <a:r>
              <a:rPr lang="de-DE" sz="2200" dirty="0"/>
              <a:t>#, </a:t>
            </a:r>
            <a:r>
              <a:rPr lang="de-DE" sz="2200" dirty="0" err="1"/>
              <a:t>AbtNr</a:t>
            </a:r>
            <a:r>
              <a:rPr lang="de-DE" sz="2200" dirty="0"/>
              <a:t>#)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7B7811A-6DEE-D5A3-0BB3-9E560F72F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031388"/>
            <a:ext cx="8526065" cy="118126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EC3ACAE-2E79-C02B-77C0-CEBAE0D2F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57" y="2300582"/>
            <a:ext cx="2605702" cy="337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1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52051A29-E685-E322-7551-FDEBAFAB3E34}"/>
              </a:ext>
            </a:extLst>
          </p:cNvPr>
          <p:cNvSpPr txBox="1"/>
          <p:nvPr/>
        </p:nvSpPr>
        <p:spPr>
          <a:xfrm>
            <a:off x="413792" y="404664"/>
            <a:ext cx="6428440" cy="805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de-DE" sz="4400" b="1" kern="1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KRZN-</a:t>
            </a:r>
            <a:r>
              <a:rPr lang="de-DE" sz="4400" b="1" kern="1200" dirty="0" err="1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Userdesk</a:t>
            </a:r>
            <a:endParaRPr lang="de-DE" sz="4400" b="1" kern="12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1C54D97-92AC-1074-6785-182CF6A276E1}"/>
              </a:ext>
            </a:extLst>
          </p:cNvPr>
          <p:cNvSpPr txBox="1"/>
          <p:nvPr/>
        </p:nvSpPr>
        <p:spPr>
          <a:xfrm>
            <a:off x="413792" y="1312876"/>
            <a:ext cx="7110536" cy="1465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Benutzerkennung:		</a:t>
            </a:r>
            <a:r>
              <a:rPr lang="de-D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vorname.nachname</a:t>
            </a:r>
            <a:endParaRPr lang="de-D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Kennwort:				Access2025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Gruppe:				</a:t>
            </a:r>
            <a:r>
              <a:rPr lang="de-D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FortbildungDB</a:t>
            </a:r>
            <a:endParaRPr lang="de-D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38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B22250F-C040-8A85-B474-5F5B76A563EE}"/>
              </a:ext>
            </a:extLst>
          </p:cNvPr>
          <p:cNvSpPr/>
          <p:nvPr/>
        </p:nvSpPr>
        <p:spPr>
          <a:xfrm>
            <a:off x="460490" y="2653752"/>
            <a:ext cx="2858475" cy="664912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4A8970D-F60A-FC5E-6ED7-7CEE99F010E3}"/>
              </a:ext>
            </a:extLst>
          </p:cNvPr>
          <p:cNvSpPr txBox="1"/>
          <p:nvPr/>
        </p:nvSpPr>
        <p:spPr>
          <a:xfrm>
            <a:off x="3318965" y="1370384"/>
            <a:ext cx="2565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9640"/>
                </a:solidFill>
              </a:rPr>
              <a:t>Entwurfskonzepte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3C4D8BA-74BE-8BA6-9048-6B841BA4ADF0}"/>
              </a:ext>
            </a:extLst>
          </p:cNvPr>
          <p:cNvSpPr txBox="1"/>
          <p:nvPr/>
        </p:nvSpPr>
        <p:spPr>
          <a:xfrm>
            <a:off x="840624" y="2721145"/>
            <a:ext cx="2233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9640"/>
                </a:solidFill>
              </a:rPr>
              <a:t>Normalisierung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A8A5C7F-B75E-D735-3611-ECE9EFC2E51C}"/>
              </a:ext>
            </a:extLst>
          </p:cNvPr>
          <p:cNvSpPr/>
          <p:nvPr/>
        </p:nvSpPr>
        <p:spPr>
          <a:xfrm>
            <a:off x="3142762" y="1268760"/>
            <a:ext cx="2858475" cy="664912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FD20B23-56C5-52C2-1DB8-39F6256FF0B7}"/>
              </a:ext>
            </a:extLst>
          </p:cNvPr>
          <p:cNvSpPr/>
          <p:nvPr/>
        </p:nvSpPr>
        <p:spPr>
          <a:xfrm>
            <a:off x="5712614" y="2653752"/>
            <a:ext cx="2858475" cy="664912"/>
          </a:xfrm>
          <a:prstGeom prst="rect">
            <a:avLst/>
          </a:prstGeom>
          <a:noFill/>
          <a:ln>
            <a:solidFill>
              <a:srgbClr val="99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82E5A77-9701-10C2-F41A-89A77A07B588}"/>
              </a:ext>
            </a:extLst>
          </p:cNvPr>
          <p:cNvSpPr txBox="1"/>
          <p:nvPr/>
        </p:nvSpPr>
        <p:spPr>
          <a:xfrm>
            <a:off x="5949858" y="2748729"/>
            <a:ext cx="2383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9640"/>
                </a:solidFill>
              </a:rPr>
              <a:t>ER-Modellierung</a:t>
            </a: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BAF5BDA1-D9E3-5E7C-6775-D9C424E4B0A2}"/>
              </a:ext>
            </a:extLst>
          </p:cNvPr>
          <p:cNvCxnSpPr>
            <a:cxnSpLocks/>
          </p:cNvCxnSpPr>
          <p:nvPr/>
        </p:nvCxnSpPr>
        <p:spPr>
          <a:xfrm>
            <a:off x="1957276" y="2293712"/>
            <a:ext cx="0" cy="360040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222D2831-A944-DA5E-2D27-A08DB64E86D6}"/>
              </a:ext>
            </a:extLst>
          </p:cNvPr>
          <p:cNvCxnSpPr>
            <a:cxnSpLocks/>
          </p:cNvCxnSpPr>
          <p:nvPr/>
        </p:nvCxnSpPr>
        <p:spPr>
          <a:xfrm flipH="1">
            <a:off x="1957276" y="2293712"/>
            <a:ext cx="5184576" cy="0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4DB40FD-23D8-B730-2117-6D56B6D01A91}"/>
              </a:ext>
            </a:extLst>
          </p:cNvPr>
          <p:cNvCxnSpPr>
            <a:cxnSpLocks/>
          </p:cNvCxnSpPr>
          <p:nvPr/>
        </p:nvCxnSpPr>
        <p:spPr>
          <a:xfrm>
            <a:off x="4549563" y="1933672"/>
            <a:ext cx="0" cy="360040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FEC2007E-2C0F-DA65-849A-397A3433E448}"/>
              </a:ext>
            </a:extLst>
          </p:cNvPr>
          <p:cNvCxnSpPr>
            <a:cxnSpLocks/>
          </p:cNvCxnSpPr>
          <p:nvPr/>
        </p:nvCxnSpPr>
        <p:spPr>
          <a:xfrm>
            <a:off x="7141852" y="2293712"/>
            <a:ext cx="0" cy="360040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2C86804F-7B03-0AA0-C9BF-4B8BDBFFD544}"/>
              </a:ext>
            </a:extLst>
          </p:cNvPr>
          <p:cNvSpPr txBox="1"/>
          <p:nvPr/>
        </p:nvSpPr>
        <p:spPr>
          <a:xfrm>
            <a:off x="179512" y="260648"/>
            <a:ext cx="4154027" cy="805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de-DE" sz="3600" b="1" kern="12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Datenbankdesign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9CABD2AE-E3AA-1C98-7C85-FBA77B8ED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490" y="3521698"/>
            <a:ext cx="1768513" cy="1773216"/>
          </a:xfrm>
          <a:prstGeom prst="rect">
            <a:avLst/>
          </a:prstGeo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5BF2F233-33A1-300D-F398-2CCD6BE0B473}"/>
              </a:ext>
            </a:extLst>
          </p:cNvPr>
          <p:cNvSpPr txBox="1"/>
          <p:nvPr/>
        </p:nvSpPr>
        <p:spPr>
          <a:xfrm>
            <a:off x="351050" y="5316190"/>
            <a:ext cx="1905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Edgar F. </a:t>
            </a:r>
            <a:r>
              <a:rPr lang="de-DE" dirty="0" err="1"/>
              <a:t>Codd</a:t>
            </a:r>
            <a:endParaRPr lang="de-DE" dirty="0"/>
          </a:p>
          <a:p>
            <a:pPr algn="ctr"/>
            <a:r>
              <a:rPr lang="de-DE" dirty="0"/>
              <a:t>1923 - 2003</a:t>
            </a:r>
          </a:p>
        </p:txBody>
      </p:sp>
      <p:pic>
        <p:nvPicPr>
          <p:cNvPr id="2052" name="Picture 4" descr="Verzeichnis">
            <a:extLst>
              <a:ext uri="{FF2B5EF4-FFF2-40B4-BE49-F238E27FC236}">
                <a16:creationId xmlns:a16="http://schemas.microsoft.com/office/drawing/2014/main" id="{61406C31-2801-BA69-7ACA-B8C87D072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097" y="3542975"/>
            <a:ext cx="1429754" cy="177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531271F6-C4EA-C1C3-1499-924BA7975335}"/>
              </a:ext>
            </a:extLst>
          </p:cNvPr>
          <p:cNvSpPr txBox="1"/>
          <p:nvPr/>
        </p:nvSpPr>
        <p:spPr>
          <a:xfrm>
            <a:off x="5712097" y="5304508"/>
            <a:ext cx="1429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Peter Chen</a:t>
            </a:r>
          </a:p>
          <a:p>
            <a:pPr algn="ctr"/>
            <a:r>
              <a:rPr lang="de-DE" dirty="0"/>
              <a:t>geb. 1947</a:t>
            </a:r>
          </a:p>
        </p:txBody>
      </p:sp>
    </p:spTree>
    <p:extLst>
      <p:ext uri="{BB962C8B-B14F-4D97-AF65-F5344CB8AC3E}">
        <p14:creationId xmlns:p14="http://schemas.microsoft.com/office/powerpoint/2010/main" val="68838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A415A7B0-838D-A218-6D17-5C1B34A8C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2637"/>
            <a:ext cx="9144000" cy="607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0D78F9B5-E633-6121-7666-0EA21502E028}"/>
              </a:ext>
            </a:extLst>
          </p:cNvPr>
          <p:cNvSpPr txBox="1"/>
          <p:nvPr/>
        </p:nvSpPr>
        <p:spPr>
          <a:xfrm>
            <a:off x="0" y="228352"/>
            <a:ext cx="6300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Mitgliedsdaten eines Sportvereins</a:t>
            </a:r>
          </a:p>
        </p:txBody>
      </p:sp>
    </p:spTree>
    <p:extLst>
      <p:ext uri="{BB962C8B-B14F-4D97-AF65-F5344CB8AC3E}">
        <p14:creationId xmlns:p14="http://schemas.microsoft.com/office/powerpoint/2010/main" val="392028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FAC2B26-E187-8D61-CB33-B7090E37DB2C}"/>
              </a:ext>
            </a:extLst>
          </p:cNvPr>
          <p:cNvSpPr txBox="1"/>
          <p:nvPr/>
        </p:nvSpPr>
        <p:spPr>
          <a:xfrm>
            <a:off x="161499" y="103566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Normalisierungsprozess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AD46132-A144-99D3-A3D1-F94C49FF8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53" y="1057604"/>
            <a:ext cx="8961030" cy="153808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CC777BA-2FE2-7FAF-AE6F-FAC5475F22C0}"/>
              </a:ext>
            </a:extLst>
          </p:cNvPr>
          <p:cNvSpPr txBox="1"/>
          <p:nvPr/>
        </p:nvSpPr>
        <p:spPr>
          <a:xfrm>
            <a:off x="122355" y="657494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olidFill>
                  <a:srgbClr val="009640"/>
                </a:solidFill>
              </a:rPr>
              <a:t>Unnormalisiert</a:t>
            </a:r>
            <a:endParaRPr lang="de-DE" sz="2000" dirty="0">
              <a:solidFill>
                <a:srgbClr val="009640"/>
              </a:solidFill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02944861-2EE3-B557-78D2-2E2B797E79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2116944"/>
            <a:ext cx="4460571" cy="4686996"/>
          </a:xfrm>
          <a:prstGeom prst="rect">
            <a:avLst/>
          </a:prstGeom>
          <a:ln>
            <a:solidFill>
              <a:srgbClr val="990000"/>
            </a:solidFill>
          </a:ln>
        </p:spPr>
      </p:pic>
    </p:spTree>
    <p:extLst>
      <p:ext uri="{BB962C8B-B14F-4D97-AF65-F5344CB8AC3E}">
        <p14:creationId xmlns:p14="http://schemas.microsoft.com/office/powerpoint/2010/main" val="1967645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9C1BA-5735-1E27-6BB2-EDF9FF6D8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62E681A-1B2E-7DB2-5544-23F423C37A50}"/>
              </a:ext>
            </a:extLst>
          </p:cNvPr>
          <p:cNvSpPr txBox="1"/>
          <p:nvPr/>
        </p:nvSpPr>
        <p:spPr>
          <a:xfrm>
            <a:off x="360107" y="171510"/>
            <a:ext cx="3730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Erste Normalform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F147FBB-6150-E426-2EFB-8343344F148C}"/>
              </a:ext>
            </a:extLst>
          </p:cNvPr>
          <p:cNvSpPr txBox="1"/>
          <p:nvPr/>
        </p:nvSpPr>
        <p:spPr>
          <a:xfrm>
            <a:off x="337670" y="908720"/>
            <a:ext cx="7618706" cy="923330"/>
          </a:xfrm>
          <a:prstGeom prst="rect">
            <a:avLst/>
          </a:prstGeom>
          <a:solidFill>
            <a:srgbClr val="FAFAB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Eine Relation befindet sich in der </a:t>
            </a:r>
            <a:r>
              <a:rPr lang="de-DE" b="1" i="1" dirty="0"/>
              <a:t>Ersten Normalform</a:t>
            </a:r>
            <a:r>
              <a:rPr lang="de-DE" dirty="0"/>
              <a:t>, wenn sämtliche </a:t>
            </a:r>
            <a:r>
              <a:rPr lang="de-DE" dirty="0" err="1"/>
              <a:t>Attributswerte</a:t>
            </a:r>
            <a:r>
              <a:rPr lang="de-DE" dirty="0"/>
              <a:t> atomar sind. Damit enthält jede Zelle im Kreuzungspunkt von Zeile und Spalte nur einen einzelnen Wert.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587E18A-0256-03DF-6A3A-11CD0D556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24" y="2535054"/>
            <a:ext cx="8860337" cy="1520804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691CE7C4-9F1B-37B3-8762-D070E266A08C}"/>
              </a:ext>
            </a:extLst>
          </p:cNvPr>
          <p:cNvSpPr txBox="1"/>
          <p:nvPr/>
        </p:nvSpPr>
        <p:spPr>
          <a:xfrm>
            <a:off x="230524" y="211261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>
                <a:solidFill>
                  <a:srgbClr val="009640"/>
                </a:solidFill>
              </a:rPr>
              <a:t>Unnormalisiert</a:t>
            </a:r>
            <a:endParaRPr lang="de-DE" sz="2400" b="1" dirty="0">
              <a:solidFill>
                <a:srgbClr val="009640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767392E-4B1B-322D-0A41-7E3C15837AA1}"/>
              </a:ext>
            </a:extLst>
          </p:cNvPr>
          <p:cNvSpPr txBox="1"/>
          <p:nvPr/>
        </p:nvSpPr>
        <p:spPr>
          <a:xfrm>
            <a:off x="230524" y="4390232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Erste Normalform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3E5F5E1E-D5EC-5C41-6DF4-521ED42B8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24" y="4851897"/>
            <a:ext cx="8913476" cy="1622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4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4A610-8B6D-8A29-19DE-6395C87EF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8B6A53E0-C5BB-7DC1-E498-36107699AC01}"/>
              </a:ext>
            </a:extLst>
          </p:cNvPr>
          <p:cNvSpPr txBox="1"/>
          <p:nvPr/>
        </p:nvSpPr>
        <p:spPr>
          <a:xfrm>
            <a:off x="360107" y="171510"/>
            <a:ext cx="3730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Erste Normalform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89EB948-A109-340D-6F31-6AC280FE01A6}"/>
              </a:ext>
            </a:extLst>
          </p:cNvPr>
          <p:cNvSpPr txBox="1"/>
          <p:nvPr/>
        </p:nvSpPr>
        <p:spPr>
          <a:xfrm>
            <a:off x="337670" y="908720"/>
            <a:ext cx="7618706" cy="923330"/>
          </a:xfrm>
          <a:prstGeom prst="rect">
            <a:avLst/>
          </a:prstGeom>
          <a:solidFill>
            <a:srgbClr val="FAFAB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Eine Relation befindet sich in der </a:t>
            </a:r>
            <a:r>
              <a:rPr lang="de-DE" b="1" i="1" dirty="0"/>
              <a:t>Ersten Normalform</a:t>
            </a:r>
            <a:r>
              <a:rPr lang="de-DE" dirty="0"/>
              <a:t>, wenn sämtliche </a:t>
            </a:r>
            <a:r>
              <a:rPr lang="de-DE" dirty="0" err="1"/>
              <a:t>Attributswerte</a:t>
            </a:r>
            <a:r>
              <a:rPr lang="de-DE" dirty="0"/>
              <a:t> atomar sind. Damit enthält jede Zelle im Kreuzungspunkt von Zeile und Spalte nur einen einzelnen Wert.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3677C11-5A32-FE88-3810-E99F9443B052}"/>
              </a:ext>
            </a:extLst>
          </p:cNvPr>
          <p:cNvSpPr txBox="1"/>
          <p:nvPr/>
        </p:nvSpPr>
        <p:spPr>
          <a:xfrm>
            <a:off x="235021" y="1967995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Erste Normalform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6E6E990A-3BC3-39F5-C050-18E12ED92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021" y="2429660"/>
            <a:ext cx="8913476" cy="162216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6491F3D-CCF0-AAF0-5359-6B304AC8CC7A}"/>
              </a:ext>
            </a:extLst>
          </p:cNvPr>
          <p:cNvSpPr txBox="1"/>
          <p:nvPr/>
        </p:nvSpPr>
        <p:spPr>
          <a:xfrm>
            <a:off x="235021" y="4297717"/>
            <a:ext cx="4336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>
                <a:solidFill>
                  <a:srgbClr val="009640"/>
                </a:solidFill>
              </a:rPr>
              <a:t>Relationenkurzschreibweise</a:t>
            </a:r>
            <a:r>
              <a:rPr lang="de-DE" sz="2400" b="1" dirty="0">
                <a:solidFill>
                  <a:srgbClr val="009640"/>
                </a:solidFill>
              </a:rPr>
              <a:t>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B579B1B-8509-DB62-9DCE-71114BD99088}"/>
              </a:ext>
            </a:extLst>
          </p:cNvPr>
          <p:cNvSpPr txBox="1"/>
          <p:nvPr/>
        </p:nvSpPr>
        <p:spPr>
          <a:xfrm>
            <a:off x="235021" y="4759382"/>
            <a:ext cx="8460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, Ort,</a:t>
            </a:r>
          </a:p>
          <a:p>
            <a:r>
              <a:rPr lang="de-DE" sz="2400" dirty="0"/>
              <a:t>                       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424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B4ED0-00B3-DC2B-FACD-0520115DA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FB3F9377-E3A3-B88B-F3C2-BECD8FC2880A}"/>
              </a:ext>
            </a:extLst>
          </p:cNvPr>
          <p:cNvSpPr txBox="1"/>
          <p:nvPr/>
        </p:nvSpPr>
        <p:spPr>
          <a:xfrm>
            <a:off x="235021" y="110120"/>
            <a:ext cx="4048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Zweite Normalform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FD4DBDA-1CD9-BC7C-BDDC-E74FAC7C57C5}"/>
              </a:ext>
            </a:extLst>
          </p:cNvPr>
          <p:cNvSpPr txBox="1"/>
          <p:nvPr/>
        </p:nvSpPr>
        <p:spPr>
          <a:xfrm>
            <a:off x="380285" y="4293096"/>
            <a:ext cx="8585452" cy="923330"/>
          </a:xfrm>
          <a:prstGeom prst="rect">
            <a:avLst/>
          </a:prstGeom>
          <a:solidFill>
            <a:srgbClr val="FAFAB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Eine Relation befindet sich in der </a:t>
            </a:r>
            <a:r>
              <a:rPr lang="de-DE" b="1" i="1" dirty="0"/>
              <a:t>Zweiten Normalform</a:t>
            </a:r>
            <a:r>
              <a:rPr lang="de-DE" dirty="0"/>
              <a:t>, wenn jedes Schlüssel- </a:t>
            </a:r>
            <a:r>
              <a:rPr lang="de-DE" dirty="0" err="1"/>
              <a:t>attribut</a:t>
            </a:r>
            <a:r>
              <a:rPr lang="de-DE" dirty="0"/>
              <a:t> vollständig vom gesamten Primärschlüssel abhängt. Es darf somit keine Abhängigkeiten von Teilen eines Kombinationsschlüssels geben.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FE7F114-D554-51ED-99C4-744E04EE697C}"/>
              </a:ext>
            </a:extLst>
          </p:cNvPr>
          <p:cNvSpPr txBox="1"/>
          <p:nvPr/>
        </p:nvSpPr>
        <p:spPr>
          <a:xfrm>
            <a:off x="216273" y="756285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Erste Normalform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521AF657-BC3C-2AC1-5D51-EC77D32E5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73" y="1217950"/>
            <a:ext cx="8913476" cy="162216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F424EA11-677F-454A-E6D5-79637DA330E1}"/>
              </a:ext>
            </a:extLst>
          </p:cNvPr>
          <p:cNvSpPr txBox="1"/>
          <p:nvPr/>
        </p:nvSpPr>
        <p:spPr>
          <a:xfrm>
            <a:off x="235021" y="3151108"/>
            <a:ext cx="8460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, Ort,</a:t>
            </a:r>
          </a:p>
          <a:p>
            <a:r>
              <a:rPr lang="de-DE" sz="2400" dirty="0"/>
              <a:t>                       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5727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E9E7D-75F9-4407-6002-11CDA4DBC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94B029D-3E58-6307-21BD-936D760F42D0}"/>
              </a:ext>
            </a:extLst>
          </p:cNvPr>
          <p:cNvSpPr txBox="1"/>
          <p:nvPr/>
        </p:nvSpPr>
        <p:spPr>
          <a:xfrm>
            <a:off x="235021" y="110120"/>
            <a:ext cx="4048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0000"/>
                </a:solidFill>
              </a:rPr>
              <a:t>Zweite Normalform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7ADCFF3-EF7B-7E1E-0EB0-1B74572492F4}"/>
              </a:ext>
            </a:extLst>
          </p:cNvPr>
          <p:cNvSpPr txBox="1"/>
          <p:nvPr/>
        </p:nvSpPr>
        <p:spPr>
          <a:xfrm>
            <a:off x="240824" y="2060848"/>
            <a:ext cx="8585452" cy="923330"/>
          </a:xfrm>
          <a:prstGeom prst="rect">
            <a:avLst/>
          </a:prstGeom>
          <a:solidFill>
            <a:srgbClr val="FAFAB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Eine Relation befindet sich in der </a:t>
            </a:r>
            <a:r>
              <a:rPr lang="de-DE" b="1" i="1" dirty="0"/>
              <a:t>Zweiten Normalform</a:t>
            </a:r>
            <a:r>
              <a:rPr lang="de-DE" dirty="0"/>
              <a:t>, wenn jedes Schlüssel- </a:t>
            </a:r>
            <a:r>
              <a:rPr lang="de-DE" dirty="0" err="1"/>
              <a:t>attribut</a:t>
            </a:r>
            <a:r>
              <a:rPr lang="de-DE" dirty="0"/>
              <a:t> vollständig vom gesamten Primärschlüssel abhängt. Es darf somit keine Abhängigkeiten von Teilen eines Kombinationsschlüssels geben.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EE6991C-DC11-EBEE-8F39-78F881768294}"/>
              </a:ext>
            </a:extLst>
          </p:cNvPr>
          <p:cNvSpPr txBox="1"/>
          <p:nvPr/>
        </p:nvSpPr>
        <p:spPr>
          <a:xfrm>
            <a:off x="216273" y="756285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Erste Normalform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BF07A5E-2D2B-1023-9DCF-BBEE662D8DE0}"/>
              </a:ext>
            </a:extLst>
          </p:cNvPr>
          <p:cNvSpPr txBox="1"/>
          <p:nvPr/>
        </p:nvSpPr>
        <p:spPr>
          <a:xfrm>
            <a:off x="303367" y="3659832"/>
            <a:ext cx="7292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MITGLIED(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, Ort)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92CD4AF-CF19-6B9B-F28C-1F8CE0013AFA}"/>
              </a:ext>
            </a:extLst>
          </p:cNvPr>
          <p:cNvSpPr txBox="1"/>
          <p:nvPr/>
        </p:nvSpPr>
        <p:spPr>
          <a:xfrm>
            <a:off x="279274" y="3198167"/>
            <a:ext cx="3068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9640"/>
                </a:solidFill>
              </a:rPr>
              <a:t>Zweite Normalform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F62855D-D4A3-E766-B88D-9F4659B74BC9}"/>
              </a:ext>
            </a:extLst>
          </p:cNvPr>
          <p:cNvSpPr txBox="1"/>
          <p:nvPr/>
        </p:nvSpPr>
        <p:spPr>
          <a:xfrm>
            <a:off x="279274" y="5011140"/>
            <a:ext cx="400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CE1D829-C4A5-14B6-B267-009407A5602D}"/>
              </a:ext>
            </a:extLst>
          </p:cNvPr>
          <p:cNvSpPr txBox="1"/>
          <p:nvPr/>
        </p:nvSpPr>
        <p:spPr>
          <a:xfrm>
            <a:off x="209993" y="1140279"/>
            <a:ext cx="8460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SPORTLER(</a:t>
            </a:r>
            <a:r>
              <a:rPr lang="de-DE" sz="2400" dirty="0" err="1"/>
              <a:t>MitNr</a:t>
            </a:r>
            <a:r>
              <a:rPr lang="de-DE" sz="2400" dirty="0"/>
              <a:t>#, 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MitNach</a:t>
            </a:r>
            <a:r>
              <a:rPr lang="de-DE" sz="2400" dirty="0"/>
              <a:t>, </a:t>
            </a:r>
            <a:r>
              <a:rPr lang="de-DE" sz="2400" dirty="0" err="1"/>
              <a:t>MitVorn</a:t>
            </a:r>
            <a:r>
              <a:rPr lang="de-DE" sz="2400" dirty="0"/>
              <a:t>, Straße, </a:t>
            </a:r>
            <a:r>
              <a:rPr lang="de-DE" sz="2400" dirty="0" err="1"/>
              <a:t>Plz</a:t>
            </a:r>
            <a:r>
              <a:rPr lang="de-DE" sz="2400" dirty="0"/>
              <a:t>, Ort,</a:t>
            </a:r>
          </a:p>
          <a:p>
            <a:r>
              <a:rPr lang="de-DE" sz="2400" dirty="0"/>
              <a:t>                       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3FE2733-AF9A-3293-A2C2-6A0D9FF2A1C5}"/>
              </a:ext>
            </a:extLst>
          </p:cNvPr>
          <p:cNvSpPr txBox="1"/>
          <p:nvPr/>
        </p:nvSpPr>
        <p:spPr>
          <a:xfrm>
            <a:off x="284370" y="4335486"/>
            <a:ext cx="810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ABTEILUNG(</a:t>
            </a:r>
            <a:r>
              <a:rPr lang="de-DE" sz="2400" dirty="0" err="1"/>
              <a:t>AbtNr</a:t>
            </a:r>
            <a:r>
              <a:rPr lang="de-DE" sz="2400" dirty="0"/>
              <a:t>#, </a:t>
            </a:r>
            <a:r>
              <a:rPr lang="de-DE" sz="2400" dirty="0" err="1"/>
              <a:t>AbtBez</a:t>
            </a:r>
            <a:r>
              <a:rPr lang="de-DE" sz="2400" dirty="0"/>
              <a:t>, </a:t>
            </a:r>
            <a:r>
              <a:rPr lang="de-DE" sz="2400" dirty="0" err="1"/>
              <a:t>Kü</a:t>
            </a:r>
            <a:r>
              <a:rPr lang="de-DE" sz="2400" dirty="0"/>
              <a:t>, </a:t>
            </a:r>
            <a:r>
              <a:rPr lang="de-DE" sz="2400" dirty="0" err="1"/>
              <a:t>LeitNach</a:t>
            </a:r>
            <a:r>
              <a:rPr lang="de-DE" sz="2400" dirty="0"/>
              <a:t>, </a:t>
            </a:r>
            <a:r>
              <a:rPr lang="de-DE" sz="2400" dirty="0" err="1"/>
              <a:t>LeitVorn</a:t>
            </a:r>
            <a:r>
              <a:rPr lang="de-DE" sz="2400" dirty="0"/>
              <a:t>, </a:t>
            </a:r>
            <a:r>
              <a:rPr lang="de-DE" sz="2400" dirty="0" err="1"/>
              <a:t>eMail</a:t>
            </a:r>
            <a:r>
              <a:rPr lang="de-DE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639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693</Words>
  <Application>Microsoft Office PowerPoint</Application>
  <PresentationFormat>Bildschirmpräsentation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Office Theme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Häde, Thomas</dc:creator>
  <cp:lastModifiedBy>Klaus Roosen</cp:lastModifiedBy>
  <cp:revision>421</cp:revision>
  <dcterms:created xsi:type="dcterms:W3CDTF">2016-02-26T10:44:19Z</dcterms:created>
  <dcterms:modified xsi:type="dcterms:W3CDTF">2025-02-11T16:16:58Z</dcterms:modified>
</cp:coreProperties>
</file>