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82" r:id="rId2"/>
    <p:sldId id="387" r:id="rId3"/>
    <p:sldId id="388" r:id="rId4"/>
    <p:sldId id="390" r:id="rId5"/>
    <p:sldId id="258" r:id="rId6"/>
    <p:sldId id="319" r:id="rId7"/>
    <p:sldId id="267" r:id="rId8"/>
    <p:sldId id="274" r:id="rId9"/>
    <p:sldId id="304" r:id="rId10"/>
    <p:sldId id="312" r:id="rId11"/>
    <p:sldId id="313" r:id="rId12"/>
    <p:sldId id="275" r:id="rId13"/>
    <p:sldId id="311" r:id="rId14"/>
    <p:sldId id="302" r:id="rId15"/>
    <p:sldId id="305" r:id="rId16"/>
    <p:sldId id="277" r:id="rId17"/>
    <p:sldId id="279" r:id="rId18"/>
    <p:sldId id="278" r:id="rId19"/>
    <p:sldId id="280" r:id="rId20"/>
    <p:sldId id="269" r:id="rId21"/>
    <p:sldId id="281" r:id="rId22"/>
    <p:sldId id="282" r:id="rId23"/>
    <p:sldId id="306" r:id="rId24"/>
    <p:sldId id="307" r:id="rId25"/>
    <p:sldId id="284" r:id="rId26"/>
    <p:sldId id="286" r:id="rId27"/>
    <p:sldId id="285" r:id="rId28"/>
    <p:sldId id="295" r:id="rId29"/>
    <p:sldId id="294" r:id="rId30"/>
    <p:sldId id="314" r:id="rId31"/>
    <p:sldId id="308" r:id="rId32"/>
    <p:sldId id="287" r:id="rId33"/>
    <p:sldId id="288" r:id="rId34"/>
    <p:sldId id="300" r:id="rId35"/>
    <p:sldId id="316" r:id="rId36"/>
    <p:sldId id="317" r:id="rId37"/>
    <p:sldId id="290" r:id="rId38"/>
    <p:sldId id="395" r:id="rId39"/>
    <p:sldId id="396" r:id="rId40"/>
    <p:sldId id="397" r:id="rId41"/>
    <p:sldId id="398" r:id="rId42"/>
    <p:sldId id="399" r:id="rId43"/>
    <p:sldId id="400" r:id="rId44"/>
    <p:sldId id="377" r:id="rId45"/>
    <p:sldId id="320" r:id="rId46"/>
    <p:sldId id="393" r:id="rId47"/>
    <p:sldId id="394" r:id="rId48"/>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orient="horz" pos="4065" userDrawn="1">
          <p15:clr>
            <a:srgbClr val="A4A3A4"/>
          </p15:clr>
        </p15:guide>
        <p15:guide id="3" orient="horz" pos="799" userDrawn="1">
          <p15:clr>
            <a:srgbClr val="A4A3A4"/>
          </p15:clr>
        </p15:guide>
        <p15:guide id="4" orient="horz" pos="2251" userDrawn="1">
          <p15:clr>
            <a:srgbClr val="A4A3A4"/>
          </p15:clr>
        </p15:guide>
        <p15:guide id="5" orient="horz" pos="2160" userDrawn="1">
          <p15:clr>
            <a:srgbClr val="A4A3A4"/>
          </p15:clr>
        </p15:guide>
        <p15:guide id="6" pos="257" userDrawn="1">
          <p15:clr>
            <a:srgbClr val="A4A3A4"/>
          </p15:clr>
        </p15:guide>
        <p15:guide id="7" pos="74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 Doreen" initials="SD" lastIdx="1" clrIdx="0">
    <p:extLst>
      <p:ext uri="{19B8F6BF-5375-455C-9EA6-DF929625EA0E}">
        <p15:presenceInfo xmlns:p15="http://schemas.microsoft.com/office/powerpoint/2012/main" userId="Schmidt, Dor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E2001A"/>
    <a:srgbClr val="00AFE7"/>
    <a:srgbClr val="00A987"/>
    <a:srgbClr val="EEB500"/>
    <a:srgbClr val="00B6C2"/>
    <a:srgbClr val="187067"/>
    <a:srgbClr val="BECF00"/>
    <a:srgbClr val="EFF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50" autoAdjust="0"/>
  </p:normalViewPr>
  <p:slideViewPr>
    <p:cSldViewPr>
      <p:cViewPr varScale="1">
        <p:scale>
          <a:sx n="120" d="100"/>
          <a:sy n="120" d="100"/>
        </p:scale>
        <p:origin x="288" y="184"/>
      </p:cViewPr>
      <p:guideLst>
        <p:guide orient="horz" pos="255"/>
        <p:guide orient="horz" pos="4065"/>
        <p:guide orient="horz" pos="799"/>
        <p:guide orient="horz" pos="2251"/>
        <p:guide orient="horz" pos="2160"/>
        <p:guide pos="257"/>
        <p:guide pos="74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0618191-A39D-8A4C-83AD-41B4FAFFC9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C0EF8FBD-DCD6-E243-B246-FB16F3F32F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4228E4-6A96-6B4A-AE8E-AD87CFB8BE80}" type="datetimeFigureOut">
              <a:rPr lang="de-DE" smtClean="0"/>
              <a:t>02.12.23</a:t>
            </a:fld>
            <a:endParaRPr lang="de-DE" dirty="0"/>
          </a:p>
        </p:txBody>
      </p:sp>
      <p:sp>
        <p:nvSpPr>
          <p:cNvPr id="4" name="Fußzeilenplatzhalter 3">
            <a:extLst>
              <a:ext uri="{FF2B5EF4-FFF2-40B4-BE49-F238E27FC236}">
                <a16:creationId xmlns:a16="http://schemas.microsoft.com/office/drawing/2014/main" id="{B6B9CC0E-5BE4-4941-8570-3F7F3F4CF2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921C1F5D-FE4B-3041-84C4-343A9A633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5347A-0560-2D49-815F-44089C536010}" type="slidenum">
              <a:rPr lang="de-DE" smtClean="0"/>
              <a:t>‹#›</a:t>
            </a:fld>
            <a:endParaRPr lang="de-DE" dirty="0"/>
          </a:p>
        </p:txBody>
      </p:sp>
    </p:spTree>
    <p:extLst>
      <p:ext uri="{BB962C8B-B14F-4D97-AF65-F5344CB8AC3E}">
        <p14:creationId xmlns:p14="http://schemas.microsoft.com/office/powerpoint/2010/main" val="378224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6178303-984B-4CDF-976F-BC5999EB2329}" type="slidenum">
              <a:rPr lang="de-DE"/>
              <a:pPr/>
              <a:t>‹#›</a:t>
            </a:fld>
            <a:endParaRPr lang="de-DE" dirty="0"/>
          </a:p>
        </p:txBody>
      </p:sp>
    </p:spTree>
    <p:extLst>
      <p:ext uri="{BB962C8B-B14F-4D97-AF65-F5344CB8AC3E}">
        <p14:creationId xmlns:p14="http://schemas.microsoft.com/office/powerpoint/2010/main" val="40324296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6178303-984B-4CDF-976F-BC5999EB2329}" type="slidenum">
              <a:rPr lang="de-DE" smtClean="0"/>
              <a:pPr/>
              <a:t>5</a:t>
            </a:fld>
            <a:endParaRPr lang="de-DE" dirty="0"/>
          </a:p>
        </p:txBody>
      </p:sp>
    </p:spTree>
    <p:extLst>
      <p:ext uri="{BB962C8B-B14F-4D97-AF65-F5344CB8AC3E}">
        <p14:creationId xmlns:p14="http://schemas.microsoft.com/office/powerpoint/2010/main" val="423819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178303-984B-4CDF-976F-BC5999EB2329}" type="slidenum">
              <a:rPr lang="de-DE" smtClean="0"/>
              <a:pPr/>
              <a:t>32</a:t>
            </a:fld>
            <a:endParaRPr lang="de-DE" dirty="0"/>
          </a:p>
        </p:txBody>
      </p:sp>
    </p:spTree>
    <p:extLst>
      <p:ext uri="{BB962C8B-B14F-4D97-AF65-F5344CB8AC3E}">
        <p14:creationId xmlns:p14="http://schemas.microsoft.com/office/powerpoint/2010/main" val="2337967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9" name="Bildplatzhalter 28">
            <a:extLst>
              <a:ext uri="{FF2B5EF4-FFF2-40B4-BE49-F238E27FC236}">
                <a16:creationId xmlns:a16="http://schemas.microsoft.com/office/drawing/2014/main" id="{CBCAD954-29CA-8E4F-AC0E-4E38E9C35887}"/>
              </a:ext>
            </a:extLst>
          </p:cNvPr>
          <p:cNvSpPr>
            <a:spLocks noGrp="1"/>
          </p:cNvSpPr>
          <p:nvPr>
            <p:ph type="pic" sz="quarter" idx="10"/>
          </p:nvPr>
        </p:nvSpPr>
        <p:spPr>
          <a:xfrm>
            <a:off x="0" y="1268414"/>
            <a:ext cx="12192000" cy="2160587"/>
          </a:xfrm>
          <a:prstGeom prst="rect">
            <a:avLst/>
          </a:prstGeom>
          <a:solidFill>
            <a:schemeClr val="bg1">
              <a:lumMod val="85000"/>
            </a:schemeClr>
          </a:solidFill>
        </p:spPr>
        <p:txBody>
          <a:bodyPr lIns="0" tIns="0" rIns="0" bIns="0"/>
          <a:lstStyle>
            <a:lvl1pPr marL="0" indent="0">
              <a:buNone/>
              <a:defRPr/>
            </a:lvl1pPr>
          </a:lstStyle>
          <a:p>
            <a:r>
              <a:rPr lang="de-DE" dirty="0"/>
              <a:t>Bild</a:t>
            </a:r>
          </a:p>
        </p:txBody>
      </p:sp>
      <p:sp>
        <p:nvSpPr>
          <p:cNvPr id="9" name="Rectangle 7">
            <a:extLst>
              <a:ext uri="{FF2B5EF4-FFF2-40B4-BE49-F238E27FC236}">
                <a16:creationId xmlns:a16="http://schemas.microsoft.com/office/drawing/2014/main" id="{8447963B-C185-6049-9AD4-8F2A4A7A33BF}"/>
              </a:ext>
            </a:extLst>
          </p:cNvPr>
          <p:cNvSpPr>
            <a:spLocks noGrp="1" noChangeArrowheads="1"/>
          </p:cNvSpPr>
          <p:nvPr>
            <p:ph type="ftr" sz="quarter" idx="3"/>
          </p:nvPr>
        </p:nvSpPr>
        <p:spPr bwMode="auto">
          <a:xfrm>
            <a:off x="839416" y="6524748"/>
            <a:ext cx="2783416"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0" i="0" baseline="0"/>
            </a:lvl1pPr>
          </a:lstStyle>
          <a:p>
            <a:r>
              <a:rPr lang="de-DE" dirty="0"/>
              <a:t>Düsseldorf, </a:t>
            </a:r>
            <a:fld id="{6F035134-2EC5-D345-A42D-53D982D02DBC}" type="datetime4">
              <a:rPr lang="de-DE" smtClean="0"/>
              <a:pPr/>
              <a:t>2. Dezember 2023</a:t>
            </a:fld>
            <a:endParaRPr lang="de-DE" dirty="0"/>
          </a:p>
        </p:txBody>
      </p:sp>
      <p:sp>
        <p:nvSpPr>
          <p:cNvPr id="10" name="Rectangle 8">
            <a:extLst>
              <a:ext uri="{FF2B5EF4-FFF2-40B4-BE49-F238E27FC236}">
                <a16:creationId xmlns:a16="http://schemas.microsoft.com/office/drawing/2014/main" id="{2AB0A9F8-53C6-9C4D-9A13-812A56AF4229}"/>
              </a:ext>
            </a:extLst>
          </p:cNvPr>
          <p:cNvSpPr>
            <a:spLocks noGrp="1" noChangeArrowheads="1"/>
          </p:cNvSpPr>
          <p:nvPr>
            <p:ph type="sldNum" sz="quarter" idx="4"/>
          </p:nvPr>
        </p:nvSpPr>
        <p:spPr bwMode="auto">
          <a:xfrm>
            <a:off x="359627" y="6524748"/>
            <a:ext cx="383779"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lvl1pPr>
          </a:lstStyle>
          <a:p>
            <a:fld id="{46DDF9AE-9AF3-49DF-8E53-FD59C28FFFFB}" type="slidenum">
              <a:rPr lang="de-DE"/>
              <a:pPr/>
              <a:t>‹#›</a:t>
            </a:fld>
            <a:endParaRPr lang="de-DE" dirty="0"/>
          </a:p>
        </p:txBody>
      </p:sp>
      <p:sp>
        <p:nvSpPr>
          <p:cNvPr id="7" name="Titel 3">
            <a:extLst>
              <a:ext uri="{FF2B5EF4-FFF2-40B4-BE49-F238E27FC236}">
                <a16:creationId xmlns:a16="http://schemas.microsoft.com/office/drawing/2014/main" id="{F882A872-C8D0-B048-973A-F716B7D36D81}"/>
              </a:ext>
            </a:extLst>
          </p:cNvPr>
          <p:cNvSpPr>
            <a:spLocks noGrp="1"/>
          </p:cNvSpPr>
          <p:nvPr>
            <p:ph type="title"/>
          </p:nvPr>
        </p:nvSpPr>
        <p:spPr>
          <a:xfrm>
            <a:off x="359627" y="3582808"/>
            <a:ext cx="11424386" cy="2006432"/>
          </a:xfrm>
          <a:prstGeom prst="rect">
            <a:avLst/>
          </a:prstGeom>
        </p:spPr>
        <p:txBody>
          <a:bodyPr lIns="0"/>
          <a:lstStyle/>
          <a:p>
            <a:r>
              <a:rPr lang="de-DE" dirty="0"/>
              <a:t>Mastertitelformat bearbeiten</a:t>
            </a:r>
          </a:p>
        </p:txBody>
      </p:sp>
      <p:pic>
        <p:nvPicPr>
          <p:cNvPr id="8" name="Grafik 7">
            <a:extLst>
              <a:ext uri="{FF2B5EF4-FFF2-40B4-BE49-F238E27FC236}">
                <a16:creationId xmlns:a16="http://schemas.microsoft.com/office/drawing/2014/main" id="{6BFCB40A-24F6-4B4E-8896-0F4C8874F5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74" r="459" b="31855"/>
          <a:stretch/>
        </p:blipFill>
        <p:spPr>
          <a:xfrm>
            <a:off x="1" y="5589240"/>
            <a:ext cx="12192000" cy="1271161"/>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74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chrift mit Inhal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713EA3F-EBC6-824B-A18F-568E8FBEE4D9}"/>
              </a:ext>
            </a:extLst>
          </p:cNvPr>
          <p:cNvSpPr>
            <a:spLocks noGrp="1" noChangeAspect="1"/>
          </p:cNvSpPr>
          <p:nvPr>
            <p:ph type="title" hasCustomPrompt="1"/>
          </p:nvPr>
        </p:nvSpPr>
        <p:spPr>
          <a:xfrm>
            <a:off x="405660" y="1412776"/>
            <a:ext cx="11376025" cy="648000"/>
          </a:xfrm>
          <a:prstGeom prst="rect">
            <a:avLst/>
          </a:prstGeom>
        </p:spPr>
        <p:txBody>
          <a:bodyPr lIns="0" tIns="0" rIns="0" bIns="0" anchor="ctr" anchorCtr="0">
            <a:normAutofit/>
          </a:bodyPr>
          <a:lstStyle>
            <a:lvl1pPr>
              <a:defRPr sz="1800" baseline="0">
                <a:solidFill>
                  <a:srgbClr val="E2001A"/>
                </a:solidFill>
                <a:latin typeface="Arial" panose="020B0604020202020204" pitchFamily="34" charset="0"/>
              </a:defRPr>
            </a:lvl1pPr>
          </a:lstStyle>
          <a:p>
            <a:r>
              <a:rPr lang="de-DE" dirty="0"/>
              <a:t>Überschrift</a:t>
            </a:r>
          </a:p>
        </p:txBody>
      </p:sp>
      <p:sp>
        <p:nvSpPr>
          <p:cNvPr id="8" name="Inhaltsplatzhalter 2">
            <a:extLst>
              <a:ext uri="{FF2B5EF4-FFF2-40B4-BE49-F238E27FC236}">
                <a16:creationId xmlns:a16="http://schemas.microsoft.com/office/drawing/2014/main" id="{8380EA08-7DB1-ED47-B810-4FAA72466B5B}"/>
              </a:ext>
            </a:extLst>
          </p:cNvPr>
          <p:cNvSpPr>
            <a:spLocks noGrp="1" noChangeAspect="1"/>
          </p:cNvSpPr>
          <p:nvPr>
            <p:ph sz="half" idx="1" hasCustomPrompt="1"/>
          </p:nvPr>
        </p:nvSpPr>
        <p:spPr>
          <a:xfrm>
            <a:off x="405661" y="2204864"/>
            <a:ext cx="11376024" cy="3311999"/>
          </a:xfrm>
          <a:prstGeom prst="rect">
            <a:avLst/>
          </a:prstGeom>
        </p:spPr>
        <p:txBody>
          <a:bodyPr lIns="0" tIns="0" rIns="0" bIns="0"/>
          <a:lstStyle>
            <a:lvl1pPr marL="0" indent="0">
              <a:buNone/>
              <a:defRPr sz="1800" baseline="0">
                <a:latin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Inhalt</a:t>
            </a:r>
          </a:p>
        </p:txBody>
      </p:sp>
      <p:pic>
        <p:nvPicPr>
          <p:cNvPr id="10" name="Grafik 9">
            <a:extLst>
              <a:ext uri="{FF2B5EF4-FFF2-40B4-BE49-F238E27FC236}">
                <a16:creationId xmlns:a16="http://schemas.microsoft.com/office/drawing/2014/main" id="{4371797F-F0C9-A940-8458-3838DF2EB0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74" r="459" b="31855"/>
          <a:stretch/>
        </p:blipFill>
        <p:spPr>
          <a:xfrm>
            <a:off x="1" y="5589240"/>
            <a:ext cx="12192000" cy="1271161"/>
          </a:xfrm>
          <a:prstGeom prst="rect">
            <a:avLst/>
          </a:prstGeom>
        </p:spPr>
      </p:pic>
      <p:sp>
        <p:nvSpPr>
          <p:cNvPr id="11" name="Rectangle 7">
            <a:extLst>
              <a:ext uri="{FF2B5EF4-FFF2-40B4-BE49-F238E27FC236}">
                <a16:creationId xmlns:a16="http://schemas.microsoft.com/office/drawing/2014/main" id="{544405AA-EE5F-B44F-B706-3F9A0C1755F7}"/>
              </a:ext>
            </a:extLst>
          </p:cNvPr>
          <p:cNvSpPr>
            <a:spLocks noGrp="1" noChangeArrowheads="1"/>
          </p:cNvSpPr>
          <p:nvPr>
            <p:ph type="ftr" sz="quarter" idx="3"/>
          </p:nvPr>
        </p:nvSpPr>
        <p:spPr bwMode="auto">
          <a:xfrm>
            <a:off x="839416" y="6524748"/>
            <a:ext cx="2783416"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0" i="0" baseline="0"/>
            </a:lvl1pPr>
          </a:lstStyle>
          <a:p>
            <a:r>
              <a:rPr lang="de-DE" dirty="0"/>
              <a:t>Düsseldorf, </a:t>
            </a:r>
            <a:fld id="{6F035134-2EC5-D345-A42D-53D982D02DBC}" type="datetime4">
              <a:rPr lang="de-DE" smtClean="0"/>
              <a:pPr/>
              <a:t>2. Dezember 2023</a:t>
            </a:fld>
            <a:endParaRPr lang="de-DE" dirty="0"/>
          </a:p>
        </p:txBody>
      </p:sp>
      <p:sp>
        <p:nvSpPr>
          <p:cNvPr id="12" name="Rectangle 8">
            <a:extLst>
              <a:ext uri="{FF2B5EF4-FFF2-40B4-BE49-F238E27FC236}">
                <a16:creationId xmlns:a16="http://schemas.microsoft.com/office/drawing/2014/main" id="{9F61EB39-A9D6-094E-A386-26524FB1A8BD}"/>
              </a:ext>
            </a:extLst>
          </p:cNvPr>
          <p:cNvSpPr>
            <a:spLocks noGrp="1" noChangeArrowheads="1"/>
          </p:cNvSpPr>
          <p:nvPr>
            <p:ph type="sldNum" sz="quarter" idx="4"/>
          </p:nvPr>
        </p:nvSpPr>
        <p:spPr bwMode="auto">
          <a:xfrm>
            <a:off x="359627" y="6524748"/>
            <a:ext cx="383779"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lvl1pPr>
          </a:lstStyle>
          <a:p>
            <a:fld id="{46DDF9AE-9AF3-49DF-8E53-FD59C28FFFFB}" type="slidenum">
              <a:rPr lang="de-DE"/>
              <a:pPr/>
              <a:t>‹#›</a:t>
            </a:fld>
            <a:endParaRPr lang="de-DE" dirty="0"/>
          </a:p>
        </p:txBody>
      </p:sp>
    </p:spTree>
    <p:extLst>
      <p:ext uri="{BB962C8B-B14F-4D97-AF65-F5344CB8AC3E}">
        <p14:creationId xmlns:p14="http://schemas.microsoft.com/office/powerpoint/2010/main" val="6840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chrift mit zwei Inhalten">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713EA3F-EBC6-824B-A18F-568E8FBEE4D9}"/>
              </a:ext>
            </a:extLst>
          </p:cNvPr>
          <p:cNvSpPr>
            <a:spLocks noGrp="1" noChangeAspect="1"/>
          </p:cNvSpPr>
          <p:nvPr>
            <p:ph type="title" hasCustomPrompt="1"/>
          </p:nvPr>
        </p:nvSpPr>
        <p:spPr>
          <a:xfrm>
            <a:off x="405660" y="1412776"/>
            <a:ext cx="11376025" cy="648000"/>
          </a:xfrm>
          <a:prstGeom prst="rect">
            <a:avLst/>
          </a:prstGeom>
        </p:spPr>
        <p:txBody>
          <a:bodyPr lIns="0" tIns="0" rIns="0" bIns="0" anchor="ctr" anchorCtr="0">
            <a:normAutofit/>
          </a:bodyPr>
          <a:lstStyle>
            <a:lvl1pPr>
              <a:defRPr sz="1800" baseline="0">
                <a:solidFill>
                  <a:srgbClr val="E2001A"/>
                </a:solidFill>
                <a:latin typeface="Arial" panose="020B0604020202020204" pitchFamily="34" charset="0"/>
              </a:defRPr>
            </a:lvl1pPr>
          </a:lstStyle>
          <a:p>
            <a:r>
              <a:rPr lang="de-DE" dirty="0"/>
              <a:t>Überschrift</a:t>
            </a:r>
          </a:p>
        </p:txBody>
      </p:sp>
      <p:sp>
        <p:nvSpPr>
          <p:cNvPr id="8" name="Inhaltsplatzhalter 2">
            <a:extLst>
              <a:ext uri="{FF2B5EF4-FFF2-40B4-BE49-F238E27FC236}">
                <a16:creationId xmlns:a16="http://schemas.microsoft.com/office/drawing/2014/main" id="{8380EA08-7DB1-ED47-B810-4FAA72466B5B}"/>
              </a:ext>
            </a:extLst>
          </p:cNvPr>
          <p:cNvSpPr>
            <a:spLocks noGrp="1"/>
          </p:cNvSpPr>
          <p:nvPr>
            <p:ph sz="half" idx="1" hasCustomPrompt="1"/>
          </p:nvPr>
        </p:nvSpPr>
        <p:spPr>
          <a:xfrm>
            <a:off x="405661" y="2204864"/>
            <a:ext cx="5400000" cy="3960440"/>
          </a:xfrm>
          <a:prstGeom prst="rect">
            <a:avLst/>
          </a:prstGeom>
        </p:spPr>
        <p:txBody>
          <a:bodyPr lIns="0" tIns="0" rIns="0" bIns="0"/>
          <a:lstStyle>
            <a:lvl1pPr marL="0" indent="0">
              <a:buNone/>
              <a:defRPr sz="1800" baseline="0">
                <a:latin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Inhalt</a:t>
            </a:r>
          </a:p>
        </p:txBody>
      </p:sp>
      <p:sp>
        <p:nvSpPr>
          <p:cNvPr id="9" name="Inhaltsplatzhalter 2">
            <a:extLst>
              <a:ext uri="{FF2B5EF4-FFF2-40B4-BE49-F238E27FC236}">
                <a16:creationId xmlns:a16="http://schemas.microsoft.com/office/drawing/2014/main" id="{27B787BE-3380-2340-B577-82B61BAA37D9}"/>
              </a:ext>
            </a:extLst>
          </p:cNvPr>
          <p:cNvSpPr>
            <a:spLocks noGrp="1" noChangeAspect="1"/>
          </p:cNvSpPr>
          <p:nvPr>
            <p:ph sz="half" idx="10" hasCustomPrompt="1"/>
          </p:nvPr>
        </p:nvSpPr>
        <p:spPr>
          <a:xfrm>
            <a:off x="6381685" y="2204864"/>
            <a:ext cx="5400000" cy="3168353"/>
          </a:xfrm>
          <a:prstGeom prst="rect">
            <a:avLst/>
          </a:prstGeom>
        </p:spPr>
        <p:txBody>
          <a:bodyPr lIns="0" tIns="0" rIns="0" bIns="0"/>
          <a:lstStyle>
            <a:lvl1pPr marL="0" indent="0">
              <a:buNone/>
              <a:defRPr sz="1800" baseline="0">
                <a:latin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Inhalt</a:t>
            </a:r>
          </a:p>
        </p:txBody>
      </p:sp>
      <p:pic>
        <p:nvPicPr>
          <p:cNvPr id="13" name="Grafik 12">
            <a:extLst>
              <a:ext uri="{FF2B5EF4-FFF2-40B4-BE49-F238E27FC236}">
                <a16:creationId xmlns:a16="http://schemas.microsoft.com/office/drawing/2014/main" id="{9061D7BF-3590-A142-AA18-8ACDE065CA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74" r="459" b="31855"/>
          <a:stretch/>
        </p:blipFill>
        <p:spPr>
          <a:xfrm>
            <a:off x="1" y="5589240"/>
            <a:ext cx="12192000" cy="1271161"/>
          </a:xfrm>
          <a:prstGeom prst="rect">
            <a:avLst/>
          </a:prstGeom>
        </p:spPr>
      </p:pic>
      <p:sp>
        <p:nvSpPr>
          <p:cNvPr id="11" name="Rectangle 7">
            <a:extLst>
              <a:ext uri="{FF2B5EF4-FFF2-40B4-BE49-F238E27FC236}">
                <a16:creationId xmlns:a16="http://schemas.microsoft.com/office/drawing/2014/main" id="{544405AA-EE5F-B44F-B706-3F9A0C1755F7}"/>
              </a:ext>
            </a:extLst>
          </p:cNvPr>
          <p:cNvSpPr>
            <a:spLocks noGrp="1" noChangeArrowheads="1"/>
          </p:cNvSpPr>
          <p:nvPr>
            <p:ph type="ftr" sz="quarter" idx="3"/>
          </p:nvPr>
        </p:nvSpPr>
        <p:spPr bwMode="auto">
          <a:xfrm>
            <a:off x="839416" y="6524748"/>
            <a:ext cx="2783416"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0" i="0" baseline="0"/>
            </a:lvl1pPr>
          </a:lstStyle>
          <a:p>
            <a:r>
              <a:rPr lang="de-DE" dirty="0"/>
              <a:t>Düsseldorf, </a:t>
            </a:r>
            <a:fld id="{6F035134-2EC5-D345-A42D-53D982D02DBC}" type="datetime4">
              <a:rPr lang="de-DE" smtClean="0"/>
              <a:pPr/>
              <a:t>2. Dezember 2023</a:t>
            </a:fld>
            <a:endParaRPr lang="de-DE" dirty="0"/>
          </a:p>
        </p:txBody>
      </p:sp>
      <p:sp>
        <p:nvSpPr>
          <p:cNvPr id="12" name="Rectangle 8">
            <a:extLst>
              <a:ext uri="{FF2B5EF4-FFF2-40B4-BE49-F238E27FC236}">
                <a16:creationId xmlns:a16="http://schemas.microsoft.com/office/drawing/2014/main" id="{9F61EB39-A9D6-094E-A386-26524FB1A8BD}"/>
              </a:ext>
            </a:extLst>
          </p:cNvPr>
          <p:cNvSpPr>
            <a:spLocks noGrp="1" noChangeArrowheads="1"/>
          </p:cNvSpPr>
          <p:nvPr>
            <p:ph type="sldNum" sz="quarter" idx="4"/>
          </p:nvPr>
        </p:nvSpPr>
        <p:spPr bwMode="auto">
          <a:xfrm>
            <a:off x="359627" y="6524748"/>
            <a:ext cx="383779"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lvl1pPr>
          </a:lstStyle>
          <a:p>
            <a:fld id="{46DDF9AE-9AF3-49DF-8E53-FD59C28FFFFB}" type="slidenum">
              <a:rPr lang="de-DE"/>
              <a:pPr/>
              <a:t>‹#›</a:t>
            </a:fld>
            <a:endParaRPr lang="de-DE" dirty="0"/>
          </a:p>
        </p:txBody>
      </p:sp>
    </p:spTree>
    <p:extLst>
      <p:ext uri="{BB962C8B-B14F-4D97-AF65-F5344CB8AC3E}">
        <p14:creationId xmlns:p14="http://schemas.microsoft.com/office/powerpoint/2010/main" val="344419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ohne Überschrift">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0DA40A4C-BD14-8E40-A2F8-E802831629C5}"/>
              </a:ext>
            </a:extLst>
          </p:cNvPr>
          <p:cNvSpPr>
            <a:spLocks noGrp="1" noChangeAspect="1"/>
          </p:cNvSpPr>
          <p:nvPr>
            <p:ph sz="half" idx="1" hasCustomPrompt="1"/>
          </p:nvPr>
        </p:nvSpPr>
        <p:spPr>
          <a:xfrm>
            <a:off x="405661" y="1412776"/>
            <a:ext cx="11376024" cy="4104457"/>
          </a:xfrm>
          <a:prstGeom prst="rect">
            <a:avLst/>
          </a:prstGeom>
        </p:spPr>
        <p:txBody>
          <a:bodyPr lIns="0" tIns="0" rIns="0" bIns="0">
            <a:normAutofit/>
          </a:bodyPr>
          <a:lstStyle>
            <a:lvl1pPr marL="0" indent="0">
              <a:buNone/>
              <a:defRPr sz="1800" baseline="0">
                <a:latin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Inhalt</a:t>
            </a:r>
          </a:p>
        </p:txBody>
      </p:sp>
      <p:pic>
        <p:nvPicPr>
          <p:cNvPr id="8" name="Grafik 7">
            <a:extLst>
              <a:ext uri="{FF2B5EF4-FFF2-40B4-BE49-F238E27FC236}">
                <a16:creationId xmlns:a16="http://schemas.microsoft.com/office/drawing/2014/main" id="{E2BBD29E-E635-A347-AC10-D0E61C09C2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74" r="459" b="31855"/>
          <a:stretch/>
        </p:blipFill>
        <p:spPr>
          <a:xfrm>
            <a:off x="1" y="5589240"/>
            <a:ext cx="12192000" cy="1271161"/>
          </a:xfrm>
          <a:prstGeom prst="rect">
            <a:avLst/>
          </a:prstGeom>
        </p:spPr>
      </p:pic>
      <p:sp>
        <p:nvSpPr>
          <p:cNvPr id="13" name="Rectangle 7">
            <a:extLst>
              <a:ext uri="{FF2B5EF4-FFF2-40B4-BE49-F238E27FC236}">
                <a16:creationId xmlns:a16="http://schemas.microsoft.com/office/drawing/2014/main" id="{F563D218-6719-3347-8A69-194199B4D531}"/>
              </a:ext>
            </a:extLst>
          </p:cNvPr>
          <p:cNvSpPr>
            <a:spLocks noGrp="1" noChangeArrowheads="1"/>
          </p:cNvSpPr>
          <p:nvPr>
            <p:ph type="ftr" sz="quarter" idx="3"/>
          </p:nvPr>
        </p:nvSpPr>
        <p:spPr bwMode="auto">
          <a:xfrm>
            <a:off x="839416" y="6524748"/>
            <a:ext cx="2783416"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0" i="0" baseline="0"/>
            </a:lvl1pPr>
          </a:lstStyle>
          <a:p>
            <a:r>
              <a:rPr lang="de-DE" dirty="0"/>
              <a:t>Düsseldorf, </a:t>
            </a:r>
            <a:fld id="{6F035134-2EC5-D345-A42D-53D982D02DBC}" type="datetime4">
              <a:rPr lang="de-DE" smtClean="0"/>
              <a:pPr/>
              <a:t>2. Dezember 2023</a:t>
            </a:fld>
            <a:endParaRPr lang="de-DE" dirty="0"/>
          </a:p>
        </p:txBody>
      </p:sp>
      <p:sp>
        <p:nvSpPr>
          <p:cNvPr id="14" name="Rectangle 8">
            <a:extLst>
              <a:ext uri="{FF2B5EF4-FFF2-40B4-BE49-F238E27FC236}">
                <a16:creationId xmlns:a16="http://schemas.microsoft.com/office/drawing/2014/main" id="{4400A71A-06C8-E24E-B332-D8C1947837C2}"/>
              </a:ext>
            </a:extLst>
          </p:cNvPr>
          <p:cNvSpPr>
            <a:spLocks noGrp="1" noChangeArrowheads="1"/>
          </p:cNvSpPr>
          <p:nvPr>
            <p:ph type="sldNum" sz="quarter" idx="4"/>
          </p:nvPr>
        </p:nvSpPr>
        <p:spPr bwMode="auto">
          <a:xfrm>
            <a:off x="359627" y="6524748"/>
            <a:ext cx="383779"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lvl1pPr>
          </a:lstStyle>
          <a:p>
            <a:fld id="{46DDF9AE-9AF3-49DF-8E53-FD59C28FFFFB}" type="slidenum">
              <a:rPr lang="de-DE"/>
              <a:pPr/>
              <a:t>‹#›</a:t>
            </a:fld>
            <a:endParaRPr lang="de-DE" dirty="0"/>
          </a:p>
        </p:txBody>
      </p:sp>
    </p:spTree>
    <p:extLst>
      <p:ext uri="{BB962C8B-B14F-4D97-AF65-F5344CB8AC3E}">
        <p14:creationId xmlns:p14="http://schemas.microsoft.com/office/powerpoint/2010/main" val="182817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ganze Seite">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0DA40A4C-BD14-8E40-A2F8-E802831629C5}"/>
              </a:ext>
            </a:extLst>
          </p:cNvPr>
          <p:cNvSpPr>
            <a:spLocks noGrp="1"/>
          </p:cNvSpPr>
          <p:nvPr>
            <p:ph sz="half" idx="1" hasCustomPrompt="1"/>
          </p:nvPr>
        </p:nvSpPr>
        <p:spPr>
          <a:xfrm>
            <a:off x="0" y="1268414"/>
            <a:ext cx="12192000" cy="5589586"/>
          </a:xfrm>
          <a:prstGeom prst="rect">
            <a:avLst/>
          </a:prstGeom>
          <a:solidFill>
            <a:schemeClr val="bg1">
              <a:lumMod val="85000"/>
            </a:schemeClr>
          </a:solidFill>
        </p:spPr>
        <p:txBody>
          <a:bodyPr lIns="0" tIns="0" rIns="0" bIns="0">
            <a:normAutofit/>
          </a:bodyPr>
          <a:lstStyle>
            <a:lvl1pPr marL="0" indent="0">
              <a:buNone/>
              <a:defRPr sz="1800" baseline="0">
                <a:latin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Inhalt</a:t>
            </a:r>
          </a:p>
        </p:txBody>
      </p:sp>
      <p:sp>
        <p:nvSpPr>
          <p:cNvPr id="5" name="Rectangle 7">
            <a:extLst>
              <a:ext uri="{FF2B5EF4-FFF2-40B4-BE49-F238E27FC236}">
                <a16:creationId xmlns:a16="http://schemas.microsoft.com/office/drawing/2014/main" id="{4685A53D-B64C-674A-A9ED-F53601B7192E}"/>
              </a:ext>
            </a:extLst>
          </p:cNvPr>
          <p:cNvSpPr>
            <a:spLocks noGrp="1" noChangeArrowheads="1"/>
          </p:cNvSpPr>
          <p:nvPr>
            <p:ph type="ftr" sz="quarter" idx="3"/>
          </p:nvPr>
        </p:nvSpPr>
        <p:spPr bwMode="auto">
          <a:xfrm>
            <a:off x="839416" y="6524748"/>
            <a:ext cx="2783416"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0" i="0" baseline="0">
                <a:solidFill>
                  <a:schemeClr val="bg1"/>
                </a:solidFill>
              </a:defRPr>
            </a:lvl1pPr>
          </a:lstStyle>
          <a:p>
            <a:r>
              <a:rPr lang="de-DE" dirty="0"/>
              <a:t>Düsseldorf, </a:t>
            </a:r>
            <a:fld id="{6F035134-2EC5-D345-A42D-53D982D02DBC}" type="datetime4">
              <a:rPr lang="de-DE" smtClean="0"/>
              <a:pPr/>
              <a:t>2. Dezember 2023</a:t>
            </a:fld>
            <a:endParaRPr lang="de-DE" dirty="0"/>
          </a:p>
        </p:txBody>
      </p:sp>
      <p:sp>
        <p:nvSpPr>
          <p:cNvPr id="6" name="Rectangle 8">
            <a:extLst>
              <a:ext uri="{FF2B5EF4-FFF2-40B4-BE49-F238E27FC236}">
                <a16:creationId xmlns:a16="http://schemas.microsoft.com/office/drawing/2014/main" id="{6F8BA74B-1009-8B4D-BAC0-7F191A36A460}"/>
              </a:ext>
            </a:extLst>
          </p:cNvPr>
          <p:cNvSpPr>
            <a:spLocks noGrp="1" noChangeArrowheads="1"/>
          </p:cNvSpPr>
          <p:nvPr>
            <p:ph type="sldNum" sz="quarter" idx="4"/>
          </p:nvPr>
        </p:nvSpPr>
        <p:spPr bwMode="auto">
          <a:xfrm>
            <a:off x="359627" y="6524748"/>
            <a:ext cx="383779"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solidFill>
                  <a:schemeClr val="bg1"/>
                </a:solidFill>
              </a:defRPr>
            </a:lvl1pPr>
          </a:lstStyle>
          <a:p>
            <a:fld id="{46DDF9AE-9AF3-49DF-8E53-FD59C28FFFFB}" type="slidenum">
              <a:rPr lang="de-DE" smtClean="0"/>
              <a:pPr/>
              <a:t>‹#›</a:t>
            </a:fld>
            <a:endParaRPr lang="de-DE" dirty="0"/>
          </a:p>
        </p:txBody>
      </p:sp>
    </p:spTree>
    <p:extLst>
      <p:ext uri="{BB962C8B-B14F-4D97-AF65-F5344CB8AC3E}">
        <p14:creationId xmlns:p14="http://schemas.microsoft.com/office/powerpoint/2010/main" val="364512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übersicht oder Zita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01A85CB9-7499-7444-A482-E871C227E7F7}"/>
              </a:ext>
            </a:extLst>
          </p:cNvPr>
          <p:cNvSpPr>
            <a:spLocks noGrp="1"/>
          </p:cNvSpPr>
          <p:nvPr>
            <p:ph type="title" hasCustomPrompt="1"/>
          </p:nvPr>
        </p:nvSpPr>
        <p:spPr>
          <a:xfrm>
            <a:off x="2150323" y="2852936"/>
            <a:ext cx="7886700" cy="1325563"/>
          </a:xfrm>
          <a:prstGeom prst="rect">
            <a:avLst/>
          </a:prstGeom>
        </p:spPr>
        <p:txBody>
          <a:bodyPr anchor="ctr" anchorCtr="0"/>
          <a:lstStyle>
            <a:lvl1pPr algn="ctr">
              <a:defRPr>
                <a:solidFill>
                  <a:srgbClr val="EB2220"/>
                </a:solidFill>
              </a:defRPr>
            </a:lvl1pPr>
          </a:lstStyle>
          <a:p>
            <a:r>
              <a:rPr lang="de-DE" dirty="0"/>
              <a:t>Kapitelüberschrift oder Zitat</a:t>
            </a:r>
          </a:p>
        </p:txBody>
      </p:sp>
      <p:pic>
        <p:nvPicPr>
          <p:cNvPr id="9" name="Grafik 8">
            <a:extLst>
              <a:ext uri="{FF2B5EF4-FFF2-40B4-BE49-F238E27FC236}">
                <a16:creationId xmlns:a16="http://schemas.microsoft.com/office/drawing/2014/main" id="{FECFF666-B24D-894E-AD62-8991B3DD9F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74" r="459" b="31855"/>
          <a:stretch/>
        </p:blipFill>
        <p:spPr>
          <a:xfrm>
            <a:off x="1" y="5589240"/>
            <a:ext cx="12192000" cy="1271161"/>
          </a:xfrm>
          <a:prstGeom prst="rect">
            <a:avLst/>
          </a:prstGeom>
        </p:spPr>
      </p:pic>
      <p:sp>
        <p:nvSpPr>
          <p:cNvPr id="13" name="Rectangle 7">
            <a:extLst>
              <a:ext uri="{FF2B5EF4-FFF2-40B4-BE49-F238E27FC236}">
                <a16:creationId xmlns:a16="http://schemas.microsoft.com/office/drawing/2014/main" id="{F563D218-6719-3347-8A69-194199B4D531}"/>
              </a:ext>
            </a:extLst>
          </p:cNvPr>
          <p:cNvSpPr>
            <a:spLocks noGrp="1" noChangeArrowheads="1"/>
          </p:cNvSpPr>
          <p:nvPr>
            <p:ph type="ftr" sz="quarter" idx="3"/>
          </p:nvPr>
        </p:nvSpPr>
        <p:spPr bwMode="auto">
          <a:xfrm>
            <a:off x="839416" y="6524748"/>
            <a:ext cx="2783416" cy="3332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0" i="0" baseline="0"/>
            </a:lvl1pPr>
          </a:lstStyle>
          <a:p>
            <a:r>
              <a:rPr lang="de-DE" dirty="0"/>
              <a:t>Düsseldorf, </a:t>
            </a:r>
            <a:fld id="{6F035134-2EC5-D345-A42D-53D982D02DBC}" type="datetime4">
              <a:rPr lang="de-DE" smtClean="0"/>
              <a:pPr/>
              <a:t>2. Dezember 2023</a:t>
            </a:fld>
            <a:endParaRPr lang="de-DE" dirty="0"/>
          </a:p>
        </p:txBody>
      </p:sp>
      <p:sp>
        <p:nvSpPr>
          <p:cNvPr id="14" name="Rectangle 8">
            <a:extLst>
              <a:ext uri="{FF2B5EF4-FFF2-40B4-BE49-F238E27FC236}">
                <a16:creationId xmlns:a16="http://schemas.microsoft.com/office/drawing/2014/main" id="{4400A71A-06C8-E24E-B332-D8C1947837C2}"/>
              </a:ext>
            </a:extLst>
          </p:cNvPr>
          <p:cNvSpPr>
            <a:spLocks noGrp="1" noChangeArrowheads="1"/>
          </p:cNvSpPr>
          <p:nvPr>
            <p:ph type="sldNum" sz="quarter" idx="4"/>
          </p:nvPr>
        </p:nvSpPr>
        <p:spPr bwMode="auto">
          <a:xfrm>
            <a:off x="359627" y="6524748"/>
            <a:ext cx="383779" cy="3425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lvl1pPr>
          </a:lstStyle>
          <a:p>
            <a:fld id="{46DDF9AE-9AF3-49DF-8E53-FD59C28FFFFB}" type="slidenum">
              <a:rPr lang="de-DE"/>
              <a:pPr/>
              <a:t>‹#›</a:t>
            </a:fld>
            <a:endParaRPr lang="de-DE" dirty="0"/>
          </a:p>
        </p:txBody>
      </p:sp>
    </p:spTree>
    <p:extLst>
      <p:ext uri="{BB962C8B-B14F-4D97-AF65-F5344CB8AC3E}">
        <p14:creationId xmlns:p14="http://schemas.microsoft.com/office/powerpoint/2010/main" val="109494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5033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EEF8A8FF-5487-7041-8601-A005E6C1A5D6}"/>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911271" y="404813"/>
            <a:ext cx="1872742" cy="59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90" r:id="rId2"/>
    <p:sldLayoutId id="2147483696" r:id="rId3"/>
    <p:sldLayoutId id="2147483691" r:id="rId4"/>
    <p:sldLayoutId id="2147483695" r:id="rId5"/>
    <p:sldLayoutId id="2147483697" r:id="rId6"/>
    <p:sldLayoutId id="2147483698" r:id="rId7"/>
  </p:sldLayoutIdLst>
  <p:hf hdr="0" dt="0"/>
  <p:txStyles>
    <p:titleStyle>
      <a:lvl1pPr algn="l" rtl="0" fontAlgn="base">
        <a:spcBef>
          <a:spcPct val="0"/>
        </a:spcBef>
        <a:spcAft>
          <a:spcPct val="0"/>
        </a:spcAft>
        <a:defRPr sz="2000" b="1">
          <a:solidFill>
            <a:schemeClr val="tx1"/>
          </a:solidFill>
          <a:latin typeface="+mj-lt"/>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p:titleStyle>
    <p:bodyStyle>
      <a:lvl1pPr marL="342900" indent="-342900" algn="l" rtl="0" fontAlgn="base">
        <a:spcBef>
          <a:spcPct val="20000"/>
        </a:spcBef>
        <a:spcAft>
          <a:spcPct val="0"/>
        </a:spcAft>
        <a:buChar char="•"/>
        <a:defRPr sz="2100">
          <a:solidFill>
            <a:schemeClr val="tx1"/>
          </a:solidFill>
          <a:latin typeface="+mn-lt"/>
          <a:ea typeface="+mn-ea"/>
          <a:cs typeface="+mn-cs"/>
        </a:defRPr>
      </a:lvl1pPr>
      <a:lvl2pPr marL="742950" indent="-285750" algn="l" rtl="0" fontAlgn="base">
        <a:spcBef>
          <a:spcPct val="20000"/>
        </a:spcBef>
        <a:spcAft>
          <a:spcPct val="0"/>
        </a:spcAft>
        <a:buChar char="–"/>
        <a:defRPr sz="2100">
          <a:solidFill>
            <a:schemeClr val="tx1"/>
          </a:solidFill>
          <a:latin typeface="+mn-lt"/>
        </a:defRPr>
      </a:lvl2pPr>
      <a:lvl3pPr marL="1143000" indent="-228600" algn="l" rtl="0" fontAlgn="base">
        <a:spcBef>
          <a:spcPct val="20000"/>
        </a:spcBef>
        <a:spcAft>
          <a:spcPct val="0"/>
        </a:spcAft>
        <a:buChar char="•"/>
        <a:defRPr sz="21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nnemarie.frohn@brd.nrw.de" TargetMode="External"/><Relationship Id="rId2" Type="http://schemas.openxmlformats.org/officeDocument/2006/relationships/hyperlink" Target="mailto:doreen.Schmidt@brd.nrw.d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lfb.nrw.de/ef/10104261/u3qw5dpbdcv3"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app.edkimo.com/feedback/mibipoz"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FA84-3637-0248-2A14-7DB4FD468279}"/>
              </a:ext>
            </a:extLst>
          </p:cNvPr>
          <p:cNvSpPr>
            <a:spLocks noGrp="1"/>
          </p:cNvSpPr>
          <p:nvPr>
            <p:ph type="title"/>
          </p:nvPr>
        </p:nvSpPr>
        <p:spPr>
          <a:xfrm>
            <a:off x="407987" y="1736775"/>
            <a:ext cx="11376025" cy="648000"/>
          </a:xfrm>
        </p:spPr>
        <p:txBody>
          <a:bodyPr>
            <a:noAutofit/>
          </a:bodyPr>
          <a:lstStyle/>
          <a:p>
            <a:pPr algn="ctr"/>
            <a:r>
              <a:rPr lang="de-DE" sz="3200" b="1" dirty="0">
                <a:solidFill>
                  <a:schemeClr val="tx2"/>
                </a:solidFill>
                <a:latin typeface="Arial" panose="020B0604020202020204" pitchFamily="34" charset="0"/>
                <a:ea typeface="+mj-ea"/>
                <a:cs typeface="Arial" panose="020B0604020202020204" pitchFamily="34" charset="0"/>
              </a:rPr>
              <a:t> Herzlich Willkommen</a:t>
            </a:r>
            <a:br>
              <a:rPr lang="de-DE" sz="3200" b="1" dirty="0">
                <a:solidFill>
                  <a:schemeClr val="tx2"/>
                </a:solidFill>
                <a:latin typeface="Arial" panose="020B0604020202020204" pitchFamily="34" charset="0"/>
                <a:ea typeface="+mj-ea"/>
                <a:cs typeface="Arial" panose="020B0604020202020204" pitchFamily="34" charset="0"/>
              </a:rPr>
            </a:br>
            <a:r>
              <a:rPr lang="de-DE" sz="3200" b="1" dirty="0">
                <a:solidFill>
                  <a:schemeClr val="tx2"/>
                </a:solidFill>
                <a:latin typeface="Arial" panose="020B0604020202020204" pitchFamily="34" charset="0"/>
                <a:ea typeface="+mj-ea"/>
                <a:cs typeface="Arial" panose="020B0604020202020204" pitchFamily="34" charset="0"/>
              </a:rPr>
              <a:t>zum</a:t>
            </a:r>
            <a:endParaRPr lang="en-DE" sz="3200" dirty="0"/>
          </a:p>
        </p:txBody>
      </p:sp>
      <p:sp>
        <p:nvSpPr>
          <p:cNvPr id="3" name="Content Placeholder 2">
            <a:extLst>
              <a:ext uri="{FF2B5EF4-FFF2-40B4-BE49-F238E27FC236}">
                <a16:creationId xmlns:a16="http://schemas.microsoft.com/office/drawing/2014/main" id="{1837C892-2AEB-916E-8DFE-6FBB6AF14136}"/>
              </a:ext>
            </a:extLst>
          </p:cNvPr>
          <p:cNvSpPr>
            <a:spLocks noGrp="1"/>
          </p:cNvSpPr>
          <p:nvPr>
            <p:ph sz="half" idx="1"/>
          </p:nvPr>
        </p:nvSpPr>
        <p:spPr>
          <a:xfrm>
            <a:off x="435411" y="2778154"/>
            <a:ext cx="11376024" cy="3311999"/>
          </a:xfrm>
        </p:spPr>
        <p:txBody>
          <a:bodyPr/>
          <a:lstStyle/>
          <a:p>
            <a:pPr algn="ctr"/>
            <a:r>
              <a:rPr lang="de-DE" sz="3200" b="1" dirty="0">
                <a:solidFill>
                  <a:srgbClr val="0070C0"/>
                </a:solidFill>
              </a:rPr>
              <a:t>Workshop zur Entwicklung </a:t>
            </a:r>
            <a:br>
              <a:rPr lang="de-DE" sz="3200" b="1" dirty="0">
                <a:solidFill>
                  <a:srgbClr val="0070C0"/>
                </a:solidFill>
              </a:rPr>
            </a:br>
            <a:r>
              <a:rPr lang="de-DE" sz="3200" b="1" dirty="0">
                <a:solidFill>
                  <a:srgbClr val="0070C0"/>
                </a:solidFill>
              </a:rPr>
              <a:t>kompetenzorientierter FHR-Prüfungsvorschläge </a:t>
            </a:r>
            <a:br>
              <a:rPr lang="de-DE" sz="3200" b="1" dirty="0">
                <a:solidFill>
                  <a:srgbClr val="0070C0"/>
                </a:solidFill>
              </a:rPr>
            </a:br>
            <a:r>
              <a:rPr lang="de-DE" sz="3200" b="1" dirty="0">
                <a:solidFill>
                  <a:srgbClr val="0070C0"/>
                </a:solidFill>
              </a:rPr>
              <a:t>im Fach Deutsch </a:t>
            </a:r>
            <a:br>
              <a:rPr lang="de-DE" sz="3200" b="1" dirty="0">
                <a:solidFill>
                  <a:srgbClr val="0070C0"/>
                </a:solidFill>
              </a:rPr>
            </a:br>
            <a:r>
              <a:rPr lang="de-DE" sz="3200" b="1" dirty="0">
                <a:solidFill>
                  <a:srgbClr val="0070C0"/>
                </a:solidFill>
              </a:rPr>
              <a:t>in der Berufsfachschule (Anlage C)</a:t>
            </a:r>
            <a:endParaRPr lang="en-DE" sz="3200" dirty="0"/>
          </a:p>
        </p:txBody>
      </p:sp>
      <p:sp>
        <p:nvSpPr>
          <p:cNvPr id="4" name="Footer Placeholder 3">
            <a:extLst>
              <a:ext uri="{FF2B5EF4-FFF2-40B4-BE49-F238E27FC236}">
                <a16:creationId xmlns:a16="http://schemas.microsoft.com/office/drawing/2014/main" id="{E7E1C6B8-8A21-C65E-4646-4B3DFA488D20}"/>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Slide Number Placeholder 4">
            <a:extLst>
              <a:ext uri="{FF2B5EF4-FFF2-40B4-BE49-F238E27FC236}">
                <a16:creationId xmlns:a16="http://schemas.microsoft.com/office/drawing/2014/main" id="{44E49F19-ADB9-4C81-ED80-CE18D08CA6C5}"/>
              </a:ext>
            </a:extLst>
          </p:cNvPr>
          <p:cNvSpPr>
            <a:spLocks noGrp="1"/>
          </p:cNvSpPr>
          <p:nvPr>
            <p:ph type="sldNum" sz="quarter" idx="4"/>
          </p:nvPr>
        </p:nvSpPr>
        <p:spPr/>
        <p:txBody>
          <a:bodyPr/>
          <a:lstStyle/>
          <a:p>
            <a:fld id="{46DDF9AE-9AF3-49DF-8E53-FD59C28FFFFB}" type="slidenum">
              <a:rPr lang="de-DE" smtClean="0"/>
              <a:pPr/>
              <a:t>1</a:t>
            </a:fld>
            <a:endParaRPr lang="de-DE" dirty="0"/>
          </a:p>
        </p:txBody>
      </p:sp>
    </p:spTree>
    <p:extLst>
      <p:ext uri="{BB962C8B-B14F-4D97-AF65-F5344CB8AC3E}">
        <p14:creationId xmlns:p14="http://schemas.microsoft.com/office/powerpoint/2010/main" val="386959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405660" y="836712"/>
            <a:ext cx="11376025" cy="864096"/>
          </a:xfrm>
        </p:spPr>
        <p:txBody>
          <a:bodyPr>
            <a:noAutofit/>
          </a:bodyPr>
          <a:lstStyle/>
          <a:p>
            <a:r>
              <a:rPr lang="de-DE" sz="2000" dirty="0">
                <a:solidFill>
                  <a:srgbClr val="00B050"/>
                </a:solidFill>
              </a:rPr>
              <a:t>Bildungspläne für die Anlage E, Informationen zum Fach Deutsch</a:t>
            </a:r>
            <a:br>
              <a:rPr lang="de-DE" sz="2000" dirty="0"/>
            </a:br>
            <a:endParaRPr lang="de-DE" sz="2000" dirty="0">
              <a:solidFill>
                <a:srgbClr val="00B050"/>
              </a:solidFill>
            </a:endParaRPr>
          </a:p>
        </p:txBody>
      </p:sp>
      <p:sp>
        <p:nvSpPr>
          <p:cNvPr id="3" name="Inhaltsplatzhalter 2">
            <a:extLst>
              <a:ext uri="{FF2B5EF4-FFF2-40B4-BE49-F238E27FC236}">
                <a16:creationId xmlns:a16="http://schemas.microsoft.com/office/drawing/2014/main" id="{B24F44F9-7794-AC2D-D33B-0376F26F0437}"/>
              </a:ext>
            </a:extLst>
          </p:cNvPr>
          <p:cNvSpPr>
            <a:spLocks noGrp="1"/>
          </p:cNvSpPr>
          <p:nvPr>
            <p:ph sz="half" idx="1"/>
          </p:nvPr>
        </p:nvSpPr>
        <p:spPr>
          <a:xfrm>
            <a:off x="405661" y="1412776"/>
            <a:ext cx="11376024" cy="4824536"/>
          </a:xfrm>
        </p:spPr>
        <p:txBody>
          <a:bodyPr/>
          <a:lstStyle/>
          <a:p>
            <a:pPr>
              <a:lnSpc>
                <a:spcPct val="150000"/>
              </a:lnSpc>
            </a:pPr>
            <a:r>
              <a:rPr lang="de-DE" sz="2000" dirty="0"/>
              <a:t>„Für die Zuerkennung der Fachhochschulreife ist […] </a:t>
            </a:r>
            <a:r>
              <a:rPr lang="de-DE" sz="2000" b="1" dirty="0"/>
              <a:t>eine</a:t>
            </a:r>
            <a:r>
              <a:rPr lang="de-DE" sz="2000" dirty="0"/>
              <a:t> schriftliche Prüfung […] abzulegen, in der die in dieser Vereinbarung festgelegten Standards nachzuweisen sind. […] </a:t>
            </a:r>
            <a:br>
              <a:rPr lang="de-DE" sz="2000" dirty="0"/>
            </a:br>
            <a:endParaRPr lang="de-DE" sz="2000" dirty="0"/>
          </a:p>
          <a:p>
            <a:pPr>
              <a:lnSpc>
                <a:spcPct val="150000"/>
              </a:lnSpc>
            </a:pPr>
            <a:r>
              <a:rPr lang="de-DE" sz="2000" dirty="0"/>
              <a:t>In der schriftlichen Prüfung […] ist </a:t>
            </a:r>
            <a:r>
              <a:rPr lang="de-DE" sz="2000" b="1" dirty="0"/>
              <a:t>eine der folgenden Aufgabenarten</a:t>
            </a:r>
            <a:r>
              <a:rPr lang="de-DE" sz="2000" dirty="0"/>
              <a:t> zu berücksichtigen: </a:t>
            </a:r>
          </a:p>
          <a:p>
            <a:pPr marL="457200" lvl="1" indent="0">
              <a:lnSpc>
                <a:spcPct val="150000"/>
              </a:lnSpc>
              <a:buNone/>
            </a:pPr>
            <a:r>
              <a:rPr lang="de-DE" sz="2000" dirty="0"/>
              <a:t>− (textgestützte) Problemerörterung, </a:t>
            </a:r>
            <a:br>
              <a:rPr lang="de-DE" sz="2000" dirty="0"/>
            </a:br>
            <a:r>
              <a:rPr lang="de-DE" sz="2000" dirty="0"/>
              <a:t>− Analyse nichtliterarischer Texte mit Erläuterung oder Stellungnahme, </a:t>
            </a:r>
            <a:br>
              <a:rPr lang="de-DE" sz="2000" dirty="0"/>
            </a:br>
            <a:r>
              <a:rPr lang="de-DE" sz="2000" dirty="0"/>
              <a:t>− Interpretation literarischer Texte“ </a:t>
            </a:r>
          </a:p>
          <a:p>
            <a:pPr indent="-285750">
              <a:lnSpc>
                <a:spcPct val="150000"/>
              </a:lnSpc>
            </a:pPr>
            <a:br>
              <a:rPr lang="de-DE" sz="2000" dirty="0"/>
            </a:br>
            <a:r>
              <a:rPr lang="de-DE" sz="2000" dirty="0"/>
              <a:t>Neben den typischen Vorgaben für die Gestaltung der Aufgaben ist eine pädagogische Stellungnahme/ Bewertung durch die Handlungssituation zu beachten.</a:t>
            </a:r>
            <a:endParaRPr lang="de-DE" sz="1400" dirty="0"/>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10</a:t>
            </a:fld>
            <a:endParaRPr lang="de-DE" dirty="0"/>
          </a:p>
        </p:txBody>
      </p:sp>
      <p:pic>
        <p:nvPicPr>
          <p:cNvPr id="6" name="Picture 2" descr="1.000+ kostenlose Weiße Männchen und Männchen-Bilder - Pixabay">
            <a:extLst>
              <a:ext uri="{FF2B5EF4-FFF2-40B4-BE49-F238E27FC236}">
                <a16:creationId xmlns:a16="http://schemas.microsoft.com/office/drawing/2014/main" id="{FFDD2B1B-26E6-524D-9394-D3992431CE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3465004"/>
            <a:ext cx="1660241" cy="166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4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405660" y="836712"/>
            <a:ext cx="11376025" cy="864096"/>
          </a:xfrm>
        </p:spPr>
        <p:txBody>
          <a:bodyPr>
            <a:noAutofit/>
          </a:bodyPr>
          <a:lstStyle/>
          <a:p>
            <a:r>
              <a:rPr lang="de-DE" sz="2000" dirty="0">
                <a:solidFill>
                  <a:srgbClr val="00B050"/>
                </a:solidFill>
              </a:rPr>
              <a:t>Vorgaben zur Gestaltung der Prüfungen im Fach Deutsch, Anlage E</a:t>
            </a:r>
            <a:br>
              <a:rPr lang="de-DE" sz="2000" dirty="0"/>
            </a:br>
            <a:endParaRPr lang="de-DE" sz="2000" dirty="0">
              <a:solidFill>
                <a:srgbClr val="00B050"/>
              </a:solidFill>
            </a:endParaRPr>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11</a:t>
            </a:fld>
            <a:endParaRPr lang="de-DE" dirty="0"/>
          </a:p>
        </p:txBody>
      </p:sp>
      <p:pic>
        <p:nvPicPr>
          <p:cNvPr id="6" name="Picture 2" descr="1.000+ kostenlose Weiße Männchen und Männchen-Bilder - Pixabay">
            <a:extLst>
              <a:ext uri="{FF2B5EF4-FFF2-40B4-BE49-F238E27FC236}">
                <a16:creationId xmlns:a16="http://schemas.microsoft.com/office/drawing/2014/main" id="{FFDD2B1B-26E6-524D-9394-D3992431CE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4293096"/>
            <a:ext cx="1876265" cy="1876265"/>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9">
            <a:extLst>
              <a:ext uri="{FF2B5EF4-FFF2-40B4-BE49-F238E27FC236}">
                <a16:creationId xmlns:a16="http://schemas.microsoft.com/office/drawing/2014/main" id="{C5F44C2A-7667-8C41-AE5F-AE783074F242}"/>
              </a:ext>
            </a:extLst>
          </p:cNvPr>
          <p:cNvSpPr>
            <a:spLocks noGrp="1"/>
          </p:cNvSpPr>
          <p:nvPr>
            <p:ph sz="half" idx="1"/>
          </p:nvPr>
        </p:nvSpPr>
        <p:spPr>
          <a:xfrm>
            <a:off x="545658" y="1556792"/>
            <a:ext cx="10810983" cy="4104087"/>
          </a:xfrm>
        </p:spPr>
        <p:txBody>
          <a:bodyPr/>
          <a:lstStyle/>
          <a:p>
            <a:pPr>
              <a:spcBef>
                <a:spcPts val="600"/>
              </a:spcBef>
              <a:spcAft>
                <a:spcPts val="600"/>
              </a:spcAft>
            </a:pPr>
            <a:br>
              <a:rPr lang="de-DE" sz="2000" dirty="0">
                <a:effectLst/>
                <a:latin typeface="Arial" panose="020B0604020202020204" pitchFamily="34" charset="0"/>
                <a:ea typeface="Times New Roman" panose="02020603050405020304" pitchFamily="18" charset="0"/>
                <a:cs typeface="Arial" panose="020B0604020202020204" pitchFamily="34" charset="0"/>
              </a:rPr>
            </a:br>
            <a:r>
              <a:rPr lang="de-DE" sz="2000" dirty="0">
                <a:effectLst/>
                <a:latin typeface="Arial" panose="020B0604020202020204" pitchFamily="34" charset="0"/>
                <a:ea typeface="Times New Roman" panose="02020603050405020304" pitchFamily="18" charset="0"/>
                <a:cs typeface="Arial" panose="020B0604020202020204" pitchFamily="34" charset="0"/>
              </a:rPr>
              <a:t>Der Text und die Aufgabenstellung …</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1200"/>
              </a:spcAft>
              <a:buFont typeface="Symbol" pitchFamily="2" charset="2"/>
              <a:buChar char=""/>
            </a:pPr>
            <a:r>
              <a:rPr lang="de-DE" sz="2000" dirty="0">
                <a:effectLst/>
                <a:latin typeface="Arial" panose="020B0604020202020204" pitchFamily="34" charset="0"/>
                <a:ea typeface="Times New Roman" panose="02020603050405020304" pitchFamily="18" charset="0"/>
                <a:cs typeface="Arial" panose="020B0604020202020204" pitchFamily="34" charset="0"/>
              </a:rPr>
              <a:t>muss einen deutlichen Bezug zum fachlichen Schwerpunkt des Bildungsganges und/oder einen Bezug zur Berufs-/Arbeitswelt aufweisen.</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1200"/>
              </a:spcAft>
              <a:buFont typeface="Symbol" pitchFamily="2" charset="2"/>
              <a:buChar char=""/>
            </a:pPr>
            <a:r>
              <a:rPr lang="de-DE" sz="2000" dirty="0">
                <a:effectLst/>
                <a:latin typeface="Arial" panose="020B0604020202020204" pitchFamily="34" charset="0"/>
                <a:ea typeface="Times New Roman" panose="02020603050405020304" pitchFamily="18" charset="0"/>
                <a:cs typeface="Arial" panose="020B0604020202020204" pitchFamily="34" charset="0"/>
              </a:rPr>
              <a:t>kann die Perspektive in Hinblick auf gesellschaftliche Aspekte und/oder die Lebenswirklichkeit erweitern.</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1200"/>
              </a:spcAft>
              <a:buFont typeface="Symbol" pitchFamily="2" charset="2"/>
              <a:buChar char=""/>
            </a:pPr>
            <a:r>
              <a:rPr lang="de-DE" sz="2000" dirty="0">
                <a:effectLst/>
                <a:latin typeface="Arial" panose="020B0604020202020204" pitchFamily="34" charset="0"/>
                <a:ea typeface="Times New Roman" panose="02020603050405020304" pitchFamily="18" charset="0"/>
                <a:cs typeface="Arial" panose="020B0604020202020204" pitchFamily="34" charset="0"/>
              </a:rPr>
              <a:t>steht in einem thematischen Zusammenhang und weist durchgehend einen Bezug zur Handlungssituation auf.</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1200"/>
              </a:spcAft>
              <a:buFont typeface="Symbol" pitchFamily="2" charset="2"/>
              <a:buChar char=""/>
            </a:pPr>
            <a:r>
              <a:rPr lang="de-DE" sz="2000" dirty="0">
                <a:effectLst/>
                <a:latin typeface="Arial" panose="020B0604020202020204" pitchFamily="34" charset="0"/>
                <a:ea typeface="Times New Roman" panose="02020603050405020304" pitchFamily="18" charset="0"/>
                <a:cs typeface="Arial" panose="020B0604020202020204" pitchFamily="34" charset="0"/>
              </a:rPr>
              <a:t>ist ohne die Handlungssituation nicht lösbar.</a:t>
            </a:r>
            <a:endParaRPr lang="de-DE"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9886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E02DC-796B-B7E6-DD15-119A1A457152}"/>
              </a:ext>
            </a:extLst>
          </p:cNvPr>
          <p:cNvSpPr>
            <a:spLocks noGrp="1"/>
          </p:cNvSpPr>
          <p:nvPr>
            <p:ph type="title"/>
          </p:nvPr>
        </p:nvSpPr>
        <p:spPr>
          <a:xfrm>
            <a:off x="405660" y="1052736"/>
            <a:ext cx="11376025" cy="648072"/>
          </a:xfrm>
        </p:spPr>
        <p:txBody>
          <a:bodyPr>
            <a:normAutofit/>
          </a:bodyPr>
          <a:lstStyle/>
          <a:p>
            <a:r>
              <a:rPr lang="de-DE" sz="2000" dirty="0">
                <a:solidFill>
                  <a:srgbClr val="00B050"/>
                </a:solidFill>
              </a:rPr>
              <a:t>Exkurs: Berufliche Handlungssituation (vgl. Bildungspläne)</a:t>
            </a:r>
          </a:p>
        </p:txBody>
      </p:sp>
      <p:sp>
        <p:nvSpPr>
          <p:cNvPr id="3" name="Inhaltsplatzhalter 2">
            <a:extLst>
              <a:ext uri="{FF2B5EF4-FFF2-40B4-BE49-F238E27FC236}">
                <a16:creationId xmlns:a16="http://schemas.microsoft.com/office/drawing/2014/main" id="{56204CCE-AD8E-9A51-D10C-D82AD188821C}"/>
              </a:ext>
            </a:extLst>
          </p:cNvPr>
          <p:cNvSpPr>
            <a:spLocks noGrp="1"/>
          </p:cNvSpPr>
          <p:nvPr>
            <p:ph sz="half" idx="1"/>
          </p:nvPr>
        </p:nvSpPr>
        <p:spPr>
          <a:xfrm>
            <a:off x="405661" y="1844824"/>
            <a:ext cx="11376024" cy="3672039"/>
          </a:xfrm>
        </p:spPr>
        <p:txBody>
          <a:bodyPr/>
          <a:lstStyle/>
          <a:p>
            <a:r>
              <a:rPr lang="de-DE" sz="2000" dirty="0"/>
              <a:t>Die berufliche Handlungssituation...</a:t>
            </a:r>
          </a:p>
          <a:p>
            <a:pPr marL="285750" indent="-285750">
              <a:buFontTx/>
              <a:buChar char="-"/>
            </a:pPr>
            <a:r>
              <a:rPr lang="de-DE" sz="2000" dirty="0"/>
              <a:t>hat einen </a:t>
            </a:r>
            <a:r>
              <a:rPr lang="de-DE" sz="2000" dirty="0">
                <a:solidFill>
                  <a:schemeClr val="accent1">
                    <a:lumMod val="50000"/>
                  </a:schemeClr>
                </a:solidFill>
              </a:rPr>
              <a:t>Lebens- und Berufsfeldbezug,</a:t>
            </a:r>
          </a:p>
          <a:p>
            <a:pPr marL="285750" indent="-285750">
              <a:buFontTx/>
              <a:buChar char="-"/>
            </a:pPr>
            <a:r>
              <a:rPr lang="en-US" sz="2000" dirty="0" err="1"/>
              <a:t>ist</a:t>
            </a:r>
            <a:r>
              <a:rPr lang="en-US" sz="2000" dirty="0"/>
              <a:t> </a:t>
            </a:r>
            <a:r>
              <a:rPr lang="en-US" sz="2000" dirty="0" err="1">
                <a:solidFill>
                  <a:srgbClr val="B48900"/>
                </a:solidFill>
              </a:rPr>
              <a:t>handlungs</a:t>
            </a:r>
            <a:r>
              <a:rPr lang="en-US" sz="2000" dirty="0">
                <a:solidFill>
                  <a:srgbClr val="B48900"/>
                </a:solidFill>
              </a:rPr>
              <a:t>- und </a:t>
            </a:r>
            <a:r>
              <a:rPr lang="en-US" sz="2000" dirty="0" err="1">
                <a:solidFill>
                  <a:srgbClr val="B48900"/>
                </a:solidFill>
              </a:rPr>
              <a:t>anwendungsbezogen</a:t>
            </a:r>
            <a:r>
              <a:rPr lang="en-US" sz="2000" dirty="0"/>
              <a:t>, </a:t>
            </a:r>
            <a:endParaRPr lang="de-DE" sz="2000" dirty="0"/>
          </a:p>
          <a:p>
            <a:pPr marL="285750" indent="-285750">
              <a:buFontTx/>
              <a:buChar char="-"/>
            </a:pPr>
            <a:r>
              <a:rPr lang="de-DE" sz="2000" dirty="0"/>
              <a:t>ist </a:t>
            </a:r>
            <a:r>
              <a:rPr lang="de-DE" sz="2000" dirty="0">
                <a:solidFill>
                  <a:srgbClr val="FF0000"/>
                </a:solidFill>
              </a:rPr>
              <a:t>problemorientiert,</a:t>
            </a:r>
          </a:p>
          <a:p>
            <a:pPr marL="285750" indent="-285750">
              <a:buFontTx/>
              <a:buChar char="-"/>
            </a:pPr>
            <a:r>
              <a:rPr lang="de-DE" sz="2000" dirty="0">
                <a:solidFill>
                  <a:schemeClr val="tx2"/>
                </a:solidFill>
              </a:rPr>
              <a:t>fordert ein </a:t>
            </a:r>
            <a:r>
              <a:rPr lang="de-DE" sz="2000" dirty="0">
                <a:solidFill>
                  <a:srgbClr val="00B050"/>
                </a:solidFill>
              </a:rPr>
              <a:t>lösungsorientiertes Handeln</a:t>
            </a:r>
            <a:r>
              <a:rPr lang="de-DE" sz="2000" dirty="0"/>
              <a:t>,</a:t>
            </a:r>
          </a:p>
          <a:p>
            <a:pPr marL="285750" indent="-285750">
              <a:buFontTx/>
              <a:buChar char="-"/>
            </a:pPr>
            <a:r>
              <a:rPr lang="de-DE" sz="2000" dirty="0"/>
              <a:t>und weist dem Prüfling eine </a:t>
            </a:r>
            <a:r>
              <a:rPr lang="de-DE" sz="2000" dirty="0">
                <a:solidFill>
                  <a:schemeClr val="bg2">
                    <a:lumMod val="50000"/>
                  </a:schemeClr>
                </a:solidFill>
              </a:rPr>
              <a:t>eindeutige Rolle in seinem Berufsfeld </a:t>
            </a:r>
            <a:r>
              <a:rPr lang="de-DE" sz="2000" dirty="0"/>
              <a:t>(= berufliche Tätigkeit, nicht schulische Ausbildungssituation) zu, in der sie / er kompetent handeln muss (Subjektbezug).</a:t>
            </a:r>
          </a:p>
          <a:p>
            <a:pPr marL="285750" indent="-285750">
              <a:buFontTx/>
              <a:buChar char="-"/>
            </a:pPr>
            <a:endParaRPr lang="de-DE" sz="2000" dirty="0"/>
          </a:p>
          <a:p>
            <a:r>
              <a:rPr lang="de-DE" sz="2000" dirty="0"/>
              <a:t>Berufliche oder gesellschaftliche Handlungssituationen sind für die Aufgabenarten II – IV zu gestalten.</a:t>
            </a:r>
          </a:p>
        </p:txBody>
      </p:sp>
      <p:sp>
        <p:nvSpPr>
          <p:cNvPr id="4" name="Fußzeilenplatzhalter 3">
            <a:extLst>
              <a:ext uri="{FF2B5EF4-FFF2-40B4-BE49-F238E27FC236}">
                <a16:creationId xmlns:a16="http://schemas.microsoft.com/office/drawing/2014/main" id="{D2657063-90B0-3DCF-032B-C3021E1A3630}"/>
              </a:ext>
            </a:extLst>
          </p:cNvPr>
          <p:cNvSpPr>
            <a:spLocks noGrp="1"/>
          </p:cNvSpPr>
          <p:nvPr>
            <p:ph type="ftr" sz="quarter" idx="3"/>
          </p:nvPr>
        </p:nvSpPr>
        <p:spPr/>
        <p:txBody>
          <a:bodyPr/>
          <a:lstStyle/>
          <a:p>
            <a:r>
              <a:rPr lang="de-DE" dirty="0"/>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D561AC47-C746-DE4C-00B7-F4EADC0CBB4F}"/>
              </a:ext>
            </a:extLst>
          </p:cNvPr>
          <p:cNvSpPr>
            <a:spLocks noGrp="1"/>
          </p:cNvSpPr>
          <p:nvPr>
            <p:ph type="sldNum" sz="quarter" idx="4"/>
          </p:nvPr>
        </p:nvSpPr>
        <p:spPr/>
        <p:txBody>
          <a:bodyPr/>
          <a:lstStyle/>
          <a:p>
            <a:fld id="{46DDF9AE-9AF3-49DF-8E53-FD59C28FFFFB}" type="slidenum">
              <a:rPr lang="de-DE" smtClean="0"/>
              <a:pPr/>
              <a:t>12</a:t>
            </a:fld>
            <a:endParaRPr lang="de-DE" dirty="0"/>
          </a:p>
        </p:txBody>
      </p:sp>
    </p:spTree>
    <p:extLst>
      <p:ext uri="{BB962C8B-B14F-4D97-AF65-F5344CB8AC3E}">
        <p14:creationId xmlns:p14="http://schemas.microsoft.com/office/powerpoint/2010/main" val="35970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48534-4098-6949-9F8F-33D9DAFCBFC8}"/>
              </a:ext>
            </a:extLst>
          </p:cNvPr>
          <p:cNvSpPr>
            <a:spLocks noGrp="1"/>
          </p:cNvSpPr>
          <p:nvPr>
            <p:ph type="title"/>
          </p:nvPr>
        </p:nvSpPr>
        <p:spPr>
          <a:xfrm>
            <a:off x="375174" y="583083"/>
            <a:ext cx="11376025" cy="648000"/>
          </a:xfrm>
        </p:spPr>
        <p:txBody>
          <a:bodyPr>
            <a:normAutofit/>
          </a:bodyPr>
          <a:lstStyle/>
          <a:p>
            <a:r>
              <a:rPr lang="de-DE" sz="2000" dirty="0">
                <a:solidFill>
                  <a:srgbClr val="00B050"/>
                </a:solidFill>
              </a:rPr>
              <a:t>Beispiel einer Handlungssituation im Fach Deutsch</a:t>
            </a:r>
          </a:p>
        </p:txBody>
      </p:sp>
      <p:sp>
        <p:nvSpPr>
          <p:cNvPr id="3" name="Inhaltsplatzhalter 2">
            <a:extLst>
              <a:ext uri="{FF2B5EF4-FFF2-40B4-BE49-F238E27FC236}">
                <a16:creationId xmlns:a16="http://schemas.microsoft.com/office/drawing/2014/main" id="{59B0F1FE-EFF8-AD4D-B230-641F7CB840C5}"/>
              </a:ext>
            </a:extLst>
          </p:cNvPr>
          <p:cNvSpPr>
            <a:spLocks noGrp="1"/>
          </p:cNvSpPr>
          <p:nvPr>
            <p:ph sz="half" idx="1"/>
          </p:nvPr>
        </p:nvSpPr>
        <p:spPr>
          <a:xfrm>
            <a:off x="375174" y="1403038"/>
            <a:ext cx="11376025" cy="4272546"/>
          </a:xfrm>
        </p:spPr>
        <p:txBody>
          <a:bodyPr/>
          <a:lstStyle/>
          <a:p>
            <a:r>
              <a:rPr lang="de-DE" sz="2200" dirty="0">
                <a:solidFill>
                  <a:srgbClr val="262638"/>
                </a:solidFill>
                <a:effectLst/>
                <a:latin typeface="Arial" panose="020B0604020202020204" pitchFamily="34" charset="0"/>
              </a:rPr>
              <a:t>Sie sind als </a:t>
            </a:r>
            <a:r>
              <a:rPr lang="de-DE" sz="2200" b="1" dirty="0">
                <a:solidFill>
                  <a:schemeClr val="accent1">
                    <a:lumMod val="50000"/>
                  </a:schemeClr>
                </a:solidFill>
                <a:effectLst/>
                <a:latin typeface="Arial" panose="020B0604020202020204" pitchFamily="34" charset="0"/>
              </a:rPr>
              <a:t>Auszubildende/r in einem größeren Unternehmen </a:t>
            </a:r>
            <a:r>
              <a:rPr lang="de-DE" sz="2200" dirty="0">
                <a:solidFill>
                  <a:srgbClr val="262638"/>
                </a:solidFill>
                <a:effectLst/>
                <a:latin typeface="Arial" panose="020B0604020202020204" pitchFamily="34" charset="0"/>
              </a:rPr>
              <a:t>tätig. </a:t>
            </a:r>
            <a:br>
              <a:rPr lang="de-DE" sz="2200" dirty="0">
                <a:solidFill>
                  <a:srgbClr val="262638"/>
                </a:solidFill>
                <a:effectLst/>
                <a:latin typeface="Arial" panose="020B0604020202020204" pitchFamily="34" charset="0"/>
              </a:rPr>
            </a:br>
            <a:r>
              <a:rPr lang="de-DE" sz="2200" dirty="0">
                <a:solidFill>
                  <a:srgbClr val="262638"/>
                </a:solidFill>
                <a:effectLst/>
                <a:latin typeface="Arial" panose="020B0604020202020204" pitchFamily="34" charset="0"/>
              </a:rPr>
              <a:t>Die Unternehmensleitung bemängelt, dass die </a:t>
            </a:r>
            <a:r>
              <a:rPr lang="de-DE" sz="2200" b="1" dirty="0">
                <a:solidFill>
                  <a:srgbClr val="FF0000"/>
                </a:solidFill>
                <a:effectLst/>
                <a:latin typeface="Arial" panose="020B0604020202020204" pitchFamily="34" charset="0"/>
              </a:rPr>
              <a:t>Auszubildenden während der Arbeitszeit viel Zeit mit ihrem privaten Smartphone </a:t>
            </a:r>
            <a:r>
              <a:rPr lang="de-DE" sz="2200" dirty="0">
                <a:solidFill>
                  <a:srgbClr val="262638"/>
                </a:solidFill>
                <a:effectLst/>
                <a:latin typeface="Arial" panose="020B0604020202020204" pitchFamily="34" charset="0"/>
              </a:rPr>
              <a:t>verbringen. Sie seien oft </a:t>
            </a:r>
            <a:r>
              <a:rPr lang="de-DE" sz="2200" b="1" dirty="0">
                <a:solidFill>
                  <a:srgbClr val="FF0000"/>
                </a:solidFill>
                <a:effectLst/>
                <a:latin typeface="Arial" panose="020B0604020202020204" pitchFamily="34" charset="0"/>
              </a:rPr>
              <a:t>unkonzentriert, abgelenkt </a:t>
            </a:r>
            <a:r>
              <a:rPr lang="de-DE" sz="2200" dirty="0">
                <a:effectLst/>
                <a:latin typeface="Arial" panose="020B0604020202020204" pitchFamily="34" charset="0"/>
              </a:rPr>
              <a:t>und wirkten zum Teil </a:t>
            </a:r>
            <a:r>
              <a:rPr lang="de-DE" sz="2200" b="1" dirty="0">
                <a:solidFill>
                  <a:srgbClr val="FF0000"/>
                </a:solidFill>
                <a:effectLst/>
                <a:latin typeface="Arial" panose="020B0604020202020204" pitchFamily="34" charset="0"/>
              </a:rPr>
              <a:t>nervös und unzufrieden</a:t>
            </a:r>
            <a:r>
              <a:rPr lang="de-DE" sz="2200" dirty="0">
                <a:solidFill>
                  <a:srgbClr val="262638"/>
                </a:solidFill>
                <a:effectLst/>
                <a:latin typeface="Arial" panose="020B0604020202020204" pitchFamily="34" charset="0"/>
              </a:rPr>
              <a:t>. </a:t>
            </a:r>
            <a:br>
              <a:rPr lang="de-DE" sz="2200" dirty="0">
                <a:solidFill>
                  <a:srgbClr val="262638"/>
                </a:solidFill>
                <a:effectLst/>
                <a:latin typeface="Arial" panose="020B0604020202020204" pitchFamily="34" charset="0"/>
              </a:rPr>
            </a:br>
            <a:r>
              <a:rPr lang="de-DE" sz="2200" dirty="0">
                <a:solidFill>
                  <a:srgbClr val="262638"/>
                </a:solidFill>
                <a:effectLst/>
                <a:latin typeface="Arial" panose="020B0604020202020204" pitchFamily="34" charset="0"/>
              </a:rPr>
              <a:t>Man mache sich auch über den erfolgreichen Abschluss der Ausbildung Sorgen. Daher schlägt die Unternehmensleitung vor, </a:t>
            </a:r>
            <a:r>
              <a:rPr lang="de-DE" sz="2200" b="1" dirty="0">
                <a:solidFill>
                  <a:srgbClr val="00B050"/>
                </a:solidFill>
                <a:effectLst/>
                <a:latin typeface="Arial" panose="020B0604020202020204" pitchFamily="34" charset="0"/>
              </a:rPr>
              <a:t>private Endgeräte und damit auch das Smartphone während der Arbeitszeit ausdrücklich zu verbieten</a:t>
            </a:r>
            <a:r>
              <a:rPr lang="de-DE" sz="2200" dirty="0">
                <a:solidFill>
                  <a:srgbClr val="262638"/>
                </a:solidFill>
                <a:effectLst/>
                <a:latin typeface="Arial" panose="020B0604020202020204" pitchFamily="34" charset="0"/>
              </a:rPr>
              <a:t>. </a:t>
            </a:r>
            <a:endParaRPr lang="de-DE" sz="2200" dirty="0"/>
          </a:p>
          <a:p>
            <a:r>
              <a:rPr lang="de-DE" sz="2200" dirty="0">
                <a:solidFill>
                  <a:srgbClr val="262638"/>
                </a:solidFill>
                <a:effectLst/>
                <a:latin typeface="Arial" panose="020B0604020202020204" pitchFamily="34" charset="0"/>
              </a:rPr>
              <a:t>Sie als </a:t>
            </a:r>
            <a:r>
              <a:rPr lang="de-DE" sz="2200" b="1" dirty="0">
                <a:solidFill>
                  <a:schemeClr val="tx2">
                    <a:lumMod val="60000"/>
                    <a:lumOff val="40000"/>
                  </a:schemeClr>
                </a:solidFill>
                <a:effectLst/>
                <a:latin typeface="Arial" panose="020B0604020202020204" pitchFamily="34" charset="0"/>
              </a:rPr>
              <a:t>Sprecher/-in der Auszubildenden </a:t>
            </a:r>
            <a:r>
              <a:rPr lang="de-DE" sz="2200" dirty="0">
                <a:solidFill>
                  <a:srgbClr val="262638"/>
                </a:solidFill>
                <a:effectLst/>
                <a:latin typeface="Arial" panose="020B0604020202020204" pitchFamily="34" charset="0"/>
              </a:rPr>
              <a:t>werden in einem </a:t>
            </a:r>
            <a:r>
              <a:rPr lang="de-DE" sz="2200" b="1" dirty="0">
                <a:solidFill>
                  <a:srgbClr val="B48900"/>
                </a:solidFill>
                <a:effectLst/>
                <a:latin typeface="Arial" panose="020B0604020202020204" pitchFamily="34" charset="0"/>
              </a:rPr>
              <a:t>Gespräch mit der Personalabteilung und dem Betriebsrat</a:t>
            </a:r>
            <a:r>
              <a:rPr lang="de-DE" sz="2200" dirty="0">
                <a:solidFill>
                  <a:srgbClr val="262638"/>
                </a:solidFill>
                <a:effectLst/>
                <a:latin typeface="Arial" panose="020B0604020202020204" pitchFamily="34" charset="0"/>
              </a:rPr>
              <a:t> gebeten, </a:t>
            </a:r>
            <a:r>
              <a:rPr lang="de-DE" sz="2200" b="1" dirty="0">
                <a:solidFill>
                  <a:srgbClr val="B48900"/>
                </a:solidFill>
                <a:effectLst/>
                <a:latin typeface="Arial" panose="020B0604020202020204" pitchFamily="34" charset="0"/>
              </a:rPr>
              <a:t>zu dem Vorschlag der Unternehmensleitung Stellung zu nehmen</a:t>
            </a:r>
            <a:r>
              <a:rPr lang="de-DE" sz="2200" dirty="0">
                <a:solidFill>
                  <a:srgbClr val="262638"/>
                </a:solidFill>
                <a:effectLst/>
                <a:latin typeface="Arial" panose="020B0604020202020204" pitchFamily="34" charset="0"/>
              </a:rPr>
              <a:t>. </a:t>
            </a:r>
            <a:br>
              <a:rPr lang="de-DE" sz="2200" dirty="0">
                <a:solidFill>
                  <a:srgbClr val="262638"/>
                </a:solidFill>
                <a:effectLst/>
                <a:latin typeface="Arial" panose="020B0604020202020204" pitchFamily="34" charset="0"/>
              </a:rPr>
            </a:br>
            <a:r>
              <a:rPr lang="de-DE" sz="2200" dirty="0">
                <a:solidFill>
                  <a:srgbClr val="262638"/>
                </a:solidFill>
                <a:effectLst/>
                <a:latin typeface="Arial" panose="020B0604020202020204" pitchFamily="34" charset="0"/>
              </a:rPr>
              <a:t>Ihr Abteilungsleiter </a:t>
            </a:r>
            <a:r>
              <a:rPr lang="de-DE" sz="2200" dirty="0"/>
              <a:t>lässt Ihnen </a:t>
            </a:r>
            <a:r>
              <a:rPr lang="de-DE" sz="2200" dirty="0">
                <a:solidFill>
                  <a:srgbClr val="262638"/>
                </a:solidFill>
                <a:effectLst/>
                <a:latin typeface="Arial" panose="020B0604020202020204" pitchFamily="34" charset="0"/>
              </a:rPr>
              <a:t>den </a:t>
            </a:r>
            <a:r>
              <a:rPr lang="de-DE" sz="2200" b="1" dirty="0">
                <a:solidFill>
                  <a:srgbClr val="B48900"/>
                </a:solidFill>
                <a:effectLst/>
                <a:latin typeface="Arial" panose="020B0604020202020204" pitchFamily="34" charset="0"/>
              </a:rPr>
              <a:t>Text</a:t>
            </a:r>
            <a:r>
              <a:rPr lang="de-DE" sz="2200" dirty="0">
                <a:solidFill>
                  <a:srgbClr val="262638"/>
                </a:solidFill>
                <a:effectLst/>
                <a:latin typeface="Arial" panose="020B0604020202020204" pitchFamily="34" charset="0"/>
              </a:rPr>
              <a:t> „Digital vernetzt, emotional isoliert“ von Marcel </a:t>
            </a:r>
            <a:r>
              <a:rPr lang="de-DE" sz="2200" dirty="0" err="1">
                <a:solidFill>
                  <a:srgbClr val="262638"/>
                </a:solidFill>
                <a:effectLst/>
                <a:latin typeface="Arial" panose="020B0604020202020204" pitchFamily="34" charset="0"/>
              </a:rPr>
              <a:t>Grzanna</a:t>
            </a:r>
            <a:r>
              <a:rPr lang="de-DE" sz="2200" dirty="0">
                <a:solidFill>
                  <a:srgbClr val="262638"/>
                </a:solidFill>
                <a:effectLst/>
                <a:latin typeface="Arial" panose="020B0604020202020204" pitchFamily="34" charset="0"/>
              </a:rPr>
              <a:t> zukommen und bittet Sie, diesen </a:t>
            </a:r>
            <a:r>
              <a:rPr lang="de-DE" sz="2200" b="1" dirty="0">
                <a:solidFill>
                  <a:srgbClr val="B48900"/>
                </a:solidFill>
                <a:effectLst/>
                <a:latin typeface="Arial" panose="020B0604020202020204" pitchFamily="34" charset="0"/>
              </a:rPr>
              <a:t>als Diskussionsgrundlage zu prüfen</a:t>
            </a:r>
            <a:r>
              <a:rPr lang="de-DE" sz="2200" dirty="0">
                <a:solidFill>
                  <a:srgbClr val="262638"/>
                </a:solidFill>
                <a:effectLst/>
                <a:latin typeface="Arial" panose="020B0604020202020204" pitchFamily="34" charset="0"/>
              </a:rPr>
              <a:t>.</a:t>
            </a:r>
            <a:endParaRPr lang="de-DE" sz="2200" dirty="0"/>
          </a:p>
        </p:txBody>
      </p:sp>
      <p:sp>
        <p:nvSpPr>
          <p:cNvPr id="4" name="Fußzeilenplatzhalter 3">
            <a:extLst>
              <a:ext uri="{FF2B5EF4-FFF2-40B4-BE49-F238E27FC236}">
                <a16:creationId xmlns:a16="http://schemas.microsoft.com/office/drawing/2014/main" id="{6A782072-C35C-5947-A5E5-8CFA2F515CD5}"/>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E3D91E6C-C919-1041-A4F1-4FA6A46D379C}"/>
              </a:ext>
            </a:extLst>
          </p:cNvPr>
          <p:cNvSpPr>
            <a:spLocks noGrp="1"/>
          </p:cNvSpPr>
          <p:nvPr>
            <p:ph type="sldNum" sz="quarter" idx="4"/>
          </p:nvPr>
        </p:nvSpPr>
        <p:spPr/>
        <p:txBody>
          <a:bodyPr/>
          <a:lstStyle/>
          <a:p>
            <a:fld id="{46DDF9AE-9AF3-49DF-8E53-FD59C28FFFFB}" type="slidenum">
              <a:rPr lang="de-DE" smtClean="0"/>
              <a:pPr/>
              <a:t>13</a:t>
            </a:fld>
            <a:endParaRPr lang="de-DE" dirty="0"/>
          </a:p>
        </p:txBody>
      </p:sp>
      <p:sp>
        <p:nvSpPr>
          <p:cNvPr id="7" name="Textfeld 6">
            <a:extLst>
              <a:ext uri="{FF2B5EF4-FFF2-40B4-BE49-F238E27FC236}">
                <a16:creationId xmlns:a16="http://schemas.microsoft.com/office/drawing/2014/main" id="{6C21AC34-0599-2E41-8158-AD736BA9FE68}"/>
              </a:ext>
            </a:extLst>
          </p:cNvPr>
          <p:cNvSpPr txBox="1"/>
          <p:nvPr/>
        </p:nvSpPr>
        <p:spPr>
          <a:xfrm>
            <a:off x="356506" y="5847540"/>
            <a:ext cx="11376025" cy="646331"/>
          </a:xfrm>
          <a:prstGeom prst="rect">
            <a:avLst/>
          </a:prstGeom>
          <a:noFill/>
        </p:spPr>
        <p:txBody>
          <a:bodyPr wrap="square" rtlCol="0">
            <a:spAutoFit/>
          </a:bodyPr>
          <a:lstStyle/>
          <a:p>
            <a:r>
              <a:rPr lang="de-DE" sz="1800" i="1" dirty="0">
                <a:solidFill>
                  <a:schemeClr val="accent1">
                    <a:lumMod val="50000"/>
                  </a:schemeClr>
                </a:solidFill>
              </a:rPr>
              <a:t>Lebens- und Berufsfeldbezug, </a:t>
            </a:r>
            <a:r>
              <a:rPr lang="en-US" sz="1800" i="1" dirty="0" err="1">
                <a:solidFill>
                  <a:srgbClr val="B48900"/>
                </a:solidFill>
              </a:rPr>
              <a:t>handlungs</a:t>
            </a:r>
            <a:r>
              <a:rPr lang="en-US" sz="1800" i="1" dirty="0">
                <a:solidFill>
                  <a:srgbClr val="B48900"/>
                </a:solidFill>
              </a:rPr>
              <a:t>- und </a:t>
            </a:r>
            <a:r>
              <a:rPr lang="en-US" sz="1800" i="1" dirty="0" err="1">
                <a:solidFill>
                  <a:srgbClr val="B48900"/>
                </a:solidFill>
              </a:rPr>
              <a:t>anwendungsbezogen</a:t>
            </a:r>
            <a:r>
              <a:rPr lang="en-US" sz="1800" i="1" dirty="0"/>
              <a:t>, </a:t>
            </a:r>
            <a:r>
              <a:rPr lang="de-DE" sz="1800" i="1" dirty="0">
                <a:solidFill>
                  <a:srgbClr val="FF0000"/>
                </a:solidFill>
              </a:rPr>
              <a:t>problemorientiert, </a:t>
            </a:r>
            <a:br>
              <a:rPr lang="de-DE" sz="1800" i="1" dirty="0">
                <a:solidFill>
                  <a:srgbClr val="FF0000"/>
                </a:solidFill>
              </a:rPr>
            </a:br>
            <a:r>
              <a:rPr lang="de-DE" sz="1800" i="1" dirty="0">
                <a:solidFill>
                  <a:srgbClr val="00B050"/>
                </a:solidFill>
              </a:rPr>
              <a:t>lösungsorientiertes Handeln</a:t>
            </a:r>
            <a:r>
              <a:rPr lang="de-DE" i="1" dirty="0">
                <a:solidFill>
                  <a:srgbClr val="00B050"/>
                </a:solidFill>
              </a:rPr>
              <a:t>, </a:t>
            </a:r>
            <a:r>
              <a:rPr lang="de-DE" sz="1800" i="1" dirty="0">
                <a:solidFill>
                  <a:schemeClr val="bg2">
                    <a:lumMod val="50000"/>
                  </a:schemeClr>
                </a:solidFill>
              </a:rPr>
              <a:t>eindeutige Rolle im Berufsfeld</a:t>
            </a:r>
            <a:endParaRPr lang="de-DE" i="1" dirty="0"/>
          </a:p>
        </p:txBody>
      </p:sp>
    </p:spTree>
    <p:extLst>
      <p:ext uri="{BB962C8B-B14F-4D97-AF65-F5344CB8AC3E}">
        <p14:creationId xmlns:p14="http://schemas.microsoft.com/office/powerpoint/2010/main" val="40587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5661" y="921586"/>
            <a:ext cx="11376025" cy="648000"/>
          </a:xfrm>
        </p:spPr>
        <p:txBody>
          <a:bodyPr>
            <a:normAutofit/>
          </a:bodyPr>
          <a:lstStyle/>
          <a:p>
            <a:r>
              <a:rPr lang="en-US" sz="2000" dirty="0" err="1">
                <a:solidFill>
                  <a:srgbClr val="00B050"/>
                </a:solidFill>
              </a:rPr>
              <a:t>Exkurs</a:t>
            </a:r>
            <a:r>
              <a:rPr lang="en-US" sz="2000" dirty="0">
                <a:solidFill>
                  <a:srgbClr val="00B050"/>
                </a:solidFill>
              </a:rPr>
              <a:t>: </a:t>
            </a:r>
            <a:r>
              <a:rPr lang="en-US" sz="2000" dirty="0" err="1">
                <a:solidFill>
                  <a:srgbClr val="00B050"/>
                </a:solidFill>
              </a:rPr>
              <a:t>Erwartungshorizont</a:t>
            </a:r>
            <a:endParaRPr lang="de-DE" sz="2000" dirty="0">
              <a:solidFill>
                <a:srgbClr val="00B050"/>
              </a:solidFill>
            </a:endParaRPr>
          </a:p>
        </p:txBody>
      </p:sp>
      <p:sp>
        <p:nvSpPr>
          <p:cNvPr id="3" name="Inhaltsplatzhalter 2"/>
          <p:cNvSpPr>
            <a:spLocks noGrp="1"/>
          </p:cNvSpPr>
          <p:nvPr>
            <p:ph sz="half" idx="1"/>
          </p:nvPr>
        </p:nvSpPr>
        <p:spPr>
          <a:xfrm>
            <a:off x="414636" y="1568193"/>
            <a:ext cx="11376024" cy="3311999"/>
          </a:xfrm>
        </p:spPr>
        <p:txBody>
          <a:bodyPr/>
          <a:lstStyle/>
          <a:p>
            <a:pPr>
              <a:lnSpc>
                <a:spcPct val="150000"/>
              </a:lnSpc>
            </a:pPr>
            <a:r>
              <a:rPr lang="en-US" sz="2000" dirty="0" err="1"/>
              <a:t>Nutzung</a:t>
            </a:r>
            <a:r>
              <a:rPr lang="en-US" sz="2000" dirty="0"/>
              <a:t> </a:t>
            </a:r>
            <a:r>
              <a:rPr lang="en-US" sz="2000" dirty="0" err="1"/>
              <a:t>einer</a:t>
            </a:r>
            <a:r>
              <a:rPr lang="en-US" sz="2000" dirty="0"/>
              <a:t> </a:t>
            </a:r>
            <a:r>
              <a:rPr lang="en-US" sz="2000" b="1" dirty="0" err="1"/>
              <a:t>tabellarischen</a:t>
            </a:r>
            <a:r>
              <a:rPr lang="en-US" sz="2000" b="1" dirty="0"/>
              <a:t> Form </a:t>
            </a:r>
            <a:r>
              <a:rPr lang="en-US" sz="2000" dirty="0" err="1"/>
              <a:t>zur</a:t>
            </a:r>
            <a:r>
              <a:rPr lang="en-US" sz="2000" dirty="0"/>
              <a:t> </a:t>
            </a:r>
            <a:r>
              <a:rPr lang="en-US" sz="2000" dirty="0" err="1"/>
              <a:t>strukturierten</a:t>
            </a:r>
            <a:r>
              <a:rPr lang="en-US" sz="2000" dirty="0"/>
              <a:t> </a:t>
            </a:r>
            <a:r>
              <a:rPr lang="en-US" sz="2000" dirty="0" err="1"/>
              <a:t>Darstellung</a:t>
            </a:r>
            <a:r>
              <a:rPr lang="en-US" sz="2000" dirty="0"/>
              <a:t> und </a:t>
            </a:r>
            <a:r>
              <a:rPr lang="en-US" sz="2000" dirty="0" err="1"/>
              <a:t>Erleichterung</a:t>
            </a:r>
            <a:r>
              <a:rPr lang="en-US" sz="2000" dirty="0"/>
              <a:t> der </a:t>
            </a:r>
            <a:r>
              <a:rPr lang="en-US" sz="2000" dirty="0" err="1"/>
              <a:t>Korrektur</a:t>
            </a:r>
            <a:r>
              <a:rPr lang="en-US" sz="2000" dirty="0"/>
              <a:t>, </a:t>
            </a:r>
            <a:r>
              <a:rPr lang="en-US" sz="2000" dirty="0" err="1"/>
              <a:t>insbesondere</a:t>
            </a:r>
            <a:r>
              <a:rPr lang="en-US" sz="2000" dirty="0"/>
              <a:t> </a:t>
            </a:r>
            <a:r>
              <a:rPr lang="en-US" sz="2000" dirty="0" err="1"/>
              <a:t>im</a:t>
            </a:r>
            <a:r>
              <a:rPr lang="en-US" sz="2000" dirty="0"/>
              <a:t> Fall </a:t>
            </a:r>
            <a:r>
              <a:rPr lang="en-US" sz="2000" dirty="0" err="1"/>
              <a:t>einer</a:t>
            </a:r>
            <a:r>
              <a:rPr lang="en-US" sz="2000" dirty="0"/>
              <a:t> </a:t>
            </a:r>
            <a:r>
              <a:rPr lang="en-US" sz="2000" dirty="0" err="1"/>
              <a:t>Zweit</a:t>
            </a:r>
            <a:r>
              <a:rPr lang="en-US" sz="2000" dirty="0"/>
              <a:t>-/ </a:t>
            </a:r>
            <a:r>
              <a:rPr lang="en-US" sz="2000" dirty="0" err="1"/>
              <a:t>Drittkorrektur</a:t>
            </a:r>
            <a:r>
              <a:rPr lang="en-US" sz="2000" dirty="0"/>
              <a:t> (</a:t>
            </a:r>
            <a:r>
              <a:rPr lang="en-US" sz="2000" dirty="0" err="1"/>
              <a:t>Rechtssicherheit</a:t>
            </a:r>
            <a:r>
              <a:rPr lang="en-US" sz="2000" dirty="0"/>
              <a:t>) </a:t>
            </a:r>
            <a:r>
              <a:rPr lang="en-US" sz="2000" dirty="0" err="1"/>
              <a:t>wird</a:t>
            </a:r>
            <a:r>
              <a:rPr lang="en-US" sz="2000" dirty="0"/>
              <a:t> </a:t>
            </a:r>
            <a:r>
              <a:rPr lang="en-US" sz="2000" dirty="0" err="1"/>
              <a:t>empfohlen</a:t>
            </a:r>
            <a:endParaRPr lang="en-US" sz="2000" dirty="0"/>
          </a:p>
          <a:p>
            <a:pPr>
              <a:lnSpc>
                <a:spcPct val="150000"/>
              </a:lnSpc>
            </a:pPr>
            <a:endParaRPr lang="en-US" dirty="0"/>
          </a:p>
          <a:p>
            <a:pPr>
              <a:lnSpc>
                <a:spcPct val="150000"/>
              </a:lnSpc>
            </a:pPr>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14</a:t>
            </a:fld>
            <a:endParaRPr lang="de-DE" dirty="0"/>
          </a:p>
        </p:txBody>
      </p:sp>
      <p:pic>
        <p:nvPicPr>
          <p:cNvPr id="9" name="Grafik 8">
            <a:extLst>
              <a:ext uri="{FF2B5EF4-FFF2-40B4-BE49-F238E27FC236}">
                <a16:creationId xmlns:a16="http://schemas.microsoft.com/office/drawing/2014/main" id="{C41C75A1-608D-2D40-AAEC-C7E9AC505DDD}"/>
              </a:ext>
            </a:extLst>
          </p:cNvPr>
          <p:cNvPicPr>
            <a:picLocks noChangeAspect="1"/>
          </p:cNvPicPr>
          <p:nvPr/>
        </p:nvPicPr>
        <p:blipFill rotWithShape="1">
          <a:blip r:embed="rId2">
            <a:extLst>
              <a:ext uri="{28A0092B-C50C-407E-A947-70E740481C1C}">
                <a14:useLocalDpi xmlns:a14="http://schemas.microsoft.com/office/drawing/2010/main" val="0"/>
              </a:ext>
            </a:extLst>
          </a:blip>
          <a:srcRect b="10038"/>
          <a:stretch/>
        </p:blipFill>
        <p:spPr>
          <a:xfrm>
            <a:off x="1991544" y="2708920"/>
            <a:ext cx="6419719" cy="3515413"/>
          </a:xfrm>
          <a:prstGeom prst="rect">
            <a:avLst/>
          </a:prstGeom>
        </p:spPr>
      </p:pic>
    </p:spTree>
    <p:extLst>
      <p:ext uri="{BB962C8B-B14F-4D97-AF65-F5344CB8AC3E}">
        <p14:creationId xmlns:p14="http://schemas.microsoft.com/office/powerpoint/2010/main" val="11818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2657" y="836712"/>
            <a:ext cx="11376025" cy="648000"/>
          </a:xfrm>
        </p:spPr>
        <p:txBody>
          <a:bodyPr>
            <a:normAutofit/>
          </a:bodyPr>
          <a:lstStyle/>
          <a:p>
            <a:r>
              <a:rPr lang="de-DE" sz="2000" dirty="0">
                <a:solidFill>
                  <a:srgbClr val="00B050"/>
                </a:solidFill>
              </a:rPr>
              <a:t>Aufgabenart I: Analyse fiktionaler Texte</a:t>
            </a:r>
          </a:p>
        </p:txBody>
      </p:sp>
      <p:sp>
        <p:nvSpPr>
          <p:cNvPr id="3" name="Inhaltsplatzhalter 2"/>
          <p:cNvSpPr>
            <a:spLocks noGrp="1"/>
          </p:cNvSpPr>
          <p:nvPr>
            <p:ph sz="half" idx="1"/>
          </p:nvPr>
        </p:nvSpPr>
        <p:spPr>
          <a:xfrm>
            <a:off x="191344" y="1340768"/>
            <a:ext cx="11376024" cy="3311999"/>
          </a:xfrm>
        </p:spPr>
        <p:txBody>
          <a:bodyPr/>
          <a:lstStyle/>
          <a:p>
            <a:endParaRPr lang="de-DE" dirty="0"/>
          </a:p>
          <a:p>
            <a:pPr marL="457200" lvl="1" indent="0">
              <a:lnSpc>
                <a:spcPct val="150000"/>
              </a:lnSpc>
              <a:buNone/>
            </a:pPr>
            <a:r>
              <a:rPr lang="de-DE" sz="2000" dirty="0"/>
              <a:t>Die Schülerinnen und Schüler </a:t>
            </a:r>
            <a:r>
              <a:rPr lang="de-DE" sz="2000" b="1" dirty="0"/>
              <a:t>analysieren</a:t>
            </a:r>
            <a:r>
              <a:rPr lang="de-DE" sz="2000" dirty="0"/>
              <a:t> und </a:t>
            </a:r>
            <a:r>
              <a:rPr lang="de-DE" sz="2000" b="1" dirty="0"/>
              <a:t>bewerten</a:t>
            </a:r>
            <a:r>
              <a:rPr lang="de-DE" sz="2000" dirty="0"/>
              <a:t> Inhalt, Aufbau, gattungsspezifische Strukturmerkmale und sprachliche Gestaltung eines fiktionalen Textes und </a:t>
            </a:r>
            <a:r>
              <a:rPr lang="de-DE" sz="2000" b="1" dirty="0"/>
              <a:t>setzen</a:t>
            </a:r>
            <a:r>
              <a:rPr lang="de-DE" sz="2000" dirty="0"/>
              <a:t> sich mit diesem kritisch </a:t>
            </a:r>
            <a:r>
              <a:rPr lang="de-DE" sz="2000" b="1" dirty="0"/>
              <a:t>auseinander</a:t>
            </a:r>
            <a:r>
              <a:rPr lang="de-DE" sz="2000" dirty="0"/>
              <a:t>. </a:t>
            </a:r>
            <a:br>
              <a:rPr lang="de-DE" sz="2000" dirty="0"/>
            </a:br>
            <a:r>
              <a:rPr lang="de-DE" sz="2000" dirty="0"/>
              <a:t>Sie stellen ihre Untersuchungsergebnisse strukturiert und unter Beachtung schriftsprachlicher Normen dar.</a:t>
            </a:r>
          </a:p>
          <a:p>
            <a:pPr>
              <a:lnSpc>
                <a:spcPct val="150000"/>
              </a:lnSpc>
            </a:pPr>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15</a:t>
            </a:fld>
            <a:endParaRPr lang="de-DE" dirty="0"/>
          </a:p>
        </p:txBody>
      </p:sp>
      <p:pic>
        <p:nvPicPr>
          <p:cNvPr id="2050" name="Picture 2" descr="1.000+ kostenlose Weiße Männchen und Männchen-Bilder - Pixabay">
            <a:extLst>
              <a:ext uri="{FF2B5EF4-FFF2-40B4-BE49-F238E27FC236}">
                <a16:creationId xmlns:a16="http://schemas.microsoft.com/office/drawing/2014/main" id="{F5EEC72F-0ADE-9A4B-B0C6-FECC05D83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4103956"/>
            <a:ext cx="2255912" cy="225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2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4D08B-0A4D-956B-E928-54105C99A8A6}"/>
              </a:ext>
            </a:extLst>
          </p:cNvPr>
          <p:cNvSpPr>
            <a:spLocks noGrp="1"/>
          </p:cNvSpPr>
          <p:nvPr>
            <p:ph type="title"/>
          </p:nvPr>
        </p:nvSpPr>
        <p:spPr>
          <a:xfrm>
            <a:off x="406399" y="839481"/>
            <a:ext cx="11376025" cy="648000"/>
          </a:xfrm>
        </p:spPr>
        <p:txBody>
          <a:bodyPr>
            <a:normAutofit/>
          </a:bodyPr>
          <a:lstStyle/>
          <a:p>
            <a:r>
              <a:rPr lang="de-DE" sz="2000" dirty="0">
                <a:solidFill>
                  <a:srgbClr val="00B050"/>
                </a:solidFill>
              </a:rPr>
              <a:t>Aufgabenart I: Analyse fiktionaler Texte – Vorgaben für die Prüfung</a:t>
            </a:r>
          </a:p>
        </p:txBody>
      </p:sp>
      <p:graphicFrame>
        <p:nvGraphicFramePr>
          <p:cNvPr id="6" name="Tabelle 6">
            <a:extLst>
              <a:ext uri="{FF2B5EF4-FFF2-40B4-BE49-F238E27FC236}">
                <a16:creationId xmlns:a16="http://schemas.microsoft.com/office/drawing/2014/main" id="{305E3FE7-9171-7813-4AA0-6772D15D1BA3}"/>
              </a:ext>
            </a:extLst>
          </p:cNvPr>
          <p:cNvGraphicFramePr>
            <a:graphicFrameLocks noGrp="1"/>
          </p:cNvGraphicFramePr>
          <p:nvPr>
            <p:ph sz="half" idx="1"/>
            <p:extLst>
              <p:ext uri="{D42A27DB-BD31-4B8C-83A1-F6EECF244321}">
                <p14:modId xmlns:p14="http://schemas.microsoft.com/office/powerpoint/2010/main" val="1458143888"/>
              </p:ext>
            </p:extLst>
          </p:nvPr>
        </p:nvGraphicFramePr>
        <p:xfrm>
          <a:off x="623392" y="1772816"/>
          <a:ext cx="11159032" cy="4181262"/>
        </p:xfrm>
        <a:graphic>
          <a:graphicData uri="http://schemas.openxmlformats.org/drawingml/2006/table">
            <a:tbl>
              <a:tblPr firstRow="1" bandRow="1">
                <a:tableStyleId>{22838BEF-8BB2-4498-84A7-C5851F593DF1}</a:tableStyleId>
              </a:tblPr>
              <a:tblGrid>
                <a:gridCol w="4032448">
                  <a:extLst>
                    <a:ext uri="{9D8B030D-6E8A-4147-A177-3AD203B41FA5}">
                      <a16:colId xmlns:a16="http://schemas.microsoft.com/office/drawing/2014/main" val="2816966165"/>
                    </a:ext>
                  </a:extLst>
                </a:gridCol>
                <a:gridCol w="7126584">
                  <a:extLst>
                    <a:ext uri="{9D8B030D-6E8A-4147-A177-3AD203B41FA5}">
                      <a16:colId xmlns:a16="http://schemas.microsoft.com/office/drawing/2014/main" val="4210514266"/>
                    </a:ext>
                  </a:extLst>
                </a:gridCol>
              </a:tblGrid>
              <a:tr h="2549550">
                <a:tc>
                  <a:txBody>
                    <a:bodyPr/>
                    <a:lstStyle/>
                    <a:p>
                      <a:r>
                        <a:rPr lang="de-DE" sz="2000" b="1" dirty="0"/>
                        <a:t>Textvorlage</a:t>
                      </a:r>
                    </a:p>
                    <a:p>
                      <a:r>
                        <a:rPr lang="de-DE" sz="2000" b="0" dirty="0"/>
                        <a:t>(z. B. Kurzgeschichte, Ausschnitt aus einem </a:t>
                      </a:r>
                      <a:r>
                        <a:rPr lang="de-DE" sz="2000" b="0" dirty="0" err="1"/>
                        <a:t>Ganzwerk</a:t>
                      </a:r>
                      <a:r>
                        <a:rPr lang="de-DE" sz="2000" b="0" dirty="0"/>
                        <a:t> (Epik, Dramatik), Lyrik)</a:t>
                      </a:r>
                    </a:p>
                  </a:txBody>
                  <a:tcPr/>
                </a:tc>
                <a:tc>
                  <a:txBody>
                    <a:bodyPr/>
                    <a:lstStyle/>
                    <a:p>
                      <a:r>
                        <a:rPr lang="de-DE" sz="2000" b="0" dirty="0"/>
                        <a:t>Richtwert: nicht mehr als 900 Wörter (begründete Ausnahmen möglich, greift bei</a:t>
                      </a:r>
                      <a:r>
                        <a:rPr lang="de-DE" sz="2000" b="0" baseline="0" dirty="0"/>
                        <a:t> Lyrik nicht</a:t>
                      </a:r>
                      <a:r>
                        <a:rPr lang="de-DE" sz="2000" b="0" dirty="0"/>
                        <a:t>).</a:t>
                      </a:r>
                    </a:p>
                    <a:p>
                      <a:endParaRPr lang="de-DE" sz="2000" b="0" dirty="0"/>
                    </a:p>
                    <a:p>
                      <a:r>
                        <a:rPr lang="de-DE" sz="2000" b="0" dirty="0"/>
                        <a:t>Anzahl der Wörter ausweisen.</a:t>
                      </a:r>
                    </a:p>
                    <a:p>
                      <a:endParaRPr lang="de-DE" sz="2000" b="0" dirty="0"/>
                    </a:p>
                    <a:p>
                      <a:r>
                        <a:rPr lang="de-DE" sz="2000" b="0" dirty="0"/>
                        <a:t>Keine Binnenkürzungen.</a:t>
                      </a:r>
                    </a:p>
                    <a:p>
                      <a:endParaRPr lang="de-DE" sz="2000" b="0" dirty="0"/>
                    </a:p>
                    <a:p>
                      <a:r>
                        <a:rPr lang="de-DE" sz="2000" b="0" dirty="0"/>
                        <a:t>Kopie der Originale / Transkript beilegen (</a:t>
                      </a:r>
                      <a:r>
                        <a:rPr lang="de-DE" sz="2000" b="0" dirty="0" err="1"/>
                        <a:t>Ganzwerk</a:t>
                      </a:r>
                      <a:r>
                        <a:rPr lang="de-DE" sz="2000" b="0" dirty="0"/>
                        <a:t>).</a:t>
                      </a:r>
                    </a:p>
                  </a:txBody>
                  <a:tcPr/>
                </a:tc>
                <a:extLst>
                  <a:ext uri="{0D108BD9-81ED-4DB2-BD59-A6C34878D82A}">
                    <a16:rowId xmlns:a16="http://schemas.microsoft.com/office/drawing/2014/main" val="4220271484"/>
                  </a:ext>
                </a:extLst>
              </a:tr>
              <a:tr h="1631712">
                <a:tc>
                  <a:txBody>
                    <a:bodyPr/>
                    <a:lstStyle/>
                    <a:p>
                      <a:r>
                        <a:rPr lang="de-DE" sz="2000" dirty="0"/>
                        <a:t> </a:t>
                      </a:r>
                      <a:r>
                        <a:rPr lang="de-DE" sz="2000" b="1" dirty="0"/>
                        <a:t>Aufgabenstellung</a:t>
                      </a:r>
                      <a:endParaRPr lang="de-DE" sz="2000" b="1" dirty="0">
                        <a:solidFill>
                          <a:schemeClr val="tx1"/>
                        </a:solidFill>
                      </a:endParaRPr>
                    </a:p>
                  </a:txBody>
                  <a:tcPr/>
                </a:tc>
                <a:tc>
                  <a:txBody>
                    <a:bodyPr/>
                    <a:lstStyle/>
                    <a:p>
                      <a:r>
                        <a:rPr lang="de-DE" sz="2000" b="0" dirty="0"/>
                        <a:t>Komplex, höchstens drei Teilaufgaben / </a:t>
                      </a:r>
                      <a:r>
                        <a:rPr lang="de-DE" sz="2000" b="0" dirty="0" err="1"/>
                        <a:t>Aspektierungen</a:t>
                      </a:r>
                      <a:r>
                        <a:rPr lang="de-DE" sz="2000" b="0" dirty="0"/>
                        <a:t>.</a:t>
                      </a:r>
                      <a:r>
                        <a:rPr lang="de-DE" sz="2000" b="0" baseline="0" dirty="0"/>
                        <a:t> </a:t>
                      </a:r>
                      <a:endParaRPr lang="de-DE" sz="2000" b="0" dirty="0"/>
                    </a:p>
                    <a:p>
                      <a:endParaRPr lang="de-DE" sz="2000" b="0" dirty="0"/>
                    </a:p>
                    <a:p>
                      <a:r>
                        <a:rPr lang="de-DE" sz="2000" b="0" dirty="0"/>
                        <a:t>Eigenständige Bearbeitung zulassen.</a:t>
                      </a:r>
                    </a:p>
                    <a:p>
                      <a:endParaRPr lang="de-DE" sz="2000" b="0" dirty="0"/>
                    </a:p>
                    <a:p>
                      <a:r>
                        <a:rPr lang="de-DE" sz="2000" b="0" dirty="0"/>
                        <a:t>Die Bewertung ist für die Schüler/-innen transparent.</a:t>
                      </a:r>
                      <a:endParaRPr lang="de-DE" sz="2000" b="0" dirty="0">
                        <a:solidFill>
                          <a:schemeClr val="tx1"/>
                        </a:solidFill>
                      </a:endParaRPr>
                    </a:p>
                  </a:txBody>
                  <a:tcPr/>
                </a:tc>
                <a:extLst>
                  <a:ext uri="{0D108BD9-81ED-4DB2-BD59-A6C34878D82A}">
                    <a16:rowId xmlns:a16="http://schemas.microsoft.com/office/drawing/2014/main" val="2758561024"/>
                  </a:ext>
                </a:extLst>
              </a:tr>
            </a:tbl>
          </a:graphicData>
        </a:graphic>
      </p:graphicFrame>
      <p:sp>
        <p:nvSpPr>
          <p:cNvPr id="4" name="Fußzeilenplatzhalter 3">
            <a:extLst>
              <a:ext uri="{FF2B5EF4-FFF2-40B4-BE49-F238E27FC236}">
                <a16:creationId xmlns:a16="http://schemas.microsoft.com/office/drawing/2014/main" id="{120605EF-A2DA-FB1F-3407-1F04D753729B}"/>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61EB65DA-D39C-6AC4-A4E2-29D9C0EE0E60}"/>
              </a:ext>
            </a:extLst>
          </p:cNvPr>
          <p:cNvSpPr>
            <a:spLocks noGrp="1"/>
          </p:cNvSpPr>
          <p:nvPr>
            <p:ph type="sldNum" sz="quarter" idx="4"/>
          </p:nvPr>
        </p:nvSpPr>
        <p:spPr/>
        <p:txBody>
          <a:bodyPr/>
          <a:lstStyle/>
          <a:p>
            <a:fld id="{46DDF9AE-9AF3-49DF-8E53-FD59C28FFFFB}" type="slidenum">
              <a:rPr lang="de-DE" smtClean="0"/>
              <a:pPr/>
              <a:t>16</a:t>
            </a:fld>
            <a:endParaRPr lang="de-DE" dirty="0"/>
          </a:p>
        </p:txBody>
      </p:sp>
    </p:spTree>
    <p:extLst>
      <p:ext uri="{BB962C8B-B14F-4D97-AF65-F5344CB8AC3E}">
        <p14:creationId xmlns:p14="http://schemas.microsoft.com/office/powerpoint/2010/main" val="207865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23A74-4E43-AE93-3E6D-671F2EB3E8B2}"/>
              </a:ext>
            </a:extLst>
          </p:cNvPr>
          <p:cNvSpPr>
            <a:spLocks noGrp="1"/>
          </p:cNvSpPr>
          <p:nvPr>
            <p:ph type="title"/>
          </p:nvPr>
        </p:nvSpPr>
        <p:spPr>
          <a:xfrm>
            <a:off x="725996" y="774298"/>
            <a:ext cx="11376025" cy="648000"/>
          </a:xfrm>
        </p:spPr>
        <p:txBody>
          <a:bodyPr>
            <a:normAutofit/>
          </a:bodyPr>
          <a:lstStyle/>
          <a:p>
            <a:r>
              <a:rPr lang="de-DE" sz="2000" dirty="0">
                <a:solidFill>
                  <a:srgbClr val="00B050"/>
                </a:solidFill>
              </a:rPr>
              <a:t>Aufgabenart I: Analyse fiktionaler Texte</a:t>
            </a:r>
            <a:endParaRPr lang="de-DE" sz="2000" dirty="0"/>
          </a:p>
        </p:txBody>
      </p:sp>
      <p:sp>
        <p:nvSpPr>
          <p:cNvPr id="3" name="Inhaltsplatzhalter 2">
            <a:extLst>
              <a:ext uri="{FF2B5EF4-FFF2-40B4-BE49-F238E27FC236}">
                <a16:creationId xmlns:a16="http://schemas.microsoft.com/office/drawing/2014/main" id="{5EE5BEA7-60BD-70E6-3CBB-455B3517CDF5}"/>
              </a:ext>
            </a:extLst>
          </p:cNvPr>
          <p:cNvSpPr>
            <a:spLocks noGrp="1"/>
          </p:cNvSpPr>
          <p:nvPr>
            <p:ph sz="half" idx="1"/>
          </p:nvPr>
        </p:nvSpPr>
        <p:spPr>
          <a:xfrm>
            <a:off x="760443" y="1453243"/>
            <a:ext cx="10843946" cy="2520280"/>
          </a:xfrm>
        </p:spPr>
        <p:txBody>
          <a:bodyPr/>
          <a:lstStyle/>
          <a:p>
            <a:r>
              <a:rPr lang="de-DE" sz="2000" dirty="0"/>
              <a:t>Nicht gültige Aufgabenformulierung:</a:t>
            </a:r>
          </a:p>
          <a:p>
            <a:endParaRPr lang="de-DE" sz="2000" dirty="0"/>
          </a:p>
          <a:p>
            <a:pPr>
              <a:lnSpc>
                <a:spcPct val="150000"/>
              </a:lnSpc>
            </a:pPr>
            <a:r>
              <a:rPr lang="de-DE" sz="2000" b="1" dirty="0"/>
              <a:t>Analysieren</a:t>
            </a:r>
            <a:r>
              <a:rPr lang="de-DE" sz="2000" dirty="0"/>
              <a:t> Sie die Kurzgeschichte, indem Sie zunächst den Inhalt </a:t>
            </a:r>
            <a:r>
              <a:rPr lang="de-DE" sz="2000" b="1" dirty="0"/>
              <a:t>wiedergeben</a:t>
            </a:r>
            <a:r>
              <a:rPr lang="de-DE" sz="2000" dirty="0"/>
              <a:t>, anschließend gattungsspezifische Merkmale und rhetorische und erzähltechnische Besonderheiten </a:t>
            </a:r>
            <a:r>
              <a:rPr lang="de-DE" sz="2000" b="1" dirty="0"/>
              <a:t>herausarbeiten</a:t>
            </a:r>
            <a:r>
              <a:rPr lang="de-DE" sz="2000" dirty="0"/>
              <a:t>. </a:t>
            </a:r>
            <a:r>
              <a:rPr lang="de-DE" sz="2000" b="1" dirty="0"/>
              <a:t>Nehmen</a:t>
            </a:r>
            <a:r>
              <a:rPr lang="de-DE" sz="2000" dirty="0"/>
              <a:t> Sie anschließend </a:t>
            </a:r>
            <a:r>
              <a:rPr lang="de-DE" sz="2000" b="1" dirty="0"/>
              <a:t>Stellung</a:t>
            </a:r>
            <a:r>
              <a:rPr lang="de-DE" sz="2000" dirty="0"/>
              <a:t> zur Intention des Autors/ der Autorin.</a:t>
            </a:r>
          </a:p>
          <a:p>
            <a:endParaRPr lang="de-DE" sz="2000" dirty="0"/>
          </a:p>
          <a:p>
            <a:r>
              <a:rPr lang="de-DE" sz="2000" dirty="0"/>
              <a:t>	(= nicht zulässige Untergliederung in additive Teilaufgaben)</a:t>
            </a:r>
          </a:p>
          <a:p>
            <a:endParaRPr lang="de-DE" dirty="0"/>
          </a:p>
          <a:p>
            <a:endParaRPr lang="de-DE" dirty="0"/>
          </a:p>
        </p:txBody>
      </p:sp>
      <p:sp>
        <p:nvSpPr>
          <p:cNvPr id="4" name="Fußzeilenplatzhalter 3">
            <a:extLst>
              <a:ext uri="{FF2B5EF4-FFF2-40B4-BE49-F238E27FC236}">
                <a16:creationId xmlns:a16="http://schemas.microsoft.com/office/drawing/2014/main" id="{EE4D7899-EF8F-F894-D973-86E8FA177109}"/>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BFE3789F-BBDA-19C8-1489-038B9EC191D7}"/>
              </a:ext>
            </a:extLst>
          </p:cNvPr>
          <p:cNvSpPr>
            <a:spLocks noGrp="1"/>
          </p:cNvSpPr>
          <p:nvPr>
            <p:ph type="sldNum" sz="quarter" idx="4"/>
          </p:nvPr>
        </p:nvSpPr>
        <p:spPr/>
        <p:txBody>
          <a:bodyPr/>
          <a:lstStyle/>
          <a:p>
            <a:fld id="{46DDF9AE-9AF3-49DF-8E53-FD59C28FFFFB}" type="slidenum">
              <a:rPr lang="de-DE" smtClean="0"/>
              <a:pPr/>
              <a:t>17</a:t>
            </a:fld>
            <a:endParaRPr lang="de-DE" dirty="0"/>
          </a:p>
        </p:txBody>
      </p:sp>
      <p:pic>
        <p:nvPicPr>
          <p:cNvPr id="3076" name="Picture 4" descr="Bildergebnis für Stop Männ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80" y="4709563"/>
            <a:ext cx="1080120" cy="139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6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6EE76-F54A-7F30-B13F-2D10D6E34B77}"/>
              </a:ext>
            </a:extLst>
          </p:cNvPr>
          <p:cNvSpPr>
            <a:spLocks noGrp="1"/>
          </p:cNvSpPr>
          <p:nvPr>
            <p:ph type="title"/>
          </p:nvPr>
        </p:nvSpPr>
        <p:spPr>
          <a:xfrm>
            <a:off x="359627" y="726616"/>
            <a:ext cx="24496844" cy="517385"/>
          </a:xfrm>
        </p:spPr>
        <p:txBody>
          <a:bodyPr>
            <a:normAutofit/>
          </a:bodyPr>
          <a:lstStyle/>
          <a:p>
            <a:r>
              <a:rPr lang="de-DE" sz="2000" dirty="0">
                <a:solidFill>
                  <a:srgbClr val="00B050"/>
                </a:solidFill>
              </a:rPr>
              <a:t>Aufgabenart I: Analyse fiktionaler Texte</a:t>
            </a:r>
            <a:endParaRPr lang="de-DE" sz="2000" dirty="0"/>
          </a:p>
        </p:txBody>
      </p:sp>
      <p:sp>
        <p:nvSpPr>
          <p:cNvPr id="3" name="Inhaltsplatzhalter 2">
            <a:extLst>
              <a:ext uri="{FF2B5EF4-FFF2-40B4-BE49-F238E27FC236}">
                <a16:creationId xmlns:a16="http://schemas.microsoft.com/office/drawing/2014/main" id="{4443CBBE-D28E-8ABF-3E32-0DFB9E81AFD6}"/>
              </a:ext>
            </a:extLst>
          </p:cNvPr>
          <p:cNvSpPr>
            <a:spLocks noGrp="1"/>
          </p:cNvSpPr>
          <p:nvPr>
            <p:ph sz="half" idx="1"/>
          </p:nvPr>
        </p:nvSpPr>
        <p:spPr>
          <a:xfrm>
            <a:off x="359627" y="1412776"/>
            <a:ext cx="11376024" cy="3672039"/>
          </a:xfrm>
        </p:spPr>
        <p:txBody>
          <a:bodyPr/>
          <a:lstStyle/>
          <a:p>
            <a:pPr>
              <a:lnSpc>
                <a:spcPct val="150000"/>
              </a:lnSpc>
            </a:pPr>
            <a:r>
              <a:rPr lang="de-DE" sz="2000" dirty="0">
                <a:cs typeface="Arial" panose="020B0604020202020204" pitchFamily="34" charset="0"/>
              </a:rPr>
              <a:t>Beispiele von gelungenen Aufgabenformulierungen:</a:t>
            </a:r>
          </a:p>
          <a:p>
            <a:pPr marL="342900" indent="-342900">
              <a:lnSpc>
                <a:spcPct val="150000"/>
              </a:lnSpc>
              <a:buAutoNum type="arabicPeriod"/>
            </a:pPr>
            <a:r>
              <a:rPr lang="de-DE" sz="2000" b="1" dirty="0">
                <a:cs typeface="Arial" panose="020B0604020202020204" pitchFamily="34" charset="0"/>
              </a:rPr>
              <a:t>Analysieren</a:t>
            </a:r>
            <a:r>
              <a:rPr lang="de-DE" sz="2000" dirty="0">
                <a:cs typeface="Arial" panose="020B0604020202020204" pitchFamily="34" charset="0"/>
              </a:rPr>
              <a:t> Sie den vorliegen Auszug.</a:t>
            </a:r>
          </a:p>
          <a:p>
            <a:pPr lvl="1" indent="0">
              <a:lnSpc>
                <a:spcPct val="150000"/>
              </a:lnSpc>
              <a:buNone/>
            </a:pPr>
            <a:r>
              <a:rPr lang="de-DE" sz="2000" dirty="0">
                <a:latin typeface="Arial" panose="020B0604020202020204" pitchFamily="34" charset="0"/>
                <a:cs typeface="Arial" panose="020B0604020202020204" pitchFamily="34" charset="0"/>
              </a:rPr>
              <a:t>(= komplexe Aufgabenstellung)</a:t>
            </a:r>
          </a:p>
          <a:p>
            <a:pPr marL="342900" indent="-342900">
              <a:lnSpc>
                <a:spcPct val="150000"/>
              </a:lnSpc>
              <a:buAutoNum type="arabicPeriod"/>
            </a:pPr>
            <a:r>
              <a:rPr lang="de-DE" sz="2000" b="1" dirty="0">
                <a:cs typeface="Arial" panose="020B0604020202020204" pitchFamily="34" charset="0"/>
              </a:rPr>
              <a:t>Analysieren</a:t>
            </a:r>
            <a:r>
              <a:rPr lang="de-DE" sz="2000" dirty="0">
                <a:cs typeface="Arial" panose="020B0604020202020204" pitchFamily="34" charset="0"/>
              </a:rPr>
              <a:t> Sie die vorliegende Kurzgeschichte unter besonderer Berücksichtigung der Kommunikationssituation.</a:t>
            </a:r>
          </a:p>
          <a:p>
            <a:pPr lvl="1" indent="0">
              <a:lnSpc>
                <a:spcPct val="150000"/>
              </a:lnSpc>
              <a:buNone/>
            </a:pPr>
            <a:r>
              <a:rPr lang="de-DE" sz="2000" dirty="0">
                <a:latin typeface="Arial" panose="020B0604020202020204" pitchFamily="34" charset="0"/>
                <a:cs typeface="Arial" panose="020B0604020202020204" pitchFamily="34" charset="0"/>
              </a:rPr>
              <a:t>(= komplexe Aufgabenstellung plus </a:t>
            </a:r>
            <a:r>
              <a:rPr lang="de-DE" sz="2000" dirty="0" err="1">
                <a:latin typeface="Arial" panose="020B0604020202020204" pitchFamily="34" charset="0"/>
                <a:cs typeface="Arial" panose="020B0604020202020204" pitchFamily="34" charset="0"/>
              </a:rPr>
              <a:t>Aspektierung</a:t>
            </a:r>
            <a:r>
              <a:rPr lang="de-DE" sz="2000" dirty="0">
                <a:latin typeface="Arial" panose="020B0604020202020204" pitchFamily="34" charset="0"/>
                <a:cs typeface="Arial" panose="020B0604020202020204" pitchFamily="34" charset="0"/>
              </a:rPr>
              <a:t>)</a:t>
            </a:r>
            <a:endParaRPr lang="de-DE" sz="2800" dirty="0">
              <a:latin typeface="Arial" panose="020B0604020202020204" pitchFamily="34" charset="0"/>
              <a:cs typeface="Arial" panose="020B0604020202020204" pitchFamily="34" charset="0"/>
            </a:endParaRPr>
          </a:p>
          <a:p>
            <a:pPr marL="342900" indent="-342900">
              <a:lnSpc>
                <a:spcPct val="150000"/>
              </a:lnSpc>
              <a:buAutoNum type="arabicPeriod"/>
            </a:pPr>
            <a:r>
              <a:rPr lang="de-DE" sz="2000" b="1" dirty="0">
                <a:cs typeface="Arial" panose="020B0604020202020204" pitchFamily="34" charset="0"/>
              </a:rPr>
              <a:t>Analysieren</a:t>
            </a:r>
            <a:r>
              <a:rPr lang="de-DE" sz="2000" dirty="0">
                <a:cs typeface="Arial" panose="020B0604020202020204" pitchFamily="34" charset="0"/>
              </a:rPr>
              <a:t> Sie das (erste) Gedicht. </a:t>
            </a:r>
            <a:r>
              <a:rPr lang="de-DE" sz="2000" b="1" dirty="0">
                <a:cs typeface="Arial" panose="020B0604020202020204" pitchFamily="34" charset="0"/>
              </a:rPr>
              <a:t>Geben</a:t>
            </a:r>
            <a:r>
              <a:rPr lang="de-DE" sz="2000" dirty="0">
                <a:cs typeface="Arial" panose="020B0604020202020204" pitchFamily="34" charset="0"/>
              </a:rPr>
              <a:t> Sie die wesentlichen Aussagen des zweiten Gedichts </a:t>
            </a:r>
            <a:r>
              <a:rPr lang="de-DE" sz="2000" b="1" dirty="0">
                <a:cs typeface="Arial" panose="020B0604020202020204" pitchFamily="34" charset="0"/>
              </a:rPr>
              <a:t>wieder</a:t>
            </a:r>
            <a:r>
              <a:rPr lang="de-DE" sz="2000" dirty="0">
                <a:cs typeface="Arial" panose="020B0604020202020204" pitchFamily="34" charset="0"/>
              </a:rPr>
              <a:t> und </a:t>
            </a:r>
            <a:r>
              <a:rPr lang="de-DE" sz="2000" b="1" dirty="0">
                <a:cs typeface="Arial" panose="020B0604020202020204" pitchFamily="34" charset="0"/>
              </a:rPr>
              <a:t>setzen</a:t>
            </a:r>
            <a:r>
              <a:rPr lang="de-DE" sz="2000" dirty="0">
                <a:cs typeface="Arial" panose="020B0604020202020204" pitchFamily="34" charset="0"/>
              </a:rPr>
              <a:t> sie diese zu dem ersten Gedicht in </a:t>
            </a:r>
            <a:r>
              <a:rPr lang="de-DE" sz="2000" b="1" dirty="0">
                <a:cs typeface="Arial" panose="020B0604020202020204" pitchFamily="34" charset="0"/>
              </a:rPr>
              <a:t>Beziehung</a:t>
            </a:r>
            <a:r>
              <a:rPr lang="de-DE" sz="2000" dirty="0">
                <a:cs typeface="Arial" panose="020B0604020202020204" pitchFamily="34" charset="0"/>
              </a:rPr>
              <a:t>. </a:t>
            </a:r>
          </a:p>
          <a:p>
            <a:pPr>
              <a:lnSpc>
                <a:spcPct val="150000"/>
              </a:lnSpc>
            </a:pPr>
            <a:r>
              <a:rPr lang="de-DE" sz="2000" dirty="0">
                <a:cs typeface="Arial" panose="020B0604020202020204" pitchFamily="34" charset="0"/>
              </a:rPr>
              <a:t>     (= komplexe Aufgabenstellung plus zwei Teilaufgaben)</a:t>
            </a:r>
          </a:p>
          <a:p>
            <a:pPr lvl="1" indent="0">
              <a:buNone/>
            </a:pPr>
            <a:endParaRPr lang="de-DE" sz="1800" dirty="0"/>
          </a:p>
        </p:txBody>
      </p:sp>
      <p:sp>
        <p:nvSpPr>
          <p:cNvPr id="4" name="Fußzeilenplatzhalter 3">
            <a:extLst>
              <a:ext uri="{FF2B5EF4-FFF2-40B4-BE49-F238E27FC236}">
                <a16:creationId xmlns:a16="http://schemas.microsoft.com/office/drawing/2014/main" id="{40B3CB88-ADE6-FBCF-1871-4755356CA82C}"/>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BC7CE9B6-A3E7-6AF9-98B8-E4C55009683B}"/>
              </a:ext>
            </a:extLst>
          </p:cNvPr>
          <p:cNvSpPr>
            <a:spLocks noGrp="1"/>
          </p:cNvSpPr>
          <p:nvPr>
            <p:ph type="sldNum" sz="quarter" idx="4"/>
          </p:nvPr>
        </p:nvSpPr>
        <p:spPr/>
        <p:txBody>
          <a:bodyPr/>
          <a:lstStyle/>
          <a:p>
            <a:fld id="{46DDF9AE-9AF3-49DF-8E53-FD59C28FFFFB}" type="slidenum">
              <a:rPr lang="de-DE" smtClean="0"/>
              <a:pPr/>
              <a:t>18</a:t>
            </a:fld>
            <a:endParaRPr lang="de-DE" dirty="0"/>
          </a:p>
        </p:txBody>
      </p:sp>
      <p:pic>
        <p:nvPicPr>
          <p:cNvPr id="12290"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248" y="1224599"/>
            <a:ext cx="1656185" cy="14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AFB95-E768-F8F3-50D6-AD75BF12C555}"/>
              </a:ext>
            </a:extLst>
          </p:cNvPr>
          <p:cNvSpPr>
            <a:spLocks noGrp="1"/>
          </p:cNvSpPr>
          <p:nvPr>
            <p:ph type="title"/>
          </p:nvPr>
        </p:nvSpPr>
        <p:spPr>
          <a:xfrm>
            <a:off x="406399" y="909126"/>
            <a:ext cx="11376025" cy="648000"/>
          </a:xfrm>
        </p:spPr>
        <p:txBody>
          <a:bodyPr/>
          <a:lstStyle/>
          <a:p>
            <a:r>
              <a:rPr lang="de-DE" sz="2000" dirty="0">
                <a:solidFill>
                  <a:srgbClr val="00B050"/>
                </a:solidFill>
              </a:rPr>
              <a:t>Aufgabenart I: Analyse fiktionaler Texte – Vorgaben für die Prüfung</a:t>
            </a:r>
            <a:endParaRPr lang="de-DE" sz="2000" dirty="0"/>
          </a:p>
        </p:txBody>
      </p:sp>
      <p:graphicFrame>
        <p:nvGraphicFramePr>
          <p:cNvPr id="6" name="Tabelle 6">
            <a:extLst>
              <a:ext uri="{FF2B5EF4-FFF2-40B4-BE49-F238E27FC236}">
                <a16:creationId xmlns:a16="http://schemas.microsoft.com/office/drawing/2014/main" id="{B7A481D0-0D76-BAF7-9463-3AA7C5CB8993}"/>
              </a:ext>
            </a:extLst>
          </p:cNvPr>
          <p:cNvGraphicFramePr>
            <a:graphicFrameLocks noGrp="1"/>
          </p:cNvGraphicFramePr>
          <p:nvPr>
            <p:ph sz="half" idx="1"/>
            <p:extLst>
              <p:ext uri="{D42A27DB-BD31-4B8C-83A1-F6EECF244321}">
                <p14:modId xmlns:p14="http://schemas.microsoft.com/office/powerpoint/2010/main" val="2960703800"/>
              </p:ext>
            </p:extLst>
          </p:nvPr>
        </p:nvGraphicFramePr>
        <p:xfrm>
          <a:off x="405660" y="1844824"/>
          <a:ext cx="11376764" cy="4053840"/>
        </p:xfrm>
        <a:graphic>
          <a:graphicData uri="http://schemas.openxmlformats.org/drawingml/2006/table">
            <a:tbl>
              <a:tblPr firstRow="1" bandRow="1">
                <a:tableStyleId>{22838BEF-8BB2-4498-84A7-C5851F593DF1}</a:tableStyleId>
              </a:tblPr>
              <a:tblGrid>
                <a:gridCol w="2666004">
                  <a:extLst>
                    <a:ext uri="{9D8B030D-6E8A-4147-A177-3AD203B41FA5}">
                      <a16:colId xmlns:a16="http://schemas.microsoft.com/office/drawing/2014/main" val="2062132726"/>
                    </a:ext>
                  </a:extLst>
                </a:gridCol>
                <a:gridCol w="8710760">
                  <a:extLst>
                    <a:ext uri="{9D8B030D-6E8A-4147-A177-3AD203B41FA5}">
                      <a16:colId xmlns:a16="http://schemas.microsoft.com/office/drawing/2014/main" val="1879481229"/>
                    </a:ext>
                  </a:extLst>
                </a:gridCol>
              </a:tblGrid>
              <a:tr h="3456384">
                <a:tc>
                  <a:txBody>
                    <a:bodyPr/>
                    <a:lstStyle/>
                    <a:p>
                      <a:r>
                        <a:rPr lang="de-DE" sz="2000" dirty="0"/>
                        <a:t>Erwartungshorizont</a:t>
                      </a:r>
                      <a:endParaRPr lang="de-DE" sz="2000" b="1" dirty="0">
                        <a:solidFill>
                          <a:schemeClr val="tx1"/>
                        </a:solidFill>
                      </a:endParaRPr>
                    </a:p>
                  </a:txBody>
                  <a:tcPr/>
                </a:tc>
                <a:tc>
                  <a:txBody>
                    <a:bodyPr/>
                    <a:lstStyle/>
                    <a:p>
                      <a:r>
                        <a:rPr lang="de-DE" sz="2000" b="0" dirty="0"/>
                        <a:t>Nachweis der erwarteten Schüler/-</a:t>
                      </a:r>
                      <a:r>
                        <a:rPr lang="de-DE" sz="2000" b="0" dirty="0" err="1"/>
                        <a:t>innenleistung</a:t>
                      </a:r>
                      <a:r>
                        <a:rPr lang="de-DE" sz="2000" b="0" dirty="0"/>
                        <a:t> in strukturierter Form:</a:t>
                      </a:r>
                    </a:p>
                    <a:p>
                      <a:r>
                        <a:rPr lang="de-DE" sz="2000" b="0" dirty="0"/>
                        <a:t>Analyse und Bewertung von Inhalt, Aufbau, gattungsspezifischen Strukturmerkmalen und der sprachlichen Gestaltung.</a:t>
                      </a:r>
                    </a:p>
                    <a:p>
                      <a:endParaRPr lang="de-DE" sz="2000" b="0" dirty="0"/>
                    </a:p>
                    <a:p>
                      <a:r>
                        <a:rPr lang="de-DE" sz="2000" b="0" dirty="0"/>
                        <a:t>Konkrete Lösungsansätze (ggf. Zitate, Zeilenangaben).</a:t>
                      </a:r>
                    </a:p>
                    <a:p>
                      <a:pPr lvl="1"/>
                      <a:endParaRPr lang="de-DE" sz="2000" b="0" i="1" dirty="0"/>
                    </a:p>
                    <a:p>
                      <a:pPr lvl="0"/>
                      <a:r>
                        <a:rPr lang="de-DE" sz="2000" b="0" i="1" dirty="0"/>
                        <a:t>Inhaltliche Leistung: 70%</a:t>
                      </a:r>
                    </a:p>
                    <a:p>
                      <a:pPr lvl="1"/>
                      <a:br>
                        <a:rPr lang="de-DE" sz="2000" b="0" i="1" dirty="0"/>
                      </a:br>
                      <a:r>
                        <a:rPr lang="de-DE" sz="2000" b="0" dirty="0"/>
                        <a:t>Angabe Richtwerte der Anforderungsbereiche (AFB): </a:t>
                      </a:r>
                      <a:br>
                        <a:rPr lang="de-DE" sz="2000" b="0" dirty="0"/>
                      </a:br>
                      <a:r>
                        <a:rPr lang="de-DE" sz="2000" b="0" dirty="0"/>
                        <a:t>AFB I 30%, AFB II 40 %, AFB III  30%</a:t>
                      </a:r>
                    </a:p>
                    <a:p>
                      <a:pPr marL="0" indent="0">
                        <a:buFontTx/>
                        <a:buNone/>
                      </a:pPr>
                      <a:endParaRPr lang="de-DE" sz="2000" b="0" dirty="0"/>
                    </a:p>
                    <a:p>
                      <a:pPr marL="0" indent="0">
                        <a:buFontTx/>
                        <a:buNone/>
                      </a:pPr>
                      <a:r>
                        <a:rPr lang="de-DE" sz="2000" b="0" i="1" dirty="0"/>
                        <a:t>Darstellungsleistung: 30 %</a:t>
                      </a:r>
                      <a:br>
                        <a:rPr lang="de-DE" sz="2000" b="0" dirty="0"/>
                      </a:br>
                      <a:endParaRPr lang="de-DE" sz="2000" b="0" dirty="0">
                        <a:solidFill>
                          <a:schemeClr val="tx1"/>
                        </a:solidFill>
                      </a:endParaRPr>
                    </a:p>
                  </a:txBody>
                  <a:tcPr/>
                </a:tc>
                <a:extLst>
                  <a:ext uri="{0D108BD9-81ED-4DB2-BD59-A6C34878D82A}">
                    <a16:rowId xmlns:a16="http://schemas.microsoft.com/office/drawing/2014/main" val="3820932259"/>
                  </a:ext>
                </a:extLst>
              </a:tr>
            </a:tbl>
          </a:graphicData>
        </a:graphic>
      </p:graphicFrame>
      <p:sp>
        <p:nvSpPr>
          <p:cNvPr id="4" name="Fußzeilenplatzhalter 3">
            <a:extLst>
              <a:ext uri="{FF2B5EF4-FFF2-40B4-BE49-F238E27FC236}">
                <a16:creationId xmlns:a16="http://schemas.microsoft.com/office/drawing/2014/main" id="{50B2F25F-D6B0-61C8-3465-8E92AE108B07}"/>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C39E78E9-4471-3567-09B8-EBDE67F53645}"/>
              </a:ext>
            </a:extLst>
          </p:cNvPr>
          <p:cNvSpPr>
            <a:spLocks noGrp="1"/>
          </p:cNvSpPr>
          <p:nvPr>
            <p:ph type="sldNum" sz="quarter" idx="4"/>
          </p:nvPr>
        </p:nvSpPr>
        <p:spPr/>
        <p:txBody>
          <a:bodyPr/>
          <a:lstStyle/>
          <a:p>
            <a:fld id="{46DDF9AE-9AF3-49DF-8E53-FD59C28FFFFB}" type="slidenum">
              <a:rPr lang="de-DE" smtClean="0"/>
              <a:pPr/>
              <a:t>19</a:t>
            </a:fld>
            <a:endParaRPr lang="de-DE" dirty="0"/>
          </a:p>
        </p:txBody>
      </p:sp>
    </p:spTree>
    <p:extLst>
      <p:ext uri="{BB962C8B-B14F-4D97-AF65-F5344CB8AC3E}">
        <p14:creationId xmlns:p14="http://schemas.microsoft.com/office/powerpoint/2010/main" val="157222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FA84-3637-0248-2A14-7DB4FD468279}"/>
              </a:ext>
            </a:extLst>
          </p:cNvPr>
          <p:cNvSpPr>
            <a:spLocks noGrp="1"/>
          </p:cNvSpPr>
          <p:nvPr>
            <p:ph type="title"/>
          </p:nvPr>
        </p:nvSpPr>
        <p:spPr>
          <a:xfrm>
            <a:off x="407987" y="1736775"/>
            <a:ext cx="11376025" cy="648000"/>
          </a:xfrm>
        </p:spPr>
        <p:txBody>
          <a:bodyPr/>
          <a:lstStyle/>
          <a:p>
            <a:pPr algn="ctr"/>
            <a:r>
              <a:rPr lang="de-DE" sz="1800" b="1" dirty="0">
                <a:solidFill>
                  <a:schemeClr val="tx2"/>
                </a:solidFill>
                <a:latin typeface="Arial" panose="020B0604020202020204" pitchFamily="34" charset="0"/>
                <a:ea typeface="+mj-ea"/>
                <a:cs typeface="Arial" panose="020B0604020202020204" pitchFamily="34" charset="0"/>
              </a:rPr>
              <a:t> </a:t>
            </a:r>
            <a:endParaRPr lang="en-DE" dirty="0"/>
          </a:p>
        </p:txBody>
      </p:sp>
      <p:sp>
        <p:nvSpPr>
          <p:cNvPr id="3" name="Content Placeholder 2">
            <a:extLst>
              <a:ext uri="{FF2B5EF4-FFF2-40B4-BE49-F238E27FC236}">
                <a16:creationId xmlns:a16="http://schemas.microsoft.com/office/drawing/2014/main" id="{1837C892-2AEB-916E-8DFE-6FBB6AF14136}"/>
              </a:ext>
            </a:extLst>
          </p:cNvPr>
          <p:cNvSpPr>
            <a:spLocks noGrp="1"/>
          </p:cNvSpPr>
          <p:nvPr>
            <p:ph sz="half" idx="1"/>
          </p:nvPr>
        </p:nvSpPr>
        <p:spPr>
          <a:xfrm>
            <a:off x="430140" y="1124744"/>
            <a:ext cx="11376024" cy="4824017"/>
          </a:xfrm>
        </p:spPr>
        <p:txBody>
          <a:bodyPr/>
          <a:lstStyle/>
          <a:p>
            <a:pPr algn="ctr"/>
            <a:r>
              <a:rPr lang="de-DE" b="1" dirty="0">
                <a:solidFill>
                  <a:srgbClr val="0070C0"/>
                </a:solidFill>
              </a:rPr>
              <a:t> </a:t>
            </a:r>
            <a:endParaRPr lang="en-DE" dirty="0"/>
          </a:p>
        </p:txBody>
      </p:sp>
      <p:sp>
        <p:nvSpPr>
          <p:cNvPr id="4" name="Footer Placeholder 3">
            <a:extLst>
              <a:ext uri="{FF2B5EF4-FFF2-40B4-BE49-F238E27FC236}">
                <a16:creationId xmlns:a16="http://schemas.microsoft.com/office/drawing/2014/main" id="{E7E1C6B8-8A21-C65E-4646-4B3DFA488D20}"/>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Slide Number Placeholder 4">
            <a:extLst>
              <a:ext uri="{FF2B5EF4-FFF2-40B4-BE49-F238E27FC236}">
                <a16:creationId xmlns:a16="http://schemas.microsoft.com/office/drawing/2014/main" id="{44E49F19-ADB9-4C81-ED80-CE18D08CA6C5}"/>
              </a:ext>
            </a:extLst>
          </p:cNvPr>
          <p:cNvSpPr>
            <a:spLocks noGrp="1"/>
          </p:cNvSpPr>
          <p:nvPr>
            <p:ph type="sldNum" sz="quarter" idx="4"/>
          </p:nvPr>
        </p:nvSpPr>
        <p:spPr/>
        <p:txBody>
          <a:bodyPr/>
          <a:lstStyle/>
          <a:p>
            <a:fld id="{46DDF9AE-9AF3-49DF-8E53-FD59C28FFFFB}" type="slidenum">
              <a:rPr lang="de-DE" smtClean="0"/>
              <a:pPr/>
              <a:t>2</a:t>
            </a:fld>
            <a:endParaRPr lang="de-DE" dirty="0"/>
          </a:p>
        </p:txBody>
      </p:sp>
      <p:sp>
        <p:nvSpPr>
          <p:cNvPr id="7" name="Titel 1">
            <a:extLst>
              <a:ext uri="{FF2B5EF4-FFF2-40B4-BE49-F238E27FC236}">
                <a16:creationId xmlns:a16="http://schemas.microsoft.com/office/drawing/2014/main" id="{315BFDDB-6B36-1387-31B2-67193853EEF3}"/>
              </a:ext>
            </a:extLst>
          </p:cNvPr>
          <p:cNvSpPr txBox="1">
            <a:spLocks/>
          </p:cNvSpPr>
          <p:nvPr/>
        </p:nvSpPr>
        <p:spPr>
          <a:xfrm>
            <a:off x="0" y="-634919"/>
            <a:ext cx="0" cy="0"/>
          </a:xfrm>
          <a:prstGeom prst="rect">
            <a:avLst/>
          </a:prstGeom>
        </p:spPr>
        <p:txBody>
          <a:bodyPr lIns="0" tIns="0" rIns="0" bIns="0" anchor="ctr" anchorCtr="0">
            <a:normAutofit fontScale="250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r>
              <a:rPr lang="de-DE" kern="0">
                <a:solidFill>
                  <a:srgbClr val="0070C0"/>
                </a:solidFill>
              </a:rPr>
              <a:t>Organisatorisches</a:t>
            </a:r>
            <a:endParaRPr lang="de-DE" kern="0" dirty="0">
              <a:solidFill>
                <a:srgbClr val="0070C0"/>
              </a:solidFill>
            </a:endParaRPr>
          </a:p>
        </p:txBody>
      </p:sp>
      <p:sp>
        <p:nvSpPr>
          <p:cNvPr id="8" name="Inhaltsplatzhalter 2">
            <a:extLst>
              <a:ext uri="{FF2B5EF4-FFF2-40B4-BE49-F238E27FC236}">
                <a16:creationId xmlns:a16="http://schemas.microsoft.com/office/drawing/2014/main" id="{D231D043-6C37-69A7-A7DE-26329B0F7E32}"/>
              </a:ext>
            </a:extLst>
          </p:cNvPr>
          <p:cNvSpPr txBox="1">
            <a:spLocks/>
          </p:cNvSpPr>
          <p:nvPr/>
        </p:nvSpPr>
        <p:spPr>
          <a:xfrm>
            <a:off x="0" y="-634919"/>
            <a:ext cx="0" cy="0"/>
          </a:xfrm>
          <a:prstGeom prst="rect">
            <a:avLst/>
          </a:prstGeom>
        </p:spPr>
        <p:txBody>
          <a:bodyPr lIns="0" tIns="0" rIns="0" bIns="0">
            <a:normAutofit fontScale="25000" lnSpcReduction="20000"/>
          </a:bodyPr>
          <a:lstStyle>
            <a:lvl1pPr marL="0" indent="0" algn="l" rtl="0" fontAlgn="base">
              <a:spcBef>
                <a:spcPct val="20000"/>
              </a:spcBef>
              <a:spcAft>
                <a:spcPct val="0"/>
              </a:spcAft>
              <a:buNone/>
              <a:defRPr sz="1800" baseline="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800" kern="0"/>
              <a:t>    </a:t>
            </a:r>
            <a:endParaRPr lang="en-US" sz="2400" kern="0" dirty="0"/>
          </a:p>
        </p:txBody>
      </p:sp>
      <p:graphicFrame>
        <p:nvGraphicFramePr>
          <p:cNvPr id="9" name="Table 8">
            <a:extLst>
              <a:ext uri="{FF2B5EF4-FFF2-40B4-BE49-F238E27FC236}">
                <a16:creationId xmlns:a16="http://schemas.microsoft.com/office/drawing/2014/main" id="{38CE79CD-3B2A-3E6A-D884-2A9B779A10C3}"/>
              </a:ext>
            </a:extLst>
          </p:cNvPr>
          <p:cNvGraphicFramePr>
            <a:graphicFrameLocks noGrp="1"/>
          </p:cNvGraphicFramePr>
          <p:nvPr>
            <p:extLst>
              <p:ext uri="{D42A27DB-BD31-4B8C-83A1-F6EECF244321}">
                <p14:modId xmlns:p14="http://schemas.microsoft.com/office/powerpoint/2010/main" val="211117789"/>
              </p:ext>
            </p:extLst>
          </p:nvPr>
        </p:nvGraphicFramePr>
        <p:xfrm>
          <a:off x="2589760" y="1340770"/>
          <a:ext cx="7056784" cy="4176459"/>
        </p:xfrm>
        <a:graphic>
          <a:graphicData uri="http://schemas.openxmlformats.org/drawingml/2006/table">
            <a:tbl>
              <a:tblPr firstRow="1" bandRow="1">
                <a:tableStyleId>{5C22544A-7EE6-4342-B048-85BDC9FD1C3A}</a:tableStyleId>
              </a:tblPr>
              <a:tblGrid>
                <a:gridCol w="1922064">
                  <a:extLst>
                    <a:ext uri="{9D8B030D-6E8A-4147-A177-3AD203B41FA5}">
                      <a16:colId xmlns:a16="http://schemas.microsoft.com/office/drawing/2014/main" val="311557019"/>
                    </a:ext>
                  </a:extLst>
                </a:gridCol>
                <a:gridCol w="5134720">
                  <a:extLst>
                    <a:ext uri="{9D8B030D-6E8A-4147-A177-3AD203B41FA5}">
                      <a16:colId xmlns:a16="http://schemas.microsoft.com/office/drawing/2014/main" val="410307268"/>
                    </a:ext>
                  </a:extLst>
                </a:gridCol>
              </a:tblGrid>
              <a:tr h="4640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u="sng" dirty="0" err="1"/>
                        <a:t>Ablaufplan</a:t>
                      </a:r>
                      <a:r>
                        <a:rPr lang="en-US" sz="2400" u="sng" dirty="0"/>
                        <a:t> FHR-Workshop:</a:t>
                      </a:r>
                      <a:endParaRPr lang="en-DE" sz="2400" dirty="0"/>
                    </a:p>
                  </a:txBody>
                  <a:tcPr/>
                </a:tc>
                <a:tc hMerge="1">
                  <a:txBody>
                    <a:bodyPr/>
                    <a:lstStyle/>
                    <a:p>
                      <a:endParaRPr lang="en-DE" dirty="0"/>
                    </a:p>
                  </a:txBody>
                  <a:tcPr/>
                </a:tc>
                <a:extLst>
                  <a:ext uri="{0D108BD9-81ED-4DB2-BD59-A6C34878D82A}">
                    <a16:rowId xmlns:a16="http://schemas.microsoft.com/office/drawing/2014/main" val="426632505"/>
                  </a:ext>
                </a:extLst>
              </a:tr>
              <a:tr h="464051">
                <a:tc>
                  <a:txBody>
                    <a:bodyPr/>
                    <a:lstStyle/>
                    <a:p>
                      <a:r>
                        <a:rPr lang="en-DE" sz="2400" dirty="0"/>
                        <a:t>9.30-9.45</a:t>
                      </a:r>
                    </a:p>
                  </a:txBody>
                  <a:tcPr/>
                </a:tc>
                <a:tc>
                  <a:txBody>
                    <a:bodyPr/>
                    <a:lstStyle/>
                    <a:p>
                      <a:r>
                        <a:rPr lang="en-US" sz="2400" dirty="0" err="1"/>
                        <a:t>Begrüßung</a:t>
                      </a:r>
                      <a:endParaRPr lang="en-DE" sz="2400" dirty="0"/>
                    </a:p>
                  </a:txBody>
                  <a:tcPr/>
                </a:tc>
                <a:extLst>
                  <a:ext uri="{0D108BD9-81ED-4DB2-BD59-A6C34878D82A}">
                    <a16:rowId xmlns:a16="http://schemas.microsoft.com/office/drawing/2014/main" val="1348636743"/>
                  </a:ext>
                </a:extLst>
              </a:tr>
              <a:tr h="464051">
                <a:tc>
                  <a:txBody>
                    <a:bodyPr/>
                    <a:lstStyle/>
                    <a:p>
                      <a:r>
                        <a:rPr lang="en-DE" sz="2400" dirty="0"/>
                        <a:t>9.45-11.00</a:t>
                      </a:r>
                    </a:p>
                  </a:txBody>
                  <a:tcPr/>
                </a:tc>
                <a:tc>
                  <a:txBody>
                    <a:bodyPr/>
                    <a:lstStyle/>
                    <a:p>
                      <a:r>
                        <a:rPr lang="en-US" sz="2400" dirty="0" err="1"/>
                        <a:t>Theoriephase</a:t>
                      </a:r>
                      <a:r>
                        <a:rPr lang="en-US" sz="2400" dirty="0"/>
                        <a:t>/</a:t>
                      </a:r>
                      <a:r>
                        <a:rPr lang="en-US" sz="2400" dirty="0" err="1"/>
                        <a:t>Inputphase</a:t>
                      </a:r>
                      <a:endParaRPr lang="en-DE" sz="2400" dirty="0"/>
                    </a:p>
                  </a:txBody>
                  <a:tcPr/>
                </a:tc>
                <a:extLst>
                  <a:ext uri="{0D108BD9-81ED-4DB2-BD59-A6C34878D82A}">
                    <a16:rowId xmlns:a16="http://schemas.microsoft.com/office/drawing/2014/main" val="2050728101"/>
                  </a:ext>
                </a:extLst>
              </a:tr>
              <a:tr h="464051">
                <a:tc>
                  <a:txBody>
                    <a:bodyPr/>
                    <a:lstStyle/>
                    <a:p>
                      <a:r>
                        <a:rPr lang="en-DE" sz="2400" dirty="0"/>
                        <a:t>11.00-11.30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Auswahlzeit</a:t>
                      </a:r>
                      <a:r>
                        <a:rPr lang="en-US" sz="2400" dirty="0"/>
                        <a:t> </a:t>
                      </a:r>
                      <a:r>
                        <a:rPr lang="en-US" sz="2400" dirty="0" err="1"/>
                        <a:t>Aufgabenart</a:t>
                      </a:r>
                      <a:r>
                        <a:rPr lang="en-US" sz="2400" dirty="0"/>
                        <a:t> und Text</a:t>
                      </a:r>
                    </a:p>
                  </a:txBody>
                  <a:tcPr/>
                </a:tc>
                <a:extLst>
                  <a:ext uri="{0D108BD9-81ED-4DB2-BD59-A6C34878D82A}">
                    <a16:rowId xmlns:a16="http://schemas.microsoft.com/office/drawing/2014/main" val="3430329352"/>
                  </a:ext>
                </a:extLst>
              </a:tr>
              <a:tr h="464051">
                <a:tc>
                  <a:txBody>
                    <a:bodyPr/>
                    <a:lstStyle/>
                    <a:p>
                      <a:r>
                        <a:rPr lang="en-DE" sz="2400" dirty="0"/>
                        <a:t>11.30-1</a:t>
                      </a:r>
                      <a:r>
                        <a:rPr lang="de-DE" sz="2400" dirty="0"/>
                        <a:t>2</a:t>
                      </a:r>
                      <a:r>
                        <a:rPr lang="en-DE" sz="2400" dirty="0"/>
                        <a:t>.</a:t>
                      </a:r>
                      <a:r>
                        <a:rPr lang="de-DE" sz="2400" dirty="0"/>
                        <a:t>3</a:t>
                      </a:r>
                      <a:r>
                        <a:rPr lang="en-DE" sz="2400" dirty="0"/>
                        <a:t>0</a:t>
                      </a:r>
                    </a:p>
                  </a:txBody>
                  <a:tcPr/>
                </a:tc>
                <a:tc>
                  <a:txBody>
                    <a:bodyPr/>
                    <a:lstStyle/>
                    <a:p>
                      <a:r>
                        <a:rPr lang="en-US" sz="2400" dirty="0" err="1"/>
                        <a:t>Arbeitsphase</a:t>
                      </a:r>
                      <a:r>
                        <a:rPr lang="en-US" sz="2400" dirty="0"/>
                        <a:t> 1 in </a:t>
                      </a:r>
                      <a:r>
                        <a:rPr lang="en-US" sz="2400" dirty="0" err="1"/>
                        <a:t>zwei</a:t>
                      </a:r>
                      <a:r>
                        <a:rPr lang="en-US" sz="2400" dirty="0"/>
                        <a:t> Workshops </a:t>
                      </a:r>
                      <a:endParaRPr lang="en-DE" sz="2400" dirty="0"/>
                    </a:p>
                  </a:txBody>
                  <a:tcPr/>
                </a:tc>
                <a:extLst>
                  <a:ext uri="{0D108BD9-81ED-4DB2-BD59-A6C34878D82A}">
                    <a16:rowId xmlns:a16="http://schemas.microsoft.com/office/drawing/2014/main" val="2068762760"/>
                  </a:ext>
                </a:extLst>
              </a:tr>
              <a:tr h="464051">
                <a:tc>
                  <a:txBody>
                    <a:bodyPr/>
                    <a:lstStyle/>
                    <a:p>
                      <a:r>
                        <a:rPr lang="en-DE" sz="2400" dirty="0"/>
                        <a:t>1</a:t>
                      </a:r>
                      <a:r>
                        <a:rPr lang="de-DE" sz="2400" dirty="0"/>
                        <a:t>2</a:t>
                      </a:r>
                      <a:r>
                        <a:rPr lang="en-DE" sz="2400" dirty="0"/>
                        <a:t>.</a:t>
                      </a:r>
                      <a:r>
                        <a:rPr lang="de-DE" sz="2400" dirty="0"/>
                        <a:t>3</a:t>
                      </a:r>
                      <a:r>
                        <a:rPr lang="en-DE" sz="2400" dirty="0"/>
                        <a:t>0-1</a:t>
                      </a:r>
                      <a:r>
                        <a:rPr lang="de-DE" sz="2400" dirty="0"/>
                        <a:t>3</a:t>
                      </a:r>
                      <a:r>
                        <a:rPr lang="en-DE" sz="2400" dirty="0"/>
                        <a:t>.00</a:t>
                      </a:r>
                    </a:p>
                  </a:txBody>
                  <a:tcPr/>
                </a:tc>
                <a:tc>
                  <a:txBody>
                    <a:bodyPr/>
                    <a:lstStyle/>
                    <a:p>
                      <a:r>
                        <a:rPr lang="en-US" sz="2400" dirty="0" err="1"/>
                        <a:t>selbstorganisierte</a:t>
                      </a:r>
                      <a:r>
                        <a:rPr lang="en-US" sz="2400" dirty="0"/>
                        <a:t> Pause</a:t>
                      </a:r>
                      <a:endParaRPr lang="en-DE" sz="2400" dirty="0"/>
                    </a:p>
                  </a:txBody>
                  <a:tcPr/>
                </a:tc>
                <a:extLst>
                  <a:ext uri="{0D108BD9-81ED-4DB2-BD59-A6C34878D82A}">
                    <a16:rowId xmlns:a16="http://schemas.microsoft.com/office/drawing/2014/main" val="3674316402"/>
                  </a:ext>
                </a:extLst>
              </a:tr>
              <a:tr h="464051">
                <a:tc>
                  <a:txBody>
                    <a:bodyPr/>
                    <a:lstStyle/>
                    <a:p>
                      <a:r>
                        <a:rPr lang="en-DE" sz="2400" dirty="0"/>
                        <a:t>1</a:t>
                      </a:r>
                      <a:r>
                        <a:rPr lang="de-DE" sz="2400" dirty="0"/>
                        <a:t>3</a:t>
                      </a:r>
                      <a:r>
                        <a:rPr lang="en-DE" sz="2400" dirty="0"/>
                        <a:t>.00-15.30</a:t>
                      </a:r>
                    </a:p>
                  </a:txBody>
                  <a:tcPr/>
                </a:tc>
                <a:tc>
                  <a:txBody>
                    <a:bodyPr/>
                    <a:lstStyle/>
                    <a:p>
                      <a:r>
                        <a:rPr lang="en-US" sz="2400" dirty="0" err="1"/>
                        <a:t>Arbeitsphase</a:t>
                      </a:r>
                      <a:r>
                        <a:rPr lang="en-US" sz="2400" dirty="0"/>
                        <a:t> 2 in </a:t>
                      </a:r>
                      <a:r>
                        <a:rPr lang="en-US" sz="2400" dirty="0" err="1"/>
                        <a:t>zwei</a:t>
                      </a:r>
                      <a:r>
                        <a:rPr lang="en-US" sz="2400" dirty="0"/>
                        <a:t> Workshops </a:t>
                      </a:r>
                      <a:endParaRPr lang="en-DE" sz="2400" dirty="0"/>
                    </a:p>
                  </a:txBody>
                  <a:tcPr/>
                </a:tc>
                <a:extLst>
                  <a:ext uri="{0D108BD9-81ED-4DB2-BD59-A6C34878D82A}">
                    <a16:rowId xmlns:a16="http://schemas.microsoft.com/office/drawing/2014/main" val="3074949185"/>
                  </a:ext>
                </a:extLst>
              </a:tr>
              <a:tr h="464051">
                <a:tc>
                  <a:txBody>
                    <a:bodyPr/>
                    <a:lstStyle/>
                    <a:p>
                      <a:r>
                        <a:rPr lang="en-DE" sz="2400" dirty="0"/>
                        <a:t>15.30-16.30</a:t>
                      </a:r>
                    </a:p>
                  </a:txBody>
                  <a:tcPr/>
                </a:tc>
                <a:tc>
                  <a:txBody>
                    <a:bodyPr/>
                    <a:lstStyle/>
                    <a:p>
                      <a:r>
                        <a:rPr lang="en-US" sz="2400" dirty="0" err="1"/>
                        <a:t>Präsentieren</a:t>
                      </a:r>
                      <a:r>
                        <a:rPr lang="en-US" sz="2400" dirty="0"/>
                        <a:t> der </a:t>
                      </a:r>
                      <a:r>
                        <a:rPr lang="en-US" sz="2400" dirty="0" err="1"/>
                        <a:t>Ergebnisse</a:t>
                      </a:r>
                      <a:endParaRPr lang="en-DE" sz="2400" dirty="0"/>
                    </a:p>
                  </a:txBody>
                  <a:tcPr/>
                </a:tc>
                <a:extLst>
                  <a:ext uri="{0D108BD9-81ED-4DB2-BD59-A6C34878D82A}">
                    <a16:rowId xmlns:a16="http://schemas.microsoft.com/office/drawing/2014/main" val="1009320103"/>
                  </a:ext>
                </a:extLst>
              </a:tr>
              <a:tr h="464051">
                <a:tc>
                  <a:txBody>
                    <a:bodyPr/>
                    <a:lstStyle/>
                    <a:p>
                      <a:r>
                        <a:rPr lang="en-DE" sz="2400" dirty="0"/>
                        <a:t>16.30</a:t>
                      </a:r>
                    </a:p>
                  </a:txBody>
                  <a:tcPr/>
                </a:tc>
                <a:tc>
                  <a:txBody>
                    <a:bodyPr/>
                    <a:lstStyle/>
                    <a:p>
                      <a:r>
                        <a:rPr lang="en-US" sz="2400" dirty="0" err="1"/>
                        <a:t>Verabschiedung</a:t>
                      </a:r>
                      <a:endParaRPr lang="en-DE" sz="2400" dirty="0"/>
                    </a:p>
                  </a:txBody>
                  <a:tcPr/>
                </a:tc>
                <a:extLst>
                  <a:ext uri="{0D108BD9-81ED-4DB2-BD59-A6C34878D82A}">
                    <a16:rowId xmlns:a16="http://schemas.microsoft.com/office/drawing/2014/main" val="2955153935"/>
                  </a:ext>
                </a:extLst>
              </a:tr>
            </a:tbl>
          </a:graphicData>
        </a:graphic>
      </p:graphicFrame>
      <p:sp>
        <p:nvSpPr>
          <p:cNvPr id="10" name="TextBox 9">
            <a:extLst>
              <a:ext uri="{FF2B5EF4-FFF2-40B4-BE49-F238E27FC236}">
                <a16:creationId xmlns:a16="http://schemas.microsoft.com/office/drawing/2014/main" id="{5637057C-7B1E-6901-6D47-193D0BDEFDBA}"/>
              </a:ext>
            </a:extLst>
          </p:cNvPr>
          <p:cNvSpPr txBox="1"/>
          <p:nvPr/>
        </p:nvSpPr>
        <p:spPr>
          <a:xfrm>
            <a:off x="12849225" y="-206294"/>
            <a:ext cx="184731" cy="369332"/>
          </a:xfrm>
          <a:prstGeom prst="rect">
            <a:avLst/>
          </a:prstGeom>
          <a:noFill/>
        </p:spPr>
        <p:txBody>
          <a:bodyPr wrap="none" rtlCol="0">
            <a:spAutoFit/>
          </a:bodyPr>
          <a:lstStyle/>
          <a:p>
            <a:endParaRPr lang="en-DE"/>
          </a:p>
        </p:txBody>
      </p:sp>
    </p:spTree>
    <p:extLst>
      <p:ext uri="{BB962C8B-B14F-4D97-AF65-F5344CB8AC3E}">
        <p14:creationId xmlns:p14="http://schemas.microsoft.com/office/powerpoint/2010/main" val="53564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3406" y="1103025"/>
            <a:ext cx="11376025" cy="648000"/>
          </a:xfrm>
        </p:spPr>
        <p:txBody>
          <a:bodyPr>
            <a:normAutofit/>
          </a:bodyPr>
          <a:lstStyle/>
          <a:p>
            <a:r>
              <a:rPr lang="de-DE" sz="2000" dirty="0">
                <a:solidFill>
                  <a:srgbClr val="00B050"/>
                </a:solidFill>
              </a:rPr>
              <a:t>Aufgabenart II: Analyse von Sachtexten</a:t>
            </a:r>
          </a:p>
        </p:txBody>
      </p:sp>
      <p:sp>
        <p:nvSpPr>
          <p:cNvPr id="3" name="Inhaltsplatzhalter 2"/>
          <p:cNvSpPr>
            <a:spLocks noGrp="1"/>
          </p:cNvSpPr>
          <p:nvPr>
            <p:ph sz="half" idx="1"/>
          </p:nvPr>
        </p:nvSpPr>
        <p:spPr>
          <a:xfrm>
            <a:off x="333767" y="1427025"/>
            <a:ext cx="11376024" cy="3311999"/>
          </a:xfrm>
        </p:spPr>
        <p:txBody>
          <a:bodyPr/>
          <a:lstStyle/>
          <a:p>
            <a:endParaRPr lang="de-DE" dirty="0"/>
          </a:p>
          <a:p>
            <a:pPr marL="457200" lvl="1" indent="0">
              <a:lnSpc>
                <a:spcPct val="150000"/>
              </a:lnSpc>
              <a:buNone/>
            </a:pPr>
            <a:r>
              <a:rPr lang="de-DE" sz="2000" dirty="0"/>
              <a:t>Die Schülerinnen und Schüler </a:t>
            </a:r>
            <a:r>
              <a:rPr lang="de-DE" sz="2000" b="1" dirty="0"/>
              <a:t>analysieren</a:t>
            </a:r>
            <a:r>
              <a:rPr lang="de-DE" sz="2000" dirty="0"/>
              <a:t> und </a:t>
            </a:r>
            <a:r>
              <a:rPr lang="de-DE" sz="2000" b="1" dirty="0"/>
              <a:t>bewerten</a:t>
            </a:r>
            <a:r>
              <a:rPr lang="de-DE" sz="2000" dirty="0"/>
              <a:t> Inhalt, Aufbau, Kernaussagen, Argumentationsstruktur, sprachliche Gestaltung, Intention und Wirkungsmöglichkeiten eines Sachtextes zu einer beruflichen und/oder gesellschaftlich bedeutsamen Problemstellung. </a:t>
            </a:r>
            <a:br>
              <a:rPr lang="de-DE" sz="2000" dirty="0"/>
            </a:br>
            <a:r>
              <a:rPr lang="de-DE" sz="2000" dirty="0"/>
              <a:t>Sie stellen ihre Untersuchungsergebnisse strukturiert und unter Beachtung schriftsprachlicher Normen dar.</a:t>
            </a: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20</a:t>
            </a:fld>
            <a:endParaRPr lang="de-DE" dirty="0"/>
          </a:p>
        </p:txBody>
      </p:sp>
      <p:pic>
        <p:nvPicPr>
          <p:cNvPr id="6" name="Picture 2" descr="1.000+ kostenlose Weiße Männchen und Männchen-Bilder - Pixabay">
            <a:extLst>
              <a:ext uri="{FF2B5EF4-FFF2-40B4-BE49-F238E27FC236}">
                <a16:creationId xmlns:a16="http://schemas.microsoft.com/office/drawing/2014/main" id="{45BA46BB-F61C-1E4F-9919-95717A46B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4103956"/>
            <a:ext cx="2255912" cy="225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7F4E8-840E-0D7E-193D-08FFEA2D603C}"/>
              </a:ext>
            </a:extLst>
          </p:cNvPr>
          <p:cNvSpPr>
            <a:spLocks noGrp="1"/>
          </p:cNvSpPr>
          <p:nvPr>
            <p:ph type="title"/>
          </p:nvPr>
        </p:nvSpPr>
        <p:spPr>
          <a:xfrm>
            <a:off x="405660" y="679748"/>
            <a:ext cx="11376025" cy="517231"/>
          </a:xfrm>
        </p:spPr>
        <p:txBody>
          <a:bodyPr>
            <a:normAutofit/>
          </a:bodyPr>
          <a:lstStyle/>
          <a:p>
            <a:r>
              <a:rPr lang="de-DE" sz="2000" dirty="0">
                <a:solidFill>
                  <a:srgbClr val="00B050"/>
                </a:solidFill>
              </a:rPr>
              <a:t>Aufgabenart II: Analyse von Sachtexten – Vorgaben für die Prüfung</a:t>
            </a:r>
          </a:p>
        </p:txBody>
      </p:sp>
      <p:sp>
        <p:nvSpPr>
          <p:cNvPr id="3" name="Inhaltsplatzhalter 2">
            <a:extLst>
              <a:ext uri="{FF2B5EF4-FFF2-40B4-BE49-F238E27FC236}">
                <a16:creationId xmlns:a16="http://schemas.microsoft.com/office/drawing/2014/main" id="{F9176EB4-F239-88BF-AD86-9D8B5091E373}"/>
              </a:ext>
            </a:extLst>
          </p:cNvPr>
          <p:cNvSpPr>
            <a:spLocks noGrp="1"/>
          </p:cNvSpPr>
          <p:nvPr>
            <p:ph sz="half" idx="1"/>
          </p:nvPr>
        </p:nvSpPr>
        <p:spPr/>
        <p:txBody>
          <a:bodyPr/>
          <a:lstStyle/>
          <a:p>
            <a:pPr fontAlgn="t"/>
            <a:r>
              <a:rPr lang="de-DE" dirty="0"/>
              <a:t> </a:t>
            </a:r>
          </a:p>
        </p:txBody>
      </p:sp>
      <p:sp>
        <p:nvSpPr>
          <p:cNvPr id="4" name="Fußzeilenplatzhalter 3">
            <a:extLst>
              <a:ext uri="{FF2B5EF4-FFF2-40B4-BE49-F238E27FC236}">
                <a16:creationId xmlns:a16="http://schemas.microsoft.com/office/drawing/2014/main" id="{7FAB675F-CE19-C8DF-A6B2-355FDF8EE070}"/>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3E77B9CB-F1F7-29EE-285A-3D623E9B198B}"/>
              </a:ext>
            </a:extLst>
          </p:cNvPr>
          <p:cNvSpPr>
            <a:spLocks noGrp="1"/>
          </p:cNvSpPr>
          <p:nvPr>
            <p:ph type="sldNum" sz="quarter" idx="4"/>
          </p:nvPr>
        </p:nvSpPr>
        <p:spPr/>
        <p:txBody>
          <a:bodyPr/>
          <a:lstStyle/>
          <a:p>
            <a:fld id="{46DDF9AE-9AF3-49DF-8E53-FD59C28FFFFB}" type="slidenum">
              <a:rPr lang="de-DE" smtClean="0"/>
              <a:pPr/>
              <a:t>21</a:t>
            </a:fld>
            <a:endParaRPr lang="de-DE" dirty="0"/>
          </a:p>
        </p:txBody>
      </p:sp>
      <p:graphicFrame>
        <p:nvGraphicFramePr>
          <p:cNvPr id="9" name="Tabelle 9">
            <a:extLst>
              <a:ext uri="{FF2B5EF4-FFF2-40B4-BE49-F238E27FC236}">
                <a16:creationId xmlns:a16="http://schemas.microsoft.com/office/drawing/2014/main" id="{9339A7D2-5B99-89BE-EAD2-BA0DC56753D9}"/>
              </a:ext>
            </a:extLst>
          </p:cNvPr>
          <p:cNvGraphicFramePr>
            <a:graphicFrameLocks noGrp="1"/>
          </p:cNvGraphicFramePr>
          <p:nvPr>
            <p:extLst>
              <p:ext uri="{D42A27DB-BD31-4B8C-83A1-F6EECF244321}">
                <p14:modId xmlns:p14="http://schemas.microsoft.com/office/powerpoint/2010/main" val="2811404049"/>
              </p:ext>
            </p:extLst>
          </p:nvPr>
        </p:nvGraphicFramePr>
        <p:xfrm>
          <a:off x="359627" y="1168039"/>
          <a:ext cx="11472746" cy="5281779"/>
        </p:xfrm>
        <a:graphic>
          <a:graphicData uri="http://schemas.openxmlformats.org/drawingml/2006/table">
            <a:tbl>
              <a:tblPr firstRow="1" bandRow="1">
                <a:tableStyleId>{22838BEF-8BB2-4498-84A7-C5851F593DF1}</a:tableStyleId>
              </a:tblPr>
              <a:tblGrid>
                <a:gridCol w="2640029">
                  <a:extLst>
                    <a:ext uri="{9D8B030D-6E8A-4147-A177-3AD203B41FA5}">
                      <a16:colId xmlns:a16="http://schemas.microsoft.com/office/drawing/2014/main" val="1617259006"/>
                    </a:ext>
                  </a:extLst>
                </a:gridCol>
                <a:gridCol w="8832717">
                  <a:extLst>
                    <a:ext uri="{9D8B030D-6E8A-4147-A177-3AD203B41FA5}">
                      <a16:colId xmlns:a16="http://schemas.microsoft.com/office/drawing/2014/main" val="18774571"/>
                    </a:ext>
                  </a:extLst>
                </a:gridCol>
              </a:tblGrid>
              <a:tr h="2995779">
                <a:tc>
                  <a:txBody>
                    <a:bodyPr/>
                    <a:lstStyle/>
                    <a:p>
                      <a:r>
                        <a:rPr lang="de-DE" sz="1800" b="1" dirty="0">
                          <a:latin typeface="+mn-lt"/>
                        </a:rPr>
                        <a:t>Textgrundlage</a:t>
                      </a:r>
                    </a:p>
                    <a:p>
                      <a:r>
                        <a:rPr lang="de-DE" sz="1800" b="0" dirty="0">
                          <a:latin typeface="+mn-lt"/>
                        </a:rPr>
                        <a:t>(z. B. Zeitungsartikel, Kommentar, Glosse, Werbeanzeige,...)</a:t>
                      </a:r>
                    </a:p>
                  </a:txBody>
                  <a:tcPr/>
                </a:tc>
                <a:tc>
                  <a:txBody>
                    <a:bodyPr/>
                    <a:lstStyle/>
                    <a:p>
                      <a:r>
                        <a:rPr lang="de-DE" sz="1800" b="0" dirty="0">
                          <a:latin typeface="+mn-lt"/>
                        </a:rPr>
                        <a:t>Richtwert: nicht mehr als 900 Wörter.</a:t>
                      </a:r>
                      <a:br>
                        <a:rPr lang="de-DE" sz="1800" b="0" dirty="0">
                          <a:latin typeface="+mn-lt"/>
                        </a:rPr>
                      </a:br>
                      <a:endParaRPr lang="de-DE" sz="1800" b="0" dirty="0">
                        <a:latin typeface="+mn-lt"/>
                      </a:endParaRPr>
                    </a:p>
                    <a:p>
                      <a:r>
                        <a:rPr lang="de-DE" sz="1800" b="0" dirty="0">
                          <a:latin typeface="+mn-lt"/>
                        </a:rPr>
                        <a:t>Quellenangabe ist ausgewiesen.</a:t>
                      </a:r>
                    </a:p>
                    <a:p>
                      <a:br>
                        <a:rPr lang="en-US" sz="1800" b="0" dirty="0">
                          <a:latin typeface="+mn-lt"/>
                        </a:rPr>
                      </a:br>
                      <a:r>
                        <a:rPr lang="en-US" sz="1800" b="0" dirty="0" err="1">
                          <a:latin typeface="+mn-lt"/>
                        </a:rPr>
                        <a:t>Nicht</a:t>
                      </a:r>
                      <a:r>
                        <a:rPr lang="en-US" sz="1800" b="0" dirty="0">
                          <a:latin typeface="+mn-lt"/>
                        </a:rPr>
                        <a:t> </a:t>
                      </a:r>
                      <a:r>
                        <a:rPr lang="en-US" sz="1800" b="0" dirty="0" err="1">
                          <a:latin typeface="+mn-lt"/>
                        </a:rPr>
                        <a:t>älter</a:t>
                      </a:r>
                      <a:r>
                        <a:rPr lang="en-US" sz="1800" b="0" dirty="0">
                          <a:latin typeface="+mn-lt"/>
                        </a:rPr>
                        <a:t> </a:t>
                      </a:r>
                      <a:r>
                        <a:rPr lang="en-US" sz="1800" b="0" dirty="0" err="1">
                          <a:latin typeface="+mn-lt"/>
                        </a:rPr>
                        <a:t>als</a:t>
                      </a:r>
                      <a:r>
                        <a:rPr lang="en-US" sz="1800" b="0" dirty="0">
                          <a:latin typeface="+mn-lt"/>
                        </a:rPr>
                        <a:t> 5 Jahre.</a:t>
                      </a:r>
                      <a:endParaRPr lang="de-DE" sz="1800" b="0" dirty="0">
                        <a:latin typeface="+mn-lt"/>
                      </a:endParaRPr>
                    </a:p>
                    <a:p>
                      <a:endParaRPr lang="de-DE" sz="1800" b="0" dirty="0">
                        <a:latin typeface="+mn-lt"/>
                      </a:endParaRPr>
                    </a:p>
                    <a:p>
                      <a:r>
                        <a:rPr lang="en-US" sz="1800" b="1" dirty="0" err="1">
                          <a:latin typeface="+mn-lt"/>
                        </a:rPr>
                        <a:t>Werbeanzeige</a:t>
                      </a:r>
                      <a:r>
                        <a:rPr lang="en-US" sz="1800" b="0" dirty="0">
                          <a:latin typeface="+mn-lt"/>
                        </a:rPr>
                        <a:t> </a:t>
                      </a:r>
                      <a:r>
                        <a:rPr lang="en-US" sz="1800" b="0" dirty="0" err="1">
                          <a:latin typeface="+mn-lt"/>
                        </a:rPr>
                        <a:t>ist</a:t>
                      </a:r>
                      <a:r>
                        <a:rPr lang="en-US" sz="1800" b="0" dirty="0">
                          <a:latin typeface="+mn-lt"/>
                        </a:rPr>
                        <a:t> </a:t>
                      </a:r>
                      <a:r>
                        <a:rPr lang="en-US" sz="1800" b="0" dirty="0" err="1">
                          <a:latin typeface="+mn-lt"/>
                        </a:rPr>
                        <a:t>farbig</a:t>
                      </a:r>
                      <a:r>
                        <a:rPr lang="en-US" sz="1800" b="0" dirty="0">
                          <a:latin typeface="+mn-lt"/>
                        </a:rPr>
                        <a:t> </a:t>
                      </a:r>
                      <a:r>
                        <a:rPr lang="en-US" sz="1800" b="0" dirty="0" err="1">
                          <a:latin typeface="+mn-lt"/>
                        </a:rPr>
                        <a:t>gedruckt</a:t>
                      </a:r>
                      <a:r>
                        <a:rPr lang="en-US" sz="1800" b="0" dirty="0">
                          <a:latin typeface="+mn-lt"/>
                        </a:rPr>
                        <a:t>, </a:t>
                      </a:r>
                      <a:r>
                        <a:rPr lang="en-US" sz="1800" b="0" dirty="0" err="1">
                          <a:latin typeface="+mn-lt"/>
                        </a:rPr>
                        <a:t>lesbar</a:t>
                      </a:r>
                      <a:r>
                        <a:rPr lang="en-US" sz="1800" b="0" dirty="0">
                          <a:latin typeface="+mn-lt"/>
                        </a:rPr>
                        <a:t> und </a:t>
                      </a:r>
                      <a:r>
                        <a:rPr lang="en-US" sz="1800" b="0" dirty="0" err="1">
                          <a:latin typeface="+mn-lt"/>
                        </a:rPr>
                        <a:t>mit</a:t>
                      </a:r>
                      <a:r>
                        <a:rPr lang="en-US" sz="1800" b="0" dirty="0">
                          <a:latin typeface="+mn-lt"/>
                        </a:rPr>
                        <a:t> </a:t>
                      </a:r>
                      <a:r>
                        <a:rPr lang="en-US" sz="1800" b="0" dirty="0" err="1">
                          <a:latin typeface="+mn-lt"/>
                        </a:rPr>
                        <a:t>Zeilenangaben</a:t>
                      </a:r>
                      <a:r>
                        <a:rPr lang="en-US" sz="1800" b="0" dirty="0">
                          <a:latin typeface="+mn-lt"/>
                        </a:rPr>
                        <a:t> </a:t>
                      </a:r>
                      <a:r>
                        <a:rPr lang="en-US" sz="1800" b="0" dirty="0" err="1">
                          <a:latin typeface="+mn-lt"/>
                        </a:rPr>
                        <a:t>versehen</a:t>
                      </a:r>
                      <a:r>
                        <a:rPr lang="en-US" sz="1800" b="0" dirty="0">
                          <a:latin typeface="+mn-lt"/>
                        </a:rPr>
                        <a:t>,</a:t>
                      </a:r>
                      <a:r>
                        <a:rPr lang="en-US" sz="1800" b="0" baseline="0" dirty="0">
                          <a:latin typeface="+mn-lt"/>
                        </a:rPr>
                        <a:t> </a:t>
                      </a:r>
                      <a:r>
                        <a:rPr lang="en-US" sz="1800" b="0" baseline="0" dirty="0" err="1">
                          <a:latin typeface="+mn-lt"/>
                        </a:rPr>
                        <a:t>mindestens</a:t>
                      </a:r>
                      <a:r>
                        <a:rPr lang="en-US" sz="1800" b="0" baseline="0" dirty="0">
                          <a:latin typeface="+mn-lt"/>
                        </a:rPr>
                        <a:t> 90 </a:t>
                      </a:r>
                      <a:r>
                        <a:rPr lang="en-US" sz="1800" b="0" baseline="0" dirty="0" err="1">
                          <a:latin typeface="+mn-lt"/>
                        </a:rPr>
                        <a:t>Wörter</a:t>
                      </a:r>
                      <a:r>
                        <a:rPr lang="en-US" sz="1800" b="0" baseline="0" dirty="0">
                          <a:latin typeface="+mn-lt"/>
                        </a:rPr>
                        <a:t>.</a:t>
                      </a:r>
                      <a:endParaRPr lang="de-DE" sz="1800" b="0" dirty="0">
                        <a:latin typeface="+mn-lt"/>
                      </a:endParaRPr>
                    </a:p>
                    <a:p>
                      <a:endParaRPr lang="de-DE" sz="1800" b="0" dirty="0">
                        <a:latin typeface="+mn-lt"/>
                      </a:endParaRPr>
                    </a:p>
                    <a:p>
                      <a:r>
                        <a:rPr lang="de-DE" sz="1800" b="0" dirty="0">
                          <a:latin typeface="+mn-lt"/>
                        </a:rPr>
                        <a:t>Höchstens</a:t>
                      </a:r>
                      <a:r>
                        <a:rPr lang="de-DE" sz="1800" b="0" baseline="0" dirty="0">
                          <a:latin typeface="+mn-lt"/>
                        </a:rPr>
                        <a:t> </a:t>
                      </a:r>
                      <a:r>
                        <a:rPr lang="de-DE" sz="1800" b="0" dirty="0">
                          <a:latin typeface="+mn-lt"/>
                        </a:rPr>
                        <a:t>drei Binnenkürzungen. Bei Binnenkürzungen</a:t>
                      </a:r>
                      <a:r>
                        <a:rPr lang="de-DE" sz="1800" b="0" baseline="0" dirty="0">
                          <a:latin typeface="+mn-lt"/>
                        </a:rPr>
                        <a:t> </a:t>
                      </a:r>
                      <a:r>
                        <a:rPr lang="de-DE" sz="1800" b="0" dirty="0">
                          <a:latin typeface="+mn-lt"/>
                        </a:rPr>
                        <a:t>Originaltexte beifügen.</a:t>
                      </a:r>
                    </a:p>
                  </a:txBody>
                  <a:tcPr/>
                </a:tc>
                <a:extLst>
                  <a:ext uri="{0D108BD9-81ED-4DB2-BD59-A6C34878D82A}">
                    <a16:rowId xmlns:a16="http://schemas.microsoft.com/office/drawing/2014/main" val="778225353"/>
                  </a:ext>
                </a:extLst>
              </a:tr>
              <a:tr h="2217510">
                <a:tc>
                  <a:txBody>
                    <a:bodyPr/>
                    <a:lstStyle/>
                    <a:p>
                      <a:r>
                        <a:rPr lang="de-DE" sz="1800" b="1" dirty="0">
                          <a:latin typeface="+mn-lt"/>
                        </a:rPr>
                        <a:t>Aufgabenstellung</a:t>
                      </a:r>
                      <a:endParaRPr lang="de-DE" sz="1800" b="1" dirty="0">
                        <a:solidFill>
                          <a:schemeClr val="tx1"/>
                        </a:solidFill>
                        <a:latin typeface="+mn-lt"/>
                      </a:endParaRPr>
                    </a:p>
                  </a:txBody>
                  <a:tcPr/>
                </a:tc>
                <a:tc>
                  <a:txBody>
                    <a:bodyPr/>
                    <a:lstStyle/>
                    <a:p>
                      <a:r>
                        <a:rPr lang="de-DE" sz="1800" b="0" dirty="0">
                          <a:latin typeface="+mn-lt"/>
                        </a:rPr>
                        <a:t>Komplex, höchstens drei Teilaufgaben / </a:t>
                      </a:r>
                      <a:r>
                        <a:rPr lang="de-DE" sz="1800" b="0" dirty="0" err="1">
                          <a:latin typeface="+mn-lt"/>
                        </a:rPr>
                        <a:t>Aspektierungen</a:t>
                      </a:r>
                      <a:r>
                        <a:rPr lang="de-DE" sz="1800" b="0" dirty="0">
                          <a:latin typeface="+mn-lt"/>
                        </a:rPr>
                        <a:t>.</a:t>
                      </a:r>
                    </a:p>
                    <a:p>
                      <a:endParaRPr lang="de-DE" sz="1800" b="0" dirty="0">
                        <a:latin typeface="+mn-lt"/>
                      </a:endParaRPr>
                    </a:p>
                    <a:p>
                      <a:r>
                        <a:rPr lang="de-DE" sz="1800" b="0" dirty="0">
                          <a:latin typeface="+mn-lt"/>
                        </a:rPr>
                        <a:t>Eigenständige Bearbeitung zulassen.</a:t>
                      </a:r>
                    </a:p>
                    <a:p>
                      <a:endParaRPr lang="de-DE" sz="1800" b="0" dirty="0">
                        <a:latin typeface="+mn-lt"/>
                      </a:endParaRPr>
                    </a:p>
                    <a:p>
                      <a:r>
                        <a:rPr lang="de-DE" sz="1800" b="0" dirty="0">
                          <a:latin typeface="+mn-lt"/>
                        </a:rPr>
                        <a:t>Einfügen in einen situativen Kontext (Handlungssituation).</a:t>
                      </a:r>
                    </a:p>
                    <a:p>
                      <a:endParaRPr lang="de-DE" sz="1800" b="0" dirty="0">
                        <a:latin typeface="+mn-lt"/>
                      </a:endParaRPr>
                    </a:p>
                    <a:p>
                      <a:r>
                        <a:rPr lang="de-DE" sz="1800" b="0" dirty="0">
                          <a:latin typeface="+mn-lt"/>
                        </a:rPr>
                        <a:t>Die Bewertung ist für die Schüler/-innen transparent.</a:t>
                      </a:r>
                    </a:p>
                    <a:p>
                      <a:endParaRPr lang="de-DE" sz="1800" dirty="0">
                        <a:latin typeface="+mn-lt"/>
                      </a:endParaRPr>
                    </a:p>
                  </a:txBody>
                  <a:tcPr/>
                </a:tc>
                <a:extLst>
                  <a:ext uri="{0D108BD9-81ED-4DB2-BD59-A6C34878D82A}">
                    <a16:rowId xmlns:a16="http://schemas.microsoft.com/office/drawing/2014/main" val="3247304256"/>
                  </a:ext>
                </a:extLst>
              </a:tr>
            </a:tbl>
          </a:graphicData>
        </a:graphic>
      </p:graphicFrame>
    </p:spTree>
    <p:extLst>
      <p:ext uri="{BB962C8B-B14F-4D97-AF65-F5344CB8AC3E}">
        <p14:creationId xmlns:p14="http://schemas.microsoft.com/office/powerpoint/2010/main" val="52683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8C377-6C3A-278F-ADAF-772F14D358D1}"/>
              </a:ext>
            </a:extLst>
          </p:cNvPr>
          <p:cNvSpPr>
            <a:spLocks noGrp="1"/>
          </p:cNvSpPr>
          <p:nvPr>
            <p:ph type="title"/>
          </p:nvPr>
        </p:nvSpPr>
        <p:spPr>
          <a:xfrm>
            <a:off x="405660" y="908720"/>
            <a:ext cx="11376025" cy="634208"/>
          </a:xfrm>
        </p:spPr>
        <p:txBody>
          <a:bodyPr>
            <a:normAutofit/>
          </a:bodyPr>
          <a:lstStyle/>
          <a:p>
            <a:r>
              <a:rPr lang="de-DE" sz="2000" dirty="0">
                <a:solidFill>
                  <a:srgbClr val="00B050"/>
                </a:solidFill>
              </a:rPr>
              <a:t>Aufgabenart II: Analyse von Sachtexten – Vorgaben für die Prüfung</a:t>
            </a:r>
            <a:endParaRPr lang="de-DE" sz="2000" dirty="0"/>
          </a:p>
        </p:txBody>
      </p:sp>
      <p:graphicFrame>
        <p:nvGraphicFramePr>
          <p:cNvPr id="6" name="Tabelle 6">
            <a:extLst>
              <a:ext uri="{FF2B5EF4-FFF2-40B4-BE49-F238E27FC236}">
                <a16:creationId xmlns:a16="http://schemas.microsoft.com/office/drawing/2014/main" id="{89FFC70A-9DE7-0789-B9D6-8EEA961F57EF}"/>
              </a:ext>
            </a:extLst>
          </p:cNvPr>
          <p:cNvGraphicFramePr>
            <a:graphicFrameLocks noGrp="1"/>
          </p:cNvGraphicFramePr>
          <p:nvPr>
            <p:ph sz="half" idx="1"/>
            <p:extLst>
              <p:ext uri="{D42A27DB-BD31-4B8C-83A1-F6EECF244321}">
                <p14:modId xmlns:p14="http://schemas.microsoft.com/office/powerpoint/2010/main" val="2076867981"/>
              </p:ext>
            </p:extLst>
          </p:nvPr>
        </p:nvGraphicFramePr>
        <p:xfrm>
          <a:off x="406400" y="1844824"/>
          <a:ext cx="11376024" cy="4145280"/>
        </p:xfrm>
        <a:graphic>
          <a:graphicData uri="http://schemas.openxmlformats.org/drawingml/2006/table">
            <a:tbl>
              <a:tblPr firstRow="1" bandRow="1">
                <a:tableStyleId>{22838BEF-8BB2-4498-84A7-C5851F593DF1}</a:tableStyleId>
              </a:tblPr>
              <a:tblGrid>
                <a:gridCol w="2593256">
                  <a:extLst>
                    <a:ext uri="{9D8B030D-6E8A-4147-A177-3AD203B41FA5}">
                      <a16:colId xmlns:a16="http://schemas.microsoft.com/office/drawing/2014/main" val="861426739"/>
                    </a:ext>
                  </a:extLst>
                </a:gridCol>
                <a:gridCol w="8782768">
                  <a:extLst>
                    <a:ext uri="{9D8B030D-6E8A-4147-A177-3AD203B41FA5}">
                      <a16:colId xmlns:a16="http://schemas.microsoft.com/office/drawing/2014/main" val="1586110771"/>
                    </a:ext>
                  </a:extLst>
                </a:gridCol>
              </a:tblGrid>
              <a:tr h="4017814">
                <a:tc>
                  <a:txBody>
                    <a:bodyPr/>
                    <a:lstStyle/>
                    <a:p>
                      <a:r>
                        <a:rPr lang="de-DE" dirty="0"/>
                        <a:t>Erwartungshorizont</a:t>
                      </a:r>
                      <a:endParaRPr lang="de-DE" dirty="0">
                        <a:solidFill>
                          <a:schemeClr val="tx1"/>
                        </a:solidFill>
                      </a:endParaRPr>
                    </a:p>
                  </a:txBody>
                  <a:tcPr/>
                </a:tc>
                <a:tc>
                  <a:txBody>
                    <a:bodyPr/>
                    <a:lstStyle/>
                    <a:p>
                      <a:r>
                        <a:rPr lang="de-DE" b="0" dirty="0"/>
                        <a:t>Nachweis der erwarteten Schüler/-</a:t>
                      </a:r>
                      <a:r>
                        <a:rPr lang="de-DE" b="0" dirty="0" err="1"/>
                        <a:t>innenleistung</a:t>
                      </a:r>
                      <a:r>
                        <a:rPr lang="de-DE" b="0" dirty="0"/>
                        <a:t> in strukturierter Form:</a:t>
                      </a:r>
                    </a:p>
                    <a:p>
                      <a:r>
                        <a:rPr lang="de-DE" b="0" dirty="0"/>
                        <a:t>Analyse und Bewertung von Kernaussagen, Aufbau, Argumentationsstruktur, der sprachlichen Gestaltung, Intention und Wirkungsmöglichkeiten.</a:t>
                      </a:r>
                    </a:p>
                    <a:p>
                      <a:endParaRPr lang="de-DE" b="0" dirty="0"/>
                    </a:p>
                    <a:p>
                      <a:r>
                        <a:rPr lang="de-DE" b="0" dirty="0"/>
                        <a:t>Konkrete Lösungsansätze (ggf. Zitate, Zeilenangaben).</a:t>
                      </a:r>
                    </a:p>
                    <a:p>
                      <a:endParaRPr lang="de-DE" b="0" dirty="0"/>
                    </a:p>
                    <a:p>
                      <a:pPr lvl="0"/>
                      <a:r>
                        <a:rPr lang="de-DE" sz="2000" b="0" i="1" dirty="0"/>
                        <a:t>Inhaltliche Leistung: 70%</a:t>
                      </a:r>
                    </a:p>
                    <a:p>
                      <a:pPr lvl="1"/>
                      <a:br>
                        <a:rPr lang="de-DE" sz="2000" b="0" i="1" dirty="0"/>
                      </a:br>
                      <a:r>
                        <a:rPr lang="de-DE" sz="2000" b="0" dirty="0"/>
                        <a:t>Angabe Richtwerte der Anforderungsbereiche (AFB): </a:t>
                      </a:r>
                      <a:br>
                        <a:rPr lang="de-DE" sz="2000" b="0" dirty="0"/>
                      </a:br>
                      <a:r>
                        <a:rPr lang="de-DE" sz="2000" b="0" dirty="0"/>
                        <a:t>AFB I 30%, AFB II 40 %, AFB III  30%</a:t>
                      </a:r>
                    </a:p>
                    <a:p>
                      <a:pPr marL="0" indent="0">
                        <a:buFontTx/>
                        <a:buNone/>
                      </a:pPr>
                      <a:endParaRPr lang="de-DE" sz="2000" b="0" dirty="0"/>
                    </a:p>
                    <a:p>
                      <a:pPr marL="0" indent="0">
                        <a:buFontTx/>
                        <a:buNone/>
                      </a:pPr>
                      <a:r>
                        <a:rPr lang="de-DE" sz="2000" b="0" i="1" dirty="0"/>
                        <a:t>Darstellungsleistung: 30 %</a:t>
                      </a:r>
                      <a:br>
                        <a:rPr lang="de-DE" sz="2000" b="0" dirty="0"/>
                      </a:br>
                      <a:endParaRPr lang="de-DE" sz="2000" b="0" dirty="0">
                        <a:solidFill>
                          <a:schemeClr val="tx1"/>
                        </a:solidFill>
                      </a:endParaRPr>
                    </a:p>
                    <a:p>
                      <a:endParaRPr lang="de-DE" dirty="0">
                        <a:solidFill>
                          <a:schemeClr val="tx1"/>
                        </a:solidFill>
                      </a:endParaRPr>
                    </a:p>
                  </a:txBody>
                  <a:tcPr/>
                </a:tc>
                <a:extLst>
                  <a:ext uri="{0D108BD9-81ED-4DB2-BD59-A6C34878D82A}">
                    <a16:rowId xmlns:a16="http://schemas.microsoft.com/office/drawing/2014/main" val="80305791"/>
                  </a:ext>
                </a:extLst>
              </a:tr>
            </a:tbl>
          </a:graphicData>
        </a:graphic>
      </p:graphicFrame>
      <p:sp>
        <p:nvSpPr>
          <p:cNvPr id="4" name="Fußzeilenplatzhalter 3">
            <a:extLst>
              <a:ext uri="{FF2B5EF4-FFF2-40B4-BE49-F238E27FC236}">
                <a16:creationId xmlns:a16="http://schemas.microsoft.com/office/drawing/2014/main" id="{5C789D89-74F7-2003-8866-AC97EBBA61F4}"/>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954285F6-6C5E-2FDD-3F79-D4AF4168E887}"/>
              </a:ext>
            </a:extLst>
          </p:cNvPr>
          <p:cNvSpPr>
            <a:spLocks noGrp="1"/>
          </p:cNvSpPr>
          <p:nvPr>
            <p:ph type="sldNum" sz="quarter" idx="4"/>
          </p:nvPr>
        </p:nvSpPr>
        <p:spPr/>
        <p:txBody>
          <a:bodyPr/>
          <a:lstStyle/>
          <a:p>
            <a:fld id="{46DDF9AE-9AF3-49DF-8E53-FD59C28FFFFB}" type="slidenum">
              <a:rPr lang="de-DE" smtClean="0"/>
              <a:pPr/>
              <a:t>22</a:t>
            </a:fld>
            <a:endParaRPr lang="de-DE" dirty="0"/>
          </a:p>
        </p:txBody>
      </p:sp>
    </p:spTree>
    <p:extLst>
      <p:ext uri="{BB962C8B-B14F-4D97-AF65-F5344CB8AC3E}">
        <p14:creationId xmlns:p14="http://schemas.microsoft.com/office/powerpoint/2010/main" val="3905351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021" y="980728"/>
            <a:ext cx="11376025" cy="648000"/>
          </a:xfrm>
        </p:spPr>
        <p:txBody>
          <a:bodyPr/>
          <a:lstStyle/>
          <a:p>
            <a:r>
              <a:rPr lang="en-US" dirty="0" err="1">
                <a:solidFill>
                  <a:srgbClr val="00B050"/>
                </a:solidFill>
              </a:rPr>
              <a:t>Aufgabenart</a:t>
            </a:r>
            <a:r>
              <a:rPr lang="en-US" dirty="0">
                <a:solidFill>
                  <a:srgbClr val="00B050"/>
                </a:solidFill>
              </a:rPr>
              <a:t> II: </a:t>
            </a:r>
            <a:r>
              <a:rPr lang="en-US" dirty="0" err="1">
                <a:solidFill>
                  <a:srgbClr val="00B050"/>
                </a:solidFill>
              </a:rPr>
              <a:t>Analyse</a:t>
            </a:r>
            <a:r>
              <a:rPr lang="en-US" dirty="0">
                <a:solidFill>
                  <a:srgbClr val="00B050"/>
                </a:solidFill>
              </a:rPr>
              <a:t> von </a:t>
            </a:r>
            <a:r>
              <a:rPr lang="en-US" dirty="0" err="1">
                <a:solidFill>
                  <a:srgbClr val="00B050"/>
                </a:solidFill>
              </a:rPr>
              <a:t>Sachtexten</a:t>
            </a:r>
            <a:endParaRPr lang="de-DE" dirty="0">
              <a:solidFill>
                <a:srgbClr val="00B050"/>
              </a:solidFill>
            </a:endParaRPr>
          </a:p>
        </p:txBody>
      </p:sp>
      <p:sp>
        <p:nvSpPr>
          <p:cNvPr id="3" name="Inhaltsplatzhalter 2"/>
          <p:cNvSpPr>
            <a:spLocks noGrp="1"/>
          </p:cNvSpPr>
          <p:nvPr>
            <p:ph sz="half" idx="1"/>
          </p:nvPr>
        </p:nvSpPr>
        <p:spPr>
          <a:xfrm>
            <a:off x="379022" y="1664838"/>
            <a:ext cx="11376024" cy="3311999"/>
          </a:xfrm>
        </p:spPr>
        <p:txBody>
          <a:bodyPr/>
          <a:lstStyle/>
          <a:p>
            <a:r>
              <a:rPr lang="en-US" dirty="0" err="1"/>
              <a:t>Handlungssituation</a:t>
            </a:r>
            <a:r>
              <a:rPr lang="en-US" dirty="0"/>
              <a:t> </a:t>
            </a:r>
            <a:r>
              <a:rPr lang="en-US" dirty="0" err="1"/>
              <a:t>Beispiel</a:t>
            </a:r>
            <a:r>
              <a:rPr lang="en-US" dirty="0"/>
              <a:t> </a:t>
            </a:r>
            <a:r>
              <a:rPr lang="en-US" dirty="0" err="1"/>
              <a:t>Werbeanzeige</a:t>
            </a:r>
            <a:endParaRPr lang="en-US" dirty="0"/>
          </a:p>
          <a:p>
            <a:r>
              <a:rPr lang="de-DE" dirty="0"/>
              <a:t>Text: Werbeanzeige REWE/Tafel (</a:t>
            </a:r>
            <a:r>
              <a:rPr lang="de-DE" sz="1200" dirty="0"/>
              <a:t>Quelle: Zeitschrift „Couch“, Ausgabe Dezember 2020, Seite 11)</a:t>
            </a:r>
          </a:p>
          <a:p>
            <a:endParaRPr lang="de-DE" sz="900" dirty="0"/>
          </a:p>
          <a:p>
            <a:r>
              <a:rPr lang="de-DE" dirty="0"/>
              <a:t>Situation: Sie sind </a:t>
            </a:r>
            <a:r>
              <a:rPr lang="de-DE" dirty="0">
                <a:solidFill>
                  <a:schemeClr val="accent4">
                    <a:lumMod val="75000"/>
                  </a:schemeClr>
                </a:solidFill>
              </a:rPr>
              <a:t>Auszubildende/</a:t>
            </a:r>
            <a:r>
              <a:rPr lang="de-DE" dirty="0" err="1">
                <a:solidFill>
                  <a:schemeClr val="accent4">
                    <a:lumMod val="75000"/>
                  </a:schemeClr>
                </a:solidFill>
              </a:rPr>
              <a:t>r</a:t>
            </a:r>
            <a:r>
              <a:rPr lang="de-DE" dirty="0">
                <a:solidFill>
                  <a:schemeClr val="accent4">
                    <a:lumMod val="75000"/>
                  </a:schemeClr>
                </a:solidFill>
              </a:rPr>
              <a:t> im Einzelhandel </a:t>
            </a:r>
            <a:r>
              <a:rPr lang="de-DE" dirty="0">
                <a:solidFill>
                  <a:srgbClr val="0070C0"/>
                </a:solidFill>
              </a:rPr>
              <a:t>in einer Filiale der REWE GmbH in Krefeld</a:t>
            </a:r>
            <a:r>
              <a:rPr lang="de-DE" dirty="0"/>
              <a:t>. </a:t>
            </a:r>
            <a:r>
              <a:rPr lang="de-DE" dirty="0">
                <a:solidFill>
                  <a:srgbClr val="0070C0"/>
                </a:solidFill>
              </a:rPr>
              <a:t>Das Unternehmen kooperiert seit einigen Jahren mit der Tafel, die Lebensmittelspenden an bedürftige Bürgerinnen und Bürger verteilt.</a:t>
            </a:r>
            <a:r>
              <a:rPr lang="de-DE" dirty="0">
                <a:solidFill>
                  <a:srgbClr val="B48900"/>
                </a:solidFill>
              </a:rPr>
              <a:t> Das Unternehmen möchte mit der Schaltung einer Werbeanzeige sein Image verbessern</a:t>
            </a:r>
            <a:r>
              <a:rPr lang="de-DE" dirty="0"/>
              <a:t>. </a:t>
            </a:r>
            <a:r>
              <a:rPr lang="de-DE" dirty="0">
                <a:solidFill>
                  <a:srgbClr val="E2001A"/>
                </a:solidFill>
              </a:rPr>
              <a:t>Die Filialleiter haben die Aufgabe den Entwurf der Werbung ausgewählten Mitarbeitern vorzulegen. Da Ihrem Filialleiter bekannt ist, dass Sie in Ihrer Abschlussklausur im Fach Deutsch eine Werbeanalyse schreiben mussten, wählt er Sie aus. </a:t>
            </a:r>
            <a:r>
              <a:rPr lang="de-DE" dirty="0">
                <a:solidFill>
                  <a:srgbClr val="00B050"/>
                </a:solidFill>
              </a:rPr>
              <a:t>Sie sollen nun die vorgelegte Werbung analysieren und beurteilen, ob es sich bei der vorgelegten Werbung um eine gelungene handelt</a:t>
            </a:r>
            <a:r>
              <a:rPr lang="de-DE" dirty="0"/>
              <a:t>.</a:t>
            </a:r>
          </a:p>
          <a:p>
            <a:endParaRPr lang="de-DE" sz="1050" dirty="0"/>
          </a:p>
          <a:p>
            <a:r>
              <a:rPr lang="de-DE" dirty="0"/>
              <a:t>Aufgabenstellung: </a:t>
            </a:r>
            <a:r>
              <a:rPr lang="de-DE" b="1" dirty="0"/>
              <a:t>Analysieren</a:t>
            </a:r>
            <a:r>
              <a:rPr lang="de-DE" dirty="0"/>
              <a:t> Sie die Werbeanzeige der REWE-Einzelhandelskette (60 Punkte) und </a:t>
            </a:r>
            <a:r>
              <a:rPr lang="de-DE" b="1" dirty="0"/>
              <a:t>nehmen</a:t>
            </a:r>
            <a:r>
              <a:rPr lang="de-DE" dirty="0"/>
              <a:t> Sie </a:t>
            </a:r>
            <a:r>
              <a:rPr lang="de-DE" b="1" dirty="0"/>
              <a:t>Stellung</a:t>
            </a:r>
            <a:r>
              <a:rPr lang="de-DE" dirty="0"/>
              <a:t> unter der Berücksichtigung des Arbeitsauftrags Ihres Filialleiters (10 Punkte).</a:t>
            </a:r>
          </a:p>
          <a:p>
            <a:endParaRPr lang="de-DE" dirty="0"/>
          </a:p>
          <a:p>
            <a:r>
              <a:rPr lang="de-DE" i="1" dirty="0">
                <a:solidFill>
                  <a:schemeClr val="accent1">
                    <a:lumMod val="50000"/>
                  </a:schemeClr>
                </a:solidFill>
              </a:rPr>
              <a:t>Lebens- und Berufsfeldbezug, </a:t>
            </a:r>
            <a:r>
              <a:rPr lang="en-US" i="1" dirty="0" err="1">
                <a:solidFill>
                  <a:srgbClr val="B48900"/>
                </a:solidFill>
              </a:rPr>
              <a:t>handlungs</a:t>
            </a:r>
            <a:r>
              <a:rPr lang="en-US" i="1" dirty="0">
                <a:solidFill>
                  <a:srgbClr val="B48900"/>
                </a:solidFill>
              </a:rPr>
              <a:t>- und </a:t>
            </a:r>
            <a:r>
              <a:rPr lang="en-US" i="1" dirty="0" err="1">
                <a:solidFill>
                  <a:srgbClr val="B48900"/>
                </a:solidFill>
              </a:rPr>
              <a:t>anwendungsbezogen</a:t>
            </a:r>
            <a:r>
              <a:rPr lang="en-US" i="1" dirty="0"/>
              <a:t>, </a:t>
            </a:r>
            <a:r>
              <a:rPr lang="de-DE" i="1" dirty="0">
                <a:solidFill>
                  <a:srgbClr val="FF0000"/>
                </a:solidFill>
              </a:rPr>
              <a:t>problemorientiert, </a:t>
            </a:r>
            <a:br>
              <a:rPr lang="de-DE" i="1" dirty="0">
                <a:solidFill>
                  <a:srgbClr val="FF0000"/>
                </a:solidFill>
              </a:rPr>
            </a:br>
            <a:r>
              <a:rPr lang="de-DE" i="1" dirty="0">
                <a:solidFill>
                  <a:srgbClr val="00B050"/>
                </a:solidFill>
              </a:rPr>
              <a:t>lösungsorientiertes Handeln, </a:t>
            </a:r>
            <a:r>
              <a:rPr lang="de-DE" i="1" dirty="0">
                <a:solidFill>
                  <a:schemeClr val="bg2">
                    <a:lumMod val="50000"/>
                  </a:schemeClr>
                </a:solidFill>
              </a:rPr>
              <a:t>eindeutige Rolle im Berufsfeld.</a:t>
            </a:r>
            <a:endParaRPr lang="de-DE" i="1" dirty="0"/>
          </a:p>
          <a:p>
            <a:endParaRPr lang="de-DE" dirty="0"/>
          </a:p>
          <a:p>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23</a:t>
            </a:fld>
            <a:endParaRPr lang="de-DE" dirty="0"/>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728628"/>
            <a:ext cx="201622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258" y="713141"/>
            <a:ext cx="11376025" cy="720080"/>
          </a:xfrm>
        </p:spPr>
        <p:txBody>
          <a:bodyPr/>
          <a:lstStyle/>
          <a:p>
            <a:r>
              <a:rPr lang="en-US" dirty="0" err="1">
                <a:solidFill>
                  <a:srgbClr val="00B050"/>
                </a:solidFill>
              </a:rPr>
              <a:t>Aufgabenart</a:t>
            </a:r>
            <a:r>
              <a:rPr lang="en-US" dirty="0">
                <a:solidFill>
                  <a:srgbClr val="00B050"/>
                </a:solidFill>
              </a:rPr>
              <a:t> II: </a:t>
            </a:r>
            <a:r>
              <a:rPr lang="en-US" dirty="0" err="1">
                <a:solidFill>
                  <a:srgbClr val="00B050"/>
                </a:solidFill>
              </a:rPr>
              <a:t>Analyse</a:t>
            </a:r>
            <a:r>
              <a:rPr lang="en-US" dirty="0">
                <a:solidFill>
                  <a:srgbClr val="00B050"/>
                </a:solidFill>
              </a:rPr>
              <a:t> von </a:t>
            </a:r>
            <a:r>
              <a:rPr lang="en-US" dirty="0" err="1">
                <a:solidFill>
                  <a:srgbClr val="00B050"/>
                </a:solidFill>
              </a:rPr>
              <a:t>Sachtexten</a:t>
            </a:r>
            <a:r>
              <a:rPr lang="en-US" dirty="0">
                <a:solidFill>
                  <a:srgbClr val="00B050"/>
                </a:solidFill>
              </a:rPr>
              <a:t> </a:t>
            </a:r>
            <a:endParaRPr lang="de-DE" dirty="0"/>
          </a:p>
        </p:txBody>
      </p:sp>
      <p:sp>
        <p:nvSpPr>
          <p:cNvPr id="3" name="Inhaltsplatzhalter 2"/>
          <p:cNvSpPr>
            <a:spLocks noGrp="1"/>
          </p:cNvSpPr>
          <p:nvPr>
            <p:ph sz="half" idx="1"/>
          </p:nvPr>
        </p:nvSpPr>
        <p:spPr>
          <a:xfrm>
            <a:off x="411258" y="1448780"/>
            <a:ext cx="11376025" cy="3672003"/>
          </a:xfrm>
        </p:spPr>
        <p:txBody>
          <a:bodyPr/>
          <a:lstStyle/>
          <a:p>
            <a:r>
              <a:rPr lang="en-US" dirty="0" err="1"/>
              <a:t>Handlungssituation</a:t>
            </a:r>
            <a:r>
              <a:rPr lang="en-US" dirty="0"/>
              <a:t> </a:t>
            </a:r>
            <a:r>
              <a:rPr lang="en-US" dirty="0" err="1"/>
              <a:t>Beispiel</a:t>
            </a:r>
            <a:r>
              <a:rPr lang="en-US" dirty="0"/>
              <a:t> </a:t>
            </a:r>
            <a:r>
              <a:rPr lang="en-US" dirty="0" err="1"/>
              <a:t>Zeitungsartikel</a:t>
            </a:r>
            <a:endParaRPr lang="de-DE" dirty="0"/>
          </a:p>
          <a:p>
            <a:r>
              <a:rPr lang="de-DE" dirty="0"/>
              <a:t>Text: Wolfgang Ullrich: Bitte mal auffallen </a:t>
            </a:r>
            <a:br>
              <a:rPr lang="de-DE" dirty="0"/>
            </a:br>
            <a:r>
              <a:rPr lang="de-DE" sz="1400" dirty="0"/>
              <a:t>Quelle</a:t>
            </a:r>
            <a:r>
              <a:rPr lang="de-DE" sz="1400" dirty="0">
                <a:solidFill>
                  <a:schemeClr val="tx2"/>
                </a:solidFill>
              </a:rPr>
              <a:t>: www.zeit.de/2020/41/instagram-soziale-netzwerke-fotografie-kultur-gesellschaft/seite-2 vom 30.09.2020 </a:t>
            </a:r>
            <a:r>
              <a:rPr lang="de-DE" sz="1400" dirty="0"/>
              <a:t>(Download 28.09.2021)</a:t>
            </a:r>
          </a:p>
          <a:p>
            <a:endParaRPr lang="de-DE" sz="1200" dirty="0"/>
          </a:p>
          <a:p>
            <a:r>
              <a:rPr lang="de-DE" dirty="0"/>
              <a:t>Situation: Sie sind </a:t>
            </a:r>
            <a:r>
              <a:rPr lang="de-DE" dirty="0">
                <a:solidFill>
                  <a:schemeClr val="accent4">
                    <a:lumMod val="75000"/>
                  </a:schemeClr>
                </a:solidFill>
              </a:rPr>
              <a:t>Auszubildende/</a:t>
            </a:r>
            <a:r>
              <a:rPr lang="de-DE" dirty="0" err="1">
                <a:solidFill>
                  <a:schemeClr val="accent4">
                    <a:lumMod val="75000"/>
                  </a:schemeClr>
                </a:solidFill>
              </a:rPr>
              <a:t>r</a:t>
            </a:r>
            <a:r>
              <a:rPr lang="de-DE" dirty="0">
                <a:solidFill>
                  <a:schemeClr val="accent4">
                    <a:lumMod val="75000"/>
                  </a:schemeClr>
                </a:solidFill>
              </a:rPr>
              <a:t> </a:t>
            </a:r>
            <a:r>
              <a:rPr lang="de-DE" dirty="0">
                <a:solidFill>
                  <a:srgbClr val="0070C0"/>
                </a:solidFill>
              </a:rPr>
              <a:t>in einem größeren Unternehmen</a:t>
            </a:r>
            <a:r>
              <a:rPr lang="de-DE" dirty="0">
                <a:solidFill>
                  <a:srgbClr val="B48900"/>
                </a:solidFill>
              </a:rPr>
              <a:t>, das gerade überlegt, seine Präsenz auf Instagram deutlich auszubauen, um insbesondere junge Menschen stärker anzusprechen</a:t>
            </a:r>
            <a:r>
              <a:rPr lang="de-DE" dirty="0"/>
              <a:t>. </a:t>
            </a:r>
            <a:r>
              <a:rPr lang="de-DE" dirty="0">
                <a:solidFill>
                  <a:srgbClr val="B48900"/>
                </a:solidFill>
              </a:rPr>
              <a:t>Auch sollen junge Beschäftigte des Unternehmens daran beteiligt werden, dem Unternehmen ein modernes Image zu verpassen, indem sie selber Bilder veröffentlichen, die „</a:t>
            </a:r>
            <a:r>
              <a:rPr lang="de-DE" dirty="0" err="1">
                <a:solidFill>
                  <a:srgbClr val="B48900"/>
                </a:solidFill>
              </a:rPr>
              <a:t>instagramable</a:t>
            </a:r>
            <a:r>
              <a:rPr lang="de-DE" dirty="0">
                <a:solidFill>
                  <a:srgbClr val="B48900"/>
                </a:solidFill>
              </a:rPr>
              <a:t>“ sind.</a:t>
            </a:r>
          </a:p>
          <a:p>
            <a:r>
              <a:rPr lang="de-DE" dirty="0">
                <a:solidFill>
                  <a:srgbClr val="E2001A"/>
                </a:solidFill>
              </a:rPr>
              <a:t>Der Vorschlag der Unternehmensleitung soll zeitnah auf einer Mitarbeiterversammlung diskutiert werden. </a:t>
            </a:r>
            <a:r>
              <a:rPr lang="de-DE" dirty="0">
                <a:solidFill>
                  <a:srgbClr val="00B050"/>
                </a:solidFill>
              </a:rPr>
              <a:t>Ihr Ausbilder bittet Sie als Vertreter/-in der Auszubildenden zu dem Vorschlag Stellung zu nehmen.</a:t>
            </a:r>
          </a:p>
          <a:p>
            <a:endParaRPr lang="de-DE" sz="800" dirty="0"/>
          </a:p>
          <a:p>
            <a:r>
              <a:rPr lang="de-DE" dirty="0"/>
              <a:t>Aufgabenstellung: </a:t>
            </a:r>
            <a:r>
              <a:rPr lang="de-DE" b="1" dirty="0"/>
              <a:t>Analysieren</a:t>
            </a:r>
            <a:r>
              <a:rPr lang="de-DE" dirty="0"/>
              <a:t> Sie den Text „Bitte mal auffallen“ von Wolfgang Ullrich (56 Punkte) und </a:t>
            </a:r>
            <a:r>
              <a:rPr lang="de-DE" b="1" dirty="0"/>
              <a:t>nehmen</a:t>
            </a:r>
            <a:r>
              <a:rPr lang="de-DE" dirty="0"/>
              <a:t> Sie unter Einbeziehung der Situation </a:t>
            </a:r>
            <a:r>
              <a:rPr lang="de-DE" b="1" dirty="0"/>
              <a:t>Stellung</a:t>
            </a:r>
            <a:r>
              <a:rPr lang="de-DE" dirty="0"/>
              <a:t> zur Position des Autors (14 Punkte).</a:t>
            </a:r>
          </a:p>
          <a:p>
            <a:endParaRPr lang="de-DE" dirty="0"/>
          </a:p>
          <a:p>
            <a:r>
              <a:rPr lang="de-DE" i="1" dirty="0">
                <a:solidFill>
                  <a:schemeClr val="accent1">
                    <a:lumMod val="50000"/>
                  </a:schemeClr>
                </a:solidFill>
              </a:rPr>
              <a:t>Lebens- und Berufsfeldbezug, </a:t>
            </a:r>
            <a:r>
              <a:rPr lang="en-US" i="1" dirty="0" err="1">
                <a:solidFill>
                  <a:srgbClr val="B48900"/>
                </a:solidFill>
              </a:rPr>
              <a:t>handlungs</a:t>
            </a:r>
            <a:r>
              <a:rPr lang="en-US" i="1" dirty="0">
                <a:solidFill>
                  <a:srgbClr val="B48900"/>
                </a:solidFill>
              </a:rPr>
              <a:t>- und </a:t>
            </a:r>
            <a:r>
              <a:rPr lang="en-US" i="1" dirty="0" err="1">
                <a:solidFill>
                  <a:srgbClr val="B48900"/>
                </a:solidFill>
              </a:rPr>
              <a:t>anwendungsbezogen</a:t>
            </a:r>
            <a:r>
              <a:rPr lang="en-US" i="1" dirty="0"/>
              <a:t>, </a:t>
            </a:r>
            <a:r>
              <a:rPr lang="de-DE" i="1" dirty="0">
                <a:solidFill>
                  <a:srgbClr val="FF0000"/>
                </a:solidFill>
              </a:rPr>
              <a:t>problemorientiert, </a:t>
            </a:r>
            <a:br>
              <a:rPr lang="de-DE" i="1" dirty="0">
                <a:solidFill>
                  <a:srgbClr val="FF0000"/>
                </a:solidFill>
              </a:rPr>
            </a:br>
            <a:r>
              <a:rPr lang="de-DE" i="1" dirty="0">
                <a:solidFill>
                  <a:srgbClr val="00B050"/>
                </a:solidFill>
              </a:rPr>
              <a:t>lösungsorientiertes Handeln, </a:t>
            </a:r>
            <a:r>
              <a:rPr lang="de-DE" i="1" dirty="0">
                <a:solidFill>
                  <a:schemeClr val="bg2">
                    <a:lumMod val="50000"/>
                  </a:schemeClr>
                </a:solidFill>
              </a:rPr>
              <a:t>eindeutige Rolle im Berufsfeld.</a:t>
            </a:r>
            <a:endParaRPr lang="de-DE" i="1" dirty="0"/>
          </a:p>
          <a:p>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24</a:t>
            </a:fld>
            <a:endParaRPr lang="de-DE" dirty="0"/>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57981"/>
            <a:ext cx="1866654" cy="172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8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A44FF-DC2E-D218-B17B-F8DADB086F83}"/>
              </a:ext>
            </a:extLst>
          </p:cNvPr>
          <p:cNvSpPr>
            <a:spLocks noGrp="1"/>
          </p:cNvSpPr>
          <p:nvPr>
            <p:ph type="title"/>
          </p:nvPr>
        </p:nvSpPr>
        <p:spPr>
          <a:xfrm>
            <a:off x="551516" y="1052922"/>
            <a:ext cx="11376025" cy="648000"/>
          </a:xfrm>
        </p:spPr>
        <p:txBody>
          <a:bodyPr>
            <a:normAutofit/>
          </a:bodyPr>
          <a:lstStyle/>
          <a:p>
            <a:r>
              <a:rPr lang="de-DE" sz="2000" dirty="0">
                <a:solidFill>
                  <a:srgbClr val="00B050"/>
                </a:solidFill>
              </a:rPr>
              <a:t>Aufgabenart III: Erörterung im Anschluss an eine Textvorlage</a:t>
            </a:r>
          </a:p>
        </p:txBody>
      </p:sp>
      <p:sp>
        <p:nvSpPr>
          <p:cNvPr id="3" name="Inhaltsplatzhalter 2">
            <a:extLst>
              <a:ext uri="{FF2B5EF4-FFF2-40B4-BE49-F238E27FC236}">
                <a16:creationId xmlns:a16="http://schemas.microsoft.com/office/drawing/2014/main" id="{1195583D-EA6F-9FAA-C1D0-31BB2E107BFF}"/>
              </a:ext>
            </a:extLst>
          </p:cNvPr>
          <p:cNvSpPr>
            <a:spLocks noGrp="1"/>
          </p:cNvSpPr>
          <p:nvPr>
            <p:ph sz="half" idx="1"/>
          </p:nvPr>
        </p:nvSpPr>
        <p:spPr>
          <a:xfrm>
            <a:off x="119336" y="1700922"/>
            <a:ext cx="11376024" cy="3311999"/>
          </a:xfrm>
        </p:spPr>
        <p:txBody>
          <a:bodyPr/>
          <a:lstStyle/>
          <a:p>
            <a:pPr marL="457200" lvl="1" indent="0">
              <a:lnSpc>
                <a:spcPct val="150000"/>
              </a:lnSpc>
              <a:buNone/>
            </a:pPr>
            <a:r>
              <a:rPr lang="de-DE" sz="2000" dirty="0"/>
              <a:t>Die Schülerinnen und Schüler </a:t>
            </a:r>
            <a:r>
              <a:rPr lang="de-DE" sz="2000" b="1" dirty="0"/>
              <a:t>erschließen</a:t>
            </a:r>
            <a:r>
              <a:rPr lang="de-DE" sz="2000" dirty="0"/>
              <a:t> eine Textvorlage zu einer beruflichen und / oder gesellschaftlich bedeutsamen Problemstellung, </a:t>
            </a:r>
            <a:r>
              <a:rPr lang="de-DE" sz="2000" b="1" dirty="0"/>
              <a:t>entwickeln</a:t>
            </a:r>
            <a:r>
              <a:rPr lang="de-DE" sz="2000" dirty="0"/>
              <a:t> zu den im Text dargestellten Problemen und Thesen eine eigene argumentative Stellungnahme und </a:t>
            </a:r>
            <a:r>
              <a:rPr lang="de-DE" sz="2000" b="1" dirty="0"/>
              <a:t>ziehen</a:t>
            </a:r>
            <a:r>
              <a:rPr lang="de-DE" sz="2000" dirty="0"/>
              <a:t> ein begründetes </a:t>
            </a:r>
            <a:r>
              <a:rPr lang="de-DE" sz="2000" b="1" dirty="0"/>
              <a:t>Fazit</a:t>
            </a:r>
            <a:r>
              <a:rPr lang="de-DE" sz="2000" dirty="0"/>
              <a:t>. </a:t>
            </a:r>
            <a:br>
              <a:rPr lang="de-DE" sz="2000" dirty="0"/>
            </a:br>
            <a:r>
              <a:rPr lang="de-DE" sz="2000" dirty="0"/>
              <a:t>Sie stellen ihre Ergebnisse strukturiert und unter Beachtung schriftsprachlicher Normen dar.</a:t>
            </a:r>
          </a:p>
          <a:p>
            <a:endParaRPr lang="de-DE" dirty="0"/>
          </a:p>
        </p:txBody>
      </p:sp>
      <p:sp>
        <p:nvSpPr>
          <p:cNvPr id="4" name="Fußzeilenplatzhalter 3">
            <a:extLst>
              <a:ext uri="{FF2B5EF4-FFF2-40B4-BE49-F238E27FC236}">
                <a16:creationId xmlns:a16="http://schemas.microsoft.com/office/drawing/2014/main" id="{A13E776B-BFCB-86B8-2140-D9AAFF5A1955}"/>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0EFC4BB8-D1B7-3884-9A04-A76B55742CA2}"/>
              </a:ext>
            </a:extLst>
          </p:cNvPr>
          <p:cNvSpPr>
            <a:spLocks noGrp="1"/>
          </p:cNvSpPr>
          <p:nvPr>
            <p:ph type="sldNum" sz="quarter" idx="4"/>
          </p:nvPr>
        </p:nvSpPr>
        <p:spPr/>
        <p:txBody>
          <a:bodyPr/>
          <a:lstStyle/>
          <a:p>
            <a:fld id="{46DDF9AE-9AF3-49DF-8E53-FD59C28FFFFB}" type="slidenum">
              <a:rPr lang="de-DE" smtClean="0"/>
              <a:pPr/>
              <a:t>25</a:t>
            </a:fld>
            <a:endParaRPr lang="de-DE" dirty="0"/>
          </a:p>
        </p:txBody>
      </p:sp>
      <p:pic>
        <p:nvPicPr>
          <p:cNvPr id="6" name="Picture 2" descr="1.000+ kostenlose Weiße Männchen und Männchen-Bilder - Pixabay">
            <a:extLst>
              <a:ext uri="{FF2B5EF4-FFF2-40B4-BE49-F238E27FC236}">
                <a16:creationId xmlns:a16="http://schemas.microsoft.com/office/drawing/2014/main" id="{E7248625-B915-2440-A242-5F109303AB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135" y="4509120"/>
            <a:ext cx="1703651" cy="170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C38C2-C408-B70E-6CB9-A0A4590B8D13}"/>
              </a:ext>
            </a:extLst>
          </p:cNvPr>
          <p:cNvSpPr>
            <a:spLocks noGrp="1"/>
          </p:cNvSpPr>
          <p:nvPr>
            <p:ph type="title"/>
          </p:nvPr>
        </p:nvSpPr>
        <p:spPr>
          <a:xfrm>
            <a:off x="405660" y="1052736"/>
            <a:ext cx="11376025" cy="576064"/>
          </a:xfrm>
        </p:spPr>
        <p:txBody>
          <a:bodyPr>
            <a:normAutofit/>
          </a:bodyPr>
          <a:lstStyle/>
          <a:p>
            <a:r>
              <a:rPr lang="de-DE" sz="2000" dirty="0">
                <a:solidFill>
                  <a:srgbClr val="00B050"/>
                </a:solidFill>
              </a:rPr>
              <a:t>Aufgabenart III: Erörterung im Anschluss an eine Textvorlage</a:t>
            </a:r>
          </a:p>
        </p:txBody>
      </p:sp>
      <p:graphicFrame>
        <p:nvGraphicFramePr>
          <p:cNvPr id="6" name="Tabelle 6">
            <a:extLst>
              <a:ext uri="{FF2B5EF4-FFF2-40B4-BE49-F238E27FC236}">
                <a16:creationId xmlns:a16="http://schemas.microsoft.com/office/drawing/2014/main" id="{1E224268-9A38-8516-A99D-63B0407E9D99}"/>
              </a:ext>
            </a:extLst>
          </p:cNvPr>
          <p:cNvGraphicFramePr>
            <a:graphicFrameLocks noGrp="1"/>
          </p:cNvGraphicFramePr>
          <p:nvPr>
            <p:ph sz="half" idx="1"/>
            <p:extLst>
              <p:ext uri="{D42A27DB-BD31-4B8C-83A1-F6EECF244321}">
                <p14:modId xmlns:p14="http://schemas.microsoft.com/office/powerpoint/2010/main" val="1677520071"/>
              </p:ext>
            </p:extLst>
          </p:nvPr>
        </p:nvGraphicFramePr>
        <p:xfrm>
          <a:off x="406400" y="1700808"/>
          <a:ext cx="11376024" cy="4545825"/>
        </p:xfrm>
        <a:graphic>
          <a:graphicData uri="http://schemas.openxmlformats.org/drawingml/2006/table">
            <a:tbl>
              <a:tblPr firstRow="1" bandRow="1">
                <a:tableStyleId>{22838BEF-8BB2-4498-84A7-C5851F593DF1}</a:tableStyleId>
              </a:tblPr>
              <a:tblGrid>
                <a:gridCol w="2953296">
                  <a:extLst>
                    <a:ext uri="{9D8B030D-6E8A-4147-A177-3AD203B41FA5}">
                      <a16:colId xmlns:a16="http://schemas.microsoft.com/office/drawing/2014/main" val="931442876"/>
                    </a:ext>
                  </a:extLst>
                </a:gridCol>
                <a:gridCol w="8422728">
                  <a:extLst>
                    <a:ext uri="{9D8B030D-6E8A-4147-A177-3AD203B41FA5}">
                      <a16:colId xmlns:a16="http://schemas.microsoft.com/office/drawing/2014/main" val="2004597604"/>
                    </a:ext>
                  </a:extLst>
                </a:gridCol>
              </a:tblGrid>
              <a:tr h="2259825">
                <a:tc>
                  <a:txBody>
                    <a:bodyPr/>
                    <a:lstStyle/>
                    <a:p>
                      <a:r>
                        <a:rPr lang="de-DE" b="1" dirty="0"/>
                        <a:t>Textgrundlage</a:t>
                      </a:r>
                      <a:r>
                        <a:rPr lang="de-DE" dirty="0"/>
                        <a:t> </a:t>
                      </a:r>
                    </a:p>
                    <a:p>
                      <a:r>
                        <a:rPr lang="de-DE" dirty="0"/>
                        <a:t>(argumentativer Sachtext)</a:t>
                      </a:r>
                      <a:endParaRPr lang="de-DE" b="1" dirty="0"/>
                    </a:p>
                  </a:txBody>
                  <a:tcPr/>
                </a:tc>
                <a:tc>
                  <a:txBody>
                    <a:bodyPr/>
                    <a:lstStyle/>
                    <a:p>
                      <a:r>
                        <a:rPr lang="de-DE" b="0" dirty="0"/>
                        <a:t>Richtwert: nicht mehr als 900 Wörter. Anzahl der Wörter ist ausgewiesen.</a:t>
                      </a:r>
                    </a:p>
                    <a:p>
                      <a:br>
                        <a:rPr lang="de-DE" b="0" dirty="0"/>
                      </a:br>
                      <a:r>
                        <a:rPr lang="de-DE" b="0" dirty="0"/>
                        <a:t>Quellenangaben sind vorhanden.</a:t>
                      </a:r>
                    </a:p>
                    <a:p>
                      <a:br>
                        <a:rPr lang="en-US" b="0" dirty="0"/>
                      </a:br>
                      <a:r>
                        <a:rPr lang="en-US" b="0" dirty="0" err="1"/>
                        <a:t>Nicht</a:t>
                      </a:r>
                      <a:r>
                        <a:rPr lang="en-US" b="0" baseline="0" dirty="0"/>
                        <a:t> </a:t>
                      </a:r>
                      <a:r>
                        <a:rPr lang="en-US" b="0" baseline="0" dirty="0" err="1"/>
                        <a:t>älter</a:t>
                      </a:r>
                      <a:r>
                        <a:rPr lang="en-US" b="0" baseline="0" dirty="0"/>
                        <a:t> </a:t>
                      </a:r>
                      <a:r>
                        <a:rPr lang="en-US" b="0" baseline="0" dirty="0" err="1"/>
                        <a:t>als</a:t>
                      </a:r>
                      <a:r>
                        <a:rPr lang="en-US" b="0" baseline="0" dirty="0"/>
                        <a:t> 5 Jahre.</a:t>
                      </a:r>
                      <a:endParaRPr lang="de-DE" b="0" dirty="0"/>
                    </a:p>
                    <a:p>
                      <a:endParaRPr lang="de-DE" b="0" dirty="0"/>
                    </a:p>
                    <a:p>
                      <a:r>
                        <a:rPr lang="de-DE" b="0" dirty="0"/>
                        <a:t>Höchstens drei Binnenkürzungen. Bei Binnenkürzungen Originaltexte beifügen.</a:t>
                      </a:r>
                    </a:p>
                  </a:txBody>
                  <a:tcPr/>
                </a:tc>
                <a:extLst>
                  <a:ext uri="{0D108BD9-81ED-4DB2-BD59-A6C34878D82A}">
                    <a16:rowId xmlns:a16="http://schemas.microsoft.com/office/drawing/2014/main" val="99009574"/>
                  </a:ext>
                </a:extLst>
              </a:tr>
              <a:tr h="2259825">
                <a:tc>
                  <a:txBody>
                    <a:bodyPr/>
                    <a:lstStyle/>
                    <a:p>
                      <a:r>
                        <a:rPr lang="de-DE" b="1" dirty="0"/>
                        <a:t>Aufgabenstellung</a:t>
                      </a:r>
                      <a:endParaRPr lang="de-DE" b="1" dirty="0">
                        <a:solidFill>
                          <a:schemeClr val="tx1"/>
                        </a:solidFill>
                      </a:endParaRPr>
                    </a:p>
                  </a:txBody>
                  <a:tcPr/>
                </a:tc>
                <a:tc>
                  <a:txBody>
                    <a:bodyPr/>
                    <a:lstStyle/>
                    <a:p>
                      <a:r>
                        <a:rPr lang="de-DE" b="0" dirty="0"/>
                        <a:t>Komplex, höchstens drei Teilaufgaben / </a:t>
                      </a:r>
                      <a:r>
                        <a:rPr lang="de-DE" b="0" dirty="0" err="1"/>
                        <a:t>Aspektierungen</a:t>
                      </a:r>
                      <a:r>
                        <a:rPr lang="de-DE" b="0" dirty="0"/>
                        <a:t>.</a:t>
                      </a:r>
                    </a:p>
                    <a:p>
                      <a:endParaRPr lang="de-DE" b="0" dirty="0"/>
                    </a:p>
                    <a:p>
                      <a:r>
                        <a:rPr lang="de-DE" b="0" dirty="0"/>
                        <a:t>Eigenständige Bearbeitung zulassen.</a:t>
                      </a:r>
                    </a:p>
                    <a:p>
                      <a:endParaRPr lang="de-DE" b="0" dirty="0"/>
                    </a:p>
                    <a:p>
                      <a:r>
                        <a:rPr lang="de-DE" b="0" dirty="0"/>
                        <a:t>In einen situativen Kontext (Handlungssituation) einfügen.</a:t>
                      </a:r>
                    </a:p>
                    <a:p>
                      <a:endParaRPr lang="de-DE" b="0" dirty="0"/>
                    </a:p>
                    <a:p>
                      <a:r>
                        <a:rPr lang="de-DE" b="0" dirty="0"/>
                        <a:t>Die Bewertung ist für die Schüler/-innen transparent.</a:t>
                      </a:r>
                    </a:p>
                    <a:p>
                      <a:endParaRPr lang="de-DE" dirty="0"/>
                    </a:p>
                  </a:txBody>
                  <a:tcPr/>
                </a:tc>
                <a:extLst>
                  <a:ext uri="{0D108BD9-81ED-4DB2-BD59-A6C34878D82A}">
                    <a16:rowId xmlns:a16="http://schemas.microsoft.com/office/drawing/2014/main" val="2400927552"/>
                  </a:ext>
                </a:extLst>
              </a:tr>
            </a:tbl>
          </a:graphicData>
        </a:graphic>
      </p:graphicFrame>
      <p:sp>
        <p:nvSpPr>
          <p:cNvPr id="4" name="Fußzeilenplatzhalter 3">
            <a:extLst>
              <a:ext uri="{FF2B5EF4-FFF2-40B4-BE49-F238E27FC236}">
                <a16:creationId xmlns:a16="http://schemas.microsoft.com/office/drawing/2014/main" id="{55B56FE8-B4DA-D088-3F86-6BB3016E1879}"/>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A2CD791B-C246-EB76-9537-9361B4CC7DBD}"/>
              </a:ext>
            </a:extLst>
          </p:cNvPr>
          <p:cNvSpPr>
            <a:spLocks noGrp="1"/>
          </p:cNvSpPr>
          <p:nvPr>
            <p:ph type="sldNum" sz="quarter" idx="4"/>
          </p:nvPr>
        </p:nvSpPr>
        <p:spPr/>
        <p:txBody>
          <a:bodyPr/>
          <a:lstStyle/>
          <a:p>
            <a:fld id="{46DDF9AE-9AF3-49DF-8E53-FD59C28FFFFB}" type="slidenum">
              <a:rPr lang="de-DE" smtClean="0"/>
              <a:pPr/>
              <a:t>26</a:t>
            </a:fld>
            <a:endParaRPr lang="de-DE" dirty="0"/>
          </a:p>
        </p:txBody>
      </p:sp>
    </p:spTree>
    <p:extLst>
      <p:ext uri="{BB962C8B-B14F-4D97-AF65-F5344CB8AC3E}">
        <p14:creationId xmlns:p14="http://schemas.microsoft.com/office/powerpoint/2010/main" val="26887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D9410-A7FA-225F-6526-062C786736D7}"/>
              </a:ext>
            </a:extLst>
          </p:cNvPr>
          <p:cNvSpPr>
            <a:spLocks noGrp="1"/>
          </p:cNvSpPr>
          <p:nvPr>
            <p:ph type="title"/>
          </p:nvPr>
        </p:nvSpPr>
        <p:spPr>
          <a:xfrm>
            <a:off x="405661" y="908720"/>
            <a:ext cx="11376025" cy="576064"/>
          </a:xfrm>
        </p:spPr>
        <p:txBody>
          <a:bodyPr>
            <a:normAutofit/>
          </a:bodyPr>
          <a:lstStyle/>
          <a:p>
            <a:r>
              <a:rPr lang="de-DE" sz="2000" dirty="0">
                <a:solidFill>
                  <a:srgbClr val="00B050"/>
                </a:solidFill>
              </a:rPr>
              <a:t>Aufgabenart III: Erörterung im Anschluss an eine Textvorlage</a:t>
            </a:r>
            <a:endParaRPr lang="de-DE" sz="2000" dirty="0"/>
          </a:p>
        </p:txBody>
      </p:sp>
      <p:graphicFrame>
        <p:nvGraphicFramePr>
          <p:cNvPr id="6" name="Tabelle 6">
            <a:extLst>
              <a:ext uri="{FF2B5EF4-FFF2-40B4-BE49-F238E27FC236}">
                <a16:creationId xmlns:a16="http://schemas.microsoft.com/office/drawing/2014/main" id="{5A5E54E8-9228-2303-28FE-9A3DED77F067}"/>
              </a:ext>
            </a:extLst>
          </p:cNvPr>
          <p:cNvGraphicFramePr>
            <a:graphicFrameLocks noGrp="1"/>
          </p:cNvGraphicFramePr>
          <p:nvPr>
            <p:ph sz="half" idx="1"/>
            <p:extLst>
              <p:ext uri="{D42A27DB-BD31-4B8C-83A1-F6EECF244321}">
                <p14:modId xmlns:p14="http://schemas.microsoft.com/office/powerpoint/2010/main" val="648575856"/>
              </p:ext>
            </p:extLst>
          </p:nvPr>
        </p:nvGraphicFramePr>
        <p:xfrm>
          <a:off x="405661" y="1700808"/>
          <a:ext cx="11376024" cy="4419600"/>
        </p:xfrm>
        <a:graphic>
          <a:graphicData uri="http://schemas.openxmlformats.org/drawingml/2006/table">
            <a:tbl>
              <a:tblPr firstRow="1" bandRow="1">
                <a:tableStyleId>{22838BEF-8BB2-4498-84A7-C5851F593DF1}</a:tableStyleId>
              </a:tblPr>
              <a:tblGrid>
                <a:gridCol w="2521248">
                  <a:extLst>
                    <a:ext uri="{9D8B030D-6E8A-4147-A177-3AD203B41FA5}">
                      <a16:colId xmlns:a16="http://schemas.microsoft.com/office/drawing/2014/main" val="3290810230"/>
                    </a:ext>
                  </a:extLst>
                </a:gridCol>
                <a:gridCol w="8854776">
                  <a:extLst>
                    <a:ext uri="{9D8B030D-6E8A-4147-A177-3AD203B41FA5}">
                      <a16:colId xmlns:a16="http://schemas.microsoft.com/office/drawing/2014/main" val="2130837251"/>
                    </a:ext>
                  </a:extLst>
                </a:gridCol>
              </a:tblGrid>
              <a:tr h="4248472">
                <a:tc>
                  <a:txBody>
                    <a:bodyPr/>
                    <a:lstStyle/>
                    <a:p>
                      <a:r>
                        <a:rPr lang="de-DE" dirty="0"/>
                        <a:t>Erwartungshorizont</a:t>
                      </a:r>
                      <a:endParaRPr lang="de-DE" dirty="0">
                        <a:solidFill>
                          <a:schemeClr val="tx1"/>
                        </a:solidFill>
                      </a:endParaRPr>
                    </a:p>
                  </a:txBody>
                  <a:tcPr/>
                </a:tc>
                <a:tc>
                  <a:txBody>
                    <a:bodyPr/>
                    <a:lstStyle/>
                    <a:p>
                      <a:r>
                        <a:rPr lang="de-DE" b="0" dirty="0"/>
                        <a:t>Nachweis der erwarteten Schüler/-</a:t>
                      </a:r>
                      <a:r>
                        <a:rPr lang="de-DE" b="0" dirty="0" err="1"/>
                        <a:t>innenleistung</a:t>
                      </a:r>
                      <a:r>
                        <a:rPr lang="de-DE" b="0" dirty="0"/>
                        <a:t> in strukturierter Form:</a:t>
                      </a:r>
                    </a:p>
                    <a:p>
                      <a:r>
                        <a:rPr lang="de-DE" b="0" dirty="0"/>
                        <a:t>Darstellung und Bewertung von Kernaussagen, Aufbau, Argumentationsstruktur, der sprachlichen Gestaltung, Intention und Wirkungsmöglichkeiten. Der Erörterungsteil sollte deutlich</a:t>
                      </a:r>
                      <a:r>
                        <a:rPr lang="de-DE" b="0" baseline="0" dirty="0"/>
                        <a:t> stärker gewichtet werden als die Texterarbeitung (Richtwert: 1/3 zu 2/3, z. B. 24 Punkte für Texterarbeitung, 46 Punkte für die Erörterung).</a:t>
                      </a:r>
                      <a:endParaRPr lang="de-DE" b="0" dirty="0"/>
                    </a:p>
                    <a:p>
                      <a:endParaRPr lang="de-DE" b="0" dirty="0"/>
                    </a:p>
                    <a:p>
                      <a:r>
                        <a:rPr lang="de-DE" b="0" dirty="0"/>
                        <a:t>Konkrete Lösungsansätze (ggf. Zitate, Zeilenangaben).</a:t>
                      </a:r>
                    </a:p>
                    <a:p>
                      <a:endParaRPr lang="de-DE" b="0" dirty="0"/>
                    </a:p>
                    <a:p>
                      <a:pPr lvl="0"/>
                      <a:r>
                        <a:rPr lang="de-DE" sz="2000" b="0" i="1" dirty="0"/>
                        <a:t>Inhaltliche Leistung: 70%</a:t>
                      </a:r>
                    </a:p>
                    <a:p>
                      <a:pPr lvl="1"/>
                      <a:br>
                        <a:rPr lang="de-DE" sz="2000" b="0" i="1" dirty="0"/>
                      </a:br>
                      <a:r>
                        <a:rPr lang="de-DE" sz="2000" b="0" dirty="0"/>
                        <a:t>Angabe Richtwerte der Anforderungsbereiche (AFB): </a:t>
                      </a:r>
                      <a:br>
                        <a:rPr lang="de-DE" sz="2000" b="0" dirty="0"/>
                      </a:br>
                      <a:r>
                        <a:rPr lang="de-DE" sz="2000" b="0" dirty="0"/>
                        <a:t>AFB I 30%, AFB II 40 %, AFB III  30%</a:t>
                      </a:r>
                    </a:p>
                    <a:p>
                      <a:pPr marL="0" indent="0">
                        <a:buFontTx/>
                        <a:buNone/>
                      </a:pPr>
                      <a:endParaRPr lang="de-DE" sz="2000" b="0" dirty="0"/>
                    </a:p>
                    <a:p>
                      <a:pPr marL="0" indent="0">
                        <a:buFontTx/>
                        <a:buNone/>
                      </a:pPr>
                      <a:r>
                        <a:rPr lang="de-DE" sz="2000" b="0" i="1" dirty="0"/>
                        <a:t>Darstellungsleistung: 30 %</a:t>
                      </a:r>
                      <a:br>
                        <a:rPr lang="de-DE" sz="2000" b="0" dirty="0"/>
                      </a:br>
                      <a:endParaRPr lang="de-DE" sz="2000" b="0" dirty="0">
                        <a:solidFill>
                          <a:schemeClr val="tx1"/>
                        </a:solidFill>
                      </a:endParaRPr>
                    </a:p>
                  </a:txBody>
                  <a:tcPr/>
                </a:tc>
                <a:extLst>
                  <a:ext uri="{0D108BD9-81ED-4DB2-BD59-A6C34878D82A}">
                    <a16:rowId xmlns:a16="http://schemas.microsoft.com/office/drawing/2014/main" val="1493449911"/>
                  </a:ext>
                </a:extLst>
              </a:tr>
            </a:tbl>
          </a:graphicData>
        </a:graphic>
      </p:graphicFrame>
      <p:sp>
        <p:nvSpPr>
          <p:cNvPr id="4" name="Fußzeilenplatzhalter 3">
            <a:extLst>
              <a:ext uri="{FF2B5EF4-FFF2-40B4-BE49-F238E27FC236}">
                <a16:creationId xmlns:a16="http://schemas.microsoft.com/office/drawing/2014/main" id="{69744A75-2997-23EE-A80D-8831E3F81032}"/>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9C6E5E6E-BBEE-F157-9F51-253B104AAF75}"/>
              </a:ext>
            </a:extLst>
          </p:cNvPr>
          <p:cNvSpPr>
            <a:spLocks noGrp="1"/>
          </p:cNvSpPr>
          <p:nvPr>
            <p:ph type="sldNum" sz="quarter" idx="4"/>
          </p:nvPr>
        </p:nvSpPr>
        <p:spPr/>
        <p:txBody>
          <a:bodyPr/>
          <a:lstStyle/>
          <a:p>
            <a:fld id="{46DDF9AE-9AF3-49DF-8E53-FD59C28FFFFB}" type="slidenum">
              <a:rPr lang="de-DE" smtClean="0"/>
              <a:pPr/>
              <a:t>27</a:t>
            </a:fld>
            <a:endParaRPr lang="de-DE" dirty="0"/>
          </a:p>
        </p:txBody>
      </p:sp>
    </p:spTree>
    <p:extLst>
      <p:ext uri="{BB962C8B-B14F-4D97-AF65-F5344CB8AC3E}">
        <p14:creationId xmlns:p14="http://schemas.microsoft.com/office/powerpoint/2010/main" val="353702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582" y="1017137"/>
            <a:ext cx="11376025" cy="648000"/>
          </a:xfrm>
        </p:spPr>
        <p:txBody>
          <a:bodyPr/>
          <a:lstStyle/>
          <a:p>
            <a:r>
              <a:rPr lang="de-DE" sz="2000" dirty="0">
                <a:solidFill>
                  <a:srgbClr val="00B050"/>
                </a:solidFill>
              </a:rPr>
              <a:t>Aufgabenart III: Erörterung im Anschluss an eine Textvorlage</a:t>
            </a:r>
            <a:endParaRPr lang="de-DE" sz="2000" dirty="0"/>
          </a:p>
        </p:txBody>
      </p:sp>
      <p:sp>
        <p:nvSpPr>
          <p:cNvPr id="3" name="Inhaltsplatzhalter 2"/>
          <p:cNvSpPr>
            <a:spLocks noGrp="1"/>
          </p:cNvSpPr>
          <p:nvPr>
            <p:ph sz="half" idx="1"/>
          </p:nvPr>
        </p:nvSpPr>
        <p:spPr>
          <a:xfrm>
            <a:off x="405660" y="2061145"/>
            <a:ext cx="11376025" cy="3456087"/>
          </a:xfrm>
        </p:spPr>
        <p:txBody>
          <a:bodyPr/>
          <a:lstStyle/>
          <a:p>
            <a:pPr>
              <a:lnSpc>
                <a:spcPct val="150000"/>
              </a:lnSpc>
            </a:pPr>
            <a:r>
              <a:rPr lang="de-DE" dirty="0"/>
              <a:t>Nicht zulässige Aufgabenstellungen:</a:t>
            </a:r>
          </a:p>
          <a:p>
            <a:pPr>
              <a:lnSpc>
                <a:spcPct val="150000"/>
              </a:lnSpc>
            </a:pPr>
            <a:r>
              <a:rPr lang="de-DE" b="1" dirty="0"/>
              <a:t>Analysieren</a:t>
            </a:r>
            <a:r>
              <a:rPr lang="de-DE" dirty="0"/>
              <a:t> Sie den Ihnen vorliegenden Text. </a:t>
            </a:r>
            <a:r>
              <a:rPr lang="de-DE" b="1" dirty="0"/>
              <a:t>Setzen</a:t>
            </a:r>
            <a:r>
              <a:rPr lang="de-DE" dirty="0"/>
              <a:t> Sie sich anschließend mit der Position des Autors / der Autorin </a:t>
            </a:r>
            <a:r>
              <a:rPr lang="de-DE" b="1" dirty="0"/>
              <a:t>auseinander</a:t>
            </a:r>
            <a:r>
              <a:rPr lang="de-DE" dirty="0"/>
              <a:t> und </a:t>
            </a:r>
            <a:r>
              <a:rPr lang="de-DE" b="1" dirty="0"/>
              <a:t>erläutern</a:t>
            </a:r>
            <a:r>
              <a:rPr lang="de-DE" dirty="0"/>
              <a:t> Sie Ihren eigenen Standpunkt zur obigen Situation.</a:t>
            </a:r>
          </a:p>
          <a:p>
            <a:pPr marL="457200" lvl="1" indent="0">
              <a:buNone/>
            </a:pPr>
            <a:r>
              <a:rPr lang="de-DE" sz="1800" dirty="0"/>
              <a:t>(= nicht zulässig, da keine klare Abtrennung von Aufgabenart II, Aufgabenart III kann keine vollständige Analyse eines Textes (= Aufgabenart II) und eine Erörterung verlangen, den Prüflingen muss deutlich sein, dass der Schwerpunkt auf der Erörterung liegt)</a:t>
            </a:r>
          </a:p>
          <a:p>
            <a:pPr marL="457200" lvl="1" indent="0">
              <a:buNone/>
            </a:pPr>
            <a:endParaRPr lang="en-US" sz="1800" dirty="0"/>
          </a:p>
          <a:p>
            <a:pPr indent="-285750">
              <a:lnSpc>
                <a:spcPct val="150000"/>
              </a:lnSpc>
            </a:pPr>
            <a:r>
              <a:rPr lang="en-US" b="1" dirty="0" err="1"/>
              <a:t>Erörtern</a:t>
            </a:r>
            <a:r>
              <a:rPr lang="en-US" dirty="0"/>
              <a:t> </a:t>
            </a:r>
            <a:r>
              <a:rPr lang="en-US" dirty="0" err="1"/>
              <a:t>Sie</a:t>
            </a:r>
            <a:r>
              <a:rPr lang="en-US" dirty="0"/>
              <a:t> den </a:t>
            </a:r>
            <a:r>
              <a:rPr lang="en-US" dirty="0" err="1"/>
              <a:t>vorliegenden</a:t>
            </a:r>
            <a:r>
              <a:rPr lang="en-US" dirty="0"/>
              <a:t> Text. </a:t>
            </a:r>
            <a:r>
              <a:rPr lang="en-US" b="1" dirty="0" err="1"/>
              <a:t>Diskutieren</a:t>
            </a:r>
            <a:r>
              <a:rPr lang="en-US" dirty="0"/>
              <a:t> </a:t>
            </a:r>
            <a:r>
              <a:rPr lang="en-US" dirty="0" err="1"/>
              <a:t>Sie</a:t>
            </a:r>
            <a:r>
              <a:rPr lang="en-US" dirty="0"/>
              <a:t>, </a:t>
            </a:r>
            <a:r>
              <a:rPr lang="en-US" dirty="0" err="1"/>
              <a:t>ob</a:t>
            </a:r>
            <a:r>
              <a:rPr lang="en-US" dirty="0"/>
              <a:t> die </a:t>
            </a:r>
            <a:r>
              <a:rPr lang="en-US" dirty="0" err="1"/>
              <a:t>weiterhin</a:t>
            </a:r>
            <a:r>
              <a:rPr lang="en-US" dirty="0"/>
              <a:t> </a:t>
            </a:r>
            <a:r>
              <a:rPr lang="en-US" dirty="0" err="1"/>
              <a:t>geforderte</a:t>
            </a:r>
            <a:r>
              <a:rPr lang="en-US" dirty="0"/>
              <a:t> </a:t>
            </a:r>
            <a:r>
              <a:rPr lang="en-US" dirty="0" err="1"/>
              <a:t>Spezialisierung</a:t>
            </a:r>
            <a:r>
              <a:rPr lang="en-US" dirty="0"/>
              <a:t> des </a:t>
            </a:r>
            <a:r>
              <a:rPr lang="en-US" dirty="0" err="1"/>
              <a:t>Arbeitnehmers</a:t>
            </a:r>
            <a:r>
              <a:rPr lang="en-US" dirty="0"/>
              <a:t> in der </a:t>
            </a:r>
            <a:r>
              <a:rPr lang="en-US" dirty="0" err="1"/>
              <a:t>zunehmend</a:t>
            </a:r>
            <a:r>
              <a:rPr lang="en-US" dirty="0"/>
              <a:t> </a:t>
            </a:r>
            <a:r>
              <a:rPr lang="en-US" dirty="0" err="1"/>
              <a:t>digitalisierten</a:t>
            </a:r>
            <a:r>
              <a:rPr lang="en-US" dirty="0"/>
              <a:t> </a:t>
            </a:r>
            <a:r>
              <a:rPr lang="en-US" dirty="0" err="1"/>
              <a:t>Arbeitswelt</a:t>
            </a:r>
            <a:r>
              <a:rPr lang="en-US" dirty="0"/>
              <a:t> </a:t>
            </a:r>
            <a:r>
              <a:rPr lang="en-US" dirty="0" err="1"/>
              <a:t>ein</a:t>
            </a:r>
            <a:r>
              <a:rPr lang="en-US" dirty="0"/>
              <a:t> </a:t>
            </a:r>
            <a:r>
              <a:rPr lang="en-US" dirty="0" err="1"/>
              <a:t>Arbeitsplatzrisiko</a:t>
            </a:r>
            <a:r>
              <a:rPr lang="en-US" dirty="0"/>
              <a:t> </a:t>
            </a:r>
            <a:r>
              <a:rPr lang="en-US" dirty="0" err="1"/>
              <a:t>darstellt</a:t>
            </a:r>
            <a:r>
              <a:rPr lang="en-US" dirty="0"/>
              <a:t> und </a:t>
            </a:r>
            <a:r>
              <a:rPr lang="en-US" b="1" dirty="0" err="1"/>
              <a:t>setzen</a:t>
            </a:r>
            <a:r>
              <a:rPr lang="en-US" dirty="0"/>
              <a:t> </a:t>
            </a:r>
            <a:r>
              <a:rPr lang="en-US" dirty="0" err="1"/>
              <a:t>Sie</a:t>
            </a:r>
            <a:r>
              <a:rPr lang="en-US" dirty="0"/>
              <a:t> </a:t>
            </a:r>
            <a:r>
              <a:rPr lang="en-US" dirty="0" err="1"/>
              <a:t>sich</a:t>
            </a:r>
            <a:r>
              <a:rPr lang="en-US" dirty="0"/>
              <a:t> </a:t>
            </a:r>
            <a:r>
              <a:rPr lang="en-US" dirty="0" err="1"/>
              <a:t>anschließend</a:t>
            </a:r>
            <a:r>
              <a:rPr lang="en-US" dirty="0"/>
              <a:t> </a:t>
            </a:r>
            <a:r>
              <a:rPr lang="en-US" dirty="0" err="1"/>
              <a:t>kritisch</a:t>
            </a:r>
            <a:r>
              <a:rPr lang="en-US" dirty="0"/>
              <a:t> </a:t>
            </a:r>
            <a:r>
              <a:rPr lang="en-US" dirty="0" err="1"/>
              <a:t>mit</a:t>
            </a:r>
            <a:r>
              <a:rPr lang="en-US" dirty="0"/>
              <a:t> der </a:t>
            </a:r>
            <a:r>
              <a:rPr lang="en-US" dirty="0" err="1"/>
              <a:t>Forderung</a:t>
            </a:r>
            <a:r>
              <a:rPr lang="en-US" dirty="0"/>
              <a:t> des </a:t>
            </a:r>
            <a:r>
              <a:rPr lang="en-US" dirty="0" err="1"/>
              <a:t>Autors</a:t>
            </a:r>
            <a:r>
              <a:rPr lang="en-US" dirty="0"/>
              <a:t> </a:t>
            </a:r>
            <a:r>
              <a:rPr lang="en-US" dirty="0" err="1"/>
              <a:t>nach</a:t>
            </a:r>
            <a:r>
              <a:rPr lang="en-US" dirty="0"/>
              <a:t> </a:t>
            </a:r>
            <a:r>
              <a:rPr lang="en-US" dirty="0" err="1"/>
              <a:t>einem</a:t>
            </a:r>
            <a:r>
              <a:rPr lang="en-US" dirty="0"/>
              <a:t> </a:t>
            </a:r>
            <a:r>
              <a:rPr lang="en-US" dirty="0" err="1"/>
              <a:t>Lebenschancenerbe</a:t>
            </a:r>
            <a:r>
              <a:rPr lang="en-US" dirty="0"/>
              <a:t> </a:t>
            </a:r>
            <a:r>
              <a:rPr lang="en-US" b="1" dirty="0" err="1"/>
              <a:t>auseinander</a:t>
            </a:r>
            <a:r>
              <a:rPr lang="en-US" dirty="0"/>
              <a:t>.</a:t>
            </a:r>
          </a:p>
          <a:p>
            <a:pPr marL="457200" lvl="1" indent="0">
              <a:buNone/>
            </a:pPr>
            <a:r>
              <a:rPr lang="en-US" sz="1800" dirty="0"/>
              <a:t>(= </a:t>
            </a:r>
            <a:r>
              <a:rPr lang="en-US" sz="1800" dirty="0" err="1"/>
              <a:t>nicht</a:t>
            </a:r>
            <a:r>
              <a:rPr lang="en-US" sz="1800" dirty="0"/>
              <a:t> </a:t>
            </a:r>
            <a:r>
              <a:rPr lang="en-US" sz="1800" dirty="0" err="1"/>
              <a:t>zulässig</a:t>
            </a:r>
            <a:r>
              <a:rPr lang="en-US" sz="1800" dirty="0"/>
              <a:t>, da </a:t>
            </a:r>
            <a:r>
              <a:rPr lang="en-US" sz="1800" dirty="0" err="1"/>
              <a:t>zu</a:t>
            </a:r>
            <a:r>
              <a:rPr lang="en-US" sz="1800" dirty="0"/>
              <a:t> </a:t>
            </a:r>
            <a:r>
              <a:rPr lang="en-US" sz="1800" dirty="0" err="1"/>
              <a:t>enge</a:t>
            </a:r>
            <a:r>
              <a:rPr lang="en-US" sz="1800" dirty="0"/>
              <a:t> </a:t>
            </a:r>
            <a:r>
              <a:rPr lang="en-US" sz="1800" dirty="0" err="1"/>
              <a:t>Vorgaben</a:t>
            </a:r>
            <a:r>
              <a:rPr lang="en-US" sz="1800" dirty="0"/>
              <a:t>, </a:t>
            </a:r>
            <a:r>
              <a:rPr lang="en-US" sz="1800" dirty="0" err="1"/>
              <a:t>sogar</a:t>
            </a:r>
            <a:r>
              <a:rPr lang="en-US" sz="1800" dirty="0"/>
              <a:t> </a:t>
            </a:r>
            <a:r>
              <a:rPr lang="en-US" sz="1800" dirty="0" err="1"/>
              <a:t>schon</a:t>
            </a:r>
            <a:r>
              <a:rPr lang="en-US" sz="1800" dirty="0"/>
              <a:t> </a:t>
            </a:r>
            <a:r>
              <a:rPr lang="en-US" sz="1800" dirty="0" err="1"/>
              <a:t>Lösungen</a:t>
            </a:r>
            <a:r>
              <a:rPr lang="en-US" sz="1800" dirty="0"/>
              <a:t> in der </a:t>
            </a:r>
            <a:r>
              <a:rPr lang="en-US" sz="1800" dirty="0" err="1"/>
              <a:t>Aufgabenstellung</a:t>
            </a:r>
            <a:r>
              <a:rPr lang="en-US" sz="1800" dirty="0"/>
              <a:t> </a:t>
            </a:r>
            <a:r>
              <a:rPr lang="en-US" sz="1800" dirty="0" err="1"/>
              <a:t>vorhanden</a:t>
            </a:r>
            <a:r>
              <a:rPr lang="en-US" sz="1800" dirty="0"/>
              <a:t>)</a:t>
            </a:r>
          </a:p>
          <a:p>
            <a:pPr marL="457200" lvl="1" indent="0">
              <a:buNone/>
            </a:pPr>
            <a:endParaRPr lang="en-US" sz="1800"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28</a:t>
            </a:fld>
            <a:endParaRPr lang="de-DE" dirty="0"/>
          </a:p>
        </p:txBody>
      </p:sp>
      <p:pic>
        <p:nvPicPr>
          <p:cNvPr id="6" name="Picture 4" descr="Bildergebnis für Stop Männ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04" y="778396"/>
            <a:ext cx="1323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732" y="980728"/>
            <a:ext cx="11376025" cy="648000"/>
          </a:xfrm>
        </p:spPr>
        <p:txBody>
          <a:bodyPr>
            <a:normAutofit/>
          </a:bodyPr>
          <a:lstStyle/>
          <a:p>
            <a:r>
              <a:rPr lang="de-DE" sz="2000" dirty="0">
                <a:solidFill>
                  <a:srgbClr val="00B050"/>
                </a:solidFill>
              </a:rPr>
              <a:t>Aufgabenart III: Erörterung im Anschluss an eine Textvorlage</a:t>
            </a:r>
            <a:endParaRPr lang="de-DE" sz="2000" dirty="0"/>
          </a:p>
        </p:txBody>
      </p:sp>
      <p:sp>
        <p:nvSpPr>
          <p:cNvPr id="3" name="Inhaltsplatzhalter 2"/>
          <p:cNvSpPr>
            <a:spLocks noGrp="1"/>
          </p:cNvSpPr>
          <p:nvPr>
            <p:ph sz="half" idx="1"/>
          </p:nvPr>
        </p:nvSpPr>
        <p:spPr>
          <a:xfrm>
            <a:off x="551516" y="1843220"/>
            <a:ext cx="11376024" cy="3311999"/>
          </a:xfrm>
        </p:spPr>
        <p:txBody>
          <a:bodyPr/>
          <a:lstStyle/>
          <a:p>
            <a:r>
              <a:rPr lang="de-DE" sz="2000" dirty="0"/>
              <a:t>Beispiel einer gelungenen Aufgabenformulierung:</a:t>
            </a:r>
            <a:br>
              <a:rPr lang="de-DE" sz="2000" dirty="0"/>
            </a:br>
            <a:endParaRPr lang="de-DE" sz="2000" dirty="0"/>
          </a:p>
          <a:p>
            <a:pPr>
              <a:lnSpc>
                <a:spcPct val="150000"/>
              </a:lnSpc>
            </a:pPr>
            <a:r>
              <a:rPr lang="en-US" sz="2000" b="1" dirty="0" err="1"/>
              <a:t>Geben</a:t>
            </a:r>
            <a:r>
              <a:rPr lang="en-US" sz="2000" dirty="0"/>
              <a:t> Sie die </a:t>
            </a:r>
            <a:r>
              <a:rPr lang="en-US" sz="2000" dirty="0" err="1"/>
              <a:t>Kernaussagen</a:t>
            </a:r>
            <a:r>
              <a:rPr lang="en-US" sz="2000" dirty="0"/>
              <a:t> des </a:t>
            </a:r>
            <a:r>
              <a:rPr lang="en-US" sz="2000" dirty="0" err="1"/>
              <a:t>Textes</a:t>
            </a:r>
            <a:r>
              <a:rPr lang="en-US" sz="2000" dirty="0"/>
              <a:t> </a:t>
            </a:r>
            <a:r>
              <a:rPr lang="en-US" sz="2000" b="1" dirty="0" err="1"/>
              <a:t>wieder</a:t>
            </a:r>
            <a:r>
              <a:rPr lang="en-US" sz="2000" dirty="0"/>
              <a:t>, </a:t>
            </a:r>
            <a:r>
              <a:rPr lang="en-US" sz="2000" b="1" dirty="0" err="1"/>
              <a:t>arbeiten</a:t>
            </a:r>
            <a:r>
              <a:rPr lang="en-US" sz="2000" dirty="0"/>
              <a:t> Sie die </a:t>
            </a:r>
            <a:r>
              <a:rPr lang="en-US" sz="2000" dirty="0" err="1"/>
              <a:t>Argumentationsstruktur</a:t>
            </a:r>
            <a:r>
              <a:rPr lang="en-US" sz="2000" dirty="0"/>
              <a:t> </a:t>
            </a:r>
            <a:r>
              <a:rPr lang="en-US" sz="2000" b="1" dirty="0" err="1"/>
              <a:t>heraus</a:t>
            </a:r>
            <a:r>
              <a:rPr lang="en-US" sz="2000" dirty="0"/>
              <a:t> und </a:t>
            </a:r>
            <a:r>
              <a:rPr lang="en-US" sz="2000" b="1" dirty="0" err="1"/>
              <a:t>erörtern</a:t>
            </a:r>
            <a:r>
              <a:rPr lang="en-US" sz="2000" dirty="0"/>
              <a:t> Sie </a:t>
            </a:r>
            <a:r>
              <a:rPr lang="en-US" sz="2000" dirty="0" err="1"/>
              <a:t>anschließend</a:t>
            </a:r>
            <a:r>
              <a:rPr lang="en-US" sz="2000" dirty="0"/>
              <a:t> </a:t>
            </a:r>
            <a:r>
              <a:rPr lang="en-US" sz="2000"/>
              <a:t>die Position </a:t>
            </a:r>
            <a:r>
              <a:rPr lang="en-US" sz="2000" dirty="0"/>
              <a:t>des </a:t>
            </a:r>
            <a:r>
              <a:rPr lang="en-US" sz="2000" dirty="0" err="1"/>
              <a:t>Autors</a:t>
            </a:r>
            <a:r>
              <a:rPr lang="en-US" sz="2000" dirty="0"/>
              <a:t> / der </a:t>
            </a:r>
            <a:r>
              <a:rPr lang="en-US" sz="2000" dirty="0" err="1"/>
              <a:t>Autorin</a:t>
            </a:r>
            <a:r>
              <a:rPr lang="en-US" sz="2000" dirty="0"/>
              <a:t>.</a:t>
            </a:r>
            <a:endParaRPr lang="de-DE" sz="2000" dirty="0"/>
          </a:p>
          <a:p>
            <a:endParaRPr lang="en-US" dirty="0"/>
          </a:p>
          <a:p>
            <a:endParaRPr lang="de-DE" dirty="0"/>
          </a:p>
          <a:p>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29</a:t>
            </a:fld>
            <a:endParaRPr lang="de-DE" dirty="0"/>
          </a:p>
        </p:txBody>
      </p:sp>
      <p:sp>
        <p:nvSpPr>
          <p:cNvPr id="8" name="Titel 1">
            <a:extLst>
              <a:ext uri="{FF2B5EF4-FFF2-40B4-BE49-F238E27FC236}">
                <a16:creationId xmlns:a16="http://schemas.microsoft.com/office/drawing/2014/main" id="{89F6EE76-F54A-7F30-B13F-2D10D6E34B77}"/>
              </a:ext>
            </a:extLst>
          </p:cNvPr>
          <p:cNvSpPr txBox="1">
            <a:spLocks/>
          </p:cNvSpPr>
          <p:nvPr/>
        </p:nvSpPr>
        <p:spPr>
          <a:xfrm>
            <a:off x="4833917" y="5911132"/>
            <a:ext cx="11376025" cy="648000"/>
          </a:xfrm>
          <a:prstGeom prst="rect">
            <a:avLst/>
          </a:prstGeom>
        </p:spPr>
        <p:txBody>
          <a:bodyPr lIns="0" tIns="0" rIns="0" bIns="0" anchor="ctr" anchorCtr="0">
            <a:normAutofit/>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2000" kern="0" dirty="0"/>
          </a:p>
        </p:txBody>
      </p:sp>
      <p:pic>
        <p:nvPicPr>
          <p:cNvPr id="9"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4201010"/>
            <a:ext cx="1632888" cy="164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8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FA84-3637-0248-2A14-7DB4FD468279}"/>
              </a:ext>
            </a:extLst>
          </p:cNvPr>
          <p:cNvSpPr>
            <a:spLocks noGrp="1"/>
          </p:cNvSpPr>
          <p:nvPr>
            <p:ph type="title"/>
          </p:nvPr>
        </p:nvSpPr>
        <p:spPr>
          <a:xfrm>
            <a:off x="407987" y="1736774"/>
            <a:ext cx="11376025" cy="3996481"/>
          </a:xfrm>
        </p:spPr>
        <p:txBody>
          <a:bodyPr/>
          <a:lstStyle/>
          <a:p>
            <a:pPr algn="ctr"/>
            <a:r>
              <a:rPr lang="de-DE" sz="1800" b="1" dirty="0">
                <a:solidFill>
                  <a:schemeClr val="tx2"/>
                </a:solidFill>
                <a:latin typeface="Arial" panose="020B0604020202020204" pitchFamily="34" charset="0"/>
                <a:ea typeface="+mj-ea"/>
                <a:cs typeface="Arial" panose="020B0604020202020204" pitchFamily="34" charset="0"/>
              </a:rPr>
              <a:t> </a:t>
            </a:r>
            <a:endParaRPr lang="en-DE" dirty="0"/>
          </a:p>
        </p:txBody>
      </p:sp>
      <p:sp>
        <p:nvSpPr>
          <p:cNvPr id="3" name="Content Placeholder 2">
            <a:extLst>
              <a:ext uri="{FF2B5EF4-FFF2-40B4-BE49-F238E27FC236}">
                <a16:creationId xmlns:a16="http://schemas.microsoft.com/office/drawing/2014/main" id="{1837C892-2AEB-916E-8DFE-6FBB6AF14136}"/>
              </a:ext>
            </a:extLst>
          </p:cNvPr>
          <p:cNvSpPr>
            <a:spLocks noGrp="1"/>
          </p:cNvSpPr>
          <p:nvPr>
            <p:ph sz="half" idx="1"/>
          </p:nvPr>
        </p:nvSpPr>
        <p:spPr>
          <a:xfrm>
            <a:off x="430140" y="1124744"/>
            <a:ext cx="11376024" cy="4824017"/>
          </a:xfrm>
        </p:spPr>
        <p:txBody>
          <a:bodyPr/>
          <a:lstStyle/>
          <a:p>
            <a:pPr algn="ctr"/>
            <a:r>
              <a:rPr lang="de-DE" b="1" dirty="0">
                <a:solidFill>
                  <a:srgbClr val="0070C0"/>
                </a:solidFill>
              </a:rPr>
              <a:t> </a:t>
            </a:r>
            <a:endParaRPr lang="en-DE" dirty="0"/>
          </a:p>
        </p:txBody>
      </p:sp>
      <p:sp>
        <p:nvSpPr>
          <p:cNvPr id="4" name="Footer Placeholder 3">
            <a:extLst>
              <a:ext uri="{FF2B5EF4-FFF2-40B4-BE49-F238E27FC236}">
                <a16:creationId xmlns:a16="http://schemas.microsoft.com/office/drawing/2014/main" id="{E7E1C6B8-8A21-C65E-4646-4B3DFA488D20}"/>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Slide Number Placeholder 4">
            <a:extLst>
              <a:ext uri="{FF2B5EF4-FFF2-40B4-BE49-F238E27FC236}">
                <a16:creationId xmlns:a16="http://schemas.microsoft.com/office/drawing/2014/main" id="{44E49F19-ADB9-4C81-ED80-CE18D08CA6C5}"/>
              </a:ext>
            </a:extLst>
          </p:cNvPr>
          <p:cNvSpPr>
            <a:spLocks noGrp="1"/>
          </p:cNvSpPr>
          <p:nvPr>
            <p:ph type="sldNum" sz="quarter" idx="4"/>
          </p:nvPr>
        </p:nvSpPr>
        <p:spPr/>
        <p:txBody>
          <a:bodyPr/>
          <a:lstStyle/>
          <a:p>
            <a:fld id="{46DDF9AE-9AF3-49DF-8E53-FD59C28FFFFB}" type="slidenum">
              <a:rPr lang="de-DE" smtClean="0"/>
              <a:pPr/>
              <a:t>3</a:t>
            </a:fld>
            <a:endParaRPr lang="de-DE" dirty="0"/>
          </a:p>
        </p:txBody>
      </p:sp>
      <p:sp>
        <p:nvSpPr>
          <p:cNvPr id="7" name="Titel 1">
            <a:extLst>
              <a:ext uri="{FF2B5EF4-FFF2-40B4-BE49-F238E27FC236}">
                <a16:creationId xmlns:a16="http://schemas.microsoft.com/office/drawing/2014/main" id="{315BFDDB-6B36-1387-31B2-67193853EEF3}"/>
              </a:ext>
            </a:extLst>
          </p:cNvPr>
          <p:cNvSpPr txBox="1">
            <a:spLocks/>
          </p:cNvSpPr>
          <p:nvPr/>
        </p:nvSpPr>
        <p:spPr>
          <a:xfrm>
            <a:off x="0" y="-634919"/>
            <a:ext cx="0" cy="0"/>
          </a:xfrm>
          <a:prstGeom prst="rect">
            <a:avLst/>
          </a:prstGeom>
        </p:spPr>
        <p:txBody>
          <a:bodyPr lIns="0" tIns="0" rIns="0" bIns="0" anchor="ctr" anchorCtr="0">
            <a:normAutofit fontScale="250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r>
              <a:rPr lang="de-DE" kern="0">
                <a:solidFill>
                  <a:srgbClr val="0070C0"/>
                </a:solidFill>
              </a:rPr>
              <a:t>Organisatorisches</a:t>
            </a:r>
            <a:endParaRPr lang="de-DE" kern="0" dirty="0">
              <a:solidFill>
                <a:srgbClr val="0070C0"/>
              </a:solidFill>
            </a:endParaRPr>
          </a:p>
        </p:txBody>
      </p:sp>
      <p:sp>
        <p:nvSpPr>
          <p:cNvPr id="8" name="Inhaltsplatzhalter 2">
            <a:extLst>
              <a:ext uri="{FF2B5EF4-FFF2-40B4-BE49-F238E27FC236}">
                <a16:creationId xmlns:a16="http://schemas.microsoft.com/office/drawing/2014/main" id="{D231D043-6C37-69A7-A7DE-26329B0F7E32}"/>
              </a:ext>
            </a:extLst>
          </p:cNvPr>
          <p:cNvSpPr txBox="1">
            <a:spLocks/>
          </p:cNvSpPr>
          <p:nvPr/>
        </p:nvSpPr>
        <p:spPr>
          <a:xfrm>
            <a:off x="0" y="-634919"/>
            <a:ext cx="0" cy="0"/>
          </a:xfrm>
          <a:prstGeom prst="rect">
            <a:avLst/>
          </a:prstGeom>
        </p:spPr>
        <p:txBody>
          <a:bodyPr lIns="0" tIns="0" rIns="0" bIns="0">
            <a:normAutofit fontScale="25000" lnSpcReduction="20000"/>
          </a:bodyPr>
          <a:lstStyle>
            <a:lvl1pPr marL="0" indent="0" algn="l" rtl="0" fontAlgn="base">
              <a:spcBef>
                <a:spcPct val="20000"/>
              </a:spcBef>
              <a:spcAft>
                <a:spcPct val="0"/>
              </a:spcAft>
              <a:buNone/>
              <a:defRPr sz="1800" baseline="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800" kern="0"/>
              <a:t>    </a:t>
            </a:r>
            <a:endParaRPr lang="en-US" sz="2400" kern="0" dirty="0"/>
          </a:p>
        </p:txBody>
      </p:sp>
      <p:sp>
        <p:nvSpPr>
          <p:cNvPr id="10" name="TextBox 9">
            <a:extLst>
              <a:ext uri="{FF2B5EF4-FFF2-40B4-BE49-F238E27FC236}">
                <a16:creationId xmlns:a16="http://schemas.microsoft.com/office/drawing/2014/main" id="{5637057C-7B1E-6901-6D47-193D0BDEFDBA}"/>
              </a:ext>
            </a:extLst>
          </p:cNvPr>
          <p:cNvSpPr txBox="1"/>
          <p:nvPr/>
        </p:nvSpPr>
        <p:spPr>
          <a:xfrm>
            <a:off x="12849225" y="-206294"/>
            <a:ext cx="184731" cy="369332"/>
          </a:xfrm>
          <a:prstGeom prst="rect">
            <a:avLst/>
          </a:prstGeom>
          <a:noFill/>
        </p:spPr>
        <p:txBody>
          <a:bodyPr wrap="none" rtlCol="0">
            <a:spAutoFit/>
          </a:bodyPr>
          <a:lstStyle/>
          <a:p>
            <a:endParaRPr lang="en-DE"/>
          </a:p>
        </p:txBody>
      </p:sp>
      <p:sp>
        <p:nvSpPr>
          <p:cNvPr id="11" name="TextBox 10">
            <a:extLst>
              <a:ext uri="{FF2B5EF4-FFF2-40B4-BE49-F238E27FC236}">
                <a16:creationId xmlns:a16="http://schemas.microsoft.com/office/drawing/2014/main" id="{C2420215-0A86-3A49-9883-6EEADEF8238B}"/>
              </a:ext>
            </a:extLst>
          </p:cNvPr>
          <p:cNvSpPr txBox="1"/>
          <p:nvPr/>
        </p:nvSpPr>
        <p:spPr>
          <a:xfrm>
            <a:off x="1415479" y="1720840"/>
            <a:ext cx="9361040" cy="3785652"/>
          </a:xfrm>
          <a:prstGeom prst="rect">
            <a:avLst/>
          </a:prstGeom>
          <a:noFill/>
        </p:spPr>
        <p:txBody>
          <a:bodyPr wrap="square" rtlCol="0">
            <a:spAutoFit/>
          </a:bodyPr>
          <a:lstStyle/>
          <a:p>
            <a:pPr lvl="3">
              <a:buFont typeface="Arial" panose="020B0604020202020204" pitchFamily="34" charset="0"/>
              <a:buChar char="•"/>
            </a:pPr>
            <a:r>
              <a:rPr lang="en-US" sz="2400" dirty="0"/>
              <a:t> </a:t>
            </a:r>
            <a:r>
              <a:rPr lang="en-US" sz="2400" dirty="0" err="1"/>
              <a:t>Toiletten</a:t>
            </a:r>
            <a:r>
              <a:rPr lang="en-US" sz="2400" dirty="0"/>
              <a:t>: </a:t>
            </a:r>
            <a:r>
              <a:rPr lang="en-US" sz="2400" dirty="0" err="1"/>
              <a:t>Beschilderung</a:t>
            </a:r>
            <a:r>
              <a:rPr lang="en-US" sz="2400" dirty="0"/>
              <a:t> </a:t>
            </a:r>
            <a:r>
              <a:rPr lang="en-US" sz="2400" dirty="0" err="1"/>
              <a:t>folgen</a:t>
            </a:r>
            <a:r>
              <a:rPr lang="en-US" sz="2400" dirty="0"/>
              <a:t>, </a:t>
            </a:r>
            <a:r>
              <a:rPr lang="en-US" sz="2400" dirty="0" err="1"/>
              <a:t>Richtung</a:t>
            </a:r>
            <a:r>
              <a:rPr lang="en-US" sz="2400" dirty="0"/>
              <a:t> 2.   </a:t>
            </a:r>
          </a:p>
          <a:p>
            <a:pPr lvl="3"/>
            <a:r>
              <a:rPr lang="en-US" sz="2400" dirty="0"/>
              <a:t>  </a:t>
            </a:r>
            <a:r>
              <a:rPr lang="en-US" sz="2400" dirty="0" err="1"/>
              <a:t>Treppenhaus</a:t>
            </a:r>
            <a:endParaRPr lang="en-US" sz="2400" dirty="0"/>
          </a:p>
          <a:p>
            <a:pPr lvl="3"/>
            <a:endParaRPr lang="en-US" sz="2400" dirty="0"/>
          </a:p>
          <a:p>
            <a:pPr lvl="3">
              <a:buFont typeface="Arial" panose="020B0604020202020204" pitchFamily="34" charset="0"/>
              <a:buChar char="•"/>
            </a:pPr>
            <a:r>
              <a:rPr lang="en-US" sz="2400" dirty="0"/>
              <a:t> </a:t>
            </a:r>
            <a:r>
              <a:rPr lang="en-US" sz="2400" dirty="0" err="1"/>
              <a:t>Räume</a:t>
            </a:r>
            <a:r>
              <a:rPr lang="en-US" sz="2400" dirty="0"/>
              <a:t>: B201, B203 (</a:t>
            </a:r>
            <a:r>
              <a:rPr lang="en-US" sz="2400" dirty="0" err="1"/>
              <a:t>Kleingruppenarbeit</a:t>
            </a:r>
            <a:r>
              <a:rPr lang="en-US" sz="2400" dirty="0"/>
              <a:t>)</a:t>
            </a:r>
          </a:p>
          <a:p>
            <a:pPr lvl="3"/>
            <a:endParaRPr lang="en-US" sz="2400" dirty="0"/>
          </a:p>
          <a:p>
            <a:pPr lvl="3">
              <a:buFont typeface="Arial" panose="020B0604020202020204" pitchFamily="34" charset="0"/>
              <a:buChar char="•"/>
            </a:pPr>
            <a:r>
              <a:rPr lang="en-US" sz="2400" dirty="0"/>
              <a:t> </a:t>
            </a:r>
            <a:r>
              <a:rPr lang="en-US" sz="2400" dirty="0" err="1"/>
              <a:t>Kaffee</a:t>
            </a:r>
            <a:r>
              <a:rPr lang="en-US" sz="2400" dirty="0"/>
              <a:t> </a:t>
            </a:r>
            <a:r>
              <a:rPr lang="en-US" sz="2400" dirty="0" err="1"/>
              <a:t>kann</a:t>
            </a:r>
            <a:r>
              <a:rPr lang="en-US" sz="2400" dirty="0"/>
              <a:t> </a:t>
            </a:r>
            <a:r>
              <a:rPr lang="en-US" sz="2400" dirty="0" err="1"/>
              <a:t>kannenweise</a:t>
            </a:r>
            <a:r>
              <a:rPr lang="en-US" sz="2400" dirty="0"/>
              <a:t> in der Cafeteria </a:t>
            </a:r>
            <a:r>
              <a:rPr lang="en-US" sz="2400" dirty="0" err="1"/>
              <a:t>bestellt</a:t>
            </a:r>
            <a:r>
              <a:rPr lang="en-US" sz="2400" dirty="0"/>
              <a:t>    </a:t>
            </a:r>
          </a:p>
          <a:p>
            <a:pPr lvl="3"/>
            <a:r>
              <a:rPr lang="en-US" sz="2400" dirty="0"/>
              <a:t>   </a:t>
            </a:r>
            <a:r>
              <a:rPr lang="en-US" sz="2400" dirty="0" err="1"/>
              <a:t>werden</a:t>
            </a:r>
            <a:r>
              <a:rPr lang="en-US" sz="2400" dirty="0"/>
              <a:t>        </a:t>
            </a:r>
          </a:p>
          <a:p>
            <a:pPr lvl="3"/>
            <a:r>
              <a:rPr lang="en-US" sz="2400" dirty="0"/>
              <a:t>  (</a:t>
            </a:r>
            <a:r>
              <a:rPr lang="en-US" sz="2400" dirty="0" err="1"/>
              <a:t>nach</a:t>
            </a:r>
            <a:r>
              <a:rPr lang="en-US" sz="2400" dirty="0"/>
              <a:t> </a:t>
            </a:r>
            <a:r>
              <a:rPr lang="en-US" sz="2400" dirty="0" err="1"/>
              <a:t>Absprache</a:t>
            </a:r>
            <a:r>
              <a:rPr lang="en-US" sz="2400" dirty="0"/>
              <a:t> </a:t>
            </a:r>
            <a:r>
              <a:rPr lang="en-US" sz="2400" dirty="0" err="1"/>
              <a:t>ohne</a:t>
            </a:r>
            <a:r>
              <a:rPr lang="en-US" sz="2400" dirty="0"/>
              <a:t> </a:t>
            </a:r>
            <a:r>
              <a:rPr lang="en-US" sz="2400" dirty="0" err="1"/>
              <a:t>Pfand</a:t>
            </a:r>
            <a:r>
              <a:rPr lang="en-US" sz="2400" dirty="0"/>
              <a:t> </a:t>
            </a:r>
            <a:r>
              <a:rPr lang="en-US" sz="2400" dirty="0">
                <a:sym typeface="Wingdings" panose="05000000000000000000" pitchFamily="2" charset="2"/>
              </a:rPr>
              <a:t> </a:t>
            </a:r>
            <a:r>
              <a:rPr lang="en-US" sz="2400" dirty="0" err="1">
                <a:sym typeface="Wingdings" panose="05000000000000000000" pitchFamily="2" charset="2"/>
              </a:rPr>
              <a:t>Kennwort</a:t>
            </a:r>
            <a:r>
              <a:rPr lang="en-US" sz="2400" dirty="0">
                <a:sym typeface="Wingdings" panose="05000000000000000000" pitchFamily="2" charset="2"/>
              </a:rPr>
              <a:t> “Moore”)</a:t>
            </a:r>
          </a:p>
          <a:p>
            <a:pPr lvl="3">
              <a:buFont typeface="Arial" panose="020B0604020202020204" pitchFamily="34" charset="0"/>
              <a:buChar char="•"/>
            </a:pPr>
            <a:endParaRPr lang="en-US" sz="2400" dirty="0">
              <a:sym typeface="Wingdings" panose="05000000000000000000" pitchFamily="2" charset="2"/>
            </a:endParaRPr>
          </a:p>
          <a:p>
            <a:pPr lvl="3">
              <a:buFont typeface="Arial" panose="020B0604020202020204" pitchFamily="34" charset="0"/>
              <a:buChar char="•"/>
            </a:pPr>
            <a:r>
              <a:rPr lang="en-US" sz="2400" dirty="0">
                <a:sym typeface="Wingdings" panose="05000000000000000000" pitchFamily="2" charset="2"/>
              </a:rPr>
              <a:t> </a:t>
            </a:r>
            <a:r>
              <a:rPr lang="en-US" sz="2400" dirty="0" err="1">
                <a:sym typeface="Wingdings" panose="05000000000000000000" pitchFamily="2" charset="2"/>
              </a:rPr>
              <a:t>Schließung</a:t>
            </a:r>
            <a:r>
              <a:rPr lang="en-US" sz="2400" dirty="0">
                <a:sym typeface="Wingdings" panose="05000000000000000000" pitchFamily="2" charset="2"/>
              </a:rPr>
              <a:t> der Cafeteria um 15.30h</a:t>
            </a:r>
            <a:endParaRPr lang="en-US" sz="2400" dirty="0"/>
          </a:p>
        </p:txBody>
      </p:sp>
    </p:spTree>
    <p:extLst>
      <p:ext uri="{BB962C8B-B14F-4D97-AF65-F5344CB8AC3E}">
        <p14:creationId xmlns:p14="http://schemas.microsoft.com/office/powerpoint/2010/main" val="74024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628" y="0"/>
            <a:ext cx="11422058" cy="1196752"/>
          </a:xfrm>
        </p:spPr>
        <p:txBody>
          <a:bodyPr/>
          <a:lstStyle/>
          <a:p>
            <a:r>
              <a:rPr lang="en-US" dirty="0" err="1">
                <a:solidFill>
                  <a:srgbClr val="00B050"/>
                </a:solidFill>
              </a:rPr>
              <a:t>Aufgabenart</a:t>
            </a:r>
            <a:r>
              <a:rPr lang="en-US" dirty="0">
                <a:solidFill>
                  <a:srgbClr val="00B050"/>
                </a:solidFill>
              </a:rPr>
              <a:t> III: </a:t>
            </a:r>
            <a:r>
              <a:rPr lang="en-US" dirty="0" err="1">
                <a:solidFill>
                  <a:srgbClr val="00B050"/>
                </a:solidFill>
              </a:rPr>
              <a:t>Erörterung</a:t>
            </a:r>
            <a:r>
              <a:rPr lang="en-US" dirty="0">
                <a:solidFill>
                  <a:srgbClr val="00B050"/>
                </a:solidFill>
              </a:rPr>
              <a:t> </a:t>
            </a:r>
            <a:r>
              <a:rPr lang="en-US" dirty="0" err="1">
                <a:solidFill>
                  <a:srgbClr val="00B050"/>
                </a:solidFill>
              </a:rPr>
              <a:t>im</a:t>
            </a:r>
            <a:r>
              <a:rPr lang="en-US" dirty="0">
                <a:solidFill>
                  <a:srgbClr val="00B050"/>
                </a:solidFill>
              </a:rPr>
              <a:t> Anschluss an </a:t>
            </a:r>
            <a:r>
              <a:rPr lang="en-US" dirty="0" err="1">
                <a:solidFill>
                  <a:srgbClr val="00B050"/>
                </a:solidFill>
              </a:rPr>
              <a:t>eine</a:t>
            </a:r>
            <a:r>
              <a:rPr lang="en-US" dirty="0">
                <a:solidFill>
                  <a:srgbClr val="00B050"/>
                </a:solidFill>
              </a:rPr>
              <a:t> </a:t>
            </a:r>
            <a:r>
              <a:rPr lang="en-US" dirty="0" err="1">
                <a:solidFill>
                  <a:srgbClr val="00B050"/>
                </a:solidFill>
              </a:rPr>
              <a:t>Textvorlage</a:t>
            </a:r>
            <a:endParaRPr lang="de-DE" dirty="0"/>
          </a:p>
        </p:txBody>
      </p:sp>
      <p:sp>
        <p:nvSpPr>
          <p:cNvPr id="3" name="Inhaltsplatzhalter 2"/>
          <p:cNvSpPr>
            <a:spLocks noGrp="1"/>
          </p:cNvSpPr>
          <p:nvPr>
            <p:ph sz="half" idx="1"/>
          </p:nvPr>
        </p:nvSpPr>
        <p:spPr>
          <a:xfrm>
            <a:off x="359627" y="1052736"/>
            <a:ext cx="11422059" cy="4464127"/>
          </a:xfrm>
        </p:spPr>
        <p:txBody>
          <a:bodyPr/>
          <a:lstStyle/>
          <a:p>
            <a:r>
              <a:rPr lang="de-DE" dirty="0"/>
              <a:t>Handlungssituation:</a:t>
            </a:r>
          </a:p>
          <a:p>
            <a:r>
              <a:rPr lang="de-DE" dirty="0"/>
              <a:t>Text: Christoph von Marschall: Friedensnobelpreis für Greta Thunberg?</a:t>
            </a:r>
          </a:p>
          <a:p>
            <a:r>
              <a:rPr lang="de-DE" sz="1600" dirty="0"/>
              <a:t>Quelle: </a:t>
            </a:r>
            <a:r>
              <a:rPr lang="de-DE" sz="1600" dirty="0" err="1"/>
              <a:t>www.tagesspiegel.de</a:t>
            </a:r>
            <a:r>
              <a:rPr lang="de-DE" sz="1600" dirty="0"/>
              <a:t>/</a:t>
            </a:r>
            <a:r>
              <a:rPr lang="de-DE" sz="1600" dirty="0" err="1"/>
              <a:t>politik</a:t>
            </a:r>
            <a:r>
              <a:rPr lang="de-DE" sz="1600" dirty="0"/>
              <a:t>/friedensnobelpreis-</a:t>
            </a:r>
            <a:r>
              <a:rPr lang="de-DE" sz="1600" dirty="0" err="1"/>
              <a:t>fuer</a:t>
            </a:r>
            <a:r>
              <a:rPr lang="de-DE" sz="1600" dirty="0"/>
              <a:t>-</a:t>
            </a:r>
            <a:r>
              <a:rPr lang="de-DE" sz="1600" dirty="0" err="1"/>
              <a:t>greta-thunberg</a:t>
            </a:r>
            <a:r>
              <a:rPr lang="de-DE" sz="1600" dirty="0"/>
              <a:t> (eingestellt am 07.10.2019)</a:t>
            </a:r>
          </a:p>
          <a:p>
            <a:r>
              <a:rPr lang="de-DE" dirty="0"/>
              <a:t> </a:t>
            </a:r>
          </a:p>
          <a:p>
            <a:r>
              <a:rPr lang="de-DE" dirty="0"/>
              <a:t>Situation: Sie sind </a:t>
            </a:r>
            <a:r>
              <a:rPr lang="de-DE" dirty="0">
                <a:solidFill>
                  <a:schemeClr val="accent3">
                    <a:lumMod val="75000"/>
                  </a:schemeClr>
                </a:solidFill>
              </a:rPr>
              <a:t>Mitarbeiter/-in </a:t>
            </a:r>
            <a:r>
              <a:rPr lang="de-DE" dirty="0">
                <a:solidFill>
                  <a:srgbClr val="0070C0"/>
                </a:solidFill>
              </a:rPr>
              <a:t>in der Bürodesign GmbH als Kaufmann/-frau für Büromanagement. In der Abteilung Marketing </a:t>
            </a:r>
            <a:r>
              <a:rPr lang="de-DE" dirty="0">
                <a:solidFill>
                  <a:srgbClr val="B48900"/>
                </a:solidFill>
              </a:rPr>
              <a:t>wird darüber nachgedacht, ob man das nachhaltige Image des Unternehmens unterstreichen kann, indem man der neuen Möbelkollektion den Produktnamen „Greta“ gibt.</a:t>
            </a:r>
            <a:r>
              <a:rPr lang="de-DE" dirty="0"/>
              <a:t> </a:t>
            </a:r>
            <a:r>
              <a:rPr lang="de-DE" dirty="0">
                <a:solidFill>
                  <a:srgbClr val="E2001A"/>
                </a:solidFill>
              </a:rPr>
              <a:t>Die Leitung der Abteilung Marketing, Frau Müller, befragt Sie, ob sie aufgrund des großen Medieninteresses für die Bewegung „</a:t>
            </a:r>
            <a:r>
              <a:rPr lang="de-DE" dirty="0" err="1">
                <a:solidFill>
                  <a:srgbClr val="E2001A"/>
                </a:solidFill>
              </a:rPr>
              <a:t>Fridays</a:t>
            </a:r>
            <a:r>
              <a:rPr lang="de-DE" dirty="0">
                <a:solidFill>
                  <a:srgbClr val="E2001A"/>
                </a:solidFill>
              </a:rPr>
              <a:t> </a:t>
            </a:r>
            <a:r>
              <a:rPr lang="de-DE" dirty="0" err="1">
                <a:solidFill>
                  <a:srgbClr val="E2001A"/>
                </a:solidFill>
              </a:rPr>
              <a:t>for</a:t>
            </a:r>
            <a:r>
              <a:rPr lang="de-DE" dirty="0">
                <a:solidFill>
                  <a:srgbClr val="E2001A"/>
                </a:solidFill>
              </a:rPr>
              <a:t> Future“ und der damit verbundenen Person Greta Thunberg einen positiven Imagezuwachs für das Unternehmen sehen</a:t>
            </a:r>
            <a:r>
              <a:rPr lang="de-DE" dirty="0"/>
              <a:t>. </a:t>
            </a:r>
            <a:r>
              <a:rPr lang="de-DE" dirty="0">
                <a:solidFill>
                  <a:srgbClr val="00B050"/>
                </a:solidFill>
              </a:rPr>
              <a:t>Sie bittet Sie daher, sich mit der Problematik auseinanderzusetzen und ihr anschließend eine Empfehlung auszusprechen, ob der Vorschlag für den Produktnamen „Greta“ eingebracht werden soll. </a:t>
            </a:r>
            <a:r>
              <a:rPr lang="de-DE" dirty="0"/>
              <a:t>Als Grundlage erhalten Sie den beigefügten Text, zu dem Sie eine schriftliche Diskussionsgrundlage vorbereiten sollen</a:t>
            </a:r>
            <a:r>
              <a:rPr lang="de-DE" sz="2000" dirty="0"/>
              <a:t>.</a:t>
            </a:r>
          </a:p>
          <a:p>
            <a:endParaRPr lang="de-DE" dirty="0"/>
          </a:p>
          <a:p>
            <a:r>
              <a:rPr lang="de-DE" dirty="0"/>
              <a:t>Aufgabenstellung: </a:t>
            </a:r>
            <a:r>
              <a:rPr lang="de-DE" b="1" dirty="0"/>
              <a:t>Geben</a:t>
            </a:r>
            <a:r>
              <a:rPr lang="de-DE" dirty="0"/>
              <a:t> Sie die Kernaussagen des Textes </a:t>
            </a:r>
            <a:r>
              <a:rPr lang="de-DE" b="1" dirty="0"/>
              <a:t>wieder</a:t>
            </a:r>
            <a:r>
              <a:rPr lang="de-DE" dirty="0"/>
              <a:t>, </a:t>
            </a:r>
            <a:r>
              <a:rPr lang="de-DE" b="1" dirty="0"/>
              <a:t>arbeiten</a:t>
            </a:r>
            <a:r>
              <a:rPr lang="de-DE" dirty="0"/>
              <a:t> Sie die Argumentationsstruktur </a:t>
            </a:r>
            <a:r>
              <a:rPr lang="de-DE" b="1" dirty="0"/>
              <a:t>heraus</a:t>
            </a:r>
            <a:r>
              <a:rPr lang="de-DE" dirty="0"/>
              <a:t> und </a:t>
            </a:r>
            <a:r>
              <a:rPr lang="de-DE" b="1" dirty="0"/>
              <a:t>erörtern</a:t>
            </a:r>
            <a:r>
              <a:rPr lang="de-DE" dirty="0"/>
              <a:t> Sie anschließend die Position des Autors.</a:t>
            </a:r>
          </a:p>
          <a:p>
            <a:endParaRPr lang="de-DE" sz="1000" i="1" dirty="0">
              <a:solidFill>
                <a:schemeClr val="accent1">
                  <a:lumMod val="50000"/>
                </a:schemeClr>
              </a:solidFill>
            </a:endParaRPr>
          </a:p>
          <a:p>
            <a:r>
              <a:rPr lang="de-DE" sz="1600" i="1" dirty="0">
                <a:solidFill>
                  <a:schemeClr val="accent1">
                    <a:lumMod val="50000"/>
                  </a:schemeClr>
                </a:solidFill>
              </a:rPr>
              <a:t>Lebens- und Berufsfeldbezug, </a:t>
            </a:r>
            <a:r>
              <a:rPr lang="en-US" sz="1600" i="1" dirty="0" err="1">
                <a:solidFill>
                  <a:srgbClr val="B48900"/>
                </a:solidFill>
              </a:rPr>
              <a:t>handlungs</a:t>
            </a:r>
            <a:r>
              <a:rPr lang="en-US" sz="1600" i="1" dirty="0">
                <a:solidFill>
                  <a:srgbClr val="B48900"/>
                </a:solidFill>
              </a:rPr>
              <a:t>- und </a:t>
            </a:r>
            <a:r>
              <a:rPr lang="en-US" sz="1600" i="1" dirty="0" err="1">
                <a:solidFill>
                  <a:srgbClr val="B48900"/>
                </a:solidFill>
              </a:rPr>
              <a:t>anwendungsbezogen</a:t>
            </a:r>
            <a:r>
              <a:rPr lang="en-US" sz="1600" i="1" dirty="0"/>
              <a:t>, </a:t>
            </a:r>
            <a:r>
              <a:rPr lang="de-DE" sz="1600" i="1" dirty="0">
                <a:solidFill>
                  <a:srgbClr val="FF0000"/>
                </a:solidFill>
              </a:rPr>
              <a:t>problemorientiert, </a:t>
            </a:r>
            <a:r>
              <a:rPr lang="de-DE" sz="1600" i="1" dirty="0">
                <a:solidFill>
                  <a:srgbClr val="00B050"/>
                </a:solidFill>
              </a:rPr>
              <a:t>lösungsorientiertes Handeln, </a:t>
            </a:r>
            <a:r>
              <a:rPr lang="de-DE" sz="1600" i="1" dirty="0">
                <a:solidFill>
                  <a:schemeClr val="bg2">
                    <a:lumMod val="50000"/>
                  </a:schemeClr>
                </a:solidFill>
              </a:rPr>
              <a:t>eindeutige Rolle im Berufsfeld.</a:t>
            </a:r>
            <a:endParaRPr lang="de-DE" sz="1600" i="1" dirty="0"/>
          </a:p>
          <a:p>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30</a:t>
            </a:fld>
            <a:endParaRPr lang="de-DE" dirty="0"/>
          </a:p>
        </p:txBody>
      </p:sp>
      <p:pic>
        <p:nvPicPr>
          <p:cNvPr id="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80628"/>
            <a:ext cx="1872208" cy="147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5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A44FF-DC2E-D218-B17B-F8DADB086F83}"/>
              </a:ext>
            </a:extLst>
          </p:cNvPr>
          <p:cNvSpPr>
            <a:spLocks noGrp="1"/>
          </p:cNvSpPr>
          <p:nvPr>
            <p:ph type="title"/>
          </p:nvPr>
        </p:nvSpPr>
        <p:spPr>
          <a:xfrm>
            <a:off x="551516" y="980728"/>
            <a:ext cx="11376025" cy="648000"/>
          </a:xfrm>
        </p:spPr>
        <p:txBody>
          <a:bodyPr>
            <a:normAutofit fontScale="90000"/>
          </a:bodyPr>
          <a:lstStyle/>
          <a:p>
            <a:r>
              <a:rPr lang="de-DE" sz="2200" dirty="0">
                <a:solidFill>
                  <a:srgbClr val="00B050"/>
                </a:solidFill>
              </a:rPr>
              <a:t> Aufgabenart IV: Textgestaltung auf der Grundlage situativer und struktureller Vorgaben</a:t>
            </a:r>
            <a:br>
              <a:rPr lang="de-DE" sz="2000" dirty="0"/>
            </a:br>
            <a:endParaRPr lang="de-DE" sz="2000" dirty="0">
              <a:solidFill>
                <a:srgbClr val="00B050"/>
              </a:solidFill>
            </a:endParaRPr>
          </a:p>
        </p:txBody>
      </p:sp>
      <p:sp>
        <p:nvSpPr>
          <p:cNvPr id="3" name="Inhaltsplatzhalter 2">
            <a:extLst>
              <a:ext uri="{FF2B5EF4-FFF2-40B4-BE49-F238E27FC236}">
                <a16:creationId xmlns:a16="http://schemas.microsoft.com/office/drawing/2014/main" id="{1195583D-EA6F-9FAA-C1D0-31BB2E107BFF}"/>
              </a:ext>
            </a:extLst>
          </p:cNvPr>
          <p:cNvSpPr>
            <a:spLocks noGrp="1"/>
          </p:cNvSpPr>
          <p:nvPr>
            <p:ph sz="half" idx="1"/>
          </p:nvPr>
        </p:nvSpPr>
        <p:spPr>
          <a:xfrm>
            <a:off x="586475" y="1773000"/>
            <a:ext cx="10513168" cy="3311999"/>
          </a:xfrm>
        </p:spPr>
        <p:txBody>
          <a:bodyPr/>
          <a:lstStyle/>
          <a:p>
            <a:pPr indent="-285750">
              <a:lnSpc>
                <a:spcPct val="150000"/>
              </a:lnSpc>
            </a:pPr>
            <a:r>
              <a:rPr lang="de-DE" sz="2000" dirty="0"/>
              <a:t>Die Schülerinnen und Schüler </a:t>
            </a:r>
            <a:r>
              <a:rPr lang="de-DE" sz="2000" b="1" dirty="0"/>
              <a:t>gestalten</a:t>
            </a:r>
            <a:r>
              <a:rPr lang="de-DE" sz="2000" dirty="0"/>
              <a:t> auf der Grundlage situativer und struktureller Vorgaben, ggf. mit Hilfe von zur Verfügung gestellten Informationsmaterialien einen eigenen Text. </a:t>
            </a:r>
            <a:br>
              <a:rPr lang="de-DE" sz="2000" dirty="0"/>
            </a:br>
            <a:r>
              <a:rPr lang="de-DE" sz="2000" dirty="0"/>
              <a:t>Sie stellen ihre Ergebnisse strukturiert und unter Beachtung schriftsprachlicher Normen dar.</a:t>
            </a:r>
          </a:p>
        </p:txBody>
      </p:sp>
      <p:sp>
        <p:nvSpPr>
          <p:cNvPr id="4" name="Fußzeilenplatzhalter 3">
            <a:extLst>
              <a:ext uri="{FF2B5EF4-FFF2-40B4-BE49-F238E27FC236}">
                <a16:creationId xmlns:a16="http://schemas.microsoft.com/office/drawing/2014/main" id="{A13E776B-BFCB-86B8-2140-D9AAFF5A1955}"/>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0EFC4BB8-D1B7-3884-9A04-A76B55742CA2}"/>
              </a:ext>
            </a:extLst>
          </p:cNvPr>
          <p:cNvSpPr>
            <a:spLocks noGrp="1"/>
          </p:cNvSpPr>
          <p:nvPr>
            <p:ph type="sldNum" sz="quarter" idx="4"/>
          </p:nvPr>
        </p:nvSpPr>
        <p:spPr/>
        <p:txBody>
          <a:bodyPr/>
          <a:lstStyle/>
          <a:p>
            <a:fld id="{46DDF9AE-9AF3-49DF-8E53-FD59C28FFFFB}" type="slidenum">
              <a:rPr lang="de-DE" smtClean="0"/>
              <a:pPr/>
              <a:t>31</a:t>
            </a:fld>
            <a:endParaRPr lang="de-DE" dirty="0"/>
          </a:p>
        </p:txBody>
      </p:sp>
      <p:pic>
        <p:nvPicPr>
          <p:cNvPr id="6" name="Picture 2" descr="1.000+ kostenlose Weiße Männchen und Männchen-Bilder - Pixabay">
            <a:extLst>
              <a:ext uri="{FF2B5EF4-FFF2-40B4-BE49-F238E27FC236}">
                <a16:creationId xmlns:a16="http://schemas.microsoft.com/office/drawing/2014/main" id="{4D5D65AC-9185-024D-B3DF-4A2216CB24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135" y="4509120"/>
            <a:ext cx="1703651" cy="170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075D9-9340-D0F0-0773-294035B9837F}"/>
              </a:ext>
            </a:extLst>
          </p:cNvPr>
          <p:cNvSpPr>
            <a:spLocks noGrp="1"/>
          </p:cNvSpPr>
          <p:nvPr>
            <p:ph type="title"/>
          </p:nvPr>
        </p:nvSpPr>
        <p:spPr>
          <a:xfrm>
            <a:off x="405660" y="1124744"/>
            <a:ext cx="11376025" cy="576064"/>
          </a:xfrm>
        </p:spPr>
        <p:txBody>
          <a:bodyPr/>
          <a:lstStyle/>
          <a:p>
            <a:r>
              <a:rPr lang="de-DE" dirty="0">
                <a:solidFill>
                  <a:srgbClr val="00B050"/>
                </a:solidFill>
              </a:rPr>
              <a:t> </a:t>
            </a:r>
            <a:r>
              <a:rPr lang="de-DE" sz="2000" dirty="0">
                <a:solidFill>
                  <a:srgbClr val="00B050"/>
                </a:solidFill>
              </a:rPr>
              <a:t>Aufgabenart IV: Textgestaltung auf der Grundlage situativer und struktureller Vorgaben</a:t>
            </a:r>
          </a:p>
        </p:txBody>
      </p:sp>
      <p:graphicFrame>
        <p:nvGraphicFramePr>
          <p:cNvPr id="6" name="Tabelle 6">
            <a:extLst>
              <a:ext uri="{FF2B5EF4-FFF2-40B4-BE49-F238E27FC236}">
                <a16:creationId xmlns:a16="http://schemas.microsoft.com/office/drawing/2014/main" id="{6FCA1588-09CA-5378-ED38-23AF0E04862F}"/>
              </a:ext>
            </a:extLst>
          </p:cNvPr>
          <p:cNvGraphicFramePr>
            <a:graphicFrameLocks noGrp="1"/>
          </p:cNvGraphicFramePr>
          <p:nvPr>
            <p:ph sz="half" idx="1"/>
            <p:extLst>
              <p:ext uri="{D42A27DB-BD31-4B8C-83A1-F6EECF244321}">
                <p14:modId xmlns:p14="http://schemas.microsoft.com/office/powerpoint/2010/main" val="2594659438"/>
              </p:ext>
            </p:extLst>
          </p:nvPr>
        </p:nvGraphicFramePr>
        <p:xfrm>
          <a:off x="406400" y="1772816"/>
          <a:ext cx="11376024" cy="4238653"/>
        </p:xfrm>
        <a:graphic>
          <a:graphicData uri="http://schemas.openxmlformats.org/drawingml/2006/table">
            <a:tbl>
              <a:tblPr firstRow="1" bandRow="1">
                <a:tableStyleId>{22838BEF-8BB2-4498-84A7-C5851F593DF1}</a:tableStyleId>
              </a:tblPr>
              <a:tblGrid>
                <a:gridCol w="2521248">
                  <a:extLst>
                    <a:ext uri="{9D8B030D-6E8A-4147-A177-3AD203B41FA5}">
                      <a16:colId xmlns:a16="http://schemas.microsoft.com/office/drawing/2014/main" val="3025030947"/>
                    </a:ext>
                  </a:extLst>
                </a:gridCol>
                <a:gridCol w="8854776">
                  <a:extLst>
                    <a:ext uri="{9D8B030D-6E8A-4147-A177-3AD203B41FA5}">
                      <a16:colId xmlns:a16="http://schemas.microsoft.com/office/drawing/2014/main" val="2842799947"/>
                    </a:ext>
                  </a:extLst>
                </a:gridCol>
              </a:tblGrid>
              <a:tr h="1296144">
                <a:tc>
                  <a:txBody>
                    <a:bodyPr/>
                    <a:lstStyle/>
                    <a:p>
                      <a:r>
                        <a:rPr lang="de-DE" b="1" dirty="0"/>
                        <a:t>Materialgrundlage(</a:t>
                      </a:r>
                      <a:r>
                        <a:rPr lang="de-DE" b="1" dirty="0" err="1"/>
                        <a:t>n</a:t>
                      </a:r>
                      <a:r>
                        <a:rPr lang="de-DE" b="1" dirty="0"/>
                        <a:t>)</a:t>
                      </a:r>
                    </a:p>
                    <a:p>
                      <a:r>
                        <a:rPr lang="de-DE" b="0" dirty="0"/>
                        <a:t>(z. B. Textauszug, Sachtext,</a:t>
                      </a:r>
                      <a:r>
                        <a:rPr lang="de-DE" b="0" baseline="0" dirty="0"/>
                        <a:t> </a:t>
                      </a:r>
                      <a:r>
                        <a:rPr lang="de-DE" b="0" dirty="0"/>
                        <a:t>Grafik, Statistik, Karikatur)</a:t>
                      </a:r>
                    </a:p>
                  </a:txBody>
                  <a:tcPr/>
                </a:tc>
                <a:tc>
                  <a:txBody>
                    <a:bodyPr/>
                    <a:lstStyle/>
                    <a:p>
                      <a:r>
                        <a:rPr lang="de-DE" b="0" dirty="0"/>
                        <a:t>Kopie / Transkript der Originale beilegen, mit Quellenangaben versehen.</a:t>
                      </a:r>
                    </a:p>
                    <a:p>
                      <a:endParaRPr lang="de-DE" b="0" dirty="0"/>
                    </a:p>
                    <a:p>
                      <a:r>
                        <a:rPr lang="de-DE" b="0" dirty="0"/>
                        <a:t>Anzahl der Wörter ist ausgewiesen, nicht mehr als drei Binnenkürzungen pro Text.</a:t>
                      </a:r>
                    </a:p>
                    <a:p>
                      <a:r>
                        <a:rPr lang="en-US" b="0" dirty="0" err="1"/>
                        <a:t>Aktualität</a:t>
                      </a:r>
                      <a:r>
                        <a:rPr lang="en-US" b="0" dirty="0"/>
                        <a:t> der </a:t>
                      </a:r>
                      <a:r>
                        <a:rPr lang="en-US" b="0" dirty="0" err="1"/>
                        <a:t>Materialie</a:t>
                      </a:r>
                      <a:r>
                        <a:rPr lang="en-US" b="0" baseline="0" dirty="0" err="1"/>
                        <a:t>n</a:t>
                      </a:r>
                      <a:r>
                        <a:rPr lang="en-US" b="0" baseline="0" dirty="0"/>
                        <a:t> </a:t>
                      </a:r>
                      <a:r>
                        <a:rPr lang="en-US" b="0" baseline="0" dirty="0" err="1"/>
                        <a:t>beachten</a:t>
                      </a:r>
                      <a:r>
                        <a:rPr lang="en-US" b="0" baseline="0" dirty="0"/>
                        <a:t>.</a:t>
                      </a:r>
                      <a:endParaRPr lang="de-DE" b="0" dirty="0"/>
                    </a:p>
                  </a:txBody>
                  <a:tcPr/>
                </a:tc>
                <a:extLst>
                  <a:ext uri="{0D108BD9-81ED-4DB2-BD59-A6C34878D82A}">
                    <a16:rowId xmlns:a16="http://schemas.microsoft.com/office/drawing/2014/main" val="3579346933"/>
                  </a:ext>
                </a:extLst>
              </a:tr>
              <a:tr h="2942509">
                <a:tc>
                  <a:txBody>
                    <a:bodyPr/>
                    <a:lstStyle/>
                    <a:p>
                      <a:r>
                        <a:rPr lang="de-DE" b="1" dirty="0"/>
                        <a:t>Aufgabenstellung</a:t>
                      </a:r>
                      <a:endParaRPr lang="de-DE" b="1" dirty="0">
                        <a:solidFill>
                          <a:schemeClr val="tx1"/>
                        </a:solidFill>
                      </a:endParaRPr>
                    </a:p>
                  </a:txBody>
                  <a:tcPr/>
                </a:tc>
                <a:tc>
                  <a:txBody>
                    <a:bodyPr/>
                    <a:lstStyle/>
                    <a:p>
                      <a:r>
                        <a:rPr lang="de-DE" b="0" dirty="0"/>
                        <a:t>Komplex, höchstens drei Teilaufgaben / </a:t>
                      </a:r>
                      <a:r>
                        <a:rPr lang="de-DE" b="0" dirty="0" err="1"/>
                        <a:t>Aspektierungen</a:t>
                      </a:r>
                      <a:r>
                        <a:rPr lang="de-DE" b="0" dirty="0"/>
                        <a:t>.</a:t>
                      </a:r>
                    </a:p>
                    <a:p>
                      <a:endParaRPr lang="de-DE" b="0" dirty="0"/>
                    </a:p>
                    <a:p>
                      <a:r>
                        <a:rPr lang="de-DE" b="0" dirty="0"/>
                        <a:t>Eigenständige Bearbeitung und Meinungsbildung zulassen.</a:t>
                      </a:r>
                    </a:p>
                    <a:p>
                      <a:endParaRPr lang="de-DE" b="0" dirty="0"/>
                    </a:p>
                    <a:p>
                      <a:r>
                        <a:rPr lang="de-DE" b="0" dirty="0"/>
                        <a:t>In einen situativen Kontext (Handlungssituation) einfügen.</a:t>
                      </a:r>
                    </a:p>
                    <a:p>
                      <a:endParaRPr lang="de-DE" b="0" dirty="0"/>
                    </a:p>
                    <a:p>
                      <a:r>
                        <a:rPr lang="de-DE" b="0" dirty="0"/>
                        <a:t>Gestalten eines argumentativen Zieltextes.</a:t>
                      </a:r>
                    </a:p>
                    <a:p>
                      <a:endParaRPr lang="de-DE" b="0" dirty="0"/>
                    </a:p>
                    <a:p>
                      <a:r>
                        <a:rPr lang="de-DE" b="0" dirty="0"/>
                        <a:t>Die Bewertung ist für die Schüler/-innen transparent.</a:t>
                      </a:r>
                    </a:p>
                    <a:p>
                      <a:endParaRPr lang="de-DE" dirty="0"/>
                    </a:p>
                  </a:txBody>
                  <a:tcPr/>
                </a:tc>
                <a:extLst>
                  <a:ext uri="{0D108BD9-81ED-4DB2-BD59-A6C34878D82A}">
                    <a16:rowId xmlns:a16="http://schemas.microsoft.com/office/drawing/2014/main" val="941623129"/>
                  </a:ext>
                </a:extLst>
              </a:tr>
            </a:tbl>
          </a:graphicData>
        </a:graphic>
      </p:graphicFrame>
      <p:sp>
        <p:nvSpPr>
          <p:cNvPr id="4" name="Fußzeilenplatzhalter 3">
            <a:extLst>
              <a:ext uri="{FF2B5EF4-FFF2-40B4-BE49-F238E27FC236}">
                <a16:creationId xmlns:a16="http://schemas.microsoft.com/office/drawing/2014/main" id="{268F1928-781F-468D-BB37-E2A5D77ED902}"/>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EDFA2CB2-1B43-A95C-3DD1-E8954C153CBE}"/>
              </a:ext>
            </a:extLst>
          </p:cNvPr>
          <p:cNvSpPr>
            <a:spLocks noGrp="1"/>
          </p:cNvSpPr>
          <p:nvPr>
            <p:ph type="sldNum" sz="quarter" idx="4"/>
          </p:nvPr>
        </p:nvSpPr>
        <p:spPr/>
        <p:txBody>
          <a:bodyPr/>
          <a:lstStyle/>
          <a:p>
            <a:fld id="{46DDF9AE-9AF3-49DF-8E53-FD59C28FFFFB}" type="slidenum">
              <a:rPr lang="de-DE" smtClean="0"/>
              <a:pPr/>
              <a:t>32</a:t>
            </a:fld>
            <a:endParaRPr lang="de-DE" dirty="0"/>
          </a:p>
        </p:txBody>
      </p:sp>
    </p:spTree>
    <p:extLst>
      <p:ext uri="{BB962C8B-B14F-4D97-AF65-F5344CB8AC3E}">
        <p14:creationId xmlns:p14="http://schemas.microsoft.com/office/powerpoint/2010/main" val="1735157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4A952-71C6-9023-A23E-7A323CCAFA85}"/>
              </a:ext>
            </a:extLst>
          </p:cNvPr>
          <p:cNvSpPr>
            <a:spLocks noGrp="1"/>
          </p:cNvSpPr>
          <p:nvPr>
            <p:ph type="title"/>
          </p:nvPr>
        </p:nvSpPr>
        <p:spPr>
          <a:xfrm>
            <a:off x="406399" y="1088823"/>
            <a:ext cx="11376025" cy="648000"/>
          </a:xfrm>
        </p:spPr>
        <p:txBody>
          <a:bodyPr>
            <a:normAutofit/>
          </a:bodyPr>
          <a:lstStyle/>
          <a:p>
            <a:r>
              <a:rPr lang="de-DE" sz="2000" dirty="0">
                <a:solidFill>
                  <a:srgbClr val="00B050"/>
                </a:solidFill>
              </a:rPr>
              <a:t>Aufgabenart IV: Textgestaltung auf der Grundlage situativer und struktureller Vorgaben</a:t>
            </a:r>
            <a:endParaRPr lang="de-DE" sz="2000" dirty="0"/>
          </a:p>
        </p:txBody>
      </p:sp>
      <p:graphicFrame>
        <p:nvGraphicFramePr>
          <p:cNvPr id="6" name="Tabelle 6">
            <a:extLst>
              <a:ext uri="{FF2B5EF4-FFF2-40B4-BE49-F238E27FC236}">
                <a16:creationId xmlns:a16="http://schemas.microsoft.com/office/drawing/2014/main" id="{EAEB5844-C13C-5D24-6C98-51BD1AEE7BE3}"/>
              </a:ext>
            </a:extLst>
          </p:cNvPr>
          <p:cNvGraphicFramePr>
            <a:graphicFrameLocks noGrp="1"/>
          </p:cNvGraphicFramePr>
          <p:nvPr>
            <p:ph sz="half" idx="1"/>
            <p:extLst>
              <p:ext uri="{D42A27DB-BD31-4B8C-83A1-F6EECF244321}">
                <p14:modId xmlns:p14="http://schemas.microsoft.com/office/powerpoint/2010/main" val="501192874"/>
              </p:ext>
            </p:extLst>
          </p:nvPr>
        </p:nvGraphicFramePr>
        <p:xfrm>
          <a:off x="406400" y="2205038"/>
          <a:ext cx="11376024" cy="3657600"/>
        </p:xfrm>
        <a:graphic>
          <a:graphicData uri="http://schemas.openxmlformats.org/drawingml/2006/table">
            <a:tbl>
              <a:tblPr firstRow="1" bandRow="1">
                <a:tableStyleId>{22838BEF-8BB2-4498-84A7-C5851F593DF1}</a:tableStyleId>
              </a:tblPr>
              <a:tblGrid>
                <a:gridCol w="2737272">
                  <a:extLst>
                    <a:ext uri="{9D8B030D-6E8A-4147-A177-3AD203B41FA5}">
                      <a16:colId xmlns:a16="http://schemas.microsoft.com/office/drawing/2014/main" val="375327953"/>
                    </a:ext>
                  </a:extLst>
                </a:gridCol>
                <a:gridCol w="8638752">
                  <a:extLst>
                    <a:ext uri="{9D8B030D-6E8A-4147-A177-3AD203B41FA5}">
                      <a16:colId xmlns:a16="http://schemas.microsoft.com/office/drawing/2014/main" val="3031590774"/>
                    </a:ext>
                  </a:extLst>
                </a:gridCol>
              </a:tblGrid>
              <a:tr h="370840">
                <a:tc>
                  <a:txBody>
                    <a:bodyPr/>
                    <a:lstStyle/>
                    <a:p>
                      <a:r>
                        <a:rPr lang="de-DE" dirty="0"/>
                        <a:t>Erwartungshorizont</a:t>
                      </a:r>
                      <a:endParaRPr lang="de-DE" dirty="0">
                        <a:solidFill>
                          <a:schemeClr val="tx1"/>
                        </a:solidFill>
                      </a:endParaRPr>
                    </a:p>
                  </a:txBody>
                  <a:tcPr/>
                </a:tc>
                <a:tc>
                  <a:txBody>
                    <a:bodyPr/>
                    <a:lstStyle/>
                    <a:p>
                      <a:r>
                        <a:rPr lang="de-DE" sz="2000" b="0" dirty="0"/>
                        <a:t>Nachweis der erwarteten Schüler/-</a:t>
                      </a:r>
                      <a:r>
                        <a:rPr lang="de-DE" sz="2000" b="0" dirty="0" err="1"/>
                        <a:t>innenleistung</a:t>
                      </a:r>
                      <a:r>
                        <a:rPr lang="de-DE" sz="2000" b="0" dirty="0"/>
                        <a:t> in strukturierter Form</a:t>
                      </a:r>
                    </a:p>
                    <a:p>
                      <a:r>
                        <a:rPr lang="de-DE" sz="2000" b="0" dirty="0"/>
                        <a:t>(unter Berücksichtigung der Materialien)</a:t>
                      </a:r>
                    </a:p>
                    <a:p>
                      <a:r>
                        <a:rPr lang="de-DE" sz="2000" b="0" dirty="0"/>
                        <a:t>Konkrete Lösungsmöglichkeiten</a:t>
                      </a:r>
                    </a:p>
                    <a:p>
                      <a:endParaRPr lang="de-DE" b="0" dirty="0"/>
                    </a:p>
                    <a:p>
                      <a:pPr lvl="0"/>
                      <a:r>
                        <a:rPr lang="de-DE" sz="2000" b="0" i="1" dirty="0"/>
                        <a:t>Inhaltliche Leistung: 70%</a:t>
                      </a:r>
                    </a:p>
                    <a:p>
                      <a:pPr lvl="1"/>
                      <a:br>
                        <a:rPr lang="de-DE" sz="2000" b="0" i="1" dirty="0"/>
                      </a:br>
                      <a:r>
                        <a:rPr lang="de-DE" sz="2000" b="0" dirty="0"/>
                        <a:t>Angabe Richtwerte der Anforderungsbereiche (AFB): </a:t>
                      </a:r>
                      <a:br>
                        <a:rPr lang="de-DE" sz="2000" b="0" dirty="0"/>
                      </a:br>
                      <a:r>
                        <a:rPr lang="de-DE" sz="2000" b="0" dirty="0"/>
                        <a:t>AFB I 30%, AFB II 40 %, AFB III  30%</a:t>
                      </a:r>
                    </a:p>
                    <a:p>
                      <a:pPr marL="0" indent="0">
                        <a:buFontTx/>
                        <a:buNone/>
                      </a:pPr>
                      <a:endParaRPr lang="de-DE" sz="2000" b="0" dirty="0"/>
                    </a:p>
                    <a:p>
                      <a:pPr marL="0" indent="0">
                        <a:buFontTx/>
                        <a:buNone/>
                      </a:pPr>
                      <a:r>
                        <a:rPr lang="de-DE" sz="2000" b="0" i="1" dirty="0"/>
                        <a:t>Darstellungsleistung: 30 %</a:t>
                      </a:r>
                      <a:br>
                        <a:rPr lang="de-DE" sz="2000" b="0" dirty="0"/>
                      </a:br>
                      <a:endParaRPr lang="de-DE" dirty="0"/>
                    </a:p>
                    <a:p>
                      <a:endParaRPr lang="de-DE" b="0" dirty="0">
                        <a:solidFill>
                          <a:schemeClr val="tx1"/>
                        </a:solidFill>
                      </a:endParaRPr>
                    </a:p>
                  </a:txBody>
                  <a:tcPr/>
                </a:tc>
                <a:extLst>
                  <a:ext uri="{0D108BD9-81ED-4DB2-BD59-A6C34878D82A}">
                    <a16:rowId xmlns:a16="http://schemas.microsoft.com/office/drawing/2014/main" val="3330900181"/>
                  </a:ext>
                </a:extLst>
              </a:tr>
            </a:tbl>
          </a:graphicData>
        </a:graphic>
      </p:graphicFrame>
      <p:sp>
        <p:nvSpPr>
          <p:cNvPr id="4" name="Fußzeilenplatzhalter 3">
            <a:extLst>
              <a:ext uri="{FF2B5EF4-FFF2-40B4-BE49-F238E27FC236}">
                <a16:creationId xmlns:a16="http://schemas.microsoft.com/office/drawing/2014/main" id="{8DEDE196-B8ED-A092-1017-2F8F00E55C88}"/>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373A1B63-18B5-122B-D318-9F886BAAF407}"/>
              </a:ext>
            </a:extLst>
          </p:cNvPr>
          <p:cNvSpPr>
            <a:spLocks noGrp="1"/>
          </p:cNvSpPr>
          <p:nvPr>
            <p:ph type="sldNum" sz="quarter" idx="4"/>
          </p:nvPr>
        </p:nvSpPr>
        <p:spPr/>
        <p:txBody>
          <a:bodyPr/>
          <a:lstStyle/>
          <a:p>
            <a:fld id="{46DDF9AE-9AF3-49DF-8E53-FD59C28FFFFB}" type="slidenum">
              <a:rPr lang="de-DE" smtClean="0"/>
              <a:pPr/>
              <a:t>33</a:t>
            </a:fld>
            <a:endParaRPr lang="de-DE" dirty="0"/>
          </a:p>
        </p:txBody>
      </p:sp>
    </p:spTree>
    <p:extLst>
      <p:ext uri="{BB962C8B-B14F-4D97-AF65-F5344CB8AC3E}">
        <p14:creationId xmlns:p14="http://schemas.microsoft.com/office/powerpoint/2010/main" val="2275792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9688" y="980432"/>
            <a:ext cx="11376025" cy="648000"/>
          </a:xfrm>
        </p:spPr>
        <p:txBody>
          <a:bodyPr>
            <a:normAutofit/>
          </a:bodyPr>
          <a:lstStyle/>
          <a:p>
            <a:r>
              <a:rPr lang="de-DE" sz="2000" dirty="0">
                <a:solidFill>
                  <a:srgbClr val="00B050"/>
                </a:solidFill>
              </a:rPr>
              <a:t>Aufgabenart IV: Textgestaltung auf der Grundlage situativer und struktureller Vorgaben</a:t>
            </a:r>
            <a:endParaRPr lang="de-DE" sz="2000" dirty="0"/>
          </a:p>
        </p:txBody>
      </p:sp>
      <p:sp>
        <p:nvSpPr>
          <p:cNvPr id="3" name="Inhaltsplatzhalter 2"/>
          <p:cNvSpPr>
            <a:spLocks noGrp="1"/>
          </p:cNvSpPr>
          <p:nvPr>
            <p:ph sz="half" idx="1"/>
          </p:nvPr>
        </p:nvSpPr>
        <p:spPr>
          <a:xfrm>
            <a:off x="433858" y="1638347"/>
            <a:ext cx="11376024" cy="3311999"/>
          </a:xfrm>
        </p:spPr>
        <p:txBody>
          <a:bodyPr/>
          <a:lstStyle/>
          <a:p>
            <a:r>
              <a:rPr lang="en-US" sz="2000" dirty="0" err="1"/>
              <a:t>Beispiel</a:t>
            </a:r>
            <a:r>
              <a:rPr lang="en-US" sz="2000" dirty="0"/>
              <a:t> </a:t>
            </a:r>
            <a:r>
              <a:rPr lang="en-US" sz="2000" dirty="0" err="1"/>
              <a:t>einer</a:t>
            </a:r>
            <a:r>
              <a:rPr lang="en-US" sz="2000" dirty="0"/>
              <a:t> </a:t>
            </a:r>
            <a:r>
              <a:rPr lang="en-US" sz="2000" dirty="0" err="1"/>
              <a:t>gelungenen</a:t>
            </a:r>
            <a:r>
              <a:rPr lang="en-US" sz="2000" dirty="0"/>
              <a:t> </a:t>
            </a:r>
            <a:r>
              <a:rPr lang="en-US" sz="2000" dirty="0" err="1"/>
              <a:t>Aufgabenformulierung</a:t>
            </a:r>
            <a:r>
              <a:rPr lang="en-US" sz="2000" dirty="0"/>
              <a:t>:</a:t>
            </a:r>
          </a:p>
          <a:p>
            <a:endParaRPr lang="en-US" sz="2000" dirty="0"/>
          </a:p>
          <a:p>
            <a:pPr>
              <a:lnSpc>
                <a:spcPct val="150000"/>
              </a:lnSpc>
            </a:pPr>
            <a:r>
              <a:rPr lang="en-US" sz="2000" b="1" dirty="0" err="1"/>
              <a:t>Geben</a:t>
            </a:r>
            <a:r>
              <a:rPr lang="en-US" sz="2000" dirty="0"/>
              <a:t> </a:t>
            </a:r>
            <a:r>
              <a:rPr lang="en-US" sz="2000" dirty="0" err="1"/>
              <a:t>Sie</a:t>
            </a:r>
            <a:r>
              <a:rPr lang="en-US" sz="2000" dirty="0"/>
              <a:t> die </a:t>
            </a:r>
            <a:r>
              <a:rPr lang="en-US" sz="2000" dirty="0" err="1"/>
              <a:t>Kernaussagen</a:t>
            </a:r>
            <a:r>
              <a:rPr lang="en-US" sz="2000" dirty="0"/>
              <a:t> der </a:t>
            </a:r>
            <a:r>
              <a:rPr lang="en-US" sz="2000" dirty="0" err="1"/>
              <a:t>Materialien</a:t>
            </a:r>
            <a:r>
              <a:rPr lang="en-US" sz="2000" dirty="0"/>
              <a:t> </a:t>
            </a:r>
            <a:r>
              <a:rPr lang="en-US" sz="2000" b="1" dirty="0" err="1"/>
              <a:t>wieder</a:t>
            </a:r>
            <a:r>
              <a:rPr lang="en-US" sz="2000" dirty="0"/>
              <a:t>, </a:t>
            </a:r>
            <a:r>
              <a:rPr lang="en-US" sz="2000" b="1" dirty="0" err="1"/>
              <a:t>untersuchen</a:t>
            </a:r>
            <a:r>
              <a:rPr lang="en-US" sz="2000" dirty="0"/>
              <a:t> </a:t>
            </a:r>
            <a:r>
              <a:rPr lang="en-US" sz="2000" dirty="0" err="1"/>
              <a:t>Sie</a:t>
            </a:r>
            <a:r>
              <a:rPr lang="en-US" sz="2000" dirty="0"/>
              <a:t> </a:t>
            </a:r>
            <a:r>
              <a:rPr lang="en-US" sz="2000" dirty="0" err="1"/>
              <a:t>diese</a:t>
            </a:r>
            <a:r>
              <a:rPr lang="en-US" sz="2000" dirty="0"/>
              <a:t> </a:t>
            </a:r>
            <a:r>
              <a:rPr lang="en-US" sz="2000" dirty="0" err="1"/>
              <a:t>hinsichtlich</a:t>
            </a:r>
            <a:r>
              <a:rPr lang="en-US" sz="2000" dirty="0"/>
              <a:t> </a:t>
            </a:r>
            <a:r>
              <a:rPr lang="en-US" sz="2000" dirty="0" err="1"/>
              <a:t>ihrer</a:t>
            </a:r>
            <a:r>
              <a:rPr lang="en-US" sz="2000" dirty="0"/>
              <a:t> </a:t>
            </a:r>
            <a:r>
              <a:rPr lang="en-US" sz="2000" dirty="0" err="1"/>
              <a:t>Verwendbarkeit</a:t>
            </a:r>
            <a:r>
              <a:rPr lang="en-US" sz="2000" dirty="0"/>
              <a:t> und </a:t>
            </a:r>
            <a:r>
              <a:rPr lang="en-US" sz="2000" b="1" dirty="0" err="1"/>
              <a:t>beurteilen</a:t>
            </a:r>
            <a:r>
              <a:rPr lang="en-US" sz="2000" dirty="0"/>
              <a:t> </a:t>
            </a:r>
            <a:r>
              <a:rPr lang="en-US" sz="2000" dirty="0" err="1"/>
              <a:t>Sie</a:t>
            </a:r>
            <a:r>
              <a:rPr lang="en-US" sz="2000" dirty="0"/>
              <a:t> </a:t>
            </a:r>
            <a:r>
              <a:rPr lang="en-US" sz="2000" dirty="0" err="1"/>
              <a:t>deren</a:t>
            </a:r>
            <a:r>
              <a:rPr lang="en-US" sz="2000" dirty="0"/>
              <a:t> </a:t>
            </a:r>
            <a:r>
              <a:rPr lang="en-US" sz="2000" dirty="0" err="1"/>
              <a:t>Relevanz</a:t>
            </a:r>
            <a:r>
              <a:rPr lang="en-US" sz="2000" dirty="0"/>
              <a:t> </a:t>
            </a:r>
            <a:r>
              <a:rPr lang="en-US" sz="2000" dirty="0" err="1"/>
              <a:t>hinsichtlich</a:t>
            </a:r>
            <a:r>
              <a:rPr lang="en-US" sz="2000" dirty="0"/>
              <a:t> des </a:t>
            </a:r>
            <a:r>
              <a:rPr lang="en-US" sz="2000" dirty="0" err="1"/>
              <a:t>Schreibauftrags</a:t>
            </a:r>
            <a:r>
              <a:rPr lang="en-US" sz="2000" dirty="0"/>
              <a:t>. </a:t>
            </a:r>
            <a:r>
              <a:rPr lang="en-US" sz="2000" b="1" dirty="0" err="1"/>
              <a:t>Verfassen</a:t>
            </a:r>
            <a:r>
              <a:rPr lang="en-US" sz="2000" dirty="0"/>
              <a:t> </a:t>
            </a:r>
            <a:r>
              <a:rPr lang="en-US" sz="2000" dirty="0" err="1"/>
              <a:t>Sie</a:t>
            </a:r>
            <a:r>
              <a:rPr lang="en-US" sz="2000" dirty="0"/>
              <a:t> </a:t>
            </a:r>
            <a:r>
              <a:rPr lang="en-US" sz="2000" dirty="0" err="1"/>
              <a:t>einen</a:t>
            </a:r>
            <a:r>
              <a:rPr lang="en-US" sz="2000" dirty="0"/>
              <a:t> </a:t>
            </a:r>
            <a:r>
              <a:rPr lang="en-US" sz="2000" dirty="0" err="1"/>
              <a:t>Kommentar</a:t>
            </a:r>
            <a:r>
              <a:rPr lang="en-US" sz="2000" dirty="0"/>
              <a:t> (</a:t>
            </a:r>
            <a:r>
              <a:rPr lang="en-US" sz="2000" dirty="0" err="1"/>
              <a:t>Rezension</a:t>
            </a:r>
            <a:r>
              <a:rPr lang="en-US" sz="2000" dirty="0"/>
              <a:t>, </a:t>
            </a:r>
            <a:r>
              <a:rPr lang="en-US" sz="2000" dirty="0" err="1"/>
              <a:t>Leserbrief</a:t>
            </a:r>
            <a:r>
              <a:rPr lang="en-US" sz="2000" dirty="0"/>
              <a:t>, </a:t>
            </a:r>
            <a:r>
              <a:rPr lang="en-US" sz="2000" dirty="0" err="1"/>
              <a:t>Artikel</a:t>
            </a:r>
            <a:r>
              <a:rPr lang="en-US" sz="2000" dirty="0"/>
              <a:t>,…), in </a:t>
            </a:r>
            <a:r>
              <a:rPr lang="en-US" sz="2000" dirty="0" err="1"/>
              <a:t>dem</a:t>
            </a:r>
            <a:r>
              <a:rPr lang="en-US" sz="2000" dirty="0"/>
              <a:t> </a:t>
            </a:r>
            <a:r>
              <a:rPr lang="en-US" sz="2000" dirty="0" err="1"/>
              <a:t>Sie</a:t>
            </a:r>
            <a:r>
              <a:rPr lang="en-US" sz="2000" dirty="0"/>
              <a:t> </a:t>
            </a:r>
            <a:r>
              <a:rPr lang="en-US" sz="2000" dirty="0" err="1"/>
              <a:t>Ihre</a:t>
            </a:r>
            <a:r>
              <a:rPr lang="en-US" sz="2000" dirty="0"/>
              <a:t> Position </a:t>
            </a:r>
            <a:r>
              <a:rPr lang="en-US" sz="2000" dirty="0" err="1"/>
              <a:t>erläutern</a:t>
            </a:r>
            <a:r>
              <a:rPr lang="en-US" sz="2000" dirty="0"/>
              <a:t> und </a:t>
            </a:r>
            <a:r>
              <a:rPr lang="en-US" sz="2000" dirty="0" err="1"/>
              <a:t>argumentativ</a:t>
            </a:r>
            <a:r>
              <a:rPr lang="en-US" sz="2000" dirty="0"/>
              <a:t> </a:t>
            </a:r>
            <a:r>
              <a:rPr lang="en-US" sz="2000" dirty="0" err="1"/>
              <a:t>begründen</a:t>
            </a:r>
            <a:r>
              <a:rPr lang="en-US" sz="2000" dirty="0"/>
              <a:t>.</a:t>
            </a:r>
          </a:p>
          <a:p>
            <a:endParaRPr lang="en-US" sz="2000" dirty="0"/>
          </a:p>
          <a:p>
            <a:r>
              <a:rPr lang="en-US" sz="2000" dirty="0"/>
              <a:t>(= </a:t>
            </a:r>
            <a:r>
              <a:rPr lang="en-US" sz="2000" dirty="0" err="1"/>
              <a:t>für</a:t>
            </a:r>
            <a:r>
              <a:rPr lang="en-US" sz="2000" dirty="0"/>
              <a:t> die </a:t>
            </a:r>
            <a:r>
              <a:rPr lang="en-US" sz="2000" dirty="0" err="1"/>
              <a:t>Leistung</a:t>
            </a:r>
            <a:r>
              <a:rPr lang="en-US" sz="2000" dirty="0"/>
              <a:t> </a:t>
            </a:r>
            <a:r>
              <a:rPr lang="en-US" sz="2000" dirty="0" err="1"/>
              <a:t>im</a:t>
            </a:r>
            <a:r>
              <a:rPr lang="en-US" sz="2000" dirty="0"/>
              <a:t> </a:t>
            </a:r>
            <a:r>
              <a:rPr lang="en-US" sz="2000" b="1" dirty="0" err="1"/>
              <a:t>Anforderungsbereich</a:t>
            </a:r>
            <a:r>
              <a:rPr lang="en-US" sz="2000" b="1" dirty="0"/>
              <a:t> III </a:t>
            </a:r>
            <a:r>
              <a:rPr lang="en-US" sz="2000" dirty="0" err="1"/>
              <a:t>ist</a:t>
            </a:r>
            <a:r>
              <a:rPr lang="en-US" sz="2000" dirty="0"/>
              <a:t> </a:t>
            </a:r>
            <a:r>
              <a:rPr lang="en-US" sz="2000" dirty="0" err="1"/>
              <a:t>es</a:t>
            </a:r>
            <a:r>
              <a:rPr lang="en-US" sz="2000" dirty="0"/>
              <a:t> </a:t>
            </a:r>
            <a:r>
              <a:rPr lang="en-US" sz="2000" dirty="0" err="1"/>
              <a:t>notwendig</a:t>
            </a:r>
            <a:r>
              <a:rPr lang="en-US" sz="2000" dirty="0"/>
              <a:t>, </a:t>
            </a:r>
            <a:r>
              <a:rPr lang="en-US" sz="2000" dirty="0" err="1"/>
              <a:t>dass</a:t>
            </a:r>
            <a:r>
              <a:rPr lang="en-US" sz="2000" dirty="0"/>
              <a:t> </a:t>
            </a:r>
            <a:r>
              <a:rPr lang="en-US" sz="2000" b="1" dirty="0"/>
              <a:t>argumentative</a:t>
            </a:r>
            <a:r>
              <a:rPr lang="en-US" sz="2000" dirty="0"/>
              <a:t> </a:t>
            </a:r>
            <a:r>
              <a:rPr lang="en-US" sz="2000" dirty="0" err="1"/>
              <a:t>Anteile</a:t>
            </a:r>
            <a:r>
              <a:rPr lang="en-US" sz="2000" dirty="0"/>
              <a:t> </a:t>
            </a:r>
            <a:r>
              <a:rPr lang="en-US" sz="2000" dirty="0" err="1"/>
              <a:t>im</a:t>
            </a:r>
            <a:r>
              <a:rPr lang="en-US" sz="2000" dirty="0"/>
              <a:t> </a:t>
            </a:r>
            <a:r>
              <a:rPr lang="en-US" sz="2000" dirty="0" err="1"/>
              <a:t>Zieltext</a:t>
            </a:r>
            <a:r>
              <a:rPr lang="en-US" sz="2000" dirty="0"/>
              <a:t> </a:t>
            </a:r>
            <a:r>
              <a:rPr lang="en-US" sz="2000" dirty="0" err="1"/>
              <a:t>vorhanden</a:t>
            </a:r>
            <a:r>
              <a:rPr lang="en-US" sz="2000" dirty="0"/>
              <a:t> </a:t>
            </a:r>
            <a:r>
              <a:rPr lang="en-US" sz="2000" dirty="0" err="1"/>
              <a:t>sind</a:t>
            </a:r>
            <a:r>
              <a:rPr lang="en-US" sz="2000" dirty="0"/>
              <a:t>)</a:t>
            </a:r>
            <a:endParaRPr lang="de-DE" sz="2000"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34</a:t>
            </a:fld>
            <a:endParaRPr lang="de-DE" dirty="0"/>
          </a:p>
        </p:txBody>
      </p:sp>
      <p:sp>
        <p:nvSpPr>
          <p:cNvPr id="6" name="Titel 1">
            <a:extLst>
              <a:ext uri="{FF2B5EF4-FFF2-40B4-BE49-F238E27FC236}">
                <a16:creationId xmlns:a16="http://schemas.microsoft.com/office/drawing/2014/main" id="{89F6EE76-F54A-7F30-B13F-2D10D6E34B77}"/>
              </a:ext>
            </a:extLst>
          </p:cNvPr>
          <p:cNvSpPr txBox="1">
            <a:spLocks/>
          </p:cNvSpPr>
          <p:nvPr/>
        </p:nvSpPr>
        <p:spPr>
          <a:xfrm flipV="1">
            <a:off x="3537773" y="6093295"/>
            <a:ext cx="11376025" cy="128937"/>
          </a:xfrm>
          <a:prstGeom prst="rect">
            <a:avLst/>
          </a:prstGeom>
        </p:spPr>
        <p:txBody>
          <a:bodyPr lIns="0" tIns="0" rIns="0" bIns="0" anchor="ctr" anchorCtr="0">
            <a:normAutofit fontScale="475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2000" kern="0" dirty="0"/>
          </a:p>
        </p:txBody>
      </p:sp>
      <p:pic>
        <p:nvPicPr>
          <p:cNvPr id="7"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8" y="5088005"/>
            <a:ext cx="1299085" cy="129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627" y="785349"/>
            <a:ext cx="11376025" cy="648000"/>
          </a:xfrm>
        </p:spPr>
        <p:txBody>
          <a:bodyPr>
            <a:normAutofit fontScale="90000"/>
          </a:bodyPr>
          <a:lstStyle/>
          <a:p>
            <a:r>
              <a:rPr lang="de-DE" sz="2000" dirty="0">
                <a:solidFill>
                  <a:srgbClr val="00B050"/>
                </a:solidFill>
              </a:rPr>
              <a:t>Aufgabenart IV: Textgestaltung auf der Grundlage situativer und struktureller Vorgaben</a:t>
            </a:r>
            <a:br>
              <a:rPr lang="de-DE" sz="2000" dirty="0">
                <a:solidFill>
                  <a:srgbClr val="00B050"/>
                </a:solidFill>
              </a:rPr>
            </a:br>
            <a:br>
              <a:rPr lang="de-DE" sz="2000" dirty="0">
                <a:solidFill>
                  <a:srgbClr val="00B050"/>
                </a:solidFill>
              </a:rPr>
            </a:br>
            <a:r>
              <a:rPr lang="de-DE" sz="2000" dirty="0">
                <a:solidFill>
                  <a:schemeClr val="tx1"/>
                </a:solidFill>
              </a:rPr>
              <a:t>Handlungssituation</a:t>
            </a:r>
            <a:endParaRPr lang="de-DE" sz="2000" dirty="0"/>
          </a:p>
        </p:txBody>
      </p:sp>
      <p:sp>
        <p:nvSpPr>
          <p:cNvPr id="3" name="Inhaltsplatzhalter 2"/>
          <p:cNvSpPr>
            <a:spLocks noGrp="1"/>
          </p:cNvSpPr>
          <p:nvPr>
            <p:ph sz="half" idx="1"/>
          </p:nvPr>
        </p:nvSpPr>
        <p:spPr>
          <a:xfrm>
            <a:off x="359628" y="1572937"/>
            <a:ext cx="11376024" cy="3712126"/>
          </a:xfrm>
        </p:spPr>
        <p:txBody>
          <a:bodyPr/>
          <a:lstStyle/>
          <a:p>
            <a:r>
              <a:rPr lang="de-DE" b="1" dirty="0"/>
              <a:t>Thema</a:t>
            </a:r>
            <a:r>
              <a:rPr lang="de-DE" dirty="0"/>
              <a:t>:  Gender am Arbeitsplatz – Auswertung von Informationen mit dem Ziel der Anfertigung eines Leserbriefs.</a:t>
            </a:r>
          </a:p>
          <a:p>
            <a:endParaRPr lang="de-DE" sz="1200" dirty="0"/>
          </a:p>
          <a:p>
            <a:r>
              <a:rPr lang="de-DE" b="1" dirty="0"/>
              <a:t>Situation</a:t>
            </a:r>
            <a:r>
              <a:rPr lang="de-DE" dirty="0"/>
              <a:t>: </a:t>
            </a:r>
            <a:r>
              <a:rPr lang="de-DE" dirty="0">
                <a:solidFill>
                  <a:schemeClr val="accent4">
                    <a:lumMod val="75000"/>
                  </a:schemeClr>
                </a:solidFill>
              </a:rPr>
              <a:t>In dem Unternehmen, in dem Sie arbeiten</a:t>
            </a:r>
            <a:r>
              <a:rPr lang="de-DE" dirty="0"/>
              <a:t>, </a:t>
            </a:r>
            <a:r>
              <a:rPr lang="de-DE" dirty="0">
                <a:solidFill>
                  <a:srgbClr val="0070C0"/>
                </a:solidFill>
              </a:rPr>
              <a:t>liest eine Kollegin in der Mittagspause den Kommentar „Gender Pay Gap: Die „</a:t>
            </a:r>
            <a:r>
              <a:rPr lang="de-DE" dirty="0" err="1">
                <a:solidFill>
                  <a:srgbClr val="0070C0"/>
                </a:solidFill>
              </a:rPr>
              <a:t>Boychelei</a:t>
            </a:r>
            <a:r>
              <a:rPr lang="de-DE" dirty="0">
                <a:solidFill>
                  <a:srgbClr val="0070C0"/>
                </a:solidFill>
              </a:rPr>
              <a:t>“ mit dem Gehalt“ laut vor</a:t>
            </a:r>
            <a:r>
              <a:rPr lang="de-DE" dirty="0"/>
              <a:t>. Anschließend behauptet ein Kollege, dass die Lohnlücke zwischen Männern und Frauen ja gar nicht so groß sei. Zudem sei es doch gerecht, dass Frauen ein bisschen weniger verdienten als Männer</a:t>
            </a:r>
            <a:r>
              <a:rPr lang="de-DE" dirty="0">
                <a:solidFill>
                  <a:srgbClr val="E2001A"/>
                </a:solidFill>
              </a:rPr>
              <a:t>. Daraufhin entsteht im Pausenraum zwischen verschiedenen Kolleginnen und Kollegen eine rege Diskussion über die Ursachen und die Fairness des Gender Pay Gap sowie mögliche Maßnahmen zu dessen Bekämpfung.</a:t>
            </a:r>
          </a:p>
          <a:p>
            <a:r>
              <a:rPr lang="de-DE" dirty="0">
                <a:solidFill>
                  <a:srgbClr val="B48900"/>
                </a:solidFill>
              </a:rPr>
              <a:t>Der Betriebsrat bittet Sie</a:t>
            </a:r>
            <a:r>
              <a:rPr lang="de-DE" dirty="0">
                <a:solidFill>
                  <a:srgbClr val="00B050"/>
                </a:solidFill>
              </a:rPr>
              <a:t>, diese Diskussion aufzugreifen und zu diesem Thema einen Leserbrief für die Betriebszeitung zu verfassen. Sie recherchieren zu dieser Thematik weitere Materialien. </a:t>
            </a:r>
          </a:p>
          <a:p>
            <a:endParaRPr lang="de-DE" sz="1100" dirty="0"/>
          </a:p>
          <a:p>
            <a:r>
              <a:rPr lang="de-DE" b="1" dirty="0"/>
              <a:t>Aufgabenstellung</a:t>
            </a:r>
            <a:r>
              <a:rPr lang="de-DE" dirty="0"/>
              <a:t>: </a:t>
            </a:r>
            <a:r>
              <a:rPr lang="de-DE" b="1" dirty="0"/>
              <a:t>Geben</a:t>
            </a:r>
            <a:r>
              <a:rPr lang="de-DE" dirty="0"/>
              <a:t> Sie die Kernaussagen der vorliegenden Materialien </a:t>
            </a:r>
            <a:r>
              <a:rPr lang="de-DE" b="1" dirty="0"/>
              <a:t>wieder</a:t>
            </a:r>
            <a:r>
              <a:rPr lang="de-DE" dirty="0"/>
              <a:t>, </a:t>
            </a:r>
            <a:r>
              <a:rPr lang="de-DE" b="1" dirty="0"/>
              <a:t>untersuchen</a:t>
            </a:r>
            <a:r>
              <a:rPr lang="de-DE" dirty="0"/>
              <a:t> Sie die Verwendbarkeit und </a:t>
            </a:r>
            <a:r>
              <a:rPr lang="de-DE" b="1" dirty="0"/>
              <a:t>beurteilen</a:t>
            </a:r>
            <a:r>
              <a:rPr lang="de-DE" dirty="0"/>
              <a:t> deren Relevanz hinsichtlich des Schreibauftrages. </a:t>
            </a:r>
            <a:r>
              <a:rPr lang="de-DE" b="1" dirty="0"/>
              <a:t>Verfassen </a:t>
            </a:r>
            <a:r>
              <a:rPr lang="de-DE" dirty="0"/>
              <a:t>Sie einen Leserbrief, in dem Sie Ihre Position erläutern und argumentativ begründen.</a:t>
            </a:r>
          </a:p>
          <a:p>
            <a:endParaRPr lang="de-DE" sz="1000" dirty="0"/>
          </a:p>
          <a:p>
            <a:r>
              <a:rPr lang="de-DE" sz="1400" i="1" dirty="0">
                <a:solidFill>
                  <a:schemeClr val="accent1">
                    <a:lumMod val="50000"/>
                  </a:schemeClr>
                </a:solidFill>
              </a:rPr>
              <a:t>Lebens- und Berufsfeldbezug, </a:t>
            </a:r>
            <a:r>
              <a:rPr lang="en-US" sz="1400" i="1" dirty="0" err="1">
                <a:solidFill>
                  <a:srgbClr val="B48900"/>
                </a:solidFill>
              </a:rPr>
              <a:t>handlungs</a:t>
            </a:r>
            <a:r>
              <a:rPr lang="en-US" sz="1400" i="1" dirty="0">
                <a:solidFill>
                  <a:srgbClr val="B48900"/>
                </a:solidFill>
              </a:rPr>
              <a:t>- und </a:t>
            </a:r>
            <a:r>
              <a:rPr lang="en-US" sz="1400" i="1" dirty="0" err="1">
                <a:solidFill>
                  <a:srgbClr val="B48900"/>
                </a:solidFill>
              </a:rPr>
              <a:t>anwendungsbezogen</a:t>
            </a:r>
            <a:r>
              <a:rPr lang="en-US" sz="1400" i="1" dirty="0"/>
              <a:t>, </a:t>
            </a:r>
            <a:r>
              <a:rPr lang="de-DE" sz="1400" i="1" dirty="0">
                <a:solidFill>
                  <a:srgbClr val="FF0000"/>
                </a:solidFill>
              </a:rPr>
              <a:t>problemorientiert,  </a:t>
            </a:r>
            <a:r>
              <a:rPr lang="de-DE" sz="1400" i="1" dirty="0">
                <a:solidFill>
                  <a:srgbClr val="00B050"/>
                </a:solidFill>
              </a:rPr>
              <a:t>lösungsorientiertes Handeln, </a:t>
            </a:r>
            <a:r>
              <a:rPr lang="de-DE" sz="1400" i="1" dirty="0">
                <a:solidFill>
                  <a:schemeClr val="bg2">
                    <a:lumMod val="50000"/>
                  </a:schemeClr>
                </a:solidFill>
              </a:rPr>
              <a:t>eindeutige Rolle im Berufsfeld.</a:t>
            </a:r>
            <a:endParaRPr lang="de-DE" sz="1400" i="1" dirty="0"/>
          </a:p>
          <a:p>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35</a:t>
            </a:fld>
            <a:endParaRPr lang="de-DE" dirty="0"/>
          </a:p>
        </p:txBody>
      </p:sp>
      <p:sp>
        <p:nvSpPr>
          <p:cNvPr id="6" name="Titel 1">
            <a:extLst>
              <a:ext uri="{FF2B5EF4-FFF2-40B4-BE49-F238E27FC236}">
                <a16:creationId xmlns:a16="http://schemas.microsoft.com/office/drawing/2014/main" id="{89F6EE76-F54A-7F30-B13F-2D10D6E34B77}"/>
              </a:ext>
            </a:extLst>
          </p:cNvPr>
          <p:cNvSpPr txBox="1">
            <a:spLocks/>
          </p:cNvSpPr>
          <p:nvPr/>
        </p:nvSpPr>
        <p:spPr>
          <a:xfrm flipV="1">
            <a:off x="3537773" y="6093295"/>
            <a:ext cx="11376025" cy="128937"/>
          </a:xfrm>
          <a:prstGeom prst="rect">
            <a:avLst/>
          </a:prstGeom>
        </p:spPr>
        <p:txBody>
          <a:bodyPr lIns="0" tIns="0" rIns="0" bIns="0" anchor="ctr" anchorCtr="0">
            <a:normAutofit fontScale="475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endParaRPr lang="de-DE" sz="2000" kern="0" dirty="0"/>
          </a:p>
        </p:txBody>
      </p:sp>
      <p:pic>
        <p:nvPicPr>
          <p:cNvPr id="7"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4424" y="1094712"/>
            <a:ext cx="1512168" cy="140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400" dirty="0" err="1">
                <a:solidFill>
                  <a:srgbClr val="00B050"/>
                </a:solidFill>
              </a:rPr>
              <a:t>Kontakt</a:t>
            </a:r>
            <a:r>
              <a:rPr lang="en-US" sz="2400" dirty="0">
                <a:solidFill>
                  <a:srgbClr val="00B050"/>
                </a:solidFill>
              </a:rPr>
              <a:t> </a:t>
            </a:r>
            <a:r>
              <a:rPr lang="en-US" sz="2400" dirty="0" err="1">
                <a:solidFill>
                  <a:srgbClr val="00B050"/>
                </a:solidFill>
              </a:rPr>
              <a:t>bei</a:t>
            </a:r>
            <a:r>
              <a:rPr lang="en-US" sz="2400" dirty="0">
                <a:solidFill>
                  <a:srgbClr val="00B050"/>
                </a:solidFill>
              </a:rPr>
              <a:t> </a:t>
            </a:r>
            <a:r>
              <a:rPr lang="en-US" sz="2400" dirty="0" err="1">
                <a:solidFill>
                  <a:srgbClr val="00B050"/>
                </a:solidFill>
              </a:rPr>
              <a:t>offenen</a:t>
            </a:r>
            <a:r>
              <a:rPr lang="en-US" sz="2400" dirty="0">
                <a:solidFill>
                  <a:srgbClr val="00B050"/>
                </a:solidFill>
              </a:rPr>
              <a:t> </a:t>
            </a:r>
            <a:r>
              <a:rPr lang="en-US" sz="2400" dirty="0" err="1">
                <a:solidFill>
                  <a:srgbClr val="00B050"/>
                </a:solidFill>
              </a:rPr>
              <a:t>Fragen</a:t>
            </a:r>
            <a:endParaRPr lang="de-DE" sz="2400" dirty="0">
              <a:solidFill>
                <a:srgbClr val="00B050"/>
              </a:solidFill>
            </a:endParaRPr>
          </a:p>
        </p:txBody>
      </p:sp>
      <p:sp>
        <p:nvSpPr>
          <p:cNvPr id="3" name="Inhaltsplatzhalter 2"/>
          <p:cNvSpPr>
            <a:spLocks noGrp="1"/>
          </p:cNvSpPr>
          <p:nvPr>
            <p:ph sz="half" idx="1"/>
          </p:nvPr>
        </p:nvSpPr>
        <p:spPr/>
        <p:txBody>
          <a:bodyPr/>
          <a:lstStyle/>
          <a:p>
            <a:r>
              <a:rPr lang="en-US" dirty="0" err="1"/>
              <a:t>Fachberaterinnen</a:t>
            </a:r>
            <a:r>
              <a:rPr lang="en-US" dirty="0"/>
              <a:t> der </a:t>
            </a:r>
            <a:r>
              <a:rPr lang="en-US" dirty="0" err="1"/>
              <a:t>Bezirksregierung</a:t>
            </a:r>
            <a:r>
              <a:rPr lang="en-US" dirty="0"/>
              <a:t> Düsseldorf, </a:t>
            </a:r>
            <a:r>
              <a:rPr lang="en-US" dirty="0" err="1"/>
              <a:t>Dezernat</a:t>
            </a:r>
            <a:r>
              <a:rPr lang="en-US" dirty="0"/>
              <a:t> 45</a:t>
            </a:r>
          </a:p>
          <a:p>
            <a:endParaRPr lang="en-US" dirty="0"/>
          </a:p>
          <a:p>
            <a:r>
              <a:rPr lang="en-US" dirty="0"/>
              <a:t>Doreen Schmidt</a:t>
            </a:r>
          </a:p>
          <a:p>
            <a:r>
              <a:rPr lang="en-US" dirty="0">
                <a:hlinkClick r:id="rId2"/>
              </a:rPr>
              <a:t>doreen.schmidt@brd.nrw.de</a:t>
            </a:r>
            <a:endParaRPr lang="en-US" dirty="0"/>
          </a:p>
          <a:p>
            <a:r>
              <a:rPr lang="de-DE" dirty="0"/>
              <a:t>Tel.: 0211 475 - 5206 </a:t>
            </a:r>
          </a:p>
          <a:p>
            <a:endParaRPr lang="en-US" dirty="0"/>
          </a:p>
          <a:p>
            <a:endParaRPr lang="en-US" dirty="0"/>
          </a:p>
          <a:p>
            <a:r>
              <a:rPr lang="en-US" dirty="0"/>
              <a:t>Annemarie </a:t>
            </a:r>
            <a:r>
              <a:rPr lang="en-US" dirty="0" err="1"/>
              <a:t>Frohn</a:t>
            </a:r>
            <a:endParaRPr lang="en-US" dirty="0"/>
          </a:p>
          <a:p>
            <a:r>
              <a:rPr lang="en-US" dirty="0">
                <a:hlinkClick r:id="rId3"/>
              </a:rPr>
              <a:t>annemarie.frohn@brd.nrw.de</a:t>
            </a:r>
            <a:endParaRPr lang="en-US" dirty="0"/>
          </a:p>
          <a:p>
            <a:r>
              <a:rPr lang="de-DE" dirty="0"/>
              <a:t>Tel.: 0211 475 - 4650</a:t>
            </a:r>
          </a:p>
          <a:p>
            <a:endParaRPr lang="de-DE" dirty="0"/>
          </a:p>
          <a:p>
            <a:endParaRPr lang="de-DE" dirty="0"/>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36</a:t>
            </a:fld>
            <a:endParaRPr lang="de-DE"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6185" y="2509428"/>
            <a:ext cx="1432451" cy="1432451"/>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416" y="4041919"/>
            <a:ext cx="1449589" cy="1449589"/>
          </a:xfrm>
          <a:prstGeom prst="rect">
            <a:avLst/>
          </a:prstGeom>
        </p:spPr>
      </p:pic>
      <p:sp>
        <p:nvSpPr>
          <p:cNvPr id="8" name="Textfeld 7"/>
          <p:cNvSpPr txBox="1"/>
          <p:nvPr/>
        </p:nvSpPr>
        <p:spPr>
          <a:xfrm>
            <a:off x="7104112" y="3676197"/>
            <a:ext cx="2448272" cy="369332"/>
          </a:xfrm>
          <a:prstGeom prst="rect">
            <a:avLst/>
          </a:prstGeom>
          <a:noFill/>
        </p:spPr>
        <p:txBody>
          <a:bodyPr wrap="square" rtlCol="0">
            <a:spAutoFit/>
          </a:bodyPr>
          <a:lstStyle/>
          <a:p>
            <a:r>
              <a:rPr lang="en-US" dirty="0" err="1"/>
              <a:t>Präsenztag</a:t>
            </a:r>
            <a:r>
              <a:rPr lang="en-US" dirty="0"/>
              <a:t> </a:t>
            </a:r>
            <a:r>
              <a:rPr lang="en-US" b="1" dirty="0" err="1"/>
              <a:t>Mittwoch</a:t>
            </a:r>
            <a:endParaRPr lang="de-DE" b="1" dirty="0"/>
          </a:p>
        </p:txBody>
      </p:sp>
    </p:spTree>
    <p:extLst>
      <p:ext uri="{BB962C8B-B14F-4D97-AF65-F5344CB8AC3E}">
        <p14:creationId xmlns:p14="http://schemas.microsoft.com/office/powerpoint/2010/main" val="2796174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B249B-81E2-0CD9-7F52-16DF8C779531}"/>
              </a:ext>
            </a:extLst>
          </p:cNvPr>
          <p:cNvSpPr>
            <a:spLocks noGrp="1"/>
          </p:cNvSpPr>
          <p:nvPr>
            <p:ph type="title"/>
          </p:nvPr>
        </p:nvSpPr>
        <p:spPr>
          <a:xfrm>
            <a:off x="4583832" y="2556545"/>
            <a:ext cx="6238875" cy="2304256"/>
          </a:xfrm>
        </p:spPr>
        <p:txBody>
          <a:bodyPr/>
          <a:lstStyle/>
          <a:p>
            <a:pPr>
              <a:lnSpc>
                <a:spcPct val="150000"/>
              </a:lnSpc>
            </a:pPr>
            <a:r>
              <a:rPr lang="de-DE" dirty="0">
                <a:solidFill>
                  <a:srgbClr val="00B050"/>
                </a:solidFill>
              </a:rPr>
              <a:t>Vielen Dank für Ihre Aufmerksamkeit.</a:t>
            </a:r>
            <a:br>
              <a:rPr lang="de-DE" dirty="0">
                <a:solidFill>
                  <a:srgbClr val="00B050"/>
                </a:solidFill>
              </a:rPr>
            </a:br>
            <a:r>
              <a:rPr lang="de-DE" dirty="0">
                <a:solidFill>
                  <a:srgbClr val="00B050"/>
                </a:solidFill>
              </a:rPr>
              <a:t>Wir wünschen Ihnen viel Erfolg bei der Erstellung der Prüfungsvorschläge und Durchführung der Abschlussprüfungen!</a:t>
            </a:r>
          </a:p>
        </p:txBody>
      </p:sp>
      <p:sp>
        <p:nvSpPr>
          <p:cNvPr id="3" name="Fußzeilenplatzhalter 2">
            <a:extLst>
              <a:ext uri="{FF2B5EF4-FFF2-40B4-BE49-F238E27FC236}">
                <a16:creationId xmlns:a16="http://schemas.microsoft.com/office/drawing/2014/main" id="{FECF55F2-9363-D75B-6F28-2A0C2D9DA944}"/>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4" name="Foliennummernplatzhalter 3">
            <a:extLst>
              <a:ext uri="{FF2B5EF4-FFF2-40B4-BE49-F238E27FC236}">
                <a16:creationId xmlns:a16="http://schemas.microsoft.com/office/drawing/2014/main" id="{C2483A75-2222-F473-76B5-7B2899D9449E}"/>
              </a:ext>
            </a:extLst>
          </p:cNvPr>
          <p:cNvSpPr>
            <a:spLocks noGrp="1"/>
          </p:cNvSpPr>
          <p:nvPr>
            <p:ph type="sldNum" sz="quarter" idx="4"/>
          </p:nvPr>
        </p:nvSpPr>
        <p:spPr/>
        <p:txBody>
          <a:bodyPr/>
          <a:lstStyle/>
          <a:p>
            <a:fld id="{46DDF9AE-9AF3-49DF-8E53-FD59C28FFFFB}" type="slidenum">
              <a:rPr lang="de-DE" smtClean="0"/>
              <a:pPr/>
              <a:t>37</a:t>
            </a:fld>
            <a:endParaRPr lang="de-DE" dirty="0"/>
          </a:p>
        </p:txBody>
      </p:sp>
      <p:pic>
        <p:nvPicPr>
          <p:cNvPr id="9218"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90" y="908720"/>
            <a:ext cx="32956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8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D16CF-1671-1439-BDD0-85CE2FF72413}"/>
              </a:ext>
            </a:extLst>
          </p:cNvPr>
          <p:cNvSpPr>
            <a:spLocks noGrp="1"/>
          </p:cNvSpPr>
          <p:nvPr>
            <p:ph type="title"/>
          </p:nvPr>
        </p:nvSpPr>
        <p:spPr>
          <a:xfrm>
            <a:off x="2150323" y="2564904"/>
            <a:ext cx="7886700" cy="1613595"/>
          </a:xfrm>
        </p:spPr>
        <p:txBody>
          <a:bodyPr/>
          <a:lstStyle/>
          <a:p>
            <a:r>
              <a:rPr lang="de-DE" altLang="de-DE" sz="4000" b="1" dirty="0">
                <a:solidFill>
                  <a:srgbClr val="0070C0"/>
                </a:solidFill>
                <a:latin typeface="Arial" charset="0"/>
              </a:rPr>
              <a:t>Theoriephase</a:t>
            </a:r>
            <a:br>
              <a:rPr lang="de-DE" altLang="de-DE" sz="4000" b="1" dirty="0">
                <a:solidFill>
                  <a:srgbClr val="0070C0"/>
                </a:solidFill>
                <a:latin typeface="Arial" charset="0"/>
              </a:rPr>
            </a:br>
            <a:r>
              <a:rPr lang="de-DE" altLang="de-DE" sz="4000" b="1" dirty="0">
                <a:solidFill>
                  <a:srgbClr val="0070C0"/>
                </a:solidFill>
                <a:latin typeface="Arial" charset="0"/>
              </a:rPr>
              <a:t>9.45-11.00 Uhr</a:t>
            </a:r>
            <a:br>
              <a:rPr lang="de-DE" altLang="de-DE" sz="2000" b="1" dirty="0">
                <a:solidFill>
                  <a:srgbClr val="0070C0"/>
                </a:solidFill>
                <a:latin typeface="Arial" charset="0"/>
              </a:rPr>
            </a:br>
            <a:endParaRPr lang="en-DE" dirty="0"/>
          </a:p>
        </p:txBody>
      </p:sp>
    </p:spTree>
    <p:extLst>
      <p:ext uri="{BB962C8B-B14F-4D97-AF65-F5344CB8AC3E}">
        <p14:creationId xmlns:p14="http://schemas.microsoft.com/office/powerpoint/2010/main" val="820563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D16CF-1671-1439-BDD0-85CE2FF72413}"/>
              </a:ext>
            </a:extLst>
          </p:cNvPr>
          <p:cNvSpPr>
            <a:spLocks noGrp="1"/>
          </p:cNvSpPr>
          <p:nvPr>
            <p:ph type="title"/>
          </p:nvPr>
        </p:nvSpPr>
        <p:spPr>
          <a:xfrm>
            <a:off x="2152650" y="2456892"/>
            <a:ext cx="7886700" cy="1944216"/>
          </a:xfrm>
        </p:spPr>
        <p:txBody>
          <a:bodyPr/>
          <a:lstStyle/>
          <a:p>
            <a:r>
              <a:rPr lang="de-DE" altLang="de-DE" sz="4000" b="1" dirty="0">
                <a:solidFill>
                  <a:srgbClr val="0070C0"/>
                </a:solidFill>
                <a:latin typeface="Arial" charset="0"/>
              </a:rPr>
              <a:t>Auswahlzeit </a:t>
            </a:r>
            <a:br>
              <a:rPr lang="de-DE" altLang="de-DE" sz="4000" b="1" dirty="0">
                <a:solidFill>
                  <a:srgbClr val="0070C0"/>
                </a:solidFill>
                <a:latin typeface="Arial" charset="0"/>
              </a:rPr>
            </a:br>
            <a:r>
              <a:rPr lang="de-DE" altLang="de-DE" sz="4000" b="1" dirty="0">
                <a:solidFill>
                  <a:srgbClr val="0070C0"/>
                </a:solidFill>
                <a:latin typeface="Arial" charset="0"/>
              </a:rPr>
              <a:t>Aufgabenart und Text</a:t>
            </a:r>
            <a:br>
              <a:rPr lang="de-DE" altLang="de-DE" sz="4000" b="1" dirty="0">
                <a:solidFill>
                  <a:srgbClr val="0070C0"/>
                </a:solidFill>
                <a:latin typeface="Arial" charset="0"/>
              </a:rPr>
            </a:br>
            <a:r>
              <a:rPr lang="de-DE" altLang="de-DE" sz="4000" b="1" dirty="0">
                <a:solidFill>
                  <a:srgbClr val="0070C0"/>
                </a:solidFill>
                <a:latin typeface="Arial" charset="0"/>
              </a:rPr>
              <a:t>11.00-11.30 Uhr</a:t>
            </a:r>
          </a:p>
        </p:txBody>
      </p:sp>
    </p:spTree>
    <p:extLst>
      <p:ext uri="{BB962C8B-B14F-4D97-AF65-F5344CB8AC3E}">
        <p14:creationId xmlns:p14="http://schemas.microsoft.com/office/powerpoint/2010/main" val="387934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FA84-3637-0248-2A14-7DB4FD468279}"/>
              </a:ext>
            </a:extLst>
          </p:cNvPr>
          <p:cNvSpPr>
            <a:spLocks noGrp="1"/>
          </p:cNvSpPr>
          <p:nvPr>
            <p:ph type="title"/>
          </p:nvPr>
        </p:nvSpPr>
        <p:spPr>
          <a:xfrm>
            <a:off x="407987" y="1736774"/>
            <a:ext cx="11376025" cy="3996481"/>
          </a:xfrm>
        </p:spPr>
        <p:txBody>
          <a:bodyPr/>
          <a:lstStyle/>
          <a:p>
            <a:pPr algn="ctr"/>
            <a:r>
              <a:rPr lang="de-DE" sz="1800" b="1" dirty="0">
                <a:solidFill>
                  <a:schemeClr val="tx2"/>
                </a:solidFill>
                <a:latin typeface="Arial" panose="020B0604020202020204" pitchFamily="34" charset="0"/>
                <a:ea typeface="+mj-ea"/>
                <a:cs typeface="Arial" panose="020B0604020202020204" pitchFamily="34" charset="0"/>
              </a:rPr>
              <a:t> </a:t>
            </a:r>
            <a:endParaRPr lang="en-DE" dirty="0"/>
          </a:p>
        </p:txBody>
      </p:sp>
      <p:sp>
        <p:nvSpPr>
          <p:cNvPr id="3" name="Content Placeholder 2">
            <a:extLst>
              <a:ext uri="{FF2B5EF4-FFF2-40B4-BE49-F238E27FC236}">
                <a16:creationId xmlns:a16="http://schemas.microsoft.com/office/drawing/2014/main" id="{1837C892-2AEB-916E-8DFE-6FBB6AF14136}"/>
              </a:ext>
            </a:extLst>
          </p:cNvPr>
          <p:cNvSpPr>
            <a:spLocks noGrp="1"/>
          </p:cNvSpPr>
          <p:nvPr>
            <p:ph sz="half" idx="1"/>
          </p:nvPr>
        </p:nvSpPr>
        <p:spPr>
          <a:xfrm>
            <a:off x="430140" y="1124744"/>
            <a:ext cx="11376024" cy="4824017"/>
          </a:xfrm>
        </p:spPr>
        <p:txBody>
          <a:bodyPr/>
          <a:lstStyle/>
          <a:p>
            <a:pPr algn="ctr"/>
            <a:r>
              <a:rPr lang="de-DE" b="1" dirty="0">
                <a:solidFill>
                  <a:srgbClr val="0070C0"/>
                </a:solidFill>
              </a:rPr>
              <a:t> </a:t>
            </a:r>
            <a:endParaRPr lang="en-DE" dirty="0"/>
          </a:p>
        </p:txBody>
      </p:sp>
      <p:sp>
        <p:nvSpPr>
          <p:cNvPr id="4" name="Footer Placeholder 3">
            <a:extLst>
              <a:ext uri="{FF2B5EF4-FFF2-40B4-BE49-F238E27FC236}">
                <a16:creationId xmlns:a16="http://schemas.microsoft.com/office/drawing/2014/main" id="{E7E1C6B8-8A21-C65E-4646-4B3DFA488D20}"/>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Slide Number Placeholder 4">
            <a:extLst>
              <a:ext uri="{FF2B5EF4-FFF2-40B4-BE49-F238E27FC236}">
                <a16:creationId xmlns:a16="http://schemas.microsoft.com/office/drawing/2014/main" id="{44E49F19-ADB9-4C81-ED80-CE18D08CA6C5}"/>
              </a:ext>
            </a:extLst>
          </p:cNvPr>
          <p:cNvSpPr>
            <a:spLocks noGrp="1"/>
          </p:cNvSpPr>
          <p:nvPr>
            <p:ph type="sldNum" sz="quarter" idx="4"/>
          </p:nvPr>
        </p:nvSpPr>
        <p:spPr/>
        <p:txBody>
          <a:bodyPr/>
          <a:lstStyle/>
          <a:p>
            <a:fld id="{46DDF9AE-9AF3-49DF-8E53-FD59C28FFFFB}" type="slidenum">
              <a:rPr lang="de-DE" smtClean="0"/>
              <a:pPr/>
              <a:t>4</a:t>
            </a:fld>
            <a:endParaRPr lang="de-DE" dirty="0"/>
          </a:p>
        </p:txBody>
      </p:sp>
      <p:sp>
        <p:nvSpPr>
          <p:cNvPr id="7" name="Titel 1">
            <a:extLst>
              <a:ext uri="{FF2B5EF4-FFF2-40B4-BE49-F238E27FC236}">
                <a16:creationId xmlns:a16="http://schemas.microsoft.com/office/drawing/2014/main" id="{315BFDDB-6B36-1387-31B2-67193853EEF3}"/>
              </a:ext>
            </a:extLst>
          </p:cNvPr>
          <p:cNvSpPr txBox="1">
            <a:spLocks/>
          </p:cNvSpPr>
          <p:nvPr/>
        </p:nvSpPr>
        <p:spPr>
          <a:xfrm>
            <a:off x="0" y="-634919"/>
            <a:ext cx="0" cy="0"/>
          </a:xfrm>
          <a:prstGeom prst="rect">
            <a:avLst/>
          </a:prstGeom>
        </p:spPr>
        <p:txBody>
          <a:bodyPr lIns="0" tIns="0" rIns="0" bIns="0" anchor="ctr" anchorCtr="0">
            <a:normAutofit fontScale="25000" lnSpcReduction="20000"/>
          </a:bodyPr>
          <a:lstStyle>
            <a:lvl1pPr algn="l" rtl="0" fontAlgn="base">
              <a:spcBef>
                <a:spcPct val="0"/>
              </a:spcBef>
              <a:spcAft>
                <a:spcPct val="0"/>
              </a:spcAft>
              <a:defRPr sz="1800" b="1" baseline="0">
                <a:solidFill>
                  <a:srgbClr val="E2001A"/>
                </a:solidFill>
                <a:latin typeface="Arial" panose="020B0604020202020204" pitchFamily="34" charset="0"/>
                <a:ea typeface="+mj-ea"/>
                <a:cs typeface="+mj-cs"/>
              </a:defRPr>
            </a:lvl1pPr>
            <a:lvl2pPr algn="l" rtl="0" fontAlgn="base">
              <a:spcBef>
                <a:spcPct val="0"/>
              </a:spcBef>
              <a:spcAft>
                <a:spcPct val="0"/>
              </a:spcAft>
              <a:defRPr sz="2000" b="1">
                <a:solidFill>
                  <a:schemeClr val="tx1"/>
                </a:solidFill>
                <a:latin typeface="Arial-BoldMT" charset="0"/>
              </a:defRPr>
            </a:lvl2pPr>
            <a:lvl3pPr algn="l" rtl="0" fontAlgn="base">
              <a:spcBef>
                <a:spcPct val="0"/>
              </a:spcBef>
              <a:spcAft>
                <a:spcPct val="0"/>
              </a:spcAft>
              <a:defRPr sz="2000" b="1">
                <a:solidFill>
                  <a:schemeClr val="tx1"/>
                </a:solidFill>
                <a:latin typeface="Arial-BoldMT" charset="0"/>
              </a:defRPr>
            </a:lvl3pPr>
            <a:lvl4pPr algn="l" rtl="0" fontAlgn="base">
              <a:spcBef>
                <a:spcPct val="0"/>
              </a:spcBef>
              <a:spcAft>
                <a:spcPct val="0"/>
              </a:spcAft>
              <a:defRPr sz="2000" b="1">
                <a:solidFill>
                  <a:schemeClr val="tx1"/>
                </a:solidFill>
                <a:latin typeface="Arial-BoldMT" charset="0"/>
              </a:defRPr>
            </a:lvl4pPr>
            <a:lvl5pPr algn="l" rtl="0" fontAlgn="base">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r>
              <a:rPr lang="de-DE" kern="0">
                <a:solidFill>
                  <a:srgbClr val="0070C0"/>
                </a:solidFill>
              </a:rPr>
              <a:t>Organisatorisches</a:t>
            </a:r>
            <a:endParaRPr lang="de-DE" kern="0" dirty="0">
              <a:solidFill>
                <a:srgbClr val="0070C0"/>
              </a:solidFill>
            </a:endParaRPr>
          </a:p>
        </p:txBody>
      </p:sp>
      <p:sp>
        <p:nvSpPr>
          <p:cNvPr id="8" name="Inhaltsplatzhalter 2">
            <a:extLst>
              <a:ext uri="{FF2B5EF4-FFF2-40B4-BE49-F238E27FC236}">
                <a16:creationId xmlns:a16="http://schemas.microsoft.com/office/drawing/2014/main" id="{D231D043-6C37-69A7-A7DE-26329B0F7E32}"/>
              </a:ext>
            </a:extLst>
          </p:cNvPr>
          <p:cNvSpPr txBox="1">
            <a:spLocks/>
          </p:cNvSpPr>
          <p:nvPr/>
        </p:nvSpPr>
        <p:spPr>
          <a:xfrm>
            <a:off x="0" y="-634919"/>
            <a:ext cx="0" cy="0"/>
          </a:xfrm>
          <a:prstGeom prst="rect">
            <a:avLst/>
          </a:prstGeom>
        </p:spPr>
        <p:txBody>
          <a:bodyPr lIns="0" tIns="0" rIns="0" bIns="0">
            <a:normAutofit fontScale="25000" lnSpcReduction="20000"/>
          </a:bodyPr>
          <a:lstStyle>
            <a:lvl1pPr marL="0" indent="0" algn="l" rtl="0" fontAlgn="base">
              <a:spcBef>
                <a:spcPct val="20000"/>
              </a:spcBef>
              <a:spcAft>
                <a:spcPct val="0"/>
              </a:spcAft>
              <a:buNone/>
              <a:defRPr sz="1800" baseline="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2800" kern="0"/>
              <a:t>    </a:t>
            </a:r>
            <a:endParaRPr lang="en-US" sz="2400" kern="0" dirty="0"/>
          </a:p>
        </p:txBody>
      </p:sp>
      <p:sp>
        <p:nvSpPr>
          <p:cNvPr id="10" name="TextBox 9">
            <a:extLst>
              <a:ext uri="{FF2B5EF4-FFF2-40B4-BE49-F238E27FC236}">
                <a16:creationId xmlns:a16="http://schemas.microsoft.com/office/drawing/2014/main" id="{5637057C-7B1E-6901-6D47-193D0BDEFDBA}"/>
              </a:ext>
            </a:extLst>
          </p:cNvPr>
          <p:cNvSpPr txBox="1"/>
          <p:nvPr/>
        </p:nvSpPr>
        <p:spPr>
          <a:xfrm>
            <a:off x="12849225" y="-206294"/>
            <a:ext cx="184731" cy="369332"/>
          </a:xfrm>
          <a:prstGeom prst="rect">
            <a:avLst/>
          </a:prstGeom>
          <a:noFill/>
        </p:spPr>
        <p:txBody>
          <a:bodyPr wrap="none" rtlCol="0">
            <a:spAutoFit/>
          </a:bodyPr>
          <a:lstStyle/>
          <a:p>
            <a:endParaRPr lang="en-DE"/>
          </a:p>
        </p:txBody>
      </p:sp>
      <p:sp>
        <p:nvSpPr>
          <p:cNvPr id="11" name="TextBox 10">
            <a:extLst>
              <a:ext uri="{FF2B5EF4-FFF2-40B4-BE49-F238E27FC236}">
                <a16:creationId xmlns:a16="http://schemas.microsoft.com/office/drawing/2014/main" id="{C2420215-0A86-3A49-9883-6EEADEF8238B}"/>
              </a:ext>
            </a:extLst>
          </p:cNvPr>
          <p:cNvSpPr txBox="1"/>
          <p:nvPr/>
        </p:nvSpPr>
        <p:spPr>
          <a:xfrm>
            <a:off x="1415479" y="1413063"/>
            <a:ext cx="9361040" cy="4031873"/>
          </a:xfrm>
          <a:prstGeom prst="rect">
            <a:avLst/>
          </a:prstGeom>
          <a:noFill/>
        </p:spPr>
        <p:txBody>
          <a:bodyPr wrap="square" rtlCol="0">
            <a:spAutoFit/>
          </a:bodyPr>
          <a:lstStyle/>
          <a:p>
            <a:pPr marL="800100" lvl="1" indent="-342900">
              <a:buFont typeface="Arial" panose="020B0604020202020204" pitchFamily="34" charset="0"/>
              <a:buChar char="•"/>
            </a:pPr>
            <a:r>
              <a:rPr lang="de-DE" sz="2400" dirty="0"/>
              <a:t>gleiche</a:t>
            </a:r>
            <a:r>
              <a:rPr lang="de-DE" sz="2400" kern="1200" dirty="0">
                <a:solidFill>
                  <a:schemeClr val="tx1"/>
                </a:solidFill>
                <a:latin typeface="+mn-lt"/>
                <a:ea typeface="+mn-ea"/>
                <a:cs typeface="+mn-cs"/>
              </a:rPr>
              <a:t> </a:t>
            </a:r>
            <a:r>
              <a:rPr lang="de-DE" sz="2400" dirty="0"/>
              <a:t>Anlagen, z.B. C1, C2, C3</a:t>
            </a:r>
          </a:p>
          <a:p>
            <a:pPr marL="800100" lvl="1" indent="-342900">
              <a:buFont typeface="Arial" panose="020B0604020202020204" pitchFamily="34" charset="0"/>
              <a:buChar char="•"/>
            </a:pPr>
            <a:r>
              <a:rPr lang="de-DE" sz="2400" dirty="0"/>
              <a:t>unterschiedliche Schwerpunkte, z.B. </a:t>
            </a:r>
            <a:r>
              <a:rPr lang="de-DE" sz="2400" dirty="0" err="1"/>
              <a:t>GuS</a:t>
            </a:r>
            <a:r>
              <a:rPr lang="de-DE" sz="2400" dirty="0"/>
              <a:t>, </a:t>
            </a:r>
            <a:r>
              <a:rPr lang="de-DE" sz="2400" dirty="0" err="1"/>
              <a:t>WuV</a:t>
            </a:r>
            <a:r>
              <a:rPr lang="de-DE" sz="2400" dirty="0"/>
              <a:t>, Technik</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Übereinstimmung auch in Teilen möglich -&gt; gerne Information auf separatem Blatt als  Anlage zum Prüfungsvorschlag hochladen</a:t>
            </a:r>
          </a:p>
          <a:p>
            <a:pPr marL="800100" lvl="1" indent="-342900">
              <a:buFont typeface="Arial" panose="020B0604020202020204" pitchFamily="34" charset="0"/>
              <a:buChar char="•"/>
            </a:pPr>
            <a:r>
              <a:rPr lang="de-DE" sz="2400" dirty="0"/>
              <a:t>Kollaborationspartner müssen sich gegenseitig anlegen/ bestätigen</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zwingend notwendig: Übereinstimmung der Prüfungstermine</a:t>
            </a:r>
          </a:p>
          <a:p>
            <a:pPr marL="800100" lvl="1" indent="-342900">
              <a:buFont typeface="+mj-lt"/>
              <a:buAutoNum type="arabicPeriod"/>
            </a:pPr>
            <a:endParaRPr lang="de-DE" kern="1200" dirty="0">
              <a:solidFill>
                <a:schemeClr val="tx1"/>
              </a:solidFill>
              <a:latin typeface="+mn-lt"/>
              <a:ea typeface="+mn-ea"/>
              <a:cs typeface="+mn-cs"/>
            </a:endParaRPr>
          </a:p>
        </p:txBody>
      </p:sp>
    </p:spTree>
    <p:extLst>
      <p:ext uri="{BB962C8B-B14F-4D97-AF65-F5344CB8AC3E}">
        <p14:creationId xmlns:p14="http://schemas.microsoft.com/office/powerpoint/2010/main" val="3933936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D16CF-1671-1439-BDD0-85CE2FF72413}"/>
              </a:ext>
            </a:extLst>
          </p:cNvPr>
          <p:cNvSpPr>
            <a:spLocks noGrp="1"/>
          </p:cNvSpPr>
          <p:nvPr>
            <p:ph type="title"/>
          </p:nvPr>
        </p:nvSpPr>
        <p:spPr>
          <a:xfrm>
            <a:off x="2152650" y="2348880"/>
            <a:ext cx="7886700" cy="2448272"/>
          </a:xfrm>
        </p:spPr>
        <p:txBody>
          <a:bodyPr/>
          <a:lstStyle/>
          <a:p>
            <a:r>
              <a:rPr lang="de-DE" altLang="de-DE" sz="4000" b="1" dirty="0">
                <a:solidFill>
                  <a:srgbClr val="0070C0"/>
                </a:solidFill>
                <a:latin typeface="Arial" charset="0"/>
              </a:rPr>
              <a:t>Arbeitsphase 1 </a:t>
            </a:r>
            <a:br>
              <a:rPr lang="de-DE" altLang="de-DE" sz="4000" b="1" dirty="0">
                <a:solidFill>
                  <a:srgbClr val="0070C0"/>
                </a:solidFill>
                <a:latin typeface="Arial" charset="0"/>
              </a:rPr>
            </a:br>
            <a:r>
              <a:rPr lang="de-DE" altLang="de-DE" sz="4000" b="1" dirty="0">
                <a:solidFill>
                  <a:srgbClr val="0070C0"/>
                </a:solidFill>
                <a:latin typeface="Arial" charset="0"/>
              </a:rPr>
              <a:t>in Workshops</a:t>
            </a:r>
            <a:br>
              <a:rPr lang="de-DE" altLang="de-DE" sz="4000" b="1" dirty="0">
                <a:solidFill>
                  <a:srgbClr val="0070C0"/>
                </a:solidFill>
                <a:latin typeface="Arial" charset="0"/>
              </a:rPr>
            </a:br>
            <a:r>
              <a:rPr lang="de-DE" altLang="de-DE" sz="4000" b="1" dirty="0">
                <a:solidFill>
                  <a:srgbClr val="0070C0"/>
                </a:solidFill>
                <a:latin typeface="Arial" charset="0"/>
              </a:rPr>
              <a:t>11.30-12.30 Uhr</a:t>
            </a:r>
            <a:br>
              <a:rPr lang="de-DE" altLang="de-DE" sz="4000" b="1" dirty="0">
                <a:solidFill>
                  <a:srgbClr val="0070C0"/>
                </a:solidFill>
                <a:latin typeface="Arial" charset="0"/>
              </a:rPr>
            </a:br>
            <a:endParaRPr lang="de-DE" altLang="de-DE" sz="4000" b="1" dirty="0">
              <a:solidFill>
                <a:srgbClr val="0070C0"/>
              </a:solidFill>
              <a:latin typeface="Arial" charset="0"/>
            </a:endParaRPr>
          </a:p>
        </p:txBody>
      </p:sp>
    </p:spTree>
    <p:extLst>
      <p:ext uri="{BB962C8B-B14F-4D97-AF65-F5344CB8AC3E}">
        <p14:creationId xmlns:p14="http://schemas.microsoft.com/office/powerpoint/2010/main" val="4054848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D16CF-1671-1439-BDD0-85CE2FF72413}"/>
              </a:ext>
            </a:extLst>
          </p:cNvPr>
          <p:cNvSpPr>
            <a:spLocks noGrp="1"/>
          </p:cNvSpPr>
          <p:nvPr>
            <p:ph type="title"/>
          </p:nvPr>
        </p:nvSpPr>
        <p:spPr>
          <a:xfrm>
            <a:off x="2152650" y="2204864"/>
            <a:ext cx="7886700" cy="2448272"/>
          </a:xfrm>
        </p:spPr>
        <p:txBody>
          <a:bodyPr/>
          <a:lstStyle/>
          <a:p>
            <a:r>
              <a:rPr lang="de-DE" altLang="de-DE" sz="4000" b="1" dirty="0">
                <a:solidFill>
                  <a:srgbClr val="0070C0"/>
                </a:solidFill>
                <a:latin typeface="Arial" charset="0"/>
              </a:rPr>
              <a:t>Mittagspause</a:t>
            </a:r>
            <a:br>
              <a:rPr lang="de-DE" altLang="de-DE" sz="4000" b="1" dirty="0">
                <a:solidFill>
                  <a:srgbClr val="0070C0"/>
                </a:solidFill>
                <a:latin typeface="Arial" charset="0"/>
              </a:rPr>
            </a:br>
            <a:r>
              <a:rPr lang="de-DE" altLang="de-DE" sz="4000" b="1" dirty="0">
                <a:solidFill>
                  <a:srgbClr val="0070C0"/>
                </a:solidFill>
                <a:latin typeface="Arial" charset="0"/>
              </a:rPr>
              <a:t>12.30-1</a:t>
            </a:r>
            <a:r>
              <a:rPr lang="de-DE" altLang="de-DE" sz="4000" dirty="0">
                <a:solidFill>
                  <a:srgbClr val="0070C0"/>
                </a:solidFill>
                <a:latin typeface="Arial" charset="0"/>
              </a:rPr>
              <a:t>3</a:t>
            </a:r>
            <a:r>
              <a:rPr lang="de-DE" altLang="de-DE" sz="4000" b="1" dirty="0">
                <a:solidFill>
                  <a:srgbClr val="0070C0"/>
                </a:solidFill>
                <a:latin typeface="Arial" charset="0"/>
              </a:rPr>
              <a:t>.00 Uhr</a:t>
            </a:r>
          </a:p>
        </p:txBody>
      </p:sp>
    </p:spTree>
    <p:extLst>
      <p:ext uri="{BB962C8B-B14F-4D97-AF65-F5344CB8AC3E}">
        <p14:creationId xmlns:p14="http://schemas.microsoft.com/office/powerpoint/2010/main" val="2631679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D16CF-1671-1439-BDD0-85CE2FF72413}"/>
              </a:ext>
            </a:extLst>
          </p:cNvPr>
          <p:cNvSpPr>
            <a:spLocks noGrp="1"/>
          </p:cNvSpPr>
          <p:nvPr>
            <p:ph type="title"/>
          </p:nvPr>
        </p:nvSpPr>
        <p:spPr>
          <a:xfrm>
            <a:off x="2152650" y="2420888"/>
            <a:ext cx="7886700" cy="2448272"/>
          </a:xfrm>
        </p:spPr>
        <p:txBody>
          <a:bodyPr/>
          <a:lstStyle/>
          <a:p>
            <a:r>
              <a:rPr lang="de-DE" altLang="de-DE" sz="4000" b="1" dirty="0">
                <a:solidFill>
                  <a:srgbClr val="0070C0"/>
                </a:solidFill>
                <a:latin typeface="Arial" charset="0"/>
              </a:rPr>
              <a:t>Arbeitsphase 2 </a:t>
            </a:r>
            <a:br>
              <a:rPr lang="de-DE" altLang="de-DE" sz="4000" b="1" dirty="0">
                <a:solidFill>
                  <a:srgbClr val="0070C0"/>
                </a:solidFill>
                <a:latin typeface="Arial" charset="0"/>
              </a:rPr>
            </a:br>
            <a:r>
              <a:rPr lang="de-DE" altLang="de-DE" sz="4000" b="1" dirty="0">
                <a:solidFill>
                  <a:srgbClr val="0070C0"/>
                </a:solidFill>
                <a:latin typeface="Arial" charset="0"/>
              </a:rPr>
              <a:t>in Workshops</a:t>
            </a:r>
            <a:br>
              <a:rPr lang="de-DE" altLang="de-DE" sz="4000" b="1" dirty="0">
                <a:solidFill>
                  <a:srgbClr val="0070C0"/>
                </a:solidFill>
                <a:latin typeface="Arial" charset="0"/>
              </a:rPr>
            </a:br>
            <a:r>
              <a:rPr lang="de-DE" altLang="de-DE" sz="4000" b="1" dirty="0">
                <a:solidFill>
                  <a:srgbClr val="0070C0"/>
                </a:solidFill>
                <a:latin typeface="Arial" charset="0"/>
              </a:rPr>
              <a:t>13.00-15.30 Uhr</a:t>
            </a:r>
            <a:br>
              <a:rPr lang="de-DE" altLang="de-DE" sz="4000" b="1" dirty="0">
                <a:solidFill>
                  <a:srgbClr val="0070C0"/>
                </a:solidFill>
                <a:latin typeface="Arial" charset="0"/>
              </a:rPr>
            </a:br>
            <a:endParaRPr lang="de-DE" altLang="de-DE" sz="4000" b="1" dirty="0">
              <a:solidFill>
                <a:srgbClr val="0070C0"/>
              </a:solidFill>
              <a:latin typeface="Arial" charset="0"/>
            </a:endParaRPr>
          </a:p>
        </p:txBody>
      </p:sp>
    </p:spTree>
    <p:extLst>
      <p:ext uri="{BB962C8B-B14F-4D97-AF65-F5344CB8AC3E}">
        <p14:creationId xmlns:p14="http://schemas.microsoft.com/office/powerpoint/2010/main" val="2145823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D16CF-1671-1439-BDD0-85CE2FF72413}"/>
              </a:ext>
            </a:extLst>
          </p:cNvPr>
          <p:cNvSpPr>
            <a:spLocks noGrp="1"/>
          </p:cNvSpPr>
          <p:nvPr>
            <p:ph type="title"/>
          </p:nvPr>
        </p:nvSpPr>
        <p:spPr>
          <a:xfrm>
            <a:off x="2152650" y="2204864"/>
            <a:ext cx="7886700" cy="2448272"/>
          </a:xfrm>
        </p:spPr>
        <p:txBody>
          <a:bodyPr/>
          <a:lstStyle/>
          <a:p>
            <a:br>
              <a:rPr lang="de-DE" altLang="de-DE" sz="4000" b="1" dirty="0">
                <a:solidFill>
                  <a:srgbClr val="0070C0"/>
                </a:solidFill>
                <a:latin typeface="Arial" charset="0"/>
              </a:rPr>
            </a:br>
            <a:br>
              <a:rPr lang="de-DE" altLang="de-DE" sz="4000" b="1" dirty="0">
                <a:solidFill>
                  <a:srgbClr val="0070C0"/>
                </a:solidFill>
                <a:latin typeface="Arial" charset="0"/>
              </a:rPr>
            </a:br>
            <a:r>
              <a:rPr lang="de-DE" altLang="de-DE" sz="4000" b="1" dirty="0">
                <a:solidFill>
                  <a:srgbClr val="0070C0"/>
                </a:solidFill>
                <a:latin typeface="Arial" charset="0"/>
              </a:rPr>
              <a:t>Präsentation </a:t>
            </a:r>
            <a:br>
              <a:rPr lang="de-DE" altLang="de-DE" sz="4000" b="1" dirty="0">
                <a:solidFill>
                  <a:srgbClr val="0070C0"/>
                </a:solidFill>
                <a:latin typeface="Arial" charset="0"/>
              </a:rPr>
            </a:br>
            <a:r>
              <a:rPr lang="de-DE" altLang="de-DE" sz="4000" b="1" dirty="0">
                <a:solidFill>
                  <a:srgbClr val="0070C0"/>
                </a:solidFill>
                <a:latin typeface="Arial" charset="0"/>
              </a:rPr>
              <a:t>der Ergebnisse</a:t>
            </a:r>
            <a:br>
              <a:rPr lang="de-DE" altLang="de-DE" sz="4000" b="1" dirty="0">
                <a:solidFill>
                  <a:srgbClr val="0070C0"/>
                </a:solidFill>
                <a:latin typeface="Arial" charset="0"/>
              </a:rPr>
            </a:br>
            <a:r>
              <a:rPr lang="de-DE" altLang="de-DE" sz="4000" b="1" dirty="0">
                <a:solidFill>
                  <a:srgbClr val="0070C0"/>
                </a:solidFill>
                <a:latin typeface="Arial" charset="0"/>
              </a:rPr>
              <a:t>15.30-16.30 Uhr</a:t>
            </a:r>
            <a:br>
              <a:rPr lang="de-DE" altLang="de-DE" sz="4000" b="1" dirty="0">
                <a:solidFill>
                  <a:srgbClr val="0070C0"/>
                </a:solidFill>
                <a:latin typeface="Arial" charset="0"/>
              </a:rPr>
            </a:br>
            <a:r>
              <a:rPr lang="de-DE" altLang="de-DE" sz="4000" b="1" dirty="0">
                <a:solidFill>
                  <a:srgbClr val="0070C0"/>
                </a:solidFill>
                <a:latin typeface="Arial" charset="0"/>
              </a:rPr>
              <a:t> </a:t>
            </a:r>
            <a:br>
              <a:rPr lang="de-DE" altLang="de-DE" sz="4000" b="1" dirty="0">
                <a:solidFill>
                  <a:srgbClr val="0070C0"/>
                </a:solidFill>
                <a:latin typeface="Arial" charset="0"/>
              </a:rPr>
            </a:br>
            <a:endParaRPr lang="de-DE" altLang="de-DE" sz="4000" b="1" dirty="0">
              <a:solidFill>
                <a:srgbClr val="0070C0"/>
              </a:solidFill>
              <a:latin typeface="Arial" charset="0"/>
            </a:endParaRPr>
          </a:p>
        </p:txBody>
      </p:sp>
    </p:spTree>
    <p:extLst>
      <p:ext uri="{BB962C8B-B14F-4D97-AF65-F5344CB8AC3E}">
        <p14:creationId xmlns:p14="http://schemas.microsoft.com/office/powerpoint/2010/main" val="2200534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364A0-F4B3-B7B7-D162-973B6B256D1E}"/>
              </a:ext>
            </a:extLst>
          </p:cNvPr>
          <p:cNvSpPr>
            <a:spLocks noGrp="1"/>
          </p:cNvSpPr>
          <p:nvPr>
            <p:ph type="title"/>
          </p:nvPr>
        </p:nvSpPr>
        <p:spPr/>
        <p:txBody>
          <a:bodyPr>
            <a:normAutofit fontScale="90000"/>
          </a:bodyPr>
          <a:lstStyle/>
          <a:p>
            <a:r>
              <a:rPr lang="de-DE" b="1" dirty="0">
                <a:solidFill>
                  <a:srgbClr val="0070C0"/>
                </a:solidFill>
              </a:rPr>
              <a:t>Klärung offener Fragen und Ausblick </a:t>
            </a:r>
            <a:br>
              <a:rPr lang="de-DE" b="0" i="0" dirty="0">
                <a:solidFill>
                  <a:srgbClr val="1D2125"/>
                </a:solidFill>
                <a:effectLst/>
                <a:latin typeface="apple-system"/>
              </a:rPr>
            </a:br>
            <a:endParaRPr lang="en-US" b="1" dirty="0">
              <a:solidFill>
                <a:schemeClr val="tx1"/>
              </a:solidFill>
            </a:endParaRPr>
          </a:p>
        </p:txBody>
      </p:sp>
      <p:pic>
        <p:nvPicPr>
          <p:cNvPr id="4" name="Picture 2">
            <a:extLst>
              <a:ext uri="{FF2B5EF4-FFF2-40B4-BE49-F238E27FC236}">
                <a16:creationId xmlns:a16="http://schemas.microsoft.com/office/drawing/2014/main" id="{628E65F1-331B-4E39-51B1-A62C3B5167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1585" y="1484785"/>
            <a:ext cx="67861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496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2F453-B94F-D254-FD91-ED2AE0CE7509}"/>
              </a:ext>
            </a:extLst>
          </p:cNvPr>
          <p:cNvSpPr>
            <a:spLocks noGrp="1"/>
          </p:cNvSpPr>
          <p:nvPr>
            <p:ph type="title"/>
          </p:nvPr>
        </p:nvSpPr>
        <p:spPr/>
        <p:txBody>
          <a:bodyPr/>
          <a:lstStyle/>
          <a:p>
            <a:r>
              <a:rPr lang="de-DE" b="1" dirty="0">
                <a:solidFill>
                  <a:srgbClr val="0070C0"/>
                </a:solidFill>
              </a:rPr>
              <a:t> </a:t>
            </a:r>
          </a:p>
        </p:txBody>
      </p:sp>
      <p:sp>
        <p:nvSpPr>
          <p:cNvPr id="4" name="Textfeld 3">
            <a:extLst>
              <a:ext uri="{FF2B5EF4-FFF2-40B4-BE49-F238E27FC236}">
                <a16:creationId xmlns:a16="http://schemas.microsoft.com/office/drawing/2014/main" id="{AB3878E8-0E77-D012-2085-50A2BBD832F7}"/>
              </a:ext>
            </a:extLst>
          </p:cNvPr>
          <p:cNvSpPr txBox="1"/>
          <p:nvPr/>
        </p:nvSpPr>
        <p:spPr>
          <a:xfrm>
            <a:off x="2351584" y="1283470"/>
            <a:ext cx="7488832" cy="830997"/>
          </a:xfrm>
          <a:prstGeom prst="rect">
            <a:avLst/>
          </a:prstGeom>
          <a:noFill/>
        </p:spPr>
        <p:txBody>
          <a:bodyPr wrap="square" rtlCol="0">
            <a:spAutoFit/>
          </a:bodyPr>
          <a:lstStyle/>
          <a:p>
            <a:pPr algn="ctr"/>
            <a:r>
              <a:rPr lang="en-DE" sz="2400" u="sng" kern="100" dirty="0">
                <a:solidFill>
                  <a:srgbClr val="0000FF"/>
                </a:solidFill>
                <a:effectLst/>
                <a:latin typeface="Ubuntu Mono" panose="020B0509030602030204" pitchFamily="49" charset="0"/>
                <a:ea typeface="Calibri" panose="020F0502020204030204" pitchFamily="34" charset="0"/>
                <a:cs typeface="Times New Roman" panose="02020603050405020304" pitchFamily="18" charset="0"/>
                <a:hlinkClick r:id="rId2"/>
              </a:rPr>
              <a:t>https://www.lfb.nrw.de/ef/10104261/u3qw5dpbdcv3</a:t>
            </a:r>
            <a:endParaRPr lang="en-DE"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dirty="0"/>
          </a:p>
        </p:txBody>
      </p:sp>
      <p:sp>
        <p:nvSpPr>
          <p:cNvPr id="3" name="Content Placeholder 2">
            <a:extLst>
              <a:ext uri="{FF2B5EF4-FFF2-40B4-BE49-F238E27FC236}">
                <a16:creationId xmlns:a16="http://schemas.microsoft.com/office/drawing/2014/main" id="{A2E3F632-18AE-F239-3301-10435A893F39}"/>
              </a:ext>
            </a:extLst>
          </p:cNvPr>
          <p:cNvSpPr>
            <a:spLocks noGrp="1"/>
          </p:cNvSpPr>
          <p:nvPr>
            <p:ph idx="1"/>
          </p:nvPr>
        </p:nvSpPr>
        <p:spPr/>
        <p:txBody>
          <a:bodyPr>
            <a:noAutofit/>
          </a:bodyPr>
          <a:lstStyle/>
          <a:p>
            <a:r>
              <a:rPr lang="en-DE" dirty="0"/>
              <a:t>   </a:t>
            </a:r>
          </a:p>
        </p:txBody>
      </p:sp>
      <p:pic>
        <p:nvPicPr>
          <p:cNvPr id="5" name="Picture 4" descr="A qr code on a white background&#10;&#10;Description automatically generated">
            <a:extLst>
              <a:ext uri="{FF2B5EF4-FFF2-40B4-BE49-F238E27FC236}">
                <a16:creationId xmlns:a16="http://schemas.microsoft.com/office/drawing/2014/main" id="{3A2F8BC6-5B24-A338-0154-E2AAAD740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077" y="1990898"/>
            <a:ext cx="3607846" cy="3583632"/>
          </a:xfrm>
          <a:prstGeom prst="rect">
            <a:avLst/>
          </a:prstGeom>
        </p:spPr>
      </p:pic>
    </p:spTree>
    <p:extLst>
      <p:ext uri="{BB962C8B-B14F-4D97-AF65-F5344CB8AC3E}">
        <p14:creationId xmlns:p14="http://schemas.microsoft.com/office/powerpoint/2010/main" val="90683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33809-33F9-D0EB-C080-5CB84980EC42}"/>
              </a:ext>
            </a:extLst>
          </p:cNvPr>
          <p:cNvSpPr>
            <a:spLocks noGrp="1"/>
          </p:cNvSpPr>
          <p:nvPr>
            <p:ph type="title"/>
          </p:nvPr>
        </p:nvSpPr>
        <p:spPr/>
        <p:txBody>
          <a:bodyPr/>
          <a:lstStyle/>
          <a:p>
            <a:r>
              <a:rPr lang="en-US" b="1" dirty="0">
                <a:solidFill>
                  <a:srgbClr val="0070C0"/>
                </a:solidFill>
              </a:rPr>
              <a:t> </a:t>
            </a:r>
          </a:p>
        </p:txBody>
      </p:sp>
      <p:pic>
        <p:nvPicPr>
          <p:cNvPr id="7" name="Content Placeholder 6" descr="A qr code on a screen&#10;&#10;Description automatically generated">
            <a:extLst>
              <a:ext uri="{FF2B5EF4-FFF2-40B4-BE49-F238E27FC236}">
                <a16:creationId xmlns:a16="http://schemas.microsoft.com/office/drawing/2014/main" id="{708B1AE7-E114-3ADC-7C48-46E3CB59E612}"/>
              </a:ext>
            </a:extLst>
          </p:cNvPr>
          <p:cNvPicPr>
            <a:picLocks noGrp="1" noChangeAspect="1"/>
          </p:cNvPicPr>
          <p:nvPr>
            <p:ph idx="1"/>
          </p:nvPr>
        </p:nvPicPr>
        <p:blipFill>
          <a:blip r:embed="rId2"/>
          <a:stretch>
            <a:fillRect/>
          </a:stretch>
        </p:blipFill>
        <p:spPr/>
      </p:pic>
      <p:sp>
        <p:nvSpPr>
          <p:cNvPr id="5" name="TextBox 4">
            <a:extLst>
              <a:ext uri="{FF2B5EF4-FFF2-40B4-BE49-F238E27FC236}">
                <a16:creationId xmlns:a16="http://schemas.microsoft.com/office/drawing/2014/main" id="{AA9785A1-0266-75AC-11C9-69D55AC27CDE}"/>
              </a:ext>
            </a:extLst>
          </p:cNvPr>
          <p:cNvSpPr txBox="1"/>
          <p:nvPr/>
        </p:nvSpPr>
        <p:spPr>
          <a:xfrm>
            <a:off x="2783632" y="1268760"/>
            <a:ext cx="6624735" cy="5262979"/>
          </a:xfrm>
          <a:prstGeom prst="rect">
            <a:avLst/>
          </a:prstGeom>
          <a:noFill/>
        </p:spPr>
        <p:txBody>
          <a:bodyPr wrap="square">
            <a:spAutoFit/>
          </a:bodyPr>
          <a:lstStyle/>
          <a:p>
            <a:r>
              <a:rPr lang="en-GB" sz="2400" b="1" i="0" u="none" strike="noStrike" dirty="0">
                <a:solidFill>
                  <a:srgbClr val="333639"/>
                </a:solidFill>
                <a:effectLst/>
                <a:latin typeface="IBM Plex Sans" panose="020F0502020204030204" pitchFamily="34" charset="0"/>
              </a:rPr>
              <a:t> </a:t>
            </a:r>
            <a:r>
              <a:rPr lang="en-GB" sz="2400" b="1" i="0" u="none" strike="noStrike" dirty="0">
                <a:solidFill>
                  <a:srgbClr val="333639"/>
                </a:solidFill>
                <a:effectLst/>
                <a:latin typeface="IBM Plex Sans" panose="020F0502020204030204" pitchFamily="34" charset="0"/>
                <a:hlinkClick r:id="rId3"/>
              </a:rPr>
              <a:t>https://app.edkimo.com/feedback/mibipoz</a:t>
            </a:r>
            <a:endParaRPr lang="en-GB" sz="2400" b="1" i="0" u="none" strike="noStrike" dirty="0">
              <a:solidFill>
                <a:srgbClr val="333639"/>
              </a:solidFill>
              <a:effectLst/>
              <a:latin typeface="IBM Plex Sans" panose="020F0502020204030204" pitchFamily="34" charset="0"/>
            </a:endParaRPr>
          </a:p>
          <a:p>
            <a:endParaRPr lang="en-GB" sz="2400" b="1" dirty="0"/>
          </a:p>
          <a:p>
            <a:pPr algn="ctr"/>
            <a:r>
              <a:rPr lang="en-GB" sz="2400" b="1" dirty="0"/>
              <a:t> </a:t>
            </a:r>
            <a:r>
              <a:rPr lang="en-GB" sz="2400" b="1" dirty="0" err="1"/>
              <a:t>start.edkimo.com</a:t>
            </a:r>
            <a:r>
              <a:rPr lang="en-GB" sz="2400" b="1" dirty="0"/>
              <a:t> - </a:t>
            </a:r>
            <a:r>
              <a:rPr lang="en-GB" sz="2400" b="1" dirty="0" err="1"/>
              <a:t>mibipoz</a:t>
            </a:r>
            <a:endParaRPr lang="en-DE" sz="2400" b="1" dirty="0"/>
          </a:p>
          <a:p>
            <a:r>
              <a:rPr lang="de-DE" sz="2400" b="1" dirty="0"/>
              <a:t> </a:t>
            </a:r>
            <a:endParaRPr lang="en-DE" sz="2400" b="1" dirty="0"/>
          </a:p>
          <a:p>
            <a:endParaRPr lang="en-DE" sz="2400" b="1" dirty="0"/>
          </a:p>
          <a:p>
            <a:endParaRPr lang="en-DE" sz="2400" b="1" dirty="0"/>
          </a:p>
          <a:p>
            <a:endParaRPr lang="en-DE" sz="2400" b="1" dirty="0"/>
          </a:p>
          <a:p>
            <a:endParaRPr lang="en-DE" sz="2400" b="1" dirty="0"/>
          </a:p>
          <a:p>
            <a:endParaRPr lang="en-DE" sz="2400" b="1" dirty="0"/>
          </a:p>
          <a:p>
            <a:endParaRPr lang="en-DE" sz="2400" b="1" dirty="0"/>
          </a:p>
          <a:p>
            <a:endParaRPr lang="en-DE" sz="2400" b="1" dirty="0"/>
          </a:p>
          <a:p>
            <a:endParaRPr lang="en-DE" sz="2400" b="1" dirty="0"/>
          </a:p>
          <a:p>
            <a:endParaRPr lang="en-DE" sz="2400" b="1" dirty="0"/>
          </a:p>
          <a:p>
            <a:endParaRPr lang="en-DE" sz="2400" b="1" dirty="0"/>
          </a:p>
        </p:txBody>
      </p:sp>
      <p:pic>
        <p:nvPicPr>
          <p:cNvPr id="4" name="Picture 3" descr="A qr code on a white background&#10;&#10;Description automatically generated">
            <a:extLst>
              <a:ext uri="{FF2B5EF4-FFF2-40B4-BE49-F238E27FC236}">
                <a16:creationId xmlns:a16="http://schemas.microsoft.com/office/drawing/2014/main" id="{B723A173-F17A-D165-9957-60F96AE26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832" y="2852936"/>
            <a:ext cx="3282564" cy="3355330"/>
          </a:xfrm>
          <a:prstGeom prst="rect">
            <a:avLst/>
          </a:prstGeom>
        </p:spPr>
      </p:pic>
    </p:spTree>
    <p:extLst>
      <p:ext uri="{BB962C8B-B14F-4D97-AF65-F5344CB8AC3E}">
        <p14:creationId xmlns:p14="http://schemas.microsoft.com/office/powerpoint/2010/main" val="2090199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33809-33F9-D0EB-C080-5CB84980EC42}"/>
              </a:ext>
            </a:extLst>
          </p:cNvPr>
          <p:cNvSpPr>
            <a:spLocks noGrp="1"/>
          </p:cNvSpPr>
          <p:nvPr>
            <p:ph type="title"/>
          </p:nvPr>
        </p:nvSpPr>
        <p:spPr/>
        <p:txBody>
          <a:bodyPr/>
          <a:lstStyle/>
          <a:p>
            <a:r>
              <a:rPr lang="en-US" b="1" dirty="0" err="1">
                <a:solidFill>
                  <a:srgbClr val="0070C0"/>
                </a:solidFill>
              </a:rPr>
              <a:t>Abschluss</a:t>
            </a:r>
            <a:endParaRPr lang="en-US" b="1" dirty="0">
              <a:solidFill>
                <a:srgbClr val="0070C0"/>
              </a:solidFill>
            </a:endParaRPr>
          </a:p>
        </p:txBody>
      </p:sp>
      <p:pic>
        <p:nvPicPr>
          <p:cNvPr id="6146" name="Picture 2" descr="Wir wünschen allen... - Südstrand-Klinik Fehmarn | Facebook">
            <a:extLst>
              <a:ext uri="{FF2B5EF4-FFF2-40B4-BE49-F238E27FC236}">
                <a16:creationId xmlns:a16="http://schemas.microsoft.com/office/drawing/2014/main" id="{44897A8A-5808-6BCD-8850-2709EA7332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2809" y="1484785"/>
            <a:ext cx="6166382" cy="410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9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a:extLst>
              <a:ext uri="{FF2B5EF4-FFF2-40B4-BE49-F238E27FC236}">
                <a16:creationId xmlns:a16="http://schemas.microsoft.com/office/drawing/2014/main" id="{4A39AEA2-63C8-664E-AA75-D1DEFA0B0CF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2303" b="12303"/>
          <a:stretch/>
        </p:blipFill>
        <p:spPr/>
      </p:pic>
      <p:sp>
        <p:nvSpPr>
          <p:cNvPr id="2" name="Titel 1">
            <a:extLst>
              <a:ext uri="{FF2B5EF4-FFF2-40B4-BE49-F238E27FC236}">
                <a16:creationId xmlns:a16="http://schemas.microsoft.com/office/drawing/2014/main" id="{C23A2F72-5834-3347-8794-7D011D758E31}"/>
              </a:ext>
            </a:extLst>
          </p:cNvPr>
          <p:cNvSpPr>
            <a:spLocks noGrp="1"/>
          </p:cNvSpPr>
          <p:nvPr>
            <p:ph type="title"/>
          </p:nvPr>
        </p:nvSpPr>
        <p:spPr>
          <a:prstGeom prst="rect">
            <a:avLst/>
          </a:prstGeom>
        </p:spPr>
        <p:txBody>
          <a:bodyPr/>
          <a:lstStyle/>
          <a:p>
            <a:r>
              <a:rPr lang="de-DE" sz="3200" dirty="0"/>
              <a:t>Erstellung von kompetenzorientierten Prüfungsvorschlägen für die Fachhochschulreife </a:t>
            </a:r>
            <a:br>
              <a:rPr lang="de-DE" sz="3200" dirty="0"/>
            </a:br>
            <a:r>
              <a:rPr lang="de-DE" sz="3200" dirty="0"/>
              <a:t>für das Fach Deutsch, </a:t>
            </a:r>
            <a:br>
              <a:rPr lang="de-DE" sz="3200" dirty="0"/>
            </a:br>
            <a:r>
              <a:rPr lang="de-DE" sz="3200" dirty="0"/>
              <a:t>Anlage A, C und E</a:t>
            </a:r>
            <a:br>
              <a:rPr lang="de-DE" sz="3200" b="0" dirty="0"/>
            </a:br>
            <a:br>
              <a:rPr lang="de-DE" sz="1600" b="0" dirty="0">
                <a:latin typeface="Arial-BoldMT" charset="0"/>
              </a:rPr>
            </a:br>
            <a:r>
              <a:rPr lang="de-DE" sz="1600" b="0" dirty="0"/>
              <a:t>Düsseldorf, </a:t>
            </a:r>
            <a:fld id="{26B607D6-D851-9D4E-9C6D-5DDAFEF6CA8C}" type="datetime4">
              <a:rPr lang="de-DE" sz="1600" b="0" smtClean="0"/>
              <a:pPr/>
              <a:t>2. Dezember 2023</a:t>
            </a:fld>
            <a:endParaRPr lang="de-DE" sz="16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00B050"/>
                </a:solidFill>
              </a:rPr>
              <a:t>Ziel</a:t>
            </a:r>
            <a:r>
              <a:rPr lang="en-US" dirty="0">
                <a:solidFill>
                  <a:srgbClr val="00B050"/>
                </a:solidFill>
              </a:rPr>
              <a:t> der Input-Phase</a:t>
            </a:r>
            <a:endParaRPr lang="de-DE" dirty="0"/>
          </a:p>
        </p:txBody>
      </p:sp>
      <p:sp>
        <p:nvSpPr>
          <p:cNvPr id="3" name="Inhaltsplatzhalter 2"/>
          <p:cNvSpPr>
            <a:spLocks noGrp="1"/>
          </p:cNvSpPr>
          <p:nvPr>
            <p:ph sz="half" idx="1"/>
          </p:nvPr>
        </p:nvSpPr>
        <p:spPr/>
        <p:txBody>
          <a:bodyPr/>
          <a:lstStyle/>
          <a:p>
            <a:endParaRPr lang="en-US" dirty="0"/>
          </a:p>
          <a:p>
            <a:pPr marL="285750" indent="-285750">
              <a:buFont typeface="Wingdings" panose="05000000000000000000" pitchFamily="2" charset="2"/>
              <a:buChar char="Ø"/>
            </a:pPr>
            <a:r>
              <a:rPr lang="en-US" dirty="0" err="1"/>
              <a:t>Klarheit</a:t>
            </a:r>
            <a:r>
              <a:rPr lang="en-US" dirty="0"/>
              <a:t> </a:t>
            </a:r>
            <a:r>
              <a:rPr lang="en-US" dirty="0" err="1"/>
              <a:t>über</a:t>
            </a:r>
            <a:r>
              <a:rPr lang="en-US" dirty="0"/>
              <a:t> </a:t>
            </a:r>
            <a:r>
              <a:rPr lang="en-US" b="1" dirty="0" err="1"/>
              <a:t>Vorgaben</a:t>
            </a:r>
            <a:r>
              <a:rPr lang="en-US" dirty="0"/>
              <a:t> und </a:t>
            </a:r>
            <a:r>
              <a:rPr lang="en-US" b="1" dirty="0" err="1"/>
              <a:t>Kriterien</a:t>
            </a:r>
            <a:r>
              <a:rPr lang="en-US" dirty="0"/>
              <a:t> </a:t>
            </a:r>
            <a:r>
              <a:rPr lang="en-US" dirty="0" err="1"/>
              <a:t>für</a:t>
            </a:r>
            <a:r>
              <a:rPr lang="en-US" dirty="0"/>
              <a:t> die </a:t>
            </a:r>
            <a:r>
              <a:rPr lang="en-US" dirty="0" err="1"/>
              <a:t>Erstellung</a:t>
            </a:r>
            <a:r>
              <a:rPr lang="en-US" dirty="0"/>
              <a:t> von </a:t>
            </a:r>
            <a:r>
              <a:rPr lang="en-US" dirty="0" err="1"/>
              <a:t>Prüfungsvorschlägen</a:t>
            </a:r>
            <a:r>
              <a:rPr lang="en-US" dirty="0"/>
              <a:t> </a:t>
            </a:r>
            <a:r>
              <a:rPr lang="en-US" dirty="0" err="1"/>
              <a:t>im</a:t>
            </a:r>
            <a:r>
              <a:rPr lang="en-US" dirty="0"/>
              <a:t> </a:t>
            </a:r>
            <a:r>
              <a:rPr lang="en-US" dirty="0" err="1"/>
              <a:t>aktuellen</a:t>
            </a:r>
            <a:r>
              <a:rPr lang="en-US" dirty="0"/>
              <a:t> </a:t>
            </a:r>
            <a:r>
              <a:rPr lang="en-US" dirty="0" err="1"/>
              <a:t>Schuljahr</a:t>
            </a:r>
            <a:endParaRPr lang="de-DE" dirty="0"/>
          </a:p>
        </p:txBody>
      </p:sp>
      <p:sp>
        <p:nvSpPr>
          <p:cNvPr id="4" name="Fußzeilenplatzhalter 3"/>
          <p:cNvSpPr>
            <a:spLocks noGrp="1"/>
          </p:cNvSpPr>
          <p:nvPr>
            <p:ph type="ftr" sz="quarter" idx="3"/>
          </p:nvPr>
        </p:nvSpPr>
        <p:spPr/>
        <p:txBody>
          <a:bodyPr/>
          <a:lstStyle/>
          <a:p>
            <a:r>
              <a:rPr lang="de-DE" dirty="0"/>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6</a:t>
            </a:fld>
            <a:endParaRPr lang="de-DE" dirty="0"/>
          </a:p>
        </p:txBody>
      </p:sp>
      <p:pic>
        <p:nvPicPr>
          <p:cNvPr id="1028" name="Picture 4" descr="Ziele, Rahmenbedingungen und Maßnahmen unterscheiden - IT-Governance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4" y="3212976"/>
            <a:ext cx="3387686" cy="280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7" y="1248878"/>
            <a:ext cx="11376025" cy="648000"/>
          </a:xfrm>
        </p:spPr>
        <p:txBody>
          <a:bodyPr/>
          <a:lstStyle/>
          <a:p>
            <a:r>
              <a:rPr lang="de-DE" sz="2000" dirty="0">
                <a:solidFill>
                  <a:srgbClr val="00B050"/>
                </a:solidFill>
              </a:rPr>
              <a:t>Grundlagen zur Erstellung eines Prüfungsvorschlags Deutsch (FHR)</a:t>
            </a:r>
            <a:br>
              <a:rPr lang="de-DE" dirty="0"/>
            </a:br>
            <a:endParaRPr lang="de-DE" dirty="0">
              <a:solidFill>
                <a:srgbClr val="00B050"/>
              </a:solidFill>
            </a:endParaRPr>
          </a:p>
        </p:txBody>
      </p:sp>
      <p:sp>
        <p:nvSpPr>
          <p:cNvPr id="4" name="Fußzeilenplatzhalter 3"/>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p:cNvSpPr>
            <a:spLocks noGrp="1"/>
          </p:cNvSpPr>
          <p:nvPr>
            <p:ph type="sldNum" sz="quarter" idx="4"/>
          </p:nvPr>
        </p:nvSpPr>
        <p:spPr/>
        <p:txBody>
          <a:bodyPr/>
          <a:lstStyle/>
          <a:p>
            <a:fld id="{46DDF9AE-9AF3-49DF-8E53-FD59C28FFFFB}" type="slidenum">
              <a:rPr lang="de-DE" smtClean="0"/>
              <a:pPr/>
              <a:t>7</a:t>
            </a:fld>
            <a:endParaRPr lang="de-DE" dirty="0"/>
          </a:p>
        </p:txBody>
      </p:sp>
      <p:sp>
        <p:nvSpPr>
          <p:cNvPr id="7" name="Textfeld 6">
            <a:extLst>
              <a:ext uri="{FF2B5EF4-FFF2-40B4-BE49-F238E27FC236}">
                <a16:creationId xmlns:a16="http://schemas.microsoft.com/office/drawing/2014/main" id="{033973E5-4BCF-34A1-C117-5D5212A1305D}"/>
              </a:ext>
            </a:extLst>
          </p:cNvPr>
          <p:cNvSpPr txBox="1"/>
          <p:nvPr/>
        </p:nvSpPr>
        <p:spPr>
          <a:xfrm>
            <a:off x="748850" y="2182505"/>
            <a:ext cx="10891379" cy="2492990"/>
          </a:xfrm>
          <a:prstGeom prst="rect">
            <a:avLst/>
          </a:prstGeom>
          <a:noFill/>
        </p:spPr>
        <p:txBody>
          <a:bodyPr wrap="none" rtlCol="0">
            <a:spAutoFit/>
          </a:bodyPr>
          <a:lstStyle/>
          <a:p>
            <a:pPr marL="342900" indent="-342900">
              <a:lnSpc>
                <a:spcPct val="150000"/>
              </a:lnSpc>
              <a:buAutoNum type="arabicPeriod"/>
            </a:pPr>
            <a:r>
              <a:rPr lang="de-DE" sz="2000" dirty="0"/>
              <a:t>FHR-Verfügung (Bezirksregierung Düsseldorf)</a:t>
            </a:r>
          </a:p>
          <a:p>
            <a:pPr marL="342900" indent="-342900">
              <a:lnSpc>
                <a:spcPct val="150000"/>
              </a:lnSpc>
              <a:buAutoNum type="arabicPeriod"/>
            </a:pPr>
            <a:r>
              <a:rPr lang="de-DE" sz="2000" dirty="0"/>
              <a:t>Qualitätsstandards für die Prüfungsvorschläge im Fach Deutsch</a:t>
            </a:r>
          </a:p>
          <a:p>
            <a:pPr marL="342900" indent="-342900">
              <a:lnSpc>
                <a:spcPct val="150000"/>
              </a:lnSpc>
              <a:buAutoNum type="arabicPeriod"/>
            </a:pPr>
            <a:r>
              <a:rPr lang="de-DE" sz="2000" dirty="0"/>
              <a:t>Vorprüfprotokoll </a:t>
            </a:r>
          </a:p>
          <a:p>
            <a:pPr marL="342900" indent="-342900">
              <a:lnSpc>
                <a:spcPct val="150000"/>
              </a:lnSpc>
              <a:buFontTx/>
              <a:buAutoNum type="arabicPeriod"/>
            </a:pPr>
            <a:r>
              <a:rPr lang="de-DE" sz="2000" dirty="0"/>
              <a:t>Bildungspläne für Anlagen und spezifische Fachbereiche, Informationen zum Fach Deutsch</a:t>
            </a:r>
          </a:p>
          <a:p>
            <a:pPr marL="342900" indent="-342900">
              <a:buAutoNum type="arabicPeriod"/>
            </a:pPr>
            <a:endParaRPr lang="de-DE" dirty="0"/>
          </a:p>
          <a:p>
            <a:pPr marL="342900" indent="-342900">
              <a:buAutoNum type="arabicPeriod"/>
            </a:pPr>
            <a:endParaRPr lang="de-DE" dirty="0"/>
          </a:p>
        </p:txBody>
      </p:sp>
      <p:pic>
        <p:nvPicPr>
          <p:cNvPr id="1026" name="Picture 2" descr="login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296" y="2418280"/>
            <a:ext cx="2225730" cy="8655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rotWithShape="1">
          <a:blip r:embed="rId3"/>
          <a:srcRect l="4098" t="32787" r="19672" b="34426"/>
          <a:stretch/>
        </p:blipFill>
        <p:spPr>
          <a:xfrm>
            <a:off x="6633430" y="4598271"/>
            <a:ext cx="4285916" cy="1152128"/>
          </a:xfrm>
          <a:prstGeom prst="rect">
            <a:avLst/>
          </a:prstGeom>
        </p:spPr>
      </p:pic>
    </p:spTree>
    <p:extLst>
      <p:ext uri="{BB962C8B-B14F-4D97-AF65-F5344CB8AC3E}">
        <p14:creationId xmlns:p14="http://schemas.microsoft.com/office/powerpoint/2010/main" val="399029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405660" y="836712"/>
            <a:ext cx="11376025" cy="864096"/>
          </a:xfrm>
        </p:spPr>
        <p:txBody>
          <a:bodyPr>
            <a:noAutofit/>
          </a:bodyPr>
          <a:lstStyle/>
          <a:p>
            <a:r>
              <a:rPr lang="de-DE" sz="2000" dirty="0">
                <a:solidFill>
                  <a:srgbClr val="00B050"/>
                </a:solidFill>
              </a:rPr>
              <a:t>Vorgaben zur Gestaltung der Prüfungen im Fach Deutsch</a:t>
            </a:r>
            <a:br>
              <a:rPr lang="de-DE" sz="2000" dirty="0"/>
            </a:br>
            <a:endParaRPr lang="de-DE" sz="2000" dirty="0">
              <a:solidFill>
                <a:srgbClr val="00B050"/>
              </a:solidFill>
            </a:endParaRPr>
          </a:p>
        </p:txBody>
      </p:sp>
      <p:sp>
        <p:nvSpPr>
          <p:cNvPr id="3" name="Inhaltsplatzhalter 2">
            <a:extLst>
              <a:ext uri="{FF2B5EF4-FFF2-40B4-BE49-F238E27FC236}">
                <a16:creationId xmlns:a16="http://schemas.microsoft.com/office/drawing/2014/main" id="{B24F44F9-7794-AC2D-D33B-0376F26F0437}"/>
              </a:ext>
            </a:extLst>
          </p:cNvPr>
          <p:cNvSpPr>
            <a:spLocks noGrp="1"/>
          </p:cNvSpPr>
          <p:nvPr>
            <p:ph sz="half" idx="1"/>
          </p:nvPr>
        </p:nvSpPr>
        <p:spPr>
          <a:xfrm>
            <a:off x="405661" y="1556792"/>
            <a:ext cx="11376024" cy="3816906"/>
          </a:xfrm>
        </p:spPr>
        <p:txBody>
          <a:bodyPr/>
          <a:lstStyle/>
          <a:p>
            <a:pPr>
              <a:lnSpc>
                <a:spcPct val="150000"/>
              </a:lnSpc>
            </a:pPr>
            <a:r>
              <a:rPr lang="de-DE" sz="2000" dirty="0">
                <a:latin typeface="+mn-lt"/>
              </a:rPr>
              <a:t>Schriftliche Abschlussprüfung besteht aus </a:t>
            </a:r>
            <a:r>
              <a:rPr lang="de-DE" sz="2000" b="1" dirty="0">
                <a:latin typeface="+mn-lt"/>
              </a:rPr>
              <a:t>drei</a:t>
            </a:r>
            <a:r>
              <a:rPr lang="de-DE" sz="2000" dirty="0">
                <a:latin typeface="+mn-lt"/>
              </a:rPr>
              <a:t> Aufgabenstellungen aus vier Aufgabenarten:</a:t>
            </a:r>
          </a:p>
          <a:p>
            <a:pPr lvl="1" indent="0">
              <a:lnSpc>
                <a:spcPct val="150000"/>
              </a:lnSpc>
              <a:buNone/>
            </a:pPr>
            <a:r>
              <a:rPr lang="de-DE" sz="2000" b="1" dirty="0"/>
              <a:t>Aufgabenart I: </a:t>
            </a:r>
            <a:r>
              <a:rPr lang="de-DE" sz="2000" dirty="0"/>
              <a:t>Analyse fiktionaler Texte (muss in jedem Prüfungsvorschlag vorhanden sein)</a:t>
            </a:r>
          </a:p>
          <a:p>
            <a:pPr lvl="1" indent="0">
              <a:lnSpc>
                <a:spcPct val="150000"/>
              </a:lnSpc>
              <a:buNone/>
            </a:pPr>
            <a:r>
              <a:rPr lang="de-DE" sz="2000" b="1" dirty="0"/>
              <a:t>Aufgabenart II: </a:t>
            </a:r>
            <a:r>
              <a:rPr lang="de-DE" sz="2000" dirty="0"/>
              <a:t>Analyse von Sachtexten</a:t>
            </a:r>
          </a:p>
          <a:p>
            <a:pPr lvl="1" indent="0">
              <a:lnSpc>
                <a:spcPct val="150000"/>
              </a:lnSpc>
              <a:buNone/>
            </a:pPr>
            <a:r>
              <a:rPr lang="de-DE" sz="2000" b="1" dirty="0"/>
              <a:t>Aufgabenart III: </a:t>
            </a:r>
            <a:r>
              <a:rPr lang="de-DE" sz="2000" dirty="0"/>
              <a:t>Erörterung im Anschluss an eine Textvorlage</a:t>
            </a:r>
          </a:p>
          <a:p>
            <a:pPr lvl="1" indent="0">
              <a:lnSpc>
                <a:spcPct val="150000"/>
              </a:lnSpc>
              <a:buNone/>
            </a:pPr>
            <a:r>
              <a:rPr lang="de-DE" sz="2000" b="1" dirty="0"/>
              <a:t>Aufgabenart IV: </a:t>
            </a:r>
            <a:r>
              <a:rPr lang="de-DE" sz="2000" dirty="0"/>
              <a:t>Textgestaltung auf der Grundlage situativer und struktureller Vorgaben</a:t>
            </a:r>
          </a:p>
          <a:p>
            <a:pPr lvl="1" indent="0">
              <a:lnSpc>
                <a:spcPct val="150000"/>
              </a:lnSpc>
              <a:buNone/>
            </a:pPr>
            <a:endParaRPr lang="de-DE" sz="2000" dirty="0"/>
          </a:p>
          <a:p>
            <a:pPr>
              <a:lnSpc>
                <a:spcPct val="150000"/>
              </a:lnSpc>
            </a:pPr>
            <a:r>
              <a:rPr lang="de-DE" sz="2000" dirty="0">
                <a:solidFill>
                  <a:srgbClr val="FF0000"/>
                </a:solidFill>
              </a:rPr>
              <a:t>Wichtig: </a:t>
            </a:r>
            <a:r>
              <a:rPr lang="de-DE" sz="2000" dirty="0"/>
              <a:t>Textproduktion und Textanalyse muss abgedeckt sein</a:t>
            </a:r>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8</a:t>
            </a:fld>
            <a:endParaRPr lang="de-DE" dirty="0"/>
          </a:p>
        </p:txBody>
      </p:sp>
    </p:spTree>
    <p:extLst>
      <p:ext uri="{BB962C8B-B14F-4D97-AF65-F5344CB8AC3E}">
        <p14:creationId xmlns:p14="http://schemas.microsoft.com/office/powerpoint/2010/main" val="350447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F2543-2025-6BE5-35DE-844BCFAA06BA}"/>
              </a:ext>
            </a:extLst>
          </p:cNvPr>
          <p:cNvSpPr>
            <a:spLocks noGrp="1"/>
          </p:cNvSpPr>
          <p:nvPr>
            <p:ph type="title"/>
          </p:nvPr>
        </p:nvSpPr>
        <p:spPr>
          <a:xfrm>
            <a:off x="405661" y="1124516"/>
            <a:ext cx="11376025" cy="432275"/>
          </a:xfrm>
        </p:spPr>
        <p:txBody>
          <a:bodyPr>
            <a:normAutofit fontScale="90000"/>
          </a:bodyPr>
          <a:lstStyle/>
          <a:p>
            <a:r>
              <a:rPr lang="de-DE" sz="2400" dirty="0">
                <a:solidFill>
                  <a:srgbClr val="00B050"/>
                </a:solidFill>
              </a:rPr>
              <a:t>Vorgaben zur Gestaltung der Prüfungen im Fach Deutsch</a:t>
            </a:r>
            <a:br>
              <a:rPr lang="de-DE" dirty="0"/>
            </a:br>
            <a:endParaRPr lang="de-DE" dirty="0">
              <a:solidFill>
                <a:srgbClr val="00B050"/>
              </a:solidFill>
            </a:endParaRPr>
          </a:p>
        </p:txBody>
      </p:sp>
      <p:sp>
        <p:nvSpPr>
          <p:cNvPr id="3" name="Inhaltsplatzhalter 2">
            <a:extLst>
              <a:ext uri="{FF2B5EF4-FFF2-40B4-BE49-F238E27FC236}">
                <a16:creationId xmlns:a16="http://schemas.microsoft.com/office/drawing/2014/main" id="{B24F44F9-7794-AC2D-D33B-0376F26F0437}"/>
              </a:ext>
            </a:extLst>
          </p:cNvPr>
          <p:cNvSpPr>
            <a:spLocks noGrp="1"/>
          </p:cNvSpPr>
          <p:nvPr>
            <p:ph sz="half" idx="1"/>
          </p:nvPr>
        </p:nvSpPr>
        <p:spPr>
          <a:xfrm>
            <a:off x="370457" y="1844709"/>
            <a:ext cx="11376024" cy="4392120"/>
          </a:xfrm>
        </p:spPr>
        <p:txBody>
          <a:bodyPr/>
          <a:lstStyle/>
          <a:p>
            <a:pPr marL="342900" indent="-342900">
              <a:lnSpc>
                <a:spcPct val="150000"/>
              </a:lnSpc>
              <a:buFont typeface="Arial" panose="020B0604020202020204" pitchFamily="34" charset="0"/>
              <a:buChar char="•"/>
            </a:pPr>
            <a:r>
              <a:rPr lang="en-US" sz="2000" dirty="0">
                <a:latin typeface="+mn-lt"/>
              </a:rPr>
              <a:t>Dem </a:t>
            </a:r>
            <a:r>
              <a:rPr lang="en-US" sz="2000" dirty="0" err="1">
                <a:latin typeface="+mn-lt"/>
              </a:rPr>
              <a:t>Vorschlag</a:t>
            </a:r>
            <a:r>
              <a:rPr lang="en-US" sz="2000" dirty="0">
                <a:latin typeface="+mn-lt"/>
              </a:rPr>
              <a:t> </a:t>
            </a:r>
            <a:r>
              <a:rPr lang="en-US" sz="2000" dirty="0" err="1">
                <a:latin typeface="+mn-lt"/>
              </a:rPr>
              <a:t>wird</a:t>
            </a:r>
            <a:r>
              <a:rPr lang="en-US" sz="2000" dirty="0">
                <a:latin typeface="+mn-lt"/>
              </a:rPr>
              <a:t> </a:t>
            </a:r>
            <a:r>
              <a:rPr lang="en-US" sz="2000" dirty="0" err="1">
                <a:latin typeface="+mn-lt"/>
              </a:rPr>
              <a:t>ein</a:t>
            </a:r>
            <a:r>
              <a:rPr lang="en-US" sz="2000" dirty="0">
                <a:latin typeface="+mn-lt"/>
              </a:rPr>
              <a:t> </a:t>
            </a:r>
            <a:r>
              <a:rPr lang="en-US" sz="2000" b="1" dirty="0" err="1">
                <a:latin typeface="+mn-lt"/>
              </a:rPr>
              <a:t>Übersichtsblatt</a:t>
            </a:r>
            <a:r>
              <a:rPr lang="en-US" sz="2000" dirty="0">
                <a:latin typeface="+mn-lt"/>
              </a:rPr>
              <a:t> </a:t>
            </a:r>
            <a:r>
              <a:rPr lang="en-US" sz="2000" dirty="0" err="1">
                <a:latin typeface="+mn-lt"/>
              </a:rPr>
              <a:t>vorangestellt</a:t>
            </a:r>
            <a:r>
              <a:rPr lang="en-US" sz="2000" dirty="0">
                <a:latin typeface="+mn-lt"/>
              </a:rPr>
              <a:t>, das </a:t>
            </a:r>
            <a:r>
              <a:rPr lang="en-US" sz="2000" b="1" dirty="0">
                <a:latin typeface="+mn-lt"/>
              </a:rPr>
              <a:t>alle </a:t>
            </a:r>
            <a:r>
              <a:rPr lang="en-US" sz="2000" b="1" dirty="0" err="1">
                <a:latin typeface="+mn-lt"/>
              </a:rPr>
              <a:t>drei</a:t>
            </a:r>
            <a:r>
              <a:rPr lang="en-US" sz="2000" b="1" dirty="0">
                <a:latin typeface="+mn-lt"/>
              </a:rPr>
              <a:t> </a:t>
            </a:r>
            <a:r>
              <a:rPr lang="en-US" sz="2000" b="1" dirty="0" err="1">
                <a:latin typeface="+mn-lt"/>
              </a:rPr>
              <a:t>Aufgaben</a:t>
            </a:r>
            <a:r>
              <a:rPr lang="en-US" sz="2000" b="1" dirty="0">
                <a:latin typeface="+mn-lt"/>
              </a:rPr>
              <a:t> </a:t>
            </a:r>
            <a:r>
              <a:rPr lang="en-US" sz="2000" dirty="0">
                <a:latin typeface="+mn-lt"/>
              </a:rPr>
              <a:t>und die </a:t>
            </a:r>
            <a:r>
              <a:rPr lang="en-US" sz="2000" b="1" dirty="0" err="1">
                <a:latin typeface="+mn-lt"/>
              </a:rPr>
              <a:t>Auswahlzeit</a:t>
            </a:r>
            <a:r>
              <a:rPr lang="en-US" sz="2000" b="1" dirty="0">
                <a:latin typeface="+mn-lt"/>
              </a:rPr>
              <a:t> von 30 </a:t>
            </a:r>
            <a:r>
              <a:rPr lang="en-US" sz="2000" b="1" dirty="0" err="1">
                <a:latin typeface="+mn-lt"/>
              </a:rPr>
              <a:t>Minuten</a:t>
            </a:r>
            <a:r>
              <a:rPr lang="en-US" sz="2000" b="1" dirty="0">
                <a:latin typeface="+mn-lt"/>
              </a:rPr>
              <a:t> </a:t>
            </a:r>
            <a:r>
              <a:rPr lang="en-US" sz="2000" dirty="0" err="1">
                <a:latin typeface="+mn-lt"/>
              </a:rPr>
              <a:t>enthält</a:t>
            </a:r>
            <a:r>
              <a:rPr lang="en-US" sz="2000" dirty="0">
                <a:latin typeface="+mn-lt"/>
              </a:rPr>
              <a:t>. </a:t>
            </a:r>
            <a:endParaRPr lang="de-DE" sz="2000" dirty="0">
              <a:latin typeface="+mn-lt"/>
            </a:endParaRPr>
          </a:p>
          <a:p>
            <a:pPr marL="342900" indent="-342900">
              <a:lnSpc>
                <a:spcPct val="150000"/>
              </a:lnSpc>
              <a:buFont typeface="Arial" panose="020B0604020202020204" pitchFamily="34" charset="0"/>
              <a:buChar char="•"/>
            </a:pPr>
            <a:r>
              <a:rPr lang="en-US" sz="2000" dirty="0">
                <a:latin typeface="+mn-lt"/>
              </a:rPr>
              <a:t>Den </a:t>
            </a:r>
            <a:r>
              <a:rPr lang="en-US" sz="2000" dirty="0" err="1">
                <a:latin typeface="+mn-lt"/>
              </a:rPr>
              <a:t>Aufgabenarten</a:t>
            </a:r>
            <a:r>
              <a:rPr lang="en-US" sz="2000" dirty="0">
                <a:latin typeface="+mn-lt"/>
              </a:rPr>
              <a:t> II, III und IV </a:t>
            </a:r>
            <a:r>
              <a:rPr lang="en-US" sz="2000" dirty="0" err="1">
                <a:latin typeface="+mn-lt"/>
              </a:rPr>
              <a:t>ist</a:t>
            </a:r>
            <a:r>
              <a:rPr lang="en-US" sz="2000" dirty="0">
                <a:latin typeface="+mn-lt"/>
              </a:rPr>
              <a:t> </a:t>
            </a:r>
            <a:r>
              <a:rPr lang="en-US" sz="2000" dirty="0" err="1">
                <a:latin typeface="+mn-lt"/>
              </a:rPr>
              <a:t>jeweils</a:t>
            </a:r>
            <a:r>
              <a:rPr lang="en-US" sz="2000" dirty="0">
                <a:latin typeface="+mn-lt"/>
              </a:rPr>
              <a:t> </a:t>
            </a:r>
            <a:r>
              <a:rPr lang="en-US" sz="2000" dirty="0" err="1">
                <a:latin typeface="+mn-lt"/>
              </a:rPr>
              <a:t>eine</a:t>
            </a:r>
            <a:r>
              <a:rPr lang="en-US" sz="2000" dirty="0">
                <a:latin typeface="+mn-lt"/>
              </a:rPr>
              <a:t> </a:t>
            </a:r>
            <a:r>
              <a:rPr lang="en-US" sz="2000" b="1" dirty="0" err="1">
                <a:latin typeface="+mn-lt"/>
              </a:rPr>
              <a:t>berufliche</a:t>
            </a:r>
            <a:r>
              <a:rPr lang="en-US" sz="2000" b="1" dirty="0">
                <a:latin typeface="+mn-lt"/>
              </a:rPr>
              <a:t> </a:t>
            </a:r>
            <a:r>
              <a:rPr lang="en-US" sz="2000" b="1" dirty="0" err="1">
                <a:latin typeface="+mn-lt"/>
              </a:rPr>
              <a:t>Handlungssituation</a:t>
            </a:r>
            <a:r>
              <a:rPr lang="en-US" sz="2000" b="1" dirty="0">
                <a:latin typeface="+mn-lt"/>
              </a:rPr>
              <a:t> </a:t>
            </a:r>
            <a:r>
              <a:rPr lang="en-US" sz="2000" dirty="0" err="1">
                <a:latin typeface="+mn-lt"/>
              </a:rPr>
              <a:t>voranzustellen</a:t>
            </a:r>
            <a:r>
              <a:rPr lang="en-US" sz="2000" dirty="0">
                <a:latin typeface="+mn-lt"/>
              </a:rPr>
              <a:t>.</a:t>
            </a:r>
          </a:p>
          <a:p>
            <a:pPr marL="342900" indent="-342900">
              <a:lnSpc>
                <a:spcPct val="150000"/>
              </a:lnSpc>
              <a:buFont typeface="Arial" panose="020B0604020202020204" pitchFamily="34" charset="0"/>
              <a:buChar char="•"/>
            </a:pPr>
            <a:r>
              <a:rPr lang="de-DE" sz="2000" dirty="0">
                <a:latin typeface="+mn-lt"/>
              </a:rPr>
              <a:t>Die Aufgaben sind:</a:t>
            </a:r>
          </a:p>
          <a:p>
            <a:pPr marL="1028700" lvl="1">
              <a:lnSpc>
                <a:spcPct val="150000"/>
              </a:lnSpc>
              <a:buFontTx/>
              <a:buChar char="-"/>
            </a:pPr>
            <a:r>
              <a:rPr lang="de-DE" sz="2000" dirty="0"/>
              <a:t>komplex, halbjahresübergreifend.</a:t>
            </a:r>
          </a:p>
          <a:p>
            <a:pPr marL="1028700" lvl="1">
              <a:lnSpc>
                <a:spcPct val="150000"/>
              </a:lnSpc>
              <a:buFontTx/>
              <a:buChar char="-"/>
            </a:pPr>
            <a:r>
              <a:rPr lang="de-DE" sz="2000" dirty="0"/>
              <a:t>gleichwertig, deutlich voneinander abgegrenzt.</a:t>
            </a:r>
          </a:p>
          <a:p>
            <a:pPr marL="1028700" lvl="1">
              <a:lnSpc>
                <a:spcPct val="150000"/>
              </a:lnSpc>
              <a:buFontTx/>
              <a:buChar char="-"/>
            </a:pPr>
            <a:r>
              <a:rPr lang="de-DE" sz="2000" dirty="0"/>
              <a:t>sich auf unterschiedliche inhaltliche Schwerpunkte beziehend.</a:t>
            </a:r>
          </a:p>
          <a:p>
            <a:pPr marL="1028700" lvl="1">
              <a:lnSpc>
                <a:spcPct val="150000"/>
              </a:lnSpc>
              <a:buFontTx/>
              <a:buChar char="-"/>
            </a:pPr>
            <a:r>
              <a:rPr lang="de-DE" sz="2000" dirty="0"/>
              <a:t>eindeutig einer der vier Aufgabenarten zuzuordnen.</a:t>
            </a:r>
            <a:endParaRPr lang="en-US" sz="2800" dirty="0"/>
          </a:p>
          <a:p>
            <a:pPr>
              <a:lnSpc>
                <a:spcPct val="150000"/>
              </a:lnSpc>
            </a:pPr>
            <a:endParaRPr lang="de-DE" sz="2000" dirty="0">
              <a:latin typeface="+mn-lt"/>
            </a:endParaRPr>
          </a:p>
        </p:txBody>
      </p:sp>
      <p:sp>
        <p:nvSpPr>
          <p:cNvPr id="4" name="Fußzeilenplatzhalter 3">
            <a:extLst>
              <a:ext uri="{FF2B5EF4-FFF2-40B4-BE49-F238E27FC236}">
                <a16:creationId xmlns:a16="http://schemas.microsoft.com/office/drawing/2014/main" id="{ED0C1636-8473-5529-FC53-43CC56D45674}"/>
              </a:ext>
            </a:extLst>
          </p:cNvPr>
          <p:cNvSpPr>
            <a:spLocks noGrp="1"/>
          </p:cNvSpPr>
          <p:nvPr>
            <p:ph type="ftr" sz="quarter" idx="3"/>
          </p:nvPr>
        </p:nvSpPr>
        <p:spPr/>
        <p:txBody>
          <a:bodyPr/>
          <a:lstStyle/>
          <a:p>
            <a:r>
              <a:rPr lang="de-DE" dirty="0"/>
              <a:t>Düsseldorf, </a:t>
            </a:r>
            <a:fld id="{6F035134-2EC5-D345-A42D-53D982D02DBC}" type="datetime4">
              <a:rPr lang="de-DE" smtClean="0"/>
              <a:pPr/>
              <a:t>2. Dezember 2023</a:t>
            </a:fld>
            <a:endParaRPr lang="de-DE" dirty="0"/>
          </a:p>
        </p:txBody>
      </p:sp>
      <p:sp>
        <p:nvSpPr>
          <p:cNvPr id="5" name="Foliennummernplatzhalter 4">
            <a:extLst>
              <a:ext uri="{FF2B5EF4-FFF2-40B4-BE49-F238E27FC236}">
                <a16:creationId xmlns:a16="http://schemas.microsoft.com/office/drawing/2014/main" id="{39D59F7B-807B-7E9D-2888-4872212A2498}"/>
              </a:ext>
            </a:extLst>
          </p:cNvPr>
          <p:cNvSpPr>
            <a:spLocks noGrp="1"/>
          </p:cNvSpPr>
          <p:nvPr>
            <p:ph type="sldNum" sz="quarter" idx="4"/>
          </p:nvPr>
        </p:nvSpPr>
        <p:spPr/>
        <p:txBody>
          <a:bodyPr/>
          <a:lstStyle/>
          <a:p>
            <a:fld id="{46DDF9AE-9AF3-49DF-8E53-FD59C28FFFFB}" type="slidenum">
              <a:rPr lang="de-DE" smtClean="0"/>
              <a:pPr/>
              <a:t>9</a:t>
            </a:fld>
            <a:endParaRPr lang="de-DE" dirty="0"/>
          </a:p>
        </p:txBody>
      </p:sp>
    </p:spTree>
    <p:extLst>
      <p:ext uri="{BB962C8B-B14F-4D97-AF65-F5344CB8AC3E}">
        <p14:creationId xmlns:p14="http://schemas.microsoft.com/office/powerpoint/2010/main" val="17282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andarddesign">
  <a:themeElements>
    <a:clrScheme name="BR-D Farben">
      <a:dk1>
        <a:sysClr val="windowText" lastClr="000000"/>
      </a:dk1>
      <a:lt1>
        <a:sysClr val="window" lastClr="FFFFFF"/>
      </a:lt1>
      <a:dk2>
        <a:srgbClr val="3F3F3F"/>
      </a:dk2>
      <a:lt2>
        <a:srgbClr val="F2F2F2"/>
      </a:lt2>
      <a:accent1>
        <a:srgbClr val="99D9F9"/>
      </a:accent1>
      <a:accent2>
        <a:srgbClr val="C2D64A"/>
      </a:accent2>
      <a:accent3>
        <a:srgbClr val="89878D"/>
      </a:accent3>
      <a:accent4>
        <a:srgbClr val="BEBEBE"/>
      </a:accent4>
      <a:accent5>
        <a:srgbClr val="D2D7BB"/>
      </a:accent5>
      <a:accent6>
        <a:srgbClr val="3494BA"/>
      </a:accent6>
      <a:hlink>
        <a:srgbClr val="00B0F0"/>
      </a:hlink>
      <a:folHlink>
        <a:srgbClr val="7030A0"/>
      </a:folHlink>
    </a:clrScheme>
    <a:fontScheme name="Standarddesign">
      <a:majorFont>
        <a:latin typeface="Arial-BoldMT"/>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TotalTime>
  <Words>3220</Words>
  <Application>Microsoft Macintosh PowerPoint</Application>
  <PresentationFormat>Widescreen</PresentationFormat>
  <Paragraphs>400</Paragraphs>
  <Slides>47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apple-system</vt:lpstr>
      <vt:lpstr>Arial</vt:lpstr>
      <vt:lpstr>Arial-BoldMT</vt:lpstr>
      <vt:lpstr>Calibri</vt:lpstr>
      <vt:lpstr>IBM Plex Sans</vt:lpstr>
      <vt:lpstr>Symbol</vt:lpstr>
      <vt:lpstr>Ubuntu Mono</vt:lpstr>
      <vt:lpstr>Wingdings</vt:lpstr>
      <vt:lpstr>Standarddesign</vt:lpstr>
      <vt:lpstr> Herzlich Willkommen zum</vt:lpstr>
      <vt:lpstr> </vt:lpstr>
      <vt:lpstr> </vt:lpstr>
      <vt:lpstr> </vt:lpstr>
      <vt:lpstr>Erstellung von kompetenzorientierten Prüfungsvorschlägen für die Fachhochschulreife  für das Fach Deutsch,  Anlage A, C und E  Düsseldorf, 2. Dezember 2023</vt:lpstr>
      <vt:lpstr>Ziel der Input-Phase</vt:lpstr>
      <vt:lpstr>Grundlagen zur Erstellung eines Prüfungsvorschlags Deutsch (FHR) </vt:lpstr>
      <vt:lpstr>Vorgaben zur Gestaltung der Prüfungen im Fach Deutsch </vt:lpstr>
      <vt:lpstr>Vorgaben zur Gestaltung der Prüfungen im Fach Deutsch </vt:lpstr>
      <vt:lpstr>Bildungspläne für die Anlage E, Informationen zum Fach Deutsch </vt:lpstr>
      <vt:lpstr>Vorgaben zur Gestaltung der Prüfungen im Fach Deutsch, Anlage E </vt:lpstr>
      <vt:lpstr>Exkurs: Berufliche Handlungssituation (vgl. Bildungspläne)</vt:lpstr>
      <vt:lpstr>Beispiel einer Handlungssituation im Fach Deutsch</vt:lpstr>
      <vt:lpstr>Exkurs: Erwartungshorizont</vt:lpstr>
      <vt:lpstr>Aufgabenart I: Analyse fiktionaler Texte</vt:lpstr>
      <vt:lpstr>Aufgabenart I: Analyse fiktionaler Texte – Vorgaben für die Prüfung</vt:lpstr>
      <vt:lpstr>Aufgabenart I: Analyse fiktionaler Texte</vt:lpstr>
      <vt:lpstr>Aufgabenart I: Analyse fiktionaler Texte</vt:lpstr>
      <vt:lpstr>Aufgabenart I: Analyse fiktionaler Texte – Vorgaben für die Prüfung</vt:lpstr>
      <vt:lpstr>Aufgabenart II: Analyse von Sachtexten</vt:lpstr>
      <vt:lpstr>Aufgabenart II: Analyse von Sachtexten – Vorgaben für die Prüfung</vt:lpstr>
      <vt:lpstr>Aufgabenart II: Analyse von Sachtexten – Vorgaben für die Prüfung</vt:lpstr>
      <vt:lpstr>Aufgabenart II: Analyse von Sachtexten</vt:lpstr>
      <vt:lpstr>Aufgabenart II: Analyse von Sachtexten </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Aufgabenart III: Erörterung im Anschluss an eine Textvorlage</vt:lpstr>
      <vt:lpstr> Aufgabenart IV: Textgestaltung auf der Grundlage situativer und struktureller Vorgaben </vt:lpstr>
      <vt:lpstr> Aufgabenart IV: Textgestaltung auf der Grundlage situativer und struktureller Vorgaben</vt:lpstr>
      <vt:lpstr>Aufgabenart IV: Textgestaltung auf der Grundlage situativer und struktureller Vorgaben</vt:lpstr>
      <vt:lpstr>Aufgabenart IV: Textgestaltung auf der Grundlage situativer und struktureller Vorgaben</vt:lpstr>
      <vt:lpstr>Aufgabenart IV: Textgestaltung auf der Grundlage situativer und struktureller Vorgaben  Handlungssituation</vt:lpstr>
      <vt:lpstr>Kontakt bei offenen Fragen</vt:lpstr>
      <vt:lpstr>Vielen Dank für Ihre Aufmerksamkeit. Wir wünschen Ihnen viel Erfolg bei der Erstellung der Prüfungsvorschläge und Durchführung der Abschlussprüfungen!</vt:lpstr>
      <vt:lpstr>Theoriephase 9.45-11.00 Uhr </vt:lpstr>
      <vt:lpstr>Auswahlzeit  Aufgabenart und Text 11.00-11.30 Uhr</vt:lpstr>
      <vt:lpstr>Arbeitsphase 1  in Workshops 11.30-12.30 Uhr </vt:lpstr>
      <vt:lpstr>Mittagspause 12.30-13.00 Uhr</vt:lpstr>
      <vt:lpstr>Arbeitsphase 2  in Workshops 13.00-15.30 Uhr </vt:lpstr>
      <vt:lpstr>  Präsentation  der Ergebnisse 15.30-16.30 Uhr   </vt:lpstr>
      <vt:lpstr>Klärung offener Fragen und Ausblick  </vt:lpstr>
      <vt:lpstr> </vt:lpstr>
      <vt:lpstr> </vt:lpstr>
      <vt:lpstr>Abschluss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Powerpointvorlage_BRD-16/9</dc:title>
  <dc:creator>Grafikzentrum © BRD</dc:creator>
  <cp:lastModifiedBy>Sascha Silex</cp:lastModifiedBy>
  <cp:revision>373</cp:revision>
  <dcterms:created xsi:type="dcterms:W3CDTF">2007-05-30T20:34:34Z</dcterms:created>
  <dcterms:modified xsi:type="dcterms:W3CDTF">2023-12-02T07:18:11Z</dcterms:modified>
</cp:coreProperties>
</file>