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2.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comments/modernComment_20E_6927B09A.xml" ContentType="application/vnd.ms-powerpoint.comments+xml"/>
  <Override PartName="/ppt/comments/modernComment_274_D02411B7.xml" ContentType="application/vnd.ms-powerpoint.comments+xml"/>
  <Override PartName="/ppt/notesSlides/notesSlide38.xml" ContentType="application/vnd.openxmlformats-officedocument.presentationml.notesSlide+xml"/>
  <Override PartName="/ppt/comments/modernComment_21D_8740B052.xml" ContentType="application/vnd.ms-powerpoint.comments+xml"/>
  <Override PartName="/ppt/notesSlides/notesSlide39.xml" ContentType="application/vnd.openxmlformats-officedocument.presentationml.notesSlide+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notesSlides/notesSlide40.xml" ContentType="application/vnd.openxmlformats-officedocument.presentationml.notesSlide+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notesSlides/notesSlide41.xml" ContentType="application/vnd.openxmlformats-officedocument.presentationml.notesSlide+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notesSlides/notesSlide42.xml" ContentType="application/vnd.openxmlformats-officedocument.presentationml.notesSlide+xml"/>
  <Override PartName="/ppt/comments/modernComment_220_219557E5.xml" ContentType="application/vnd.ms-powerpoint.comments+xml"/>
  <Override PartName="/ppt/comments/modernComment_22C_A4F6DE4A.xml" ContentType="application/vnd.ms-powerpoint.comments+xml"/>
  <Override PartName="/ppt/comments/modernComment_270_6A523C6C.xml" ContentType="application/vnd.ms-powerpoint.comments+xml"/>
  <Override PartName="/ppt/comments/modernComment_222_1BD44CA3.xml" ContentType="application/vnd.ms-powerpoint.comments+xml"/>
  <Override PartName="/ppt/comments/modernComment_223_C16B6C4F.xml" ContentType="application/vnd.ms-powerpoint.comments+xml"/>
  <Override PartName="/ppt/comments/modernComment_255_946FB2C7.xml" ContentType="application/vnd.ms-powerpoint.comments+xml"/>
  <Override PartName="/ppt/notesSlides/notesSlide43.xml" ContentType="application/vnd.openxmlformats-officedocument.presentationml.notesSlide+xml"/>
  <Override PartName="/ppt/comments/modernComment_236_6E8BD277.xml" ContentType="application/vnd.ms-powerpoint.comments+xml"/>
  <Override PartName="/ppt/notesSlides/notesSlide44.xml" ContentType="application/vnd.openxmlformats-officedocument.presentationml.notesSlide+xml"/>
  <Override PartName="/ppt/comments/modernComment_23B_6460654C.xml" ContentType="application/vnd.ms-powerpoint.comments+xml"/>
  <Override PartName="/ppt/notesSlides/notesSlide45.xml" ContentType="application/vnd.openxmlformats-officedocument.presentationml.notesSlide+xml"/>
  <Override PartName="/ppt/ink/ink305.xml" ContentType="application/inkml+xml"/>
  <Override PartName="/ppt/ink/ink306.xml" ContentType="application/inkml+xml"/>
  <Override PartName="/ppt/ink/ink307.xml" ContentType="application/inkml+xml"/>
  <Override PartName="/ppt/notesSlides/notesSlide46.xml" ContentType="application/vnd.openxmlformats-officedocument.presentationml.notesSlide+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notesSlides/notesSlide47.xml" ContentType="application/vnd.openxmlformats-officedocument.presentationml.notesSlide+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notesSlides/notesSlide48.xml" ContentType="application/vnd.openxmlformats-officedocument.presentationml.notesSlide+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2"/>
  </p:notesMasterIdLst>
  <p:handoutMasterIdLst>
    <p:handoutMasterId r:id="rId183"/>
  </p:handoutMasterIdLst>
  <p:sldIdLst>
    <p:sldId id="289" r:id="rId2"/>
    <p:sldId id="430" r:id="rId3"/>
    <p:sldId id="602" r:id="rId4"/>
    <p:sldId id="596" r:id="rId5"/>
    <p:sldId id="603" r:id="rId6"/>
    <p:sldId id="449" r:id="rId7"/>
    <p:sldId id="612" r:id="rId8"/>
    <p:sldId id="348" r:id="rId9"/>
    <p:sldId id="604" r:id="rId10"/>
    <p:sldId id="483" r:id="rId11"/>
    <p:sldId id="477" r:id="rId12"/>
    <p:sldId id="617" r:id="rId13"/>
    <p:sldId id="478" r:id="rId14"/>
    <p:sldId id="512" r:id="rId15"/>
    <p:sldId id="618" r:id="rId16"/>
    <p:sldId id="276" r:id="rId17"/>
    <p:sldId id="496" r:id="rId18"/>
    <p:sldId id="497" r:id="rId19"/>
    <p:sldId id="506" r:id="rId20"/>
    <p:sldId id="507" r:id="rId21"/>
    <p:sldId id="286" r:id="rId22"/>
    <p:sldId id="290" r:id="rId23"/>
    <p:sldId id="291" r:id="rId24"/>
    <p:sldId id="648" r:id="rId25"/>
    <p:sldId id="292" r:id="rId26"/>
    <p:sldId id="649" r:id="rId27"/>
    <p:sldId id="626" r:id="rId28"/>
    <p:sldId id="627" r:id="rId29"/>
    <p:sldId id="298" r:id="rId30"/>
    <p:sldId id="616" r:id="rId31"/>
    <p:sldId id="495" r:id="rId32"/>
    <p:sldId id="300" r:id="rId33"/>
    <p:sldId id="301" r:id="rId34"/>
    <p:sldId id="479" r:id="rId35"/>
    <p:sldId id="480" r:id="rId36"/>
    <p:sldId id="316" r:id="rId37"/>
    <p:sldId id="317" r:id="rId38"/>
    <p:sldId id="619" r:id="rId39"/>
    <p:sldId id="620" r:id="rId40"/>
    <p:sldId id="621" r:id="rId41"/>
    <p:sldId id="321" r:id="rId42"/>
    <p:sldId id="622" r:id="rId43"/>
    <p:sldId id="471" r:id="rId44"/>
    <p:sldId id="443" r:id="rId45"/>
    <p:sldId id="445" r:id="rId46"/>
    <p:sldId id="446" r:id="rId47"/>
    <p:sldId id="454" r:id="rId48"/>
    <p:sldId id="447" r:id="rId49"/>
    <p:sldId id="450" r:id="rId50"/>
    <p:sldId id="451" r:id="rId51"/>
    <p:sldId id="452" r:id="rId52"/>
    <p:sldId id="453" r:id="rId53"/>
    <p:sldId id="510" r:id="rId54"/>
    <p:sldId id="511" r:id="rId55"/>
    <p:sldId id="273" r:id="rId56"/>
    <p:sldId id="623" r:id="rId57"/>
    <p:sldId id="274" r:id="rId58"/>
    <p:sldId id="275" r:id="rId59"/>
    <p:sldId id="613" r:id="rId60"/>
    <p:sldId id="614" r:id="rId61"/>
    <p:sldId id="508" r:id="rId62"/>
    <p:sldId id="302" r:id="rId63"/>
    <p:sldId id="514" r:id="rId64"/>
    <p:sldId id="513" r:id="rId65"/>
    <p:sldId id="515" r:id="rId66"/>
    <p:sldId id="516" r:id="rId67"/>
    <p:sldId id="517" r:id="rId68"/>
    <p:sldId id="518" r:id="rId69"/>
    <p:sldId id="519" r:id="rId70"/>
    <p:sldId id="520" r:id="rId71"/>
    <p:sldId id="521" r:id="rId72"/>
    <p:sldId id="522" r:id="rId73"/>
    <p:sldId id="523" r:id="rId74"/>
    <p:sldId id="524" r:id="rId75"/>
    <p:sldId id="525" r:id="rId76"/>
    <p:sldId id="526" r:id="rId77"/>
    <p:sldId id="527" r:id="rId78"/>
    <p:sldId id="628" r:id="rId79"/>
    <p:sldId id="528" r:id="rId80"/>
    <p:sldId id="529" r:id="rId81"/>
    <p:sldId id="530" r:id="rId82"/>
    <p:sldId id="531" r:id="rId83"/>
    <p:sldId id="532" r:id="rId84"/>
    <p:sldId id="533" r:id="rId85"/>
    <p:sldId id="534" r:id="rId86"/>
    <p:sldId id="535" r:id="rId87"/>
    <p:sldId id="536" r:id="rId88"/>
    <p:sldId id="537" r:id="rId89"/>
    <p:sldId id="538" r:id="rId90"/>
    <p:sldId id="539" r:id="rId91"/>
    <p:sldId id="540" r:id="rId92"/>
    <p:sldId id="541" r:id="rId93"/>
    <p:sldId id="542" r:id="rId94"/>
    <p:sldId id="605" r:id="rId95"/>
    <p:sldId id="308" r:id="rId96"/>
    <p:sldId id="606" r:id="rId97"/>
    <p:sldId id="395" r:id="rId98"/>
    <p:sldId id="607" r:id="rId99"/>
    <p:sldId id="303" r:id="rId100"/>
    <p:sldId id="543" r:id="rId101"/>
    <p:sldId id="544" r:id="rId102"/>
    <p:sldId id="556" r:id="rId103"/>
    <p:sldId id="624" r:id="rId104"/>
    <p:sldId id="545" r:id="rId105"/>
    <p:sldId id="546" r:id="rId106"/>
    <p:sldId id="547" r:id="rId107"/>
    <p:sldId id="557" r:id="rId108"/>
    <p:sldId id="558" r:id="rId109"/>
    <p:sldId id="597" r:id="rId110"/>
    <p:sldId id="565" r:id="rId111"/>
    <p:sldId id="566" r:id="rId112"/>
    <p:sldId id="637" r:id="rId113"/>
    <p:sldId id="642" r:id="rId114"/>
    <p:sldId id="643" r:id="rId115"/>
    <p:sldId id="644" r:id="rId116"/>
    <p:sldId id="645" r:id="rId117"/>
    <p:sldId id="646" r:id="rId118"/>
    <p:sldId id="633" r:id="rId119"/>
    <p:sldId id="634" r:id="rId120"/>
    <p:sldId id="635" r:id="rId121"/>
    <p:sldId id="636" r:id="rId122"/>
    <p:sldId id="581" r:id="rId123"/>
    <p:sldId id="567" r:id="rId124"/>
    <p:sldId id="579" r:id="rId125"/>
    <p:sldId id="580" r:id="rId126"/>
    <p:sldId id="582" r:id="rId127"/>
    <p:sldId id="583" r:id="rId128"/>
    <p:sldId id="584" r:id="rId129"/>
    <p:sldId id="585" r:id="rId130"/>
    <p:sldId id="586" r:id="rId131"/>
    <p:sldId id="587" r:id="rId132"/>
    <p:sldId id="591" r:id="rId133"/>
    <p:sldId id="588" r:id="rId134"/>
    <p:sldId id="589" r:id="rId135"/>
    <p:sldId id="590" r:id="rId136"/>
    <p:sldId id="571" r:id="rId137"/>
    <p:sldId id="592" r:id="rId138"/>
    <p:sldId id="593" r:id="rId139"/>
    <p:sldId id="595" r:id="rId140"/>
    <p:sldId id="650" r:id="rId141"/>
    <p:sldId id="660" r:id="rId142"/>
    <p:sldId id="651" r:id="rId143"/>
    <p:sldId id="652" r:id="rId144"/>
    <p:sldId id="653" r:id="rId145"/>
    <p:sldId id="654" r:id="rId146"/>
    <p:sldId id="655" r:id="rId147"/>
    <p:sldId id="656" r:id="rId148"/>
    <p:sldId id="657" r:id="rId149"/>
    <p:sldId id="658" r:id="rId150"/>
    <p:sldId id="659" r:id="rId151"/>
    <p:sldId id="661" r:id="rId152"/>
    <p:sldId id="662" r:id="rId153"/>
    <p:sldId id="663" r:id="rId154"/>
    <p:sldId id="664" r:id="rId155"/>
    <p:sldId id="665" r:id="rId156"/>
    <p:sldId id="666" r:id="rId157"/>
    <p:sldId id="667" r:id="rId158"/>
    <p:sldId id="668" r:id="rId159"/>
    <p:sldId id="669" r:id="rId160"/>
    <p:sldId id="670" r:id="rId161"/>
    <p:sldId id="671" r:id="rId162"/>
    <p:sldId id="687" r:id="rId163"/>
    <p:sldId id="682" r:id="rId164"/>
    <p:sldId id="683" r:id="rId165"/>
    <p:sldId id="684" r:id="rId166"/>
    <p:sldId id="686" r:id="rId167"/>
    <p:sldId id="675" r:id="rId168"/>
    <p:sldId id="393" r:id="rId169"/>
    <p:sldId id="396" r:id="rId170"/>
    <p:sldId id="608" r:id="rId171"/>
    <p:sldId id="415" r:id="rId172"/>
    <p:sldId id="307" r:id="rId173"/>
    <p:sldId id="609" r:id="rId174"/>
    <p:sldId id="457" r:id="rId175"/>
    <p:sldId id="611" r:id="rId176"/>
    <p:sldId id="455" r:id="rId177"/>
    <p:sldId id="440" r:id="rId178"/>
    <p:sldId id="610" r:id="rId179"/>
    <p:sldId id="314" r:id="rId180"/>
    <p:sldId id="431" r:id="rId181"/>
  </p:sldIdLst>
  <p:sldSz cx="9144000" cy="6858000" type="screen4x3"/>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D30C99-751C-6244-B088-43D5288FC6EC}">
          <p14:sldIdLst>
            <p14:sldId id="289"/>
            <p14:sldId id="430"/>
            <p14:sldId id="602"/>
            <p14:sldId id="596"/>
            <p14:sldId id="603"/>
            <p14:sldId id="449"/>
            <p14:sldId id="612"/>
            <p14:sldId id="348"/>
            <p14:sldId id="604"/>
            <p14:sldId id="483"/>
            <p14:sldId id="477"/>
            <p14:sldId id="617"/>
            <p14:sldId id="478"/>
            <p14:sldId id="512"/>
            <p14:sldId id="618"/>
            <p14:sldId id="276"/>
            <p14:sldId id="496"/>
            <p14:sldId id="497"/>
            <p14:sldId id="506"/>
            <p14:sldId id="507"/>
            <p14:sldId id="286"/>
            <p14:sldId id="290"/>
            <p14:sldId id="291"/>
            <p14:sldId id="648"/>
            <p14:sldId id="292"/>
            <p14:sldId id="649"/>
            <p14:sldId id="626"/>
            <p14:sldId id="627"/>
            <p14:sldId id="298"/>
            <p14:sldId id="616"/>
            <p14:sldId id="495"/>
            <p14:sldId id="300"/>
            <p14:sldId id="301"/>
            <p14:sldId id="479"/>
            <p14:sldId id="480"/>
            <p14:sldId id="316"/>
            <p14:sldId id="317"/>
            <p14:sldId id="619"/>
            <p14:sldId id="620"/>
            <p14:sldId id="621"/>
            <p14:sldId id="321"/>
            <p14:sldId id="622"/>
            <p14:sldId id="471"/>
            <p14:sldId id="443"/>
            <p14:sldId id="445"/>
            <p14:sldId id="446"/>
            <p14:sldId id="454"/>
            <p14:sldId id="447"/>
            <p14:sldId id="450"/>
            <p14:sldId id="451"/>
            <p14:sldId id="452"/>
            <p14:sldId id="453"/>
            <p14:sldId id="510"/>
            <p14:sldId id="511"/>
            <p14:sldId id="273"/>
            <p14:sldId id="623"/>
            <p14:sldId id="274"/>
            <p14:sldId id="275"/>
            <p14:sldId id="613"/>
            <p14:sldId id="614"/>
            <p14:sldId id="508"/>
            <p14:sldId id="302"/>
            <p14:sldId id="514"/>
            <p14:sldId id="513"/>
            <p14:sldId id="515"/>
            <p14:sldId id="516"/>
            <p14:sldId id="517"/>
            <p14:sldId id="518"/>
            <p14:sldId id="519"/>
            <p14:sldId id="520"/>
            <p14:sldId id="521"/>
            <p14:sldId id="522"/>
            <p14:sldId id="523"/>
            <p14:sldId id="524"/>
            <p14:sldId id="525"/>
            <p14:sldId id="526"/>
            <p14:sldId id="527"/>
            <p14:sldId id="628"/>
            <p14:sldId id="528"/>
            <p14:sldId id="529"/>
            <p14:sldId id="530"/>
            <p14:sldId id="531"/>
            <p14:sldId id="532"/>
            <p14:sldId id="533"/>
            <p14:sldId id="534"/>
            <p14:sldId id="535"/>
            <p14:sldId id="536"/>
            <p14:sldId id="537"/>
            <p14:sldId id="538"/>
            <p14:sldId id="539"/>
            <p14:sldId id="540"/>
            <p14:sldId id="541"/>
            <p14:sldId id="542"/>
            <p14:sldId id="605"/>
            <p14:sldId id="308"/>
            <p14:sldId id="606"/>
            <p14:sldId id="395"/>
            <p14:sldId id="607"/>
            <p14:sldId id="303"/>
            <p14:sldId id="543"/>
            <p14:sldId id="544"/>
            <p14:sldId id="556"/>
            <p14:sldId id="624"/>
            <p14:sldId id="545"/>
            <p14:sldId id="546"/>
            <p14:sldId id="547"/>
            <p14:sldId id="557"/>
            <p14:sldId id="558"/>
            <p14:sldId id="597"/>
            <p14:sldId id="565"/>
            <p14:sldId id="566"/>
            <p14:sldId id="637"/>
            <p14:sldId id="642"/>
            <p14:sldId id="643"/>
            <p14:sldId id="644"/>
            <p14:sldId id="645"/>
            <p14:sldId id="646"/>
            <p14:sldId id="633"/>
            <p14:sldId id="634"/>
            <p14:sldId id="635"/>
            <p14:sldId id="636"/>
            <p14:sldId id="581"/>
            <p14:sldId id="567"/>
            <p14:sldId id="579"/>
            <p14:sldId id="580"/>
            <p14:sldId id="582"/>
            <p14:sldId id="583"/>
            <p14:sldId id="584"/>
            <p14:sldId id="585"/>
            <p14:sldId id="586"/>
            <p14:sldId id="587"/>
            <p14:sldId id="591"/>
            <p14:sldId id="588"/>
            <p14:sldId id="589"/>
            <p14:sldId id="590"/>
            <p14:sldId id="571"/>
            <p14:sldId id="592"/>
            <p14:sldId id="593"/>
            <p14:sldId id="595"/>
            <p14:sldId id="650"/>
            <p14:sldId id="660"/>
            <p14:sldId id="651"/>
            <p14:sldId id="652"/>
            <p14:sldId id="653"/>
            <p14:sldId id="654"/>
            <p14:sldId id="655"/>
            <p14:sldId id="656"/>
            <p14:sldId id="657"/>
            <p14:sldId id="658"/>
            <p14:sldId id="659"/>
            <p14:sldId id="661"/>
            <p14:sldId id="662"/>
            <p14:sldId id="663"/>
            <p14:sldId id="664"/>
            <p14:sldId id="665"/>
            <p14:sldId id="666"/>
            <p14:sldId id="667"/>
            <p14:sldId id="668"/>
            <p14:sldId id="669"/>
            <p14:sldId id="670"/>
            <p14:sldId id="671"/>
            <p14:sldId id="687"/>
            <p14:sldId id="682"/>
            <p14:sldId id="683"/>
            <p14:sldId id="684"/>
            <p14:sldId id="686"/>
            <p14:sldId id="675"/>
            <p14:sldId id="393"/>
            <p14:sldId id="396"/>
            <p14:sldId id="608"/>
            <p14:sldId id="415"/>
            <p14:sldId id="307"/>
            <p14:sldId id="609"/>
            <p14:sldId id="457"/>
            <p14:sldId id="611"/>
            <p14:sldId id="455"/>
            <p14:sldId id="440"/>
            <p14:sldId id="610"/>
            <p14:sldId id="314"/>
            <p14:sldId id="4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0C10B-B5D1-36EB-1751-AAB5235A262A}" name="WYST" initials="MM" userId="WYST" providerId="None"/>
  <p188:author id="{76C03BB4-2469-7DAF-FFD7-43DD681CDB4A}" name="Melanie Wystrach" initials="MW" userId="S::Melanie.Wystrach@bk-technik-moers.de::ae97834e-1a55-4fb3-abc0-059397986a47" providerId="AD"/>
  <p188:author id="{D93338B8-0091-C8FC-ADF6-02AD2311741F}" name="Sascha Silex" initials="SS" userId="S::silex@bk-technik-moers.de::c6cbdae5-47d3-455c-9025-0821725a3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8" autoAdjust="0"/>
    <p:restoredTop sz="91427" autoAdjust="0"/>
  </p:normalViewPr>
  <p:slideViewPr>
    <p:cSldViewPr snapToGrid="0">
      <p:cViewPr varScale="1">
        <p:scale>
          <a:sx n="112" d="100"/>
          <a:sy n="112" d="100"/>
        </p:scale>
        <p:origin x="1402" y="82"/>
      </p:cViewPr>
      <p:guideLst>
        <p:guide orient="horz" pos="2160"/>
        <p:guide pos="2880"/>
      </p:guideLst>
    </p:cSldViewPr>
  </p:slideViewPr>
  <p:notesTextViewPr>
    <p:cViewPr>
      <p:scale>
        <a:sx n="110" d="100"/>
        <a:sy n="110" d="100"/>
      </p:scale>
      <p:origin x="0" y="0"/>
    </p:cViewPr>
  </p:notesTextViewPr>
  <p:notesViewPr>
    <p:cSldViewPr snapToGrid="0">
      <p:cViewPr>
        <p:scale>
          <a:sx n="1" d="2"/>
          <a:sy n="1" d="2"/>
        </p:scale>
        <p:origin x="0" y="0"/>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omments/modernComment_20E_6927B09A.xml><?xml version="1.0" encoding="utf-8"?>
<p188:cmLst xmlns:a="http://schemas.openxmlformats.org/drawingml/2006/main" xmlns:r="http://schemas.openxmlformats.org/officeDocument/2006/relationships" xmlns:p188="http://schemas.microsoft.com/office/powerpoint/2018/8/main">
  <p188:cm id="{21227B89-C1BC-419B-8111-D2BA8AA89DD3}"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1D_8740B052.xml><?xml version="1.0" encoding="utf-8"?>
<p188:cmLst xmlns:a="http://schemas.openxmlformats.org/drawingml/2006/main" xmlns:r="http://schemas.openxmlformats.org/officeDocument/2006/relationships" xmlns:p188="http://schemas.microsoft.com/office/powerpoint/2018/8/main">
  <p188:cm id="{DF89D747-2F7B-4743-A732-3BCDDAC15D14}" authorId="{9D40C10B-B5D1-36EB-1751-AAB5235A262A}" created="2025-05-11T09:29:25.423">
    <ac:deMkLst xmlns:ac="http://schemas.microsoft.com/office/drawing/2013/main/command">
      <pc:docMk xmlns:pc="http://schemas.microsoft.com/office/powerpoint/2013/main/command"/>
      <pc:sldMk xmlns:pc="http://schemas.microsoft.com/office/powerpoint/2013/main/command" cId="2269163602" sldId="541"/>
      <ac:spMk id="22" creationId="{9EBDB868-A9C3-1949-0719-DE6D22DE699C}"/>
    </ac:deMkLst>
    <p188:txBody>
      <a:bodyPr/>
      <a:lstStyle/>
      <a:p>
        <a:r>
          <a:rPr lang="de-DE"/>
          <a:t>Geändert</a:t>
        </a:r>
      </a:p>
    </p188:txBody>
  </p188:cm>
</p188:cmLst>
</file>

<file path=ppt/comments/modernComment_220_219557E5.xml><?xml version="1.0" encoding="utf-8"?>
<p188:cmLst xmlns:a="http://schemas.openxmlformats.org/drawingml/2006/main" xmlns:r="http://schemas.openxmlformats.org/officeDocument/2006/relationships" xmlns:p188="http://schemas.microsoft.com/office/powerpoint/2018/8/main">
  <p188:cm id="{730EA3F9-CC5D-7E4F-A976-61DAA68B247B}" authorId="{D93338B8-0091-C8FC-ADF6-02AD2311741F}" created="2025-05-09T19:54:25.009">
    <pc:sldMkLst xmlns:pc="http://schemas.microsoft.com/office/powerpoint/2013/main/command">
      <pc:docMk/>
      <pc:sldMk cId="563435493" sldId="544"/>
    </pc:sldMkLst>
    <p188:replyLst>
      <p188:reply id="{F271D15D-8478-4C25-A902-BA45D6710D7E}" authorId="{9D40C10B-B5D1-36EB-1751-AAB5235A262A}" created="2025-05-11T09:28:49.302">
        <p188:txBody>
          <a:bodyPr/>
          <a:lstStyle/>
          <a:p>
            <a:r>
              <a:rPr lang="de-DE"/>
              <a:t>Geändert
</a:t>
            </a:r>
          </a:p>
        </p188:txBody>
      </p188:reply>
    </p188:replyLst>
    <p188:txBody>
      <a:bodyPr/>
      <a:lstStyle/>
      <a:p>
        <a:r>
          <a:rPr lang="en-DE"/>
          <a:t>Grün = neue Aufgabe/ Abschnitt etc.
Gelb= fraglich, kann evtl. entfallen</a:t>
        </a:r>
      </a:p>
    </p188:txBody>
  </p188:cm>
</p188:cmLst>
</file>

<file path=ppt/comments/modernComment_222_1BD44CA3.xml><?xml version="1.0" encoding="utf-8"?>
<p188:cmLst xmlns:a="http://schemas.openxmlformats.org/drawingml/2006/main" xmlns:r="http://schemas.openxmlformats.org/officeDocument/2006/relationships" xmlns:p188="http://schemas.microsoft.com/office/powerpoint/2018/8/main">
  <p188:cm id="{4858B6C4-7001-3146-9F9A-9386C1C2AC0F}" authorId="{D93338B8-0091-C8FC-ADF6-02AD2311741F}" created="2025-05-09T19:50:25.730">
    <pc:sldMkLst xmlns:pc="http://schemas.microsoft.com/office/powerpoint/2013/main/command">
      <pc:docMk/>
      <pc:sldMk cId="466898083" sldId="546"/>
    </pc:sldMkLst>
    <p188:txBody>
      <a:bodyPr/>
      <a:lstStyle/>
      <a:p>
        <a:r>
          <a:rPr lang="en-DE"/>
          <a:t>… passt jetzt irgendwie nicht mehr so richtig ins Kapitel/ Konzept, finde ich, d.h. die Folie kann weg oder muss inhaltlich anders integriert werden …</a:t>
        </a:r>
      </a:p>
    </p188:txBody>
  </p188:cm>
</p188:cmLst>
</file>

<file path=ppt/comments/modernComment_223_C16B6C4F.xml><?xml version="1.0" encoding="utf-8"?>
<p188:cmLst xmlns:a="http://schemas.openxmlformats.org/drawingml/2006/main" xmlns:r="http://schemas.openxmlformats.org/officeDocument/2006/relationships" xmlns:p188="http://schemas.microsoft.com/office/powerpoint/2018/8/main">
  <p188:cm id="{67971A7A-BAD5-B345-A605-3132DE181B4D}" authorId="{D93338B8-0091-C8FC-ADF6-02AD2311741F}" created="2025-05-09T19:51:21.477">
    <pc:sldMkLst xmlns:pc="http://schemas.microsoft.com/office/powerpoint/2013/main/command">
      <pc:docMk/>
      <pc:sldMk cId="3245042767" sldId="547"/>
    </pc:sldMkLst>
    <p188:txBody>
      <a:bodyPr/>
      <a:lstStyle/>
      <a:p>
        <a:r>
          <a:rPr lang="en-DE"/>
          <a:t>… weg oder neu, so zu umfangreich.</a:t>
        </a:r>
      </a:p>
    </p188:txBody>
  </p188:cm>
</p188:cmLst>
</file>

<file path=ppt/comments/modernComment_22C_A4F6DE4A.xml><?xml version="1.0" encoding="utf-8"?>
<p188:cmLst xmlns:a="http://schemas.openxmlformats.org/drawingml/2006/main" xmlns:r="http://schemas.openxmlformats.org/officeDocument/2006/relationships" xmlns:p188="http://schemas.microsoft.com/office/powerpoint/2018/8/main">
  <p188:cm id="{1BDAB30C-14DE-D44C-BBFF-05FBCC2A475B}" authorId="{76C03BB4-2469-7DAF-FFD7-43DD681CDB4A}" created="2025-05-02T11:06:18.763">
    <pc:sldMkLst xmlns:pc="http://schemas.microsoft.com/office/powerpoint/2013/main/command">
      <pc:docMk/>
      <pc:sldMk cId="2767642186" sldId="556"/>
    </pc:sldMkLst>
    <p188:replyLst>
      <p188:reply id="{F3D99333-00FA-47A1-902D-BBE39368AA6D}" authorId="{9D40C10B-B5D1-36EB-1751-AAB5235A262A}" created="2025-05-11T09:34:49.500">
        <p188:txBody>
          <a:bodyPr/>
          <a:lstStyle/>
          <a:p>
            <a:r>
              <a:rPr lang="de-DE"/>
              <a:t>geändert</a:t>
            </a:r>
          </a:p>
        </p188:txBody>
      </p188:reply>
    </p188:replyLst>
    <p188:txBody>
      <a:bodyPr/>
      <a:lstStyle/>
      <a:p>
        <a:r>
          <a:rPr lang="de-DE"/>
          <a:t>Hier neue Aufgabe formulieren: Susas Roadmap in Sachen KI-Tools.</a:t>
        </a:r>
      </a:p>
    </p188:txBody>
  </p188:cm>
</p188:cmLst>
</file>

<file path=ppt/comments/modernComment_236_6E8BD277.xml><?xml version="1.0" encoding="utf-8"?>
<p188:cmLst xmlns:a="http://schemas.openxmlformats.org/drawingml/2006/main" xmlns:r="http://schemas.openxmlformats.org/officeDocument/2006/relationships" xmlns:p188="http://schemas.microsoft.com/office/powerpoint/2018/8/main">
  <p188:cm id="{4A903945-F8F2-47CE-A559-73F2DB216FCD}" authorId="{9D40C10B-B5D1-36EB-1751-AAB5235A262A}" created="2025-05-11T09:46:15.028">
    <ac:deMkLst xmlns:ac="http://schemas.microsoft.com/office/drawing/2013/main/command">
      <pc:docMk xmlns:pc="http://schemas.microsoft.com/office/powerpoint/2013/main/command"/>
      <pc:sldMk xmlns:pc="http://schemas.microsoft.com/office/powerpoint/2013/main/command" cId="1854657143" sldId="566"/>
      <ac:spMk id="22" creationId="{DFD9CD2D-49CF-1AF5-7BE0-577A64E1A85C}"/>
    </ac:deMkLst>
    <p188:txBody>
      <a:bodyPr/>
      <a:lstStyle/>
      <a:p>
        <a:r>
          <a:rPr lang="de-DE"/>
          <a:t>Änderung übernommen
</a:t>
        </a:r>
      </a:p>
    </p188:txBody>
  </p188:cm>
</p188:cmLst>
</file>

<file path=ppt/comments/modernComment_23B_6460654C.xml><?xml version="1.0" encoding="utf-8"?>
<p188:cmLst xmlns:a="http://schemas.openxmlformats.org/drawingml/2006/main" xmlns:r="http://schemas.openxmlformats.org/officeDocument/2006/relationships" xmlns:p188="http://schemas.microsoft.com/office/powerpoint/2018/8/main">
  <p188:cm id="{772AC176-562D-47F0-B256-6D7139AE3241}" authorId="{9D40C10B-B5D1-36EB-1751-AAB5235A262A}" created="2025-05-11T09:49:28.577">
    <ac:deMkLst xmlns:ac="http://schemas.microsoft.com/office/drawing/2013/main/command">
      <pc:docMk xmlns:pc="http://schemas.microsoft.com/office/powerpoint/2013/main/command"/>
      <pc:sldMk xmlns:pc="http://schemas.microsoft.com/office/powerpoint/2013/main/command" cId="1684038988" sldId="571"/>
      <ac:spMk id="22" creationId="{E641A73D-804B-A350-EB3A-7D8415120100}"/>
    </ac:deMkLst>
    <p188:txBody>
      <a:bodyPr/>
      <a:lstStyle/>
      <a:p>
        <a:r>
          <a:rPr lang="de-DE"/>
          <a:t>Änderung übernommen</a:t>
        </a:r>
      </a:p>
    </p188:txBody>
  </p188:cm>
</p188:cmLst>
</file>

<file path=ppt/comments/modernComment_255_946FB2C7.xml><?xml version="1.0" encoding="utf-8"?>
<p188:cmLst xmlns:a="http://schemas.openxmlformats.org/drawingml/2006/main" xmlns:r="http://schemas.openxmlformats.org/officeDocument/2006/relationships" xmlns:p188="http://schemas.microsoft.com/office/powerpoint/2018/8/main">
  <p188:cm id="{57A6CFEC-B84A-8244-86D0-1EF856A184ED}" authorId="{D93338B8-0091-C8FC-ADF6-02AD2311741F}" created="2025-05-09T19:53:14.474">
    <pc:sldMkLst xmlns:pc="http://schemas.microsoft.com/office/powerpoint/2013/main/command">
      <pc:docMk/>
      <pc:sldMk cId="2490348231" sldId="597"/>
    </pc:sldMkLst>
    <p188:replyLst>
      <p188:reply id="{813A1596-9C46-4E87-AB1B-05D1E15D907D}" authorId="{9D40C10B-B5D1-36EB-1751-AAB5235A262A}" created="2025-05-11T09:45:32.155">
        <p188:txBody>
          <a:bodyPr/>
          <a:lstStyle/>
          <a:p>
            <a:r>
              <a:rPr lang="de-DE"/>
              <a:t>Ja!
</a:t>
            </a:r>
          </a:p>
        </p188:txBody>
      </p188:reply>
    </p188:replyLst>
    <p188:txBody>
      <a:bodyPr/>
      <a:lstStyle/>
      <a:p>
        <a:r>
          <a:rPr lang="en-DE"/>
          <a:t>… evtl. auslassen, da das Kapitel jetzt weiter/ allgemeiner gefasst ist.</a:t>
        </a:r>
      </a:p>
    </p188:txBody>
  </p188:cm>
</p188:cmLst>
</file>

<file path=ppt/comments/modernComment_270_6A523C6C.xml><?xml version="1.0" encoding="utf-8"?>
<p188:cmLst xmlns:a="http://schemas.openxmlformats.org/drawingml/2006/main" xmlns:r="http://schemas.openxmlformats.org/officeDocument/2006/relationships" xmlns:p188="http://schemas.microsoft.com/office/powerpoint/2018/8/main">
  <p188:cm id="{010186C1-4495-D445-9BC1-B0AADCA1B35B}" authorId="{76C03BB4-2469-7DAF-FFD7-43DD681CDB4A}" created="2025-05-02T11:06:18.763">
    <pc:sldMkLst xmlns:pc="http://schemas.microsoft.com/office/powerpoint/2013/main/command">
      <pc:docMk/>
      <pc:sldMk cId="2767642186" sldId="556"/>
    </pc:sldMkLst>
    <p188:txBody>
      <a:bodyPr/>
      <a:lstStyle/>
      <a:p>
        <a:r>
          <a:rPr lang="de-DE"/>
          <a:t>Hier neue Aufgabe formulieren: Susas Roadmap in Sachen KI-Tools.</a:t>
        </a:r>
      </a:p>
    </p188:txBody>
  </p188:cm>
</p188:cmLst>
</file>

<file path=ppt/comments/modernComment_274_D02411B7.xml><?xml version="1.0" encoding="utf-8"?>
<p188:cmLst xmlns:a="http://schemas.openxmlformats.org/drawingml/2006/main" xmlns:r="http://schemas.openxmlformats.org/officeDocument/2006/relationships" xmlns:p188="http://schemas.microsoft.com/office/powerpoint/2018/8/main">
  <p188:cm id="{C07F7BE9-62DE-4203-85B8-9496875B7604}" authorId="{9D40C10B-B5D1-36EB-1751-AAB5235A262A}" created="2025-05-11T09:29:40.037">
    <pc:sldMkLst xmlns:pc="http://schemas.microsoft.com/office/powerpoint/2013/main/command">
      <pc:docMk/>
      <pc:sldMk cId="3492024759" sldId="628"/>
    </pc:sldMkLst>
    <p188:txBody>
      <a:bodyPr/>
      <a:lstStyle/>
      <a:p>
        <a:r>
          <a:rPr lang="de-DE"/>
          <a:t>hinzugefügt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ADF416E3-D687-46A1-AD4D-E737A9FA0AF8}" type="datetimeFigureOut">
              <a:rPr lang="de-DE" smtClean="0"/>
              <a:t>17.06.2025</a:t>
            </a:fld>
            <a:endParaRPr lang="de-DE"/>
          </a:p>
        </p:txBody>
      </p:sp>
      <p:sp>
        <p:nvSpPr>
          <p:cNvPr id="4" name="Fußzeilenplatzhalt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D45541FB-10AE-43D3-8D37-342294081675}" type="slidenum">
              <a:rPr lang="de-DE" smtClean="0"/>
              <a:t>‹Nr.›</a:t>
            </a:fld>
            <a:endParaRPr lang="de-DE"/>
          </a:p>
        </p:txBody>
      </p:sp>
    </p:spTree>
    <p:extLst>
      <p:ext uri="{BB962C8B-B14F-4D97-AF65-F5344CB8AC3E}">
        <p14:creationId xmlns:p14="http://schemas.microsoft.com/office/powerpoint/2010/main" val="314508825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8:47:01.758"/>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0 0,'9700'92'0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09.148"/>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0 114,'28'-1,"0"-2,47-11,-43 7,52-4,457 8,-282 6,2267-3,-1974-10,-41 1,1969 8,-1183 2,-973-11,3 0,-267 11,113-15,-86 2,107-1,90 14,-107 1,2485-2,-2647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12.450"/>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1 241,'343'-1,"366"3,-315 17,-240-11,150 3,891-12,-981 10,-14 1,-148-10,268 14,74 11,0-26,-151-1,4123 2,-3794-28,-51 1,-62 7,-286 4,75-3,-19 14,246-11,4-24,-19 7,-28 15,2-20,-415 36,342-28,-159 15,45 6,1 1,272-2,-318 12,-198-2,47-1,0 2,1 3,95 18,-102-14,11 3,-44-7</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21.577"/>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44,'4'-1,"-1"1,0-1,0 0,0 0,-1-1,1 1,0-1,4-2,10-6,6 5,-1 0,1 1,0 1,0 1,0 1,0 1,25 3,17-1,265-1,972 24,-533 28,-157-12,-555-38,119 3,118 10,145 9,1-26,-158-1,-326 2,27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24.138"/>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1 19,'11750'0,"-11596"-9,4-1,1971 11,-2113-1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27.187"/>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21,'4'-3,"0"1,0 0,1 0,-1 1,0-1,0 1,1 0,-1 0,1 0,-1 1,1-1,0 1,5 1,3-2,452-3,-250 7,3664-3,-3863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8:47:31.302"/>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3 0,'3903'0'0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33.066"/>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57,'245'-11,"-66"4,-118 7,114-15,-76 2,1 5,120 6,-132 2,-87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34.811"/>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0 76,'0'-2,"1"0,-1 0,1 0,-1 0,1 0,0 0,-1 0,1 1,0-1,0 0,0 1,1-1,-1 0,0 1,1-1,-1 1,1 0,-1 0,1-1,0 1,-1 0,1 0,0 0,0 1,2-2,5-1,0 0,0 0,16-2,96-8,1 4,146 10,-106 1,4842-2,-4988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18:47:36.946"/>
    </inkml:context>
    <inkml:brush xml:id="br0">
      <inkml:brushProperty name="width" value="0.4" units="cm"/>
      <inkml:brushProperty name="height" value="0.8" units="cm"/>
      <inkml:brushProperty name="color" value="#C4E59B"/>
      <inkml:brushProperty name="tip" value="rectangle"/>
      <inkml:brushProperty name="rasterOp" value="maskPen"/>
      <inkml:brushProperty name="ignorePressure" value="1"/>
    </inkml:brush>
  </inkml:definitions>
  <inkml:trace contextRef="#ctx0" brushRef="#br0">1 21,'69'-14,"300"8,-211 8,1915-2,-2057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01.792"/>
    </inkml:context>
    <inkml:brush xml:id="br0">
      <inkml:brushProperty name="width" value="0.17143" units="cm"/>
      <inkml:brushProperty name="height" value="0.17143" units="cm"/>
      <inkml:brushProperty name="color" value="#849398"/>
    </inkml:brush>
  </inkml:definitions>
  <inkml:trace contextRef="#ctx0" brushRef="#br0">250 337 7767,'-6'17'0,"-4"1"0,-3 3 0,0 2 154,3 3 0,-8 2-122,3 1 0,-3 2 0,4 3 0,-1 4 0,0 1 1,1 0-1,-1 1 0,0-1 0,2 0-154,3 2 115,-3 1 0,10 2-4,-7 0 0,7 5 46,-2 0 1,3 2-4,2-2 1,7-3-70,3 3 0,3-3 40,2-2 0,1 0 45,4 0 0,2 0-27,8 0 1,-1 0 88,1 0 1,5-5-81,5 1 0,4-6-6,5 5 0,1-1 12,4 1 0,3-3 0,-3-7 0,4-1-29,0-4 0,8 3-2,2-8 0,4-6-62,2-8 0,-1-3-110,1-2 1,4 0 101,0 0 1,2-7 65,-1-3 0,1-8 0,3-1 0,2-7 16,-7 1 0,2-4 1,-1-5 1,-2 1-295,6-6 0,-5-2 284,6-8 1,-8 3-64,3-3 1,-1-3 63,-4-2 0,2-3-182,-7-2 0,1 0 54,-1 0 1,-4 1-49,-6-1 1,0 0 112,0 0 1,-2-3-200,-3 3 1,-4-8 241,-6 9 1,0-4 165,1 3 0,-3 2-70,-3 3 1,2-3-15,-7 3 1,-1 1 10,-8-1 0,-4 9 147,-7 1 1,0 1-165,-5 9 1,-2 0 315,-7 4 0,-7 2-298,-2 4 0,-11 4 182,-5 11 1,-4-3-221,-5 7 1,-5 2-1,-10 8 1,1 5 3,-6 9 0,2 4-109,-2 6 1,-1 7 86,6 4 1,-7 4-11,2 5 1,-1-2-8,1 7 1,-2-2-7,7 2 0,0 8 27,5-3 1,7 5 61,2-1 0,11-4 162,4 0 0,5 1-145,6-1 1,2 0-127,7 5 0,2-6 72,3-4 1,4 4-115,11-5 0,3-2 90,6-2 0,2-8-17,4-2 0,7-6-49,7 1 1,12-5-14,-3-4 0,6-4-40,0-6 0,3-5-134,6-1 1,9-5-278,6 1 0,-1-5-42,11-5 1,-9 1 153,-37 0 0,-1-1 1,-1 0-1,0 0 386,1-2 0,1-1 0,-2 0 0,-1 0 0,1 0 0,0 0 0,0 0 0,0 1 0,48-5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5.757"/>
    </inkml:context>
    <inkml:brush xml:id="br0">
      <inkml:brushProperty name="width" value="0.17143" units="cm"/>
      <inkml:brushProperty name="height" value="0.17143" units="cm"/>
      <inkml:brushProperty name="color" value="#849398"/>
    </inkml:brush>
  </inkml:definitions>
  <inkml:trace contextRef="#ctx0" brushRef="#br0">0 0 8136,'8'0'-1383,"1"0"1379,-4 0 84,-4 7 1,12-6 324,-3 4-273,3 3 0,7-1 25,-1 3 0,3 3 103,-3-3 0,-1 1-149,7-1 0,-1 3 52,5-3 0,-1 3-36,-3 1 1,3 1-146,-4 0 1,-1 0 36,1-1 1,-1 1 30,2 0 0,3-1-14,-4 1 0,4-4 38,1 4 0,1-7-9,-1 12 0,-5-7 5,1 7 1,-1-4-98,6-1 1,-1-1 90,1 1 1,-1 5-127,0-1 0,1 2 121,-1-1 0,-1-4-83,-3 4 1,2-2-5,-2 2 1,1-4-9,-2 3 0,4-2 100,-3-3 0,-2 1-62,1 0 1,1 4 44,4 1 0,0 0-28,1-6 1,-1 3-120,1 2 0,-1-2 23,0 2 0,-1 2 27,-3-1 1,2 0-23,-2-6 0,3 3-24,1 2 1,0-2 24,1 2 0,-6-2 14,1-3 1,-1 6-140,6-1 0,-1 1 80,0-5 0,-4-5-437,-1-1 0,-4 0 553,5 0 0,-7 4 0,3-4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9.806"/>
    </inkml:context>
    <inkml:brush xml:id="br0">
      <inkml:brushProperty name="width" value="0.17143" units="cm"/>
      <inkml:brushProperty name="height" value="0.17143" units="cm"/>
      <inkml:brushProperty name="color" value="#849398"/>
    </inkml:brush>
  </inkml:definitions>
  <inkml:trace contextRef="#ctx0" brushRef="#br0">15 251 7937,'-8'0'-1181,"1"0"1613,7 0 1,12 0-408,2 0 0,-1 0 143,-3 0-215,0 0 1,5 0 76,-1 0 1,1 0-46,0 0 1,-5-2-15,-1-3 0,1 4-8,5-4 1,-5 3-36,-1 2 18,-5 0 70,9 0-14,-12 0 1,8 0 89,-4 0-79,-4 0-3,6 0-24,-7-6 9,0 4 48,0-11-38,0 5-4,0-7 1,-5 0 2,0 1 1,-2 4-12,2 0-13,4 0 1,-11-5-26,7 1-11,-6-1 22,9 0 1,-6 2-31,3 3 33,4 4 20,-6-1-27,7 6 793,0-6-737,0 20 74,0-9-85,0 9 8,0-7-14,0-4 1,0 6-8,0-3-124,0-3 137,0 11 0,0-10-58,0 7 0,0-5 41,0 4 1,0-4 120,0 5-42,0-7 20,7 4-139,-6-1 5,6-4-165,-7 5 212,6-7-80,-4 0 46,5 6 17,-7-4 0,1 6 45,4-3 13,-3-4-24,4 6 28,-6-1 115,0-4-139,0 5 24,0-1-4,0-4 79,0 4-70,-6-6-27,4 0-12,-11 0 1,10 0-59,-7 0 75,7 0-52,-10 0 0,4 0 34,-5 0 0,4 0-19,0 0 1,5 0 10,-5 0-37,1 0 30,-6 0 1,0 0-3,1 0 5,5 0 0,1 0 0,3 0 135,4 0-93,-6 0-42,20 0 12,-3 0 1,6 0-9,-6 0 113,-7 0-96,4 7 34,0-5-26,-6 4 8,6-6-136,-7 0 0,1-5 97,4 0 0,-2-1 1,7 1 1,-6 2 3,0-7 7,5 0 45,-1-5 1,2 2-26,-1 3 0,-5 2 57,1 3 1,-2 2-69,2-7 0,-4 5 56,4-4 0,2 4-43,-2-5 1,0 5-50,-5-5 0,0 5-17,0-5-187,0 1 13,0-6 195,0 0-7,0 7-44,0-5 135,0 11 403,0-4-503,0 19 0,-5-8 44,0 10 0,0-9-27,5 4 0,0-5 7,0 5 1,-5-1-11,0 6 1,0-5 55,5 0 1,0-1 4,0 6 1,0-5 144,0 0 0,-5 0-106,0 4 1,-1-4-52,1 0 0,-2-5 24,-2 5 1,0-7-182,5 2-282,-5-4 405,-5-1 0,-1-6 0,0-2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C0E4C71F-178F-F14D-A448-06B55F1A4E65}" type="datetimeFigureOut">
              <a:rPr lang="en-DE" smtClean="0"/>
              <a:t>06/17/2025</a:t>
            </a:fld>
            <a:endParaRPr lang="en-DE"/>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623DE222-71DD-DF46-93D7-28B0123EB0C6}" type="slidenum">
              <a:rPr lang="en-DE" smtClean="0"/>
              <a:t>‹Nr.›</a:t>
            </a:fld>
            <a:endParaRPr lang="en-DE"/>
          </a:p>
        </p:txBody>
      </p:sp>
    </p:spTree>
    <p:extLst>
      <p:ext uri="{BB962C8B-B14F-4D97-AF65-F5344CB8AC3E}">
        <p14:creationId xmlns:p14="http://schemas.microsoft.com/office/powerpoint/2010/main" val="3611555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Kollegiales DU anfragen!</a:t>
            </a:r>
          </a:p>
        </p:txBody>
      </p:sp>
      <p:sp>
        <p:nvSpPr>
          <p:cNvPr id="4" name="Slide Number Placeholder 3"/>
          <p:cNvSpPr>
            <a:spLocks noGrp="1"/>
          </p:cNvSpPr>
          <p:nvPr>
            <p:ph type="sldNum" sz="quarter" idx="5"/>
          </p:nvPr>
        </p:nvSpPr>
        <p:spPr/>
        <p:txBody>
          <a:bodyPr/>
          <a:lstStyle/>
          <a:p>
            <a:fld id="{623DE222-71DD-DF46-93D7-28B0123EB0C6}" type="slidenum">
              <a:rPr lang="en-DE" smtClean="0"/>
              <a:t>2</a:t>
            </a:fld>
            <a:endParaRPr lang="en-DE"/>
          </a:p>
        </p:txBody>
      </p:sp>
    </p:spTree>
    <p:extLst>
      <p:ext uri="{BB962C8B-B14F-4D97-AF65-F5344CB8AC3E}">
        <p14:creationId xmlns:p14="http://schemas.microsoft.com/office/powerpoint/2010/main" val="2605486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65E8-C006-F552-83A0-080B91BE3C0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6765AC-562B-C6BE-9A28-EDF88765253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B893A43-263E-54B6-41E4-19B16C75A4F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725315C-D5F0-88DD-9F2E-3BE4D1113772}"/>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902312-E372-D163-F5ED-07A3177139A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669829A-608B-3EEB-360E-AF8E0A9D21F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7577F63-C37A-D067-F39C-2573DAC8BE3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2538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4147-76E8-EE54-B1A8-A21FA56BC2C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69E230-87C1-1E0D-9C23-D0D2034A278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7443A2-CDCC-9ED8-D96C-269EE920759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48B6A5-5787-C071-DFD8-F79450D797F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2F199B-A28A-3A35-F6A2-D5B8F29176B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 </a:t>
            </a:r>
            <a:r>
              <a:rPr lang="en-US" b="1" dirty="0" err="1"/>
              <a:t>ein</a:t>
            </a:r>
            <a:r>
              <a:rPr lang="en-US" b="1" dirty="0"/>
              <a:t> </a:t>
            </a:r>
            <a:r>
              <a:rPr lang="en-US" b="1" dirty="0" err="1"/>
              <a:t>wenig</a:t>
            </a:r>
            <a:r>
              <a:rPr lang="en-US" b="1" dirty="0"/>
              <a:t> “</a:t>
            </a:r>
            <a:r>
              <a:rPr lang="en-US" b="1" dirty="0" err="1"/>
              <a:t>holzschnittartig</a:t>
            </a:r>
            <a:r>
              <a:rPr lang="en-US" b="1" dirty="0"/>
              <a:t>”, KI-</a:t>
            </a:r>
            <a:r>
              <a:rPr lang="en-US" b="1" dirty="0" err="1"/>
              <a:t>Antwort</a:t>
            </a:r>
            <a:r>
              <a:rPr lang="en-US" b="1" dirty="0"/>
              <a:t> </a:t>
            </a:r>
            <a:r>
              <a:rPr lang="en-US" b="1" dirty="0" err="1"/>
              <a:t>s.u</a:t>
            </a:r>
            <a:r>
              <a:rPr lang="en-US" b="1" dirty="0"/>
              <a:t>.:</a:t>
            </a:r>
          </a:p>
          <a:p>
            <a:r>
              <a:rPr lang="en-US" b="1" dirty="0" err="1"/>
              <a:t>Suchmaschinen</a:t>
            </a:r>
            <a:r>
              <a:rPr lang="en-US" b="1" dirty="0"/>
              <a:t>:</a:t>
            </a:r>
          </a:p>
          <a:p>
            <a:r>
              <a:rPr lang="en-US" dirty="0"/>
              <a:t>-</a:t>
            </a:r>
            <a:r>
              <a:rPr lang="en-US" dirty="0" err="1"/>
              <a:t>riesige</a:t>
            </a:r>
            <a:r>
              <a:rPr lang="en-US" dirty="0"/>
              <a:t> </a:t>
            </a:r>
            <a:r>
              <a:rPr lang="en-US" dirty="0" err="1"/>
              <a:t>Auswahl</a:t>
            </a:r>
            <a:r>
              <a:rPr lang="en-US" dirty="0"/>
              <a:t>, </a:t>
            </a:r>
            <a:r>
              <a:rPr lang="en-US" dirty="0" err="1"/>
              <a:t>Ergebnisse</a:t>
            </a:r>
            <a:r>
              <a:rPr lang="en-US" dirty="0"/>
              <a:t> für </a:t>
            </a:r>
            <a:r>
              <a:rPr lang="en-US" dirty="0" err="1"/>
              <a:t>sich</a:t>
            </a:r>
            <a:r>
              <a:rPr lang="en-US" dirty="0"/>
              <a:t> “</a:t>
            </a:r>
            <a:r>
              <a:rPr lang="en-US" dirty="0" err="1"/>
              <a:t>getopft</a:t>
            </a:r>
            <a:r>
              <a:rPr lang="en-US" dirty="0"/>
              <a:t>”, </a:t>
            </a:r>
            <a:r>
              <a:rPr lang="en-US" dirty="0" err="1"/>
              <a:t>durcheinander</a:t>
            </a:r>
            <a:r>
              <a:rPr lang="en-US" dirty="0"/>
              <a:t> “</a:t>
            </a:r>
            <a:r>
              <a:rPr lang="en-US" dirty="0" err="1"/>
              <a:t>getopft</a:t>
            </a:r>
            <a:r>
              <a:rPr lang="en-US" dirty="0"/>
              <a:t>” </a:t>
            </a:r>
            <a:r>
              <a:rPr lang="en-US" dirty="0" err="1"/>
              <a:t>nebeneinander</a:t>
            </a:r>
            <a:r>
              <a:rPr lang="en-US" dirty="0"/>
              <a:t> </a:t>
            </a:r>
            <a:r>
              <a:rPr lang="en-US" dirty="0" err="1"/>
              <a:t>nützliche</a:t>
            </a:r>
            <a:r>
              <a:rPr lang="en-US" dirty="0"/>
              <a:t> </a:t>
            </a:r>
            <a:r>
              <a:rPr lang="en-US" dirty="0" err="1"/>
              <a:t>Pflanzen</a:t>
            </a:r>
            <a:r>
              <a:rPr lang="en-US" dirty="0"/>
              <a:t> bis </a:t>
            </a:r>
            <a:r>
              <a:rPr lang="en-US" dirty="0" err="1"/>
              <a:t>Unkräuter</a:t>
            </a:r>
            <a:r>
              <a:rPr lang="en-US" dirty="0"/>
              <a:t>/</a:t>
            </a:r>
            <a:r>
              <a:rPr lang="en-US" dirty="0" err="1"/>
              <a:t>Schmarotzer</a:t>
            </a:r>
            <a:r>
              <a:rPr lang="en-US" dirty="0"/>
              <a:t>, </a:t>
            </a:r>
          </a:p>
          <a:p>
            <a:r>
              <a:rPr lang="en-US" dirty="0"/>
              <a:t>-</a:t>
            </a:r>
            <a:r>
              <a:rPr lang="en-US" dirty="0" err="1"/>
              <a:t>keine</a:t>
            </a:r>
            <a:r>
              <a:rPr lang="en-US" dirty="0"/>
              <a:t> </a:t>
            </a:r>
            <a:r>
              <a:rPr lang="en-US" dirty="0" err="1"/>
              <a:t>fließenden</a:t>
            </a:r>
            <a:r>
              <a:rPr lang="en-US" dirty="0"/>
              <a:t> </a:t>
            </a:r>
            <a:r>
              <a:rPr lang="en-US" dirty="0" err="1"/>
              <a:t>Übergänge</a:t>
            </a:r>
            <a:r>
              <a:rPr lang="en-US" dirty="0"/>
              <a:t> </a:t>
            </a:r>
            <a:r>
              <a:rPr lang="en-US" dirty="0" err="1"/>
              <a:t>zwischen</a:t>
            </a:r>
            <a:r>
              <a:rPr lang="en-US" dirty="0"/>
              <a:t> </a:t>
            </a:r>
            <a:r>
              <a:rPr lang="en-US" dirty="0" err="1"/>
              <a:t>verschiedenen</a:t>
            </a:r>
            <a:r>
              <a:rPr lang="en-US" dirty="0"/>
              <a:t> </a:t>
            </a:r>
            <a:r>
              <a:rPr lang="en-US" dirty="0" err="1"/>
              <a:t>Pflanzen</a:t>
            </a:r>
            <a:r>
              <a:rPr lang="en-US" dirty="0"/>
              <a:t>; </a:t>
            </a:r>
          </a:p>
          <a:p>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aus</a:t>
            </a:r>
            <a:r>
              <a:rPr lang="en-US" dirty="0"/>
              <a:t> dem </a:t>
            </a:r>
            <a:r>
              <a:rPr lang="en-US" dirty="0" err="1"/>
              <a:t>Topf</a:t>
            </a:r>
            <a:r>
              <a:rPr lang="en-US" dirty="0"/>
              <a:t>” </a:t>
            </a:r>
            <a:r>
              <a:rPr lang="en-US" dirty="0" err="1"/>
              <a:t>heraus</a:t>
            </a:r>
            <a:r>
              <a:rPr lang="en-US" dirty="0"/>
              <a:t>, also </a:t>
            </a:r>
            <a:r>
              <a:rPr lang="en-US" dirty="0" err="1"/>
              <a:t>starke</a:t>
            </a:r>
            <a:r>
              <a:rPr lang="en-US" dirty="0"/>
              <a:t> </a:t>
            </a:r>
            <a:r>
              <a:rPr lang="en-US" dirty="0" err="1"/>
              <a:t>Veränderung</a:t>
            </a:r>
            <a:r>
              <a:rPr lang="en-US" dirty="0"/>
              <a:t> </a:t>
            </a:r>
            <a:r>
              <a:rPr lang="en-US" dirty="0" err="1"/>
              <a:t>ohne</a:t>
            </a:r>
            <a:r>
              <a:rPr lang="en-US" dirty="0"/>
              <a:t> “</a:t>
            </a:r>
            <a:r>
              <a:rPr lang="en-US" dirty="0" err="1"/>
              <a:t>sanfte</a:t>
            </a:r>
            <a:r>
              <a:rPr lang="en-US" dirty="0"/>
              <a:t>” </a:t>
            </a:r>
            <a:r>
              <a:rPr lang="en-US" dirty="0" err="1"/>
              <a:t>Übergänge</a:t>
            </a:r>
            <a:r>
              <a:rPr lang="en-US" dirty="0"/>
              <a:t>.</a:t>
            </a:r>
          </a:p>
          <a:p>
            <a:r>
              <a:rPr lang="en-US" b="1" dirty="0" err="1"/>
              <a:t>Bilderkennende</a:t>
            </a:r>
            <a:r>
              <a:rPr lang="en-US" b="1" dirty="0"/>
              <a:t> KI:</a:t>
            </a:r>
          </a:p>
          <a:p>
            <a:r>
              <a:rPr lang="en-US" dirty="0"/>
              <a:t>-</a:t>
            </a:r>
            <a:r>
              <a:rPr lang="en-US" dirty="0" err="1"/>
              <a:t>riesige</a:t>
            </a:r>
            <a:r>
              <a:rPr lang="en-US" dirty="0"/>
              <a:t> </a:t>
            </a:r>
            <a:r>
              <a:rPr lang="en-US" dirty="0" err="1"/>
              <a:t>Auswahl</a:t>
            </a:r>
            <a:r>
              <a:rPr lang="en-US" dirty="0"/>
              <a:t>, </a:t>
            </a:r>
            <a:r>
              <a:rPr lang="en-US" dirty="0" err="1"/>
              <a:t>Ergebnisse</a:t>
            </a:r>
            <a:r>
              <a:rPr lang="en-US" dirty="0"/>
              <a:t> “</a:t>
            </a:r>
            <a:r>
              <a:rPr lang="en-US" dirty="0" err="1"/>
              <a:t>ungetopft</a:t>
            </a:r>
            <a:r>
              <a:rPr lang="en-US" dirty="0"/>
              <a:t>” </a:t>
            </a:r>
            <a:r>
              <a:rPr lang="en-US" dirty="0" err="1"/>
              <a:t>nebeneinander</a:t>
            </a:r>
            <a:r>
              <a:rPr lang="en-US" dirty="0"/>
              <a:t>, </a:t>
            </a:r>
          </a:p>
          <a:p>
            <a:r>
              <a:rPr lang="en-US" dirty="0"/>
              <a:t>-</a:t>
            </a:r>
            <a:r>
              <a:rPr lang="en-US" dirty="0" err="1"/>
              <a:t>fließende</a:t>
            </a:r>
            <a:r>
              <a:rPr lang="en-US" dirty="0"/>
              <a:t>/”</a:t>
            </a:r>
            <a:r>
              <a:rPr lang="en-US" dirty="0" err="1"/>
              <a:t>ungetopfte</a:t>
            </a:r>
            <a:r>
              <a:rPr lang="en-US" dirty="0"/>
              <a:t>” </a:t>
            </a:r>
            <a:r>
              <a:rPr lang="en-US" dirty="0" err="1"/>
              <a:t>Übergänge</a:t>
            </a:r>
            <a:r>
              <a:rPr lang="en-US" dirty="0"/>
              <a:t> </a:t>
            </a:r>
            <a:r>
              <a:rPr lang="en-US" dirty="0" err="1"/>
              <a:t>zwischen</a:t>
            </a:r>
            <a:r>
              <a:rPr lang="en-US" dirty="0"/>
              <a:t> </a:t>
            </a:r>
            <a:r>
              <a:rPr lang="en-US" dirty="0" err="1"/>
              <a:t>nützlichen</a:t>
            </a:r>
            <a:r>
              <a:rPr lang="en-US" dirty="0"/>
              <a:t> </a:t>
            </a:r>
            <a:r>
              <a:rPr lang="en-US" dirty="0" err="1"/>
              <a:t>Pflanzen</a:t>
            </a:r>
            <a:r>
              <a:rPr lang="en-US" dirty="0"/>
              <a:t> und </a:t>
            </a:r>
            <a:r>
              <a:rPr lang="en-US" dirty="0" err="1"/>
              <a:t>Unkräutern</a:t>
            </a:r>
            <a:r>
              <a:rPr lang="en-US" dirty="0"/>
              <a:t>/</a:t>
            </a:r>
            <a:r>
              <a:rPr lang="en-US" dirty="0" err="1"/>
              <a:t>Schmarotzern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nahtlose</a:t>
            </a:r>
            <a:r>
              <a:rPr lang="en-US" dirty="0"/>
              <a:t> </a:t>
            </a:r>
            <a:r>
              <a:rPr lang="en-US" dirty="0" err="1"/>
              <a:t>Übergänge</a:t>
            </a:r>
            <a:r>
              <a:rPr lang="en-US" dirty="0"/>
              <a:t> </a:t>
            </a:r>
            <a:r>
              <a:rPr lang="en-US" dirty="0" err="1"/>
              <a:t>ohne</a:t>
            </a:r>
            <a:r>
              <a:rPr lang="en-US" dirty="0"/>
              <a:t> </a:t>
            </a:r>
            <a:r>
              <a:rPr lang="en-US" dirty="0" err="1"/>
              <a:t>große</a:t>
            </a:r>
            <a:r>
              <a:rPr lang="en-US" dirty="0"/>
              <a:t> </a:t>
            </a:r>
            <a:r>
              <a:rPr lang="en-US" dirty="0" err="1"/>
              <a:t>Umbrüche</a:t>
            </a:r>
            <a:r>
              <a:rPr lang="en-US" dirty="0"/>
              <a:t> </a:t>
            </a:r>
            <a:r>
              <a:rPr lang="en-US" dirty="0" err="1"/>
              <a:t>möglich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KI-</a:t>
            </a:r>
            <a:r>
              <a:rPr lang="en-US" b="1" dirty="0" err="1"/>
              <a:t>Antwort</a:t>
            </a:r>
            <a:r>
              <a:rPr lang="en-US" b="1" dirty="0"/>
              <a:t> (</a:t>
            </a:r>
            <a:r>
              <a:rPr lang="en-US" b="1" dirty="0" err="1"/>
              <a:t>Vergleich</a:t>
            </a:r>
            <a:r>
              <a:rPr lang="en-US" b="1" dirty="0"/>
              <a:t> m. ChatGPT, 22.02.25, 11.25 Uhr):</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Ähnlichkeiten: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Strukturierte Informationsvermittlung: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liefern Informationen auf organisierte Weise.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erste Bild zeigt eine sehr geordnete Gartenlandschaft mit klaren Wegen und symmetrischer Anordnung (ähnlich einer Suchmaschinen-Ergebnisliste).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zweite Bild ist ebenfalls strukturiert, aber auf eine eher organische, vernetzte Weise – ähnlich wie KI, die Informationen zusammenfasst und in Kontext setzt.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Vielfältige Inhalte: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bieten eine breite Auswahl an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klassischen Suchmaschinen präsentieren viele verschiedene Links (wie die zahlreichen einzelnen Pflanzen und Töpfe im ersten Bild).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KI greift auf eine große Wissensbasis zurück, verbindet verschiedene Konzepte und zeigt eine „verwobene“ Landschaft des Wissens (wie die miteinander verbundenen Beete im zweiten Bild).</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Unterschiede:</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Präsentation der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(1. Bild) liefern eine Liste einzelner Ergebnisse, ähnlich den in Reihen angeordneten Töpfen. Man muss selbst auswählen und durchklicken.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(2. Bild) bietet eine integrierte, zusammenhängende Antwort, vergleichbar mit dem organischen, vernetzten Garten.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Nutzerführung: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ersten Bild führt der Weg linear durch den Garten – genau wie eine Suchmaschine, die den Nutzer durch verschiedene Links leitet.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zweiten Bild gibt es verschlungene, ineinander verwobene Pfade – die KI verarbeitet Informationen ganzheitlich und liefert eine konsolidierte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3. Interaktion mit den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Bei einer klassischen Suchmaschine muss der Nutzer aktiv mehrere Quellen durchsehen und sich selbst ein Bild machen.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Eine KI fasst direkt zusammen, stellt Zusammenhänge her und gibt eine kuratierte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4. Flexibilität und Kreativität: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basieren auf exakten Keywords und liefern eine eher starre Liste von Treffern.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versteht natürliche Sprache, kann Zusammenhänge erkennen und kreative Antworten generieren.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Fazit: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Suchmaschinen sind wie ein geordneter Garten, in dem man gezielt nach einzelnen Pflanzen (Informationen) suchen und diese selbst bewerten muss.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KI ist wie ein harmonisch verwobenes Gartenkunstwerk, das die Informationen bereits für den Nutzer kombiniert und kontextualisiert.  </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Beide Systeme haben ihre Stärken – Suchmaschinen bieten Kontrolle und Vielfalt, während KI eine integrierte, intuitive Nutzererfahrung schafft.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E8C287C0-D564-20F6-1ACE-951E0A301D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30C2F84-68EC-E41F-E731-3BC5A288668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8642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63C9-F105-57F9-DF5C-FB46D17D4B6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2FF9E2-1F87-9169-5390-C41F0F3CFA9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F2E237-2FE3-E10E-30A4-9EC88C3754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4005D97-8912-5B00-A255-8018607E3A8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DA48E0-D53F-86CB-6128-11F8E670D96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wilde Anfang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Ungezähmtes Wachstum: Bevor jemand Hand anlegt, wächst in diesem Garten alles durcheinander – auch Pflanzen, die schädliche Vorurteile oder unerwünschte Inhalte in sich tragen. Diese Phase spiegelt den untrainierten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Zustand des Modells wider, in dem die Daten noch nicht gefiltert oder bearbeitet wurden.</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Erste Ergebnisse: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des Chaos können in diesem wilden Zustand durchaus interessante und kreative Muster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entstehen, doch es besteht auch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Risiko, dass unerwünschte Elemente sichtbar werden</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 Realität des Gartens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Unkraut und invasive Samen: Trotz aller Bemühungen bleiben manchmal auch einige invasive Pflanzen oder Samen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die schädliche Vorurteile und Stereotype symbolisieren, im Garten verwurzelt.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Elemente haben sich in der Vergangenheit tief in den Boden des Gartens eingeschlichen und sind oft hartnäckig, weil sie schon lange Teil des ursprünglichen Ökosystems waren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 anfängliche Trainingsphase diverser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6FCEE0-01DF-A902-42BF-F44FA142969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D323AA-413E-6DB2-B203-B7E4602CA7C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435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84861-A98A-5BB4-F396-A56D1288A4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6E1D57-DA98-C10A-F7FB-14792AE4A1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EA23D1-6EB5-60BB-00D6-07C49C755B2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9E1CE93-E6E1-75A3-B639-12A253F9BBC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E71C7E3-A448-4F64-C9F3-E02537823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b="1" dirty="0"/>
              <a:t> </a:t>
            </a: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Die gezielte Umgestaltung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Gezielte Pflege: Erfahrene Gärtner und Landschaftsarchitekten kommen hinzu, um diesen wuchernden Garten zu ordnen. Sie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identifizieren und entfernen gezielt die Pflanzen, die schädliche Inhalte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wie Rassismus, Sexismus oder Gewaltverherrlichung symbolisieren.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Es kann auch aber auch sein, dass die Gärtner etc. unterschiedliche Vorstellungen hinsichtlich der Pflanzen haben und somit Stereotype/Bias fortsetzen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Kontinuierliche Pflege: Auch wenn sie viel Arbeit in die Neugestaltung stecken, bleiben einige invasive Samen und tief verwurzelte Unkräuter erhalten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Hinweis darauf, dass der ursprüngliche,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unzensierte Input Spuren hinterlässt und zusätzlich siehe Gärtner mit unterschiedlichen Vorstellungen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b="1" dirty="0"/>
          </a:p>
          <a:p>
            <a:pPr>
              <a:lnSpc>
                <a:spcPct val="115000"/>
              </a:lnSpc>
              <a:spcAft>
                <a:spcPts val="800"/>
              </a:spcAf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US" sz="1800" b="1"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Kontinuierliche Pflege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-Die Gärtner und Architekten arbeiten unermüdlich daran, den Garten weiter zu pflegen – sie entfernen, was immer wieder nachwächst, und versuchen, den Nährboden so zu verbessern, dass schädliche Samen weniger Chancen haben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iteratives menschliches Überprüfen der KI-Ergebnisse, z.T. von Beschäftigten in erbärmlichen Situationen.</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-Aber der Einfluss der ursprünglichen, teilweise fehlerhaften Pflanzenauswahl kann nie ganz beseitigt werden.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weiterhin Vorliegen von Stereotypen/Bias, s. später in Präsi.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b="1"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1B26A5-D2DD-EAE9-E114-339B511A14A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E1DB1A-2D1E-3FC0-F018-94C78C3434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320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B45C-EC23-8D85-33BA-33FE645C04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ECF707-6A6E-9A40-4856-89063AC8144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CE274E-4AD0-9CA6-E185-AC6117058FB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7871A4E-3D9A-9900-AF7D-634A5FE8599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A63868-8B8B-6AC6-F9BC-A4FAA5C63D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Das komplexe Endergebnis =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3. Phase / Anwendungsphase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so wie er heute aussieht, ist das Resultat eines langen Prozesses: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Aus dem wilden Anfang entstand ein größtenteils kultivierter und gepflegter Garten, in dem die meisten schädlichen Elemente entfernt wurden. Dennoch zeigen einige Bereiche des Gartens noch immer die ursprüngliche, ungezügelte Natur.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verdeutlicht, dass auch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ein fein abgestimmtes Sprachmodell immer noch Reste des anfänglichen unzensierten Prozesses in sich tragen kann, selbst wenn es durch menschlichen Einfluss weitgehend gefiltert und veredelt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wurde.</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Ein komplexes Ökosystem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3. Phase / Anwendungsphase der Language Learning Modelle </a:t>
            </a: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ist vielfältig und lebendig, was ihn auch anfällig für Widersprüche macht. Manchmal beeinflussen alte, tief verwurzelte Pflanzen das Gesamtbild, auch wenn der Großteil sorgfältig kultiviert und gepflegt wurde</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Situation der KI-Anwendung</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macht deutlich, dass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aller menschlicher Eingriffe und ständiger Verbesserungen gewisse Bias und stereotype Elemente weiterhin als Teil des Gesamtbilds vorhanden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sind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komplexes, lebendiges System</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nie ganz rein oder perfekt gefiltert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sein kann.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9E63F4E6-4485-D4FC-3D1E-A73191D4D8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B985CC8-7D9A-6C10-5A39-1F76DEDCE2A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307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Anekdotische</a:t>
            </a:r>
            <a:r>
              <a:rPr lang="en-US" dirty="0"/>
              <a:t> </a:t>
            </a:r>
            <a:r>
              <a:rPr lang="en-US" dirty="0" err="1"/>
              <a:t>Fehlerquellen</a:t>
            </a:r>
            <a:r>
              <a:rPr lang="en-US" dirty="0"/>
              <a:t>:</a:t>
            </a:r>
          </a:p>
          <a:p>
            <a:endParaRPr lang="en-US" dirty="0"/>
          </a:p>
          <a:p>
            <a:r>
              <a:rPr lang="en-US" dirty="0" err="1"/>
              <a:t>Unterscheidung</a:t>
            </a:r>
            <a:r>
              <a:rPr lang="en-US" dirty="0"/>
              <a:t> Schiff/ Auto </a:t>
            </a:r>
            <a:r>
              <a:rPr lang="en-US" dirty="0" err="1"/>
              <a:t>funktionierte</a:t>
            </a:r>
            <a:r>
              <a:rPr lang="en-US" dirty="0"/>
              <a:t> gut, </a:t>
            </a:r>
            <a:r>
              <a:rPr lang="en-US" dirty="0" err="1"/>
              <a:t>solange</a:t>
            </a:r>
            <a:r>
              <a:rPr lang="en-US" dirty="0"/>
              <a:t> die </a:t>
            </a:r>
            <a:r>
              <a:rPr lang="en-US" dirty="0" err="1"/>
              <a:t>Schiffe</a:t>
            </a:r>
            <a:r>
              <a:rPr lang="en-US" dirty="0"/>
              <a:t> auf Wasser </a:t>
            </a:r>
            <a:r>
              <a:rPr lang="en-US" dirty="0" err="1"/>
              <a:t>abgebildet</a:t>
            </a:r>
            <a:r>
              <a:rPr lang="en-US" dirty="0"/>
              <a:t> </a:t>
            </a:r>
            <a:r>
              <a:rPr lang="en-US" dirty="0" err="1"/>
              <a:t>waren</a:t>
            </a:r>
            <a:r>
              <a:rPr lang="en-US" dirty="0"/>
              <a:t>! Die KI war </a:t>
            </a:r>
            <a:r>
              <a:rPr lang="en-US" dirty="0" err="1"/>
              <a:t>eigentlich</a:t>
            </a:r>
            <a:r>
              <a:rPr lang="en-US" dirty="0"/>
              <a:t> </a:t>
            </a:r>
            <a:r>
              <a:rPr lang="en-US" dirty="0" err="1"/>
              <a:t>ein</a:t>
            </a:r>
            <a:r>
              <a:rPr lang="en-US" dirty="0"/>
              <a:t> </a:t>
            </a:r>
            <a:r>
              <a:rPr lang="en-US" dirty="0" err="1"/>
              <a:t>Wassererkenner</a:t>
            </a:r>
            <a:r>
              <a:rPr lang="en-US" dirty="0"/>
              <a:t>, </a:t>
            </a:r>
            <a:r>
              <a:rPr lang="en-US" dirty="0" err="1"/>
              <a:t>kein</a:t>
            </a:r>
            <a:r>
              <a:rPr lang="en-US" dirty="0"/>
              <a:t> Schiff/Auto-</a:t>
            </a:r>
            <a:r>
              <a:rPr lang="en-US" dirty="0" err="1"/>
              <a:t>Unterscheider</a:t>
            </a:r>
            <a:r>
              <a:rPr lang="en-US" dirty="0"/>
              <a:t>. </a:t>
            </a:r>
          </a:p>
          <a:p>
            <a:endParaRPr lang="en-US" dirty="0"/>
          </a:p>
          <a:p>
            <a:r>
              <a:rPr lang="en-US" dirty="0" err="1"/>
              <a:t>Ebenso</a:t>
            </a:r>
            <a:r>
              <a:rPr lang="en-US" dirty="0"/>
              <a:t> </a:t>
            </a:r>
            <a:r>
              <a:rPr lang="en-US" dirty="0" err="1"/>
              <a:t>sollte</a:t>
            </a:r>
            <a:r>
              <a:rPr lang="en-US" dirty="0"/>
              <a:t> an der </a:t>
            </a:r>
            <a:r>
              <a:rPr lang="en-US" dirty="0" err="1"/>
              <a:t>amerikanisch-mexikanischen</a:t>
            </a:r>
            <a:r>
              <a:rPr lang="en-US" dirty="0"/>
              <a:t> </a:t>
            </a:r>
            <a:r>
              <a:rPr lang="en-US" dirty="0" err="1"/>
              <a:t>Grenze</a:t>
            </a:r>
            <a:r>
              <a:rPr lang="en-US" dirty="0"/>
              <a:t> </a:t>
            </a:r>
            <a:r>
              <a:rPr lang="en-US" dirty="0" err="1"/>
              <a:t>eine</a:t>
            </a:r>
            <a:r>
              <a:rPr lang="en-US" dirty="0"/>
              <a:t> </a:t>
            </a:r>
            <a:r>
              <a:rPr lang="en-US" dirty="0" err="1"/>
              <a:t>bilderkennende</a:t>
            </a:r>
            <a:r>
              <a:rPr lang="en-US" dirty="0"/>
              <a:t> KI </a:t>
            </a:r>
            <a:r>
              <a:rPr lang="en-US" dirty="0" err="1"/>
              <a:t>entscheiden</a:t>
            </a:r>
            <a:r>
              <a:rPr lang="en-US" dirty="0"/>
              <a:t>, </a:t>
            </a:r>
            <a:r>
              <a:rPr lang="en-US" dirty="0" err="1"/>
              <a:t>ob</a:t>
            </a:r>
            <a:r>
              <a:rPr lang="en-US" dirty="0"/>
              <a:t> </a:t>
            </a:r>
            <a:r>
              <a:rPr lang="en-US" dirty="0" err="1"/>
              <a:t>sich</a:t>
            </a:r>
            <a:r>
              <a:rPr lang="en-US" dirty="0"/>
              <a:t> </a:t>
            </a:r>
            <a:r>
              <a:rPr lang="en-US" dirty="0" err="1"/>
              <a:t>ein</a:t>
            </a:r>
            <a:r>
              <a:rPr lang="en-US" dirty="0"/>
              <a:t> </a:t>
            </a:r>
            <a:r>
              <a:rPr lang="en-US" dirty="0" err="1"/>
              <a:t>militärisches</a:t>
            </a:r>
            <a:r>
              <a:rPr lang="en-US" dirty="0"/>
              <a:t>, </a:t>
            </a:r>
            <a:r>
              <a:rPr lang="en-US" dirty="0" err="1"/>
              <a:t>oder</a:t>
            </a:r>
            <a:r>
              <a:rPr lang="en-US" dirty="0"/>
              <a:t> </a:t>
            </a:r>
            <a:r>
              <a:rPr lang="en-US" dirty="0" err="1"/>
              <a:t>ein</a:t>
            </a:r>
            <a:r>
              <a:rPr lang="en-US" dirty="0"/>
              <a:t> </a:t>
            </a:r>
            <a:r>
              <a:rPr lang="en-US" dirty="0" err="1"/>
              <a:t>ziviles</a:t>
            </a:r>
            <a:r>
              <a:rPr lang="en-US" dirty="0"/>
              <a:t> </a:t>
            </a:r>
            <a:r>
              <a:rPr lang="en-US" dirty="0" err="1"/>
              <a:t>Fahrzeug</a:t>
            </a:r>
            <a:r>
              <a:rPr lang="en-US" dirty="0"/>
              <a:t> </a:t>
            </a:r>
            <a:r>
              <a:rPr lang="en-US" dirty="0" err="1"/>
              <a:t>nähert</a:t>
            </a:r>
            <a:r>
              <a:rPr lang="en-US" dirty="0"/>
              <a:t>. Hier </a:t>
            </a:r>
            <a:r>
              <a:rPr lang="en-US" dirty="0" err="1"/>
              <a:t>waren</a:t>
            </a:r>
            <a:r>
              <a:rPr lang="en-US" dirty="0"/>
              <a:t> </a:t>
            </a:r>
            <a:r>
              <a:rPr lang="en-US" dirty="0" err="1"/>
              <a:t>bei</a:t>
            </a:r>
            <a:r>
              <a:rPr lang="en-US" dirty="0"/>
              <a:t> den </a:t>
            </a:r>
            <a:r>
              <a:rPr lang="en-US" dirty="0" err="1"/>
              <a:t>Trainingsdaten</a:t>
            </a:r>
            <a:r>
              <a:rPr lang="en-US" dirty="0"/>
              <a:t> die </a:t>
            </a:r>
            <a:r>
              <a:rPr lang="en-US" dirty="0" err="1"/>
              <a:t>Militärfahrzeuge</a:t>
            </a:r>
            <a:r>
              <a:rPr lang="en-US" dirty="0"/>
              <a:t> </a:t>
            </a:r>
            <a:r>
              <a:rPr lang="en-US" dirty="0" err="1"/>
              <a:t>im</a:t>
            </a:r>
            <a:r>
              <a:rPr lang="en-US" dirty="0"/>
              <a:t> </a:t>
            </a:r>
            <a:r>
              <a:rPr lang="en-US" dirty="0" err="1"/>
              <a:t>Dunklen</a:t>
            </a:r>
            <a:r>
              <a:rPr lang="en-US" dirty="0"/>
              <a:t> </a:t>
            </a:r>
            <a:r>
              <a:rPr lang="en-US" dirty="0" err="1"/>
              <a:t>oder</a:t>
            </a:r>
            <a:r>
              <a:rPr lang="en-US" dirty="0"/>
              <a:t> in der </a:t>
            </a:r>
            <a:r>
              <a:rPr lang="en-US" dirty="0" err="1"/>
              <a:t>Dämmerung</a:t>
            </a:r>
            <a:r>
              <a:rPr lang="en-US" dirty="0"/>
              <a:t> </a:t>
            </a:r>
            <a:r>
              <a:rPr lang="en-US" dirty="0" err="1"/>
              <a:t>abgebildet</a:t>
            </a:r>
            <a:r>
              <a:rPr lang="en-US" dirty="0"/>
              <a:t>. Die KI </a:t>
            </a:r>
            <a:r>
              <a:rPr lang="en-US" dirty="0" err="1"/>
              <a:t>musste</a:t>
            </a:r>
            <a:r>
              <a:rPr lang="en-US" dirty="0"/>
              <a:t> also </a:t>
            </a:r>
            <a:r>
              <a:rPr lang="en-US" dirty="0" err="1"/>
              <a:t>nur</a:t>
            </a:r>
            <a:r>
              <a:rPr lang="en-US" dirty="0"/>
              <a:t> hell/</a:t>
            </a:r>
            <a:r>
              <a:rPr lang="en-US" dirty="0" err="1"/>
              <a:t>dunkel</a:t>
            </a:r>
            <a:r>
              <a:rPr lang="en-US" dirty="0"/>
              <a:t> </a:t>
            </a:r>
            <a:r>
              <a:rPr lang="en-US" dirty="0" err="1"/>
              <a:t>unterscheiden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Textgenerierende</a:t>
            </a:r>
            <a:r>
              <a:rPr lang="en-US" dirty="0"/>
              <a:t> KI </a:t>
            </a:r>
            <a:r>
              <a:rPr lang="en-US" dirty="0" err="1"/>
              <a:t>wird</a:t>
            </a:r>
            <a:r>
              <a:rPr lang="en-US" dirty="0"/>
              <a:t> </a:t>
            </a:r>
            <a:r>
              <a:rPr lang="en-US" dirty="0" err="1"/>
              <a:t>trainiert</a:t>
            </a:r>
            <a:r>
              <a:rPr lang="en-US" dirty="0"/>
              <a:t> an </a:t>
            </a:r>
            <a:r>
              <a:rPr lang="en-US" dirty="0" err="1"/>
              <a:t>riesigen</a:t>
            </a:r>
            <a:r>
              <a:rPr lang="en-US" dirty="0"/>
              <a:t> </a:t>
            </a:r>
            <a:r>
              <a:rPr lang="en-US" dirty="0" err="1"/>
              <a:t>Textmengen</a:t>
            </a:r>
            <a:r>
              <a:rPr lang="en-US" dirty="0"/>
              <a:t>. </a:t>
            </a:r>
            <a:r>
              <a:rPr lang="en-US" dirty="0" err="1"/>
              <a:t>Im</a:t>
            </a:r>
            <a:r>
              <a:rPr lang="en-US" dirty="0"/>
              <a:t> </a:t>
            </a:r>
            <a:r>
              <a:rPr lang="en-US" dirty="0" err="1"/>
              <a:t>Ergebnis</a:t>
            </a:r>
            <a:r>
              <a:rPr lang="en-US" dirty="0"/>
              <a:t> </a:t>
            </a:r>
            <a:r>
              <a:rPr lang="en-US" dirty="0" err="1"/>
              <a:t>wird</a:t>
            </a:r>
            <a:r>
              <a:rPr lang="en-US" dirty="0"/>
              <a:t> die </a:t>
            </a:r>
            <a:r>
              <a:rPr lang="en-US" dirty="0" err="1"/>
              <a:t>Wahrscheinlichkeit</a:t>
            </a:r>
            <a:r>
              <a:rPr lang="en-US" dirty="0"/>
              <a:t> </a:t>
            </a:r>
            <a:r>
              <a:rPr lang="en-US" dirty="0" err="1"/>
              <a:t>ermittelt</a:t>
            </a:r>
            <a:r>
              <a:rPr lang="en-US" dirty="0"/>
              <a:t>, </a:t>
            </a:r>
            <a:r>
              <a:rPr lang="en-US" dirty="0" err="1"/>
              <a:t>dass</a:t>
            </a:r>
            <a:r>
              <a:rPr lang="en-US" dirty="0"/>
              <a:t> auf </a:t>
            </a:r>
            <a:r>
              <a:rPr lang="en-US" dirty="0" err="1"/>
              <a:t>ein</a:t>
            </a:r>
            <a:r>
              <a:rPr lang="en-US" dirty="0"/>
              <a:t> </a:t>
            </a:r>
            <a:r>
              <a:rPr lang="en-US" dirty="0" err="1"/>
              <a:t>bestimmtes</a:t>
            </a:r>
            <a:r>
              <a:rPr lang="en-US" dirty="0"/>
              <a:t> Wort (Token/</a:t>
            </a:r>
            <a:r>
              <a:rPr lang="en-US" dirty="0" err="1"/>
              <a:t>Wortfolge</a:t>
            </a:r>
            <a:r>
              <a:rPr lang="en-US" dirty="0"/>
              <a:t>) </a:t>
            </a:r>
            <a:r>
              <a:rPr lang="en-US" dirty="0" err="1"/>
              <a:t>ein</a:t>
            </a:r>
            <a:r>
              <a:rPr lang="en-US" dirty="0"/>
              <a:t> </a:t>
            </a:r>
            <a:r>
              <a:rPr lang="en-US" dirty="0" err="1"/>
              <a:t>anderes</a:t>
            </a:r>
            <a:r>
              <a:rPr lang="en-US" dirty="0"/>
              <a:t> (Wort/Token/</a:t>
            </a:r>
            <a:r>
              <a:rPr lang="en-US" dirty="0" err="1"/>
              <a:t>Wortfolge</a:t>
            </a:r>
            <a:r>
              <a:rPr lang="en-US" dirty="0"/>
              <a:t>) </a:t>
            </a:r>
            <a:r>
              <a:rPr lang="en-US" dirty="0" err="1"/>
              <a:t>folgt</a:t>
            </a:r>
            <a:r>
              <a:rPr lang="en-US" dirty="0"/>
              <a:t>. Man </a:t>
            </a:r>
            <a:r>
              <a:rPr lang="en-US" dirty="0" err="1"/>
              <a:t>kann</a:t>
            </a:r>
            <a:r>
              <a:rPr lang="en-US" dirty="0"/>
              <a:t> </a:t>
            </a:r>
            <a:r>
              <a:rPr lang="en-US" dirty="0" err="1"/>
              <a:t>sich</a:t>
            </a:r>
            <a:r>
              <a:rPr lang="en-US" dirty="0"/>
              <a:t> </a:t>
            </a:r>
            <a:r>
              <a:rPr lang="en-US" dirty="0" err="1"/>
              <a:t>sicherlich</a:t>
            </a:r>
            <a:r>
              <a:rPr lang="en-US" dirty="0"/>
              <a:t> </a:t>
            </a:r>
            <a:r>
              <a:rPr lang="en-US" dirty="0" err="1"/>
              <a:t>vorstellen</a:t>
            </a:r>
            <a:r>
              <a:rPr lang="en-US" dirty="0"/>
              <a:t>, </a:t>
            </a:r>
            <a:r>
              <a:rPr lang="en-US" dirty="0" err="1"/>
              <a:t>dass</a:t>
            </a:r>
            <a:r>
              <a:rPr lang="en-US" dirty="0"/>
              <a:t> </a:t>
            </a:r>
            <a:r>
              <a:rPr lang="en-US" dirty="0" err="1"/>
              <a:t>eine</a:t>
            </a:r>
            <a:r>
              <a:rPr lang="en-US" dirty="0"/>
              <a:t> </a:t>
            </a:r>
            <a:r>
              <a:rPr lang="en-US" dirty="0" err="1"/>
              <a:t>Tabelle</a:t>
            </a:r>
            <a:r>
              <a:rPr lang="en-US" dirty="0"/>
              <a:t> </a:t>
            </a:r>
            <a:r>
              <a:rPr lang="en-US" dirty="0" err="1"/>
              <a:t>wie</a:t>
            </a:r>
            <a:r>
              <a:rPr lang="en-US" dirty="0"/>
              <a:t> </a:t>
            </a:r>
            <a:r>
              <a:rPr lang="en-US" dirty="0" err="1"/>
              <a:t>hier</a:t>
            </a:r>
            <a:r>
              <a:rPr lang="en-US" dirty="0"/>
              <a:t> </a:t>
            </a:r>
            <a:r>
              <a:rPr lang="en-US" dirty="0" err="1"/>
              <a:t>gezeigt</a:t>
            </a:r>
            <a:r>
              <a:rPr lang="en-US" dirty="0"/>
              <a:t> für alle (!) </a:t>
            </a:r>
            <a:r>
              <a:rPr lang="en-US" dirty="0" err="1"/>
              <a:t>möglichen</a:t>
            </a:r>
            <a:r>
              <a:rPr lang="en-US" dirty="0"/>
              <a:t> </a:t>
            </a:r>
            <a:r>
              <a:rPr lang="en-US" dirty="0" err="1"/>
              <a:t>Worte</a:t>
            </a:r>
            <a:r>
              <a:rPr lang="en-US" dirty="0"/>
              <a:t>/Token </a:t>
            </a:r>
            <a:r>
              <a:rPr lang="en-US" dirty="0" err="1"/>
              <a:t>sehr</a:t>
            </a:r>
            <a:r>
              <a:rPr lang="en-US" dirty="0"/>
              <a:t> schnell </a:t>
            </a:r>
            <a:r>
              <a:rPr lang="en-US" dirty="0" err="1"/>
              <a:t>sehr</a:t>
            </a:r>
            <a:r>
              <a:rPr lang="en-US" dirty="0"/>
              <a:t> </a:t>
            </a:r>
            <a:r>
              <a:rPr lang="en-US" dirty="0" err="1"/>
              <a:t>groß</a:t>
            </a:r>
            <a:r>
              <a:rPr lang="en-US" dirty="0"/>
              <a:t> </a:t>
            </a:r>
            <a:r>
              <a:rPr lang="en-US" dirty="0" err="1"/>
              <a:t>wird</a:t>
            </a:r>
            <a:r>
              <a:rPr lang="en-US" dirty="0"/>
              <a:t>. </a:t>
            </a:r>
            <a:r>
              <a:rPr lang="en-US" dirty="0" err="1"/>
              <a:t>Deshalb</a:t>
            </a:r>
            <a:r>
              <a:rPr lang="en-US" dirty="0"/>
              <a:t> </a:t>
            </a:r>
            <a:r>
              <a:rPr lang="en-US" dirty="0" err="1"/>
              <a:t>werden</a:t>
            </a:r>
            <a:r>
              <a:rPr lang="en-US" dirty="0"/>
              <a:t> in der Black Box </a:t>
            </a:r>
            <a:r>
              <a:rPr lang="en-US" dirty="0" err="1"/>
              <a:t>verschiedene</a:t>
            </a:r>
            <a:r>
              <a:rPr lang="en-US" dirty="0"/>
              <a:t> </a:t>
            </a:r>
            <a:r>
              <a:rPr lang="en-US" dirty="0" err="1"/>
              <a:t>strukturelle</a:t>
            </a:r>
            <a:r>
              <a:rPr lang="en-US" dirty="0"/>
              <a:t> </a:t>
            </a:r>
            <a:r>
              <a:rPr lang="en-US" dirty="0" err="1"/>
              <a:t>Vereinfachungen</a:t>
            </a:r>
            <a:r>
              <a:rPr lang="en-US" dirty="0"/>
              <a:t> </a:t>
            </a:r>
            <a:r>
              <a:rPr lang="en-US" dirty="0" err="1"/>
              <a:t>angenommen</a:t>
            </a:r>
            <a:r>
              <a:rPr lang="en-US" dirty="0"/>
              <a:t>. Das </a:t>
            </a:r>
            <a:r>
              <a:rPr lang="en-US" dirty="0" err="1"/>
              <a:t>geht</a:t>
            </a:r>
            <a:r>
              <a:rPr lang="en-US" dirty="0"/>
              <a:t> </a:t>
            </a:r>
            <a:r>
              <a:rPr lang="en-US" dirty="0" err="1"/>
              <a:t>jedoch</a:t>
            </a:r>
            <a:r>
              <a:rPr lang="en-US" dirty="0"/>
              <a:t> </a:t>
            </a:r>
            <a:r>
              <a:rPr lang="en-US" dirty="0" err="1"/>
              <a:t>zu</a:t>
            </a:r>
            <a:r>
              <a:rPr lang="en-US" dirty="0"/>
              <a:t> </a:t>
            </a:r>
            <a:r>
              <a:rPr lang="en-US" dirty="0" err="1"/>
              <a:t>sehr</a:t>
            </a:r>
            <a:r>
              <a:rPr lang="en-US" dirty="0"/>
              <a:t> in die </a:t>
            </a:r>
            <a:r>
              <a:rPr lang="en-US" dirty="0" err="1"/>
              <a:t>Tiefe</a:t>
            </a:r>
            <a:r>
              <a:rPr lang="en-US" dirty="0"/>
              <a:t>, es </a:t>
            </a:r>
            <a:r>
              <a:rPr lang="en-US" dirty="0" err="1"/>
              <a:t>ist</a:t>
            </a:r>
            <a:r>
              <a:rPr lang="en-US" dirty="0"/>
              <a:t> </a:t>
            </a:r>
            <a:r>
              <a:rPr lang="en-US" dirty="0" err="1"/>
              <a:t>jedoch</a:t>
            </a:r>
            <a:r>
              <a:rPr lang="en-US" dirty="0"/>
              <a:t> </a:t>
            </a:r>
            <a:r>
              <a:rPr lang="en-US" dirty="0" err="1"/>
              <a:t>sicher</a:t>
            </a:r>
            <a:r>
              <a:rPr lang="en-US" dirty="0"/>
              <a:t> </a:t>
            </a:r>
            <a:r>
              <a:rPr lang="en-US" dirty="0" err="1"/>
              <a:t>erkennbar</a:t>
            </a:r>
            <a:r>
              <a:rPr lang="en-US" dirty="0"/>
              <a:t>, </a:t>
            </a:r>
            <a:r>
              <a:rPr lang="en-US" dirty="0" err="1"/>
              <a:t>dass</a:t>
            </a:r>
            <a:r>
              <a:rPr lang="en-US" dirty="0"/>
              <a:t> </a:t>
            </a:r>
            <a:r>
              <a:rPr lang="en-US" dirty="0" err="1"/>
              <a:t>bei</a:t>
            </a:r>
            <a:r>
              <a:rPr lang="en-US" dirty="0"/>
              <a:t> </a:t>
            </a:r>
            <a:r>
              <a:rPr lang="en-US" dirty="0" err="1"/>
              <a:t>sehr</a:t>
            </a:r>
            <a:r>
              <a:rPr lang="en-US" dirty="0"/>
              <a:t> </a:t>
            </a:r>
            <a:r>
              <a:rPr lang="en-US" dirty="0" err="1"/>
              <a:t>großen</a:t>
            </a:r>
            <a:r>
              <a:rPr lang="en-US" dirty="0"/>
              <a:t> </a:t>
            </a:r>
            <a:r>
              <a:rPr lang="en-US" dirty="0" err="1"/>
              <a:t>Textmengen</a:t>
            </a:r>
            <a:r>
              <a:rPr lang="en-US" dirty="0"/>
              <a:t> (</a:t>
            </a:r>
            <a:r>
              <a:rPr lang="en-US" dirty="0" err="1"/>
              <a:t>unter</a:t>
            </a:r>
            <a:r>
              <a:rPr lang="en-US" dirty="0"/>
              <a:t> </a:t>
            </a:r>
            <a:r>
              <a:rPr lang="en-US" dirty="0" err="1"/>
              <a:t>anderem</a:t>
            </a:r>
            <a:r>
              <a:rPr lang="en-US" dirty="0"/>
              <a:t> das </a:t>
            </a:r>
            <a:r>
              <a:rPr lang="en-US" dirty="0" err="1"/>
              <a:t>gesamte</a:t>
            </a:r>
            <a:r>
              <a:rPr lang="en-US" dirty="0"/>
              <a:t> Internet!) </a:t>
            </a:r>
            <a:r>
              <a:rPr lang="en-US" dirty="0" err="1"/>
              <a:t>ein</a:t>
            </a:r>
            <a:r>
              <a:rPr lang="en-US" dirty="0"/>
              <a:t> </a:t>
            </a:r>
            <a:r>
              <a:rPr lang="en-US" dirty="0" err="1"/>
              <a:t>riesiger</a:t>
            </a:r>
            <a:r>
              <a:rPr lang="en-US" dirty="0"/>
              <a:t> </a:t>
            </a:r>
            <a:r>
              <a:rPr lang="en-US" dirty="0" err="1"/>
              <a:t>Rechenaufwand</a:t>
            </a:r>
            <a:r>
              <a:rPr lang="en-US" dirty="0"/>
              <a:t> </a:t>
            </a:r>
            <a:r>
              <a:rPr lang="en-US" dirty="0" err="1"/>
              <a:t>zu</a:t>
            </a:r>
            <a:r>
              <a:rPr lang="en-US" dirty="0"/>
              <a:t> </a:t>
            </a:r>
            <a:r>
              <a:rPr lang="en-US" dirty="0" err="1"/>
              <a:t>bewältigen</a:t>
            </a:r>
            <a:r>
              <a:rPr lang="en-US" dirty="0"/>
              <a:t> </a:t>
            </a:r>
            <a:r>
              <a:rPr lang="en-US" dirty="0" err="1"/>
              <a:t>ist</a:t>
            </a:r>
            <a:r>
              <a:rPr lang="en-US" dirty="0"/>
              <a:t>.</a:t>
            </a:r>
          </a:p>
          <a:p>
            <a:endParaRPr lang="en-US" dirty="0"/>
          </a:p>
          <a:p>
            <a:r>
              <a:rPr lang="en-US" dirty="0" err="1"/>
              <a:t>Deutlich</a:t>
            </a:r>
            <a:r>
              <a:rPr lang="en-US" dirty="0"/>
              <a:t> </a:t>
            </a:r>
            <a:r>
              <a:rPr lang="en-US" dirty="0" err="1"/>
              <a:t>wird</a:t>
            </a:r>
            <a:r>
              <a:rPr lang="en-US" dirty="0"/>
              <a:t>: Wenn </a:t>
            </a:r>
            <a:r>
              <a:rPr lang="en-US" dirty="0" err="1"/>
              <a:t>eine</a:t>
            </a:r>
            <a:r>
              <a:rPr lang="en-US" dirty="0"/>
              <a:t> Frage </a:t>
            </a:r>
            <a:r>
              <a:rPr lang="en-US" dirty="0" err="1"/>
              <a:t>unsinnig</a:t>
            </a:r>
            <a:r>
              <a:rPr lang="en-US" dirty="0"/>
              <a:t> </a:t>
            </a:r>
            <a:r>
              <a:rPr lang="en-US" dirty="0" err="1"/>
              <a:t>ist</a:t>
            </a:r>
            <a:r>
              <a:rPr lang="en-US" dirty="0"/>
              <a:t> (Wie </a:t>
            </a:r>
            <a:r>
              <a:rPr lang="en-US" dirty="0" err="1"/>
              <a:t>gesund</a:t>
            </a:r>
            <a:r>
              <a:rPr lang="en-US" dirty="0"/>
              <a:t> </a:t>
            </a:r>
            <a:r>
              <a:rPr lang="en-US" dirty="0" err="1"/>
              <a:t>ist</a:t>
            </a:r>
            <a:r>
              <a:rPr lang="en-US" dirty="0"/>
              <a:t> </a:t>
            </a:r>
            <a:r>
              <a:rPr lang="en-US" dirty="0" err="1"/>
              <a:t>Straußenmilch</a:t>
            </a:r>
            <a:r>
              <a:rPr lang="en-US" dirty="0"/>
              <a:t>), </a:t>
            </a:r>
            <a:r>
              <a:rPr lang="en-US" dirty="0" err="1"/>
              <a:t>dann</a:t>
            </a:r>
            <a:r>
              <a:rPr lang="en-US" dirty="0"/>
              <a:t> </a:t>
            </a:r>
            <a:r>
              <a:rPr lang="en-US" dirty="0" err="1"/>
              <a:t>gibt</a:t>
            </a:r>
            <a:r>
              <a:rPr lang="en-US" dirty="0"/>
              <a:t> es </a:t>
            </a:r>
            <a:r>
              <a:rPr lang="en-US" dirty="0" err="1"/>
              <a:t>eine</a:t>
            </a:r>
            <a:r>
              <a:rPr lang="en-US" dirty="0"/>
              <a:t> </a:t>
            </a:r>
            <a:r>
              <a:rPr lang="en-US" dirty="0" err="1"/>
              <a:t>statistische</a:t>
            </a:r>
            <a:r>
              <a:rPr lang="en-US" dirty="0"/>
              <a:t> </a:t>
            </a:r>
            <a:r>
              <a:rPr lang="en-US" dirty="0" err="1"/>
              <a:t>Wortfolge</a:t>
            </a:r>
            <a:r>
              <a:rPr lang="en-US" dirty="0"/>
              <a:t> </a:t>
            </a:r>
            <a:r>
              <a:rPr lang="en-US" dirty="0" err="1"/>
              <a:t>als</a:t>
            </a:r>
            <a:r>
              <a:rPr lang="en-US" dirty="0"/>
              <a:t> </a:t>
            </a:r>
            <a:r>
              <a:rPr lang="en-US" dirty="0" err="1"/>
              <a:t>Antwort</a:t>
            </a:r>
            <a:r>
              <a:rPr lang="en-US" dirty="0"/>
              <a:t> auf </a:t>
            </a:r>
            <a:r>
              <a:rPr lang="en-US" dirty="0" err="1"/>
              <a:t>diese</a:t>
            </a:r>
            <a:r>
              <a:rPr lang="en-US" dirty="0"/>
              <a:t> Frage! </a:t>
            </a:r>
          </a:p>
          <a:p>
            <a:endParaRPr lang="en-US" dirty="0"/>
          </a:p>
          <a:p>
            <a:r>
              <a:rPr lang="en-US" dirty="0"/>
              <a:t>Thema „heat“ (</a:t>
            </a:r>
            <a:r>
              <a:rPr lang="en-US" dirty="0" err="1"/>
              <a:t>oder</a:t>
            </a:r>
            <a:r>
              <a:rPr lang="en-US" dirty="0"/>
              <a:t> </a:t>
            </a:r>
            <a:r>
              <a:rPr lang="en-US" dirty="0" err="1"/>
              <a:t>andere</a:t>
            </a:r>
            <a:r>
              <a:rPr lang="en-US" dirty="0"/>
              <a:t> </a:t>
            </a:r>
            <a:r>
              <a:rPr lang="en-US" dirty="0" err="1"/>
              <a:t>Begriffe</a:t>
            </a:r>
            <a:r>
              <a:rPr lang="en-US" dirty="0"/>
              <a:t>): Wenn das Modell </a:t>
            </a:r>
            <a:r>
              <a:rPr lang="en-US" dirty="0" err="1"/>
              <a:t>wie</a:t>
            </a:r>
            <a:r>
              <a:rPr lang="en-US" dirty="0"/>
              <a:t> </a:t>
            </a:r>
            <a:r>
              <a:rPr lang="en-US" dirty="0" err="1"/>
              <a:t>z.B.</a:t>
            </a:r>
            <a:r>
              <a:rPr lang="en-US" dirty="0"/>
              <a:t> </a:t>
            </a:r>
            <a:r>
              <a:rPr lang="en-US" dirty="0" err="1"/>
              <a:t>im</a:t>
            </a:r>
            <a:r>
              <a:rPr lang="en-US" dirty="0"/>
              <a:t> Handy immer </a:t>
            </a:r>
            <a:r>
              <a:rPr lang="en-US" dirty="0" err="1"/>
              <a:t>nur</a:t>
            </a:r>
            <a:r>
              <a:rPr lang="en-US" dirty="0"/>
              <a:t> die </a:t>
            </a:r>
            <a:r>
              <a:rPr lang="en-US" dirty="0" err="1"/>
              <a:t>statistisch</a:t>
            </a:r>
            <a:r>
              <a:rPr lang="en-US" dirty="0"/>
              <a:t> </a:t>
            </a:r>
            <a:r>
              <a:rPr lang="en-US" dirty="0" err="1"/>
              <a:t>wahrscheinlichste</a:t>
            </a:r>
            <a:r>
              <a:rPr lang="en-US" dirty="0"/>
              <a:t> Option </a:t>
            </a:r>
            <a:r>
              <a:rPr lang="en-US" dirty="0" err="1"/>
              <a:t>zur</a:t>
            </a:r>
            <a:r>
              <a:rPr lang="en-US" dirty="0"/>
              <a:t> </a:t>
            </a:r>
            <a:r>
              <a:rPr lang="en-US" dirty="0" err="1"/>
              <a:t>Weiterführung</a:t>
            </a:r>
            <a:r>
              <a:rPr lang="en-US" dirty="0"/>
              <a:t> des </a:t>
            </a:r>
            <a:r>
              <a:rPr lang="en-US" dirty="0" err="1"/>
              <a:t>Textes</a:t>
            </a:r>
            <a:r>
              <a:rPr lang="en-US" dirty="0"/>
              <a:t> </a:t>
            </a:r>
            <a:r>
              <a:rPr lang="en-US" dirty="0" err="1"/>
              <a:t>auswählt</a:t>
            </a:r>
            <a:r>
              <a:rPr lang="en-US" dirty="0"/>
              <a:t>, </a:t>
            </a:r>
            <a:r>
              <a:rPr lang="en-US" dirty="0" err="1"/>
              <a:t>entstehen</a:t>
            </a:r>
            <a:r>
              <a:rPr lang="en-US" dirty="0"/>
              <a:t> </a:t>
            </a:r>
            <a:r>
              <a:rPr lang="en-US" dirty="0" err="1"/>
              <a:t>sehr</a:t>
            </a:r>
            <a:r>
              <a:rPr lang="en-US" dirty="0"/>
              <a:t> „</a:t>
            </a:r>
            <a:r>
              <a:rPr lang="en-US" dirty="0" err="1"/>
              <a:t>kalte</a:t>
            </a:r>
            <a:r>
              <a:rPr lang="en-US" dirty="0"/>
              <a:t>“ und </a:t>
            </a:r>
            <a:r>
              <a:rPr lang="en-US" dirty="0" err="1"/>
              <a:t>unmenschlich</a:t>
            </a:r>
            <a:r>
              <a:rPr lang="en-US" dirty="0"/>
              <a:t> </a:t>
            </a:r>
            <a:r>
              <a:rPr lang="en-US" dirty="0" err="1"/>
              <a:t>klingende</a:t>
            </a:r>
            <a:r>
              <a:rPr lang="en-US" dirty="0"/>
              <a:t> </a:t>
            </a:r>
            <a:r>
              <a:rPr lang="en-US" dirty="0" err="1"/>
              <a:t>Sätze</a:t>
            </a:r>
            <a:r>
              <a:rPr lang="en-US" dirty="0"/>
              <a:t>. Die </a:t>
            </a:r>
            <a:r>
              <a:rPr lang="en-US" dirty="0" err="1"/>
              <a:t>Entwickler</a:t>
            </a:r>
            <a:r>
              <a:rPr lang="en-US" dirty="0"/>
              <a:t> </a:t>
            </a:r>
            <a:r>
              <a:rPr lang="en-US" dirty="0" err="1"/>
              <a:t>drehen</a:t>
            </a:r>
            <a:r>
              <a:rPr lang="en-US" dirty="0"/>
              <a:t> </a:t>
            </a:r>
            <a:r>
              <a:rPr lang="en-US" dirty="0" err="1"/>
              <a:t>deshalb</a:t>
            </a:r>
            <a:r>
              <a:rPr lang="en-US" dirty="0"/>
              <a:t> an </a:t>
            </a:r>
            <a:r>
              <a:rPr lang="en-US" dirty="0" err="1"/>
              <a:t>einer</a:t>
            </a:r>
            <a:r>
              <a:rPr lang="en-US" dirty="0"/>
              <a:t> </a:t>
            </a:r>
            <a:r>
              <a:rPr lang="en-US" dirty="0" err="1"/>
              <a:t>Schraube</a:t>
            </a:r>
            <a:r>
              <a:rPr lang="en-US" dirty="0"/>
              <a:t>, die </a:t>
            </a:r>
            <a:r>
              <a:rPr lang="en-US" dirty="0" err="1"/>
              <a:t>mehr</a:t>
            </a:r>
            <a:r>
              <a:rPr lang="en-US" dirty="0"/>
              <a:t> </a:t>
            </a:r>
            <a:r>
              <a:rPr lang="en-US" dirty="0" err="1"/>
              <a:t>oder</a:t>
            </a:r>
            <a:r>
              <a:rPr lang="en-US" dirty="0"/>
              <a:t> </a:t>
            </a:r>
            <a:r>
              <a:rPr lang="en-US" dirty="0" err="1"/>
              <a:t>weniger</a:t>
            </a:r>
            <a:r>
              <a:rPr lang="en-US" dirty="0"/>
              <a:t> </a:t>
            </a:r>
            <a:r>
              <a:rPr lang="en-US" dirty="0" err="1"/>
              <a:t>Unschärfe</a:t>
            </a:r>
            <a:r>
              <a:rPr lang="en-US" dirty="0"/>
              <a:t> </a:t>
            </a:r>
            <a:r>
              <a:rPr lang="en-US" dirty="0" err="1"/>
              <a:t>einführt</a:t>
            </a:r>
            <a:r>
              <a:rPr lang="en-US" dirty="0"/>
              <a:t> („Temperature“ </a:t>
            </a:r>
            <a:r>
              <a:rPr lang="en-US" dirty="0" err="1"/>
              <a:t>oder</a:t>
            </a:r>
            <a:r>
              <a:rPr lang="en-US" dirty="0"/>
              <a:t> „heat“). Auch </a:t>
            </a:r>
            <a:r>
              <a:rPr lang="en-US" dirty="0" err="1"/>
              <a:t>diese</a:t>
            </a:r>
            <a:r>
              <a:rPr lang="en-US" dirty="0"/>
              <a:t> </a:t>
            </a:r>
            <a:r>
              <a:rPr lang="en-US" dirty="0" err="1"/>
              <a:t>Schraube</a:t>
            </a:r>
            <a:r>
              <a:rPr lang="en-US" dirty="0"/>
              <a:t> </a:t>
            </a:r>
            <a:r>
              <a:rPr lang="en-US" dirty="0" err="1"/>
              <a:t>führt</a:t>
            </a:r>
            <a:r>
              <a:rPr lang="en-US" dirty="0"/>
              <a:t> </a:t>
            </a:r>
            <a:r>
              <a:rPr lang="en-US" dirty="0" err="1"/>
              <a:t>zu</a:t>
            </a:r>
            <a:r>
              <a:rPr lang="en-US" dirty="0"/>
              <a:t> „</a:t>
            </a:r>
            <a:r>
              <a:rPr lang="en-US" dirty="0" err="1"/>
              <a:t>Fantasieergebnissen</a:t>
            </a:r>
            <a:r>
              <a:rPr lang="en-US" dirty="0"/>
              <a:t>.“</a:t>
            </a:r>
          </a:p>
          <a:p>
            <a:endParaRPr lang="en-US" dirty="0"/>
          </a:p>
          <a:p>
            <a:r>
              <a:rPr lang="en-US" dirty="0"/>
              <a:t>Es </a:t>
            </a:r>
            <a:r>
              <a:rPr lang="en-US" dirty="0" err="1"/>
              <a:t>ist</a:t>
            </a:r>
            <a:r>
              <a:rPr lang="en-US" dirty="0"/>
              <a:t> in der Forschung </a:t>
            </a:r>
            <a:r>
              <a:rPr lang="en-US" dirty="0" err="1"/>
              <a:t>noch</a:t>
            </a:r>
            <a:r>
              <a:rPr lang="en-US" dirty="0"/>
              <a:t> </a:t>
            </a:r>
            <a:r>
              <a:rPr lang="en-US" dirty="0" err="1"/>
              <a:t>völlig</a:t>
            </a:r>
            <a:r>
              <a:rPr lang="en-US" dirty="0"/>
              <a:t> </a:t>
            </a:r>
            <a:r>
              <a:rPr lang="en-US" dirty="0" err="1"/>
              <a:t>umstritten</a:t>
            </a:r>
            <a:r>
              <a:rPr lang="en-US" dirty="0"/>
              <a:t>, </a:t>
            </a:r>
            <a:r>
              <a:rPr lang="en-US" dirty="0" err="1"/>
              <a:t>ob</a:t>
            </a:r>
            <a:r>
              <a:rPr lang="en-US" dirty="0"/>
              <a:t> die Fantasie und Fehler </a:t>
            </a:r>
            <a:r>
              <a:rPr lang="en-US" dirty="0" err="1"/>
              <a:t>mit</a:t>
            </a:r>
            <a:r>
              <a:rPr lang="en-US" dirty="0"/>
              <a:t> immer </a:t>
            </a:r>
            <a:r>
              <a:rPr lang="en-US" dirty="0" err="1"/>
              <a:t>größeren</a:t>
            </a:r>
            <a:r>
              <a:rPr lang="en-US" dirty="0"/>
              <a:t> </a:t>
            </a:r>
            <a:r>
              <a:rPr lang="en-US" dirty="0" err="1"/>
              <a:t>Modellen</a:t>
            </a:r>
            <a:r>
              <a:rPr lang="en-US" dirty="0"/>
              <a:t> </a:t>
            </a:r>
            <a:r>
              <a:rPr lang="en-US" dirty="0" err="1"/>
              <a:t>verschwinden</a:t>
            </a:r>
            <a:r>
              <a:rPr lang="en-US" dirty="0"/>
              <a:t> </a:t>
            </a:r>
            <a:r>
              <a:rPr lang="en-US" dirty="0" err="1"/>
              <a:t>werden</a:t>
            </a:r>
            <a:r>
              <a:rPr lang="en-US" dirty="0"/>
              <a:t>, </a:t>
            </a:r>
            <a:r>
              <a:rPr lang="en-US" dirty="0" err="1"/>
              <a:t>oder</a:t>
            </a:r>
            <a:r>
              <a:rPr lang="en-US" dirty="0"/>
              <a:t> </a:t>
            </a:r>
            <a:r>
              <a:rPr lang="en-US" dirty="0" err="1"/>
              <a:t>ob</a:t>
            </a:r>
            <a:r>
              <a:rPr lang="en-US" dirty="0"/>
              <a:t> </a:t>
            </a:r>
            <a:r>
              <a:rPr lang="en-US" dirty="0" err="1"/>
              <a:t>sie</a:t>
            </a:r>
            <a:r>
              <a:rPr lang="en-US" dirty="0"/>
              <a:t> </a:t>
            </a:r>
            <a:r>
              <a:rPr lang="en-US" dirty="0" err="1"/>
              <a:t>zwangsläufig</a:t>
            </a:r>
            <a:r>
              <a:rPr lang="en-US" dirty="0"/>
              <a:t> in </a:t>
            </a:r>
            <a:r>
              <a:rPr lang="en-US" dirty="0" err="1"/>
              <a:t>solchen</a:t>
            </a:r>
            <a:r>
              <a:rPr lang="en-US" dirty="0"/>
              <a:t> </a:t>
            </a:r>
            <a:r>
              <a:rPr lang="en-US" dirty="0" err="1"/>
              <a:t>Systemen</a:t>
            </a:r>
            <a:r>
              <a:rPr lang="en-US" dirty="0"/>
              <a:t> </a:t>
            </a:r>
            <a:r>
              <a:rPr lang="en-US" dirty="0" err="1"/>
              <a:t>auftauchen</a:t>
            </a:r>
            <a:r>
              <a:rPr lang="en-US" dirty="0"/>
              <a:t> </a:t>
            </a:r>
            <a:r>
              <a:rPr lang="en-US" dirty="0" err="1"/>
              <a:t>müssen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ctr"/>
            <a:r>
              <a:rPr lang="en-US" dirty="0" err="1"/>
              <a:t>SoekiaGPT</a:t>
            </a:r>
            <a:r>
              <a:rPr lang="en-US" dirty="0"/>
              <a:t> </a:t>
            </a:r>
            <a:r>
              <a:rPr lang="en-US" dirty="0" err="1"/>
              <a:t>basiert</a:t>
            </a:r>
            <a:r>
              <a:rPr lang="en-US" dirty="0"/>
              <a:t> auf Ideen von Michael Hielscher und Werner Hartmann und </a:t>
            </a:r>
            <a:r>
              <a:rPr lang="en-US" dirty="0" err="1"/>
              <a:t>entstand</a:t>
            </a:r>
            <a:r>
              <a:rPr lang="en-US" dirty="0"/>
              <a:t> </a:t>
            </a:r>
            <a:r>
              <a:rPr lang="en-US" dirty="0" err="1"/>
              <a:t>u.a.</a:t>
            </a:r>
            <a:r>
              <a:rPr lang="en-US" dirty="0"/>
              <a:t> </a:t>
            </a:r>
            <a:r>
              <a:rPr lang="en-US" dirty="0" err="1"/>
              <a:t>aus</a:t>
            </a:r>
            <a:r>
              <a:rPr lang="en-US" dirty="0"/>
              <a:t> dem </a:t>
            </a:r>
            <a:r>
              <a:rPr lang="en-US" dirty="0" err="1"/>
              <a:t>Austausch</a:t>
            </a:r>
            <a:r>
              <a:rPr lang="en-US" dirty="0"/>
              <a:t> an den </a:t>
            </a:r>
            <a:r>
              <a:rPr lang="en-US" dirty="0" err="1"/>
              <a:t>Fachdidaktischen</a:t>
            </a:r>
            <a:r>
              <a:rPr lang="en-US" dirty="0"/>
              <a:t> </a:t>
            </a:r>
            <a:r>
              <a:rPr lang="en-US" dirty="0" err="1"/>
              <a:t>Gespräche</a:t>
            </a:r>
            <a:r>
              <a:rPr lang="en-US" dirty="0"/>
              <a:t> der GI in </a:t>
            </a:r>
            <a:r>
              <a:rPr lang="en-US" dirty="0" err="1"/>
              <a:t>Königstein</a:t>
            </a:r>
            <a:r>
              <a:rPr lang="en-US" dirty="0"/>
              <a:t>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FDEA-2224-E831-2178-12FF5D93E4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5439E-FFB0-AFB7-BBB8-8D96C3E03A5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8B681FA-3448-7AE9-E296-E0BF53BE98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D6E35EE-C896-A9DD-BB90-006D041C89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921EF4-A8E4-D373-C1AD-7B2D842DA5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CFE87346-B4BE-7C77-F2D4-9F9E9F8226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C1819A5-06FA-F161-92D6-EB2BC03052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34360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07B6-A9A4-6F95-E892-C2F1087D1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0F4A5-6D14-9142-CCA8-C6311E0C6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102DE-03F7-67FF-87BA-8D68E7088B7A}"/>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1ECA9418-28DE-97B2-ACB9-38952D2DCEFF}"/>
              </a:ext>
            </a:extLst>
          </p:cNvPr>
          <p:cNvSpPr>
            <a:spLocks noGrp="1"/>
          </p:cNvSpPr>
          <p:nvPr>
            <p:ph type="sldNum" sz="quarter" idx="5"/>
          </p:nvPr>
        </p:nvSpPr>
        <p:spPr/>
        <p:txBody>
          <a:bodyPr/>
          <a:lstStyle/>
          <a:p>
            <a:fld id="{623DE222-71DD-DF46-93D7-28B0123EB0C6}" type="slidenum">
              <a:rPr lang="en-DE" smtClean="0"/>
              <a:t>3</a:t>
            </a:fld>
            <a:endParaRPr lang="en-DE"/>
          </a:p>
        </p:txBody>
      </p:sp>
    </p:spTree>
    <p:extLst>
      <p:ext uri="{BB962C8B-B14F-4D97-AF65-F5344CB8AC3E}">
        <p14:creationId xmlns:p14="http://schemas.microsoft.com/office/powerpoint/2010/main" val="802061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AF23-8E86-5D02-A3CE-EA12B3E1458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AE372-272C-E192-53DB-D48A9C8C37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7DC46A-657B-A005-8CE6-4166E50897C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F3D14FF-8C7E-0096-5CD5-A9B9A34094E5}"/>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D35DDFA-1A79-0CE3-D714-3749565416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D56D8DC-13DC-7C4A-3E46-711285BDC9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D2A82D4-516A-C9FB-5F8F-D6E0EF3124E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3372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ACAF-1DF5-6205-48A3-9441C70422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CA9704-AF43-6EC7-B347-20B0899E498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3607262-DBD3-E3BF-5382-E07951E773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523A0F0-6DCD-5F71-0E50-B68E0D68F9E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AA104E-E158-0716-C40A-4FAD06C1D7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0D366A32-1408-9287-44BA-A4F21BB54C7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B603B6F-D7B6-61F8-ACBC-74A1326012C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7697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DDE6-C2E7-2426-48F4-B3427E3783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D9AD8A-5A6E-CCA4-7E0D-912BE00B23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06C578-CE19-BBAB-B7FB-79B7C54B36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DA9531-81F5-4773-AC6C-082A8A3C2AF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D0956F8-5A07-80F7-67ED-82CE5DA9EE6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Sehen</a:t>
            </a:r>
            <a:r>
              <a:rPr lang="en-US" dirty="0"/>
              <a:t> </a:t>
            </a:r>
            <a:r>
              <a:rPr lang="en-US" dirty="0" err="1"/>
              <a:t>wir</a:t>
            </a:r>
            <a:r>
              <a:rPr lang="en-US" dirty="0"/>
              <a:t> </a:t>
            </a:r>
            <a:r>
              <a:rPr lang="en-US" dirty="0" err="1"/>
              <a:t>uns</a:t>
            </a:r>
            <a:r>
              <a:rPr lang="en-US" dirty="0"/>
              <a:t> </a:t>
            </a:r>
            <a:r>
              <a:rPr lang="en-US" dirty="0" err="1"/>
              <a:t>ein</a:t>
            </a:r>
            <a:r>
              <a:rPr lang="en-US" dirty="0"/>
              <a:t> </a:t>
            </a:r>
            <a:r>
              <a:rPr lang="en-US" dirty="0" err="1"/>
              <a:t>Beispiel</a:t>
            </a:r>
            <a:r>
              <a:rPr lang="en-US" dirty="0"/>
              <a:t> </a:t>
            </a:r>
            <a:r>
              <a:rPr lang="en-US" dirty="0" err="1"/>
              <a:t>aus</a:t>
            </a:r>
            <a:r>
              <a:rPr lang="en-US" dirty="0"/>
              <a:t> der </a:t>
            </a:r>
            <a:r>
              <a:rPr lang="en-US" dirty="0" err="1"/>
              <a:t>Medizin</a:t>
            </a:r>
            <a:r>
              <a:rPr lang="en-US" dirty="0"/>
              <a:t> an. In der </a:t>
            </a:r>
            <a:r>
              <a:rPr lang="en-US" dirty="0" err="1"/>
              <a:t>Medizin</a:t>
            </a:r>
            <a:r>
              <a:rPr lang="en-US" dirty="0"/>
              <a:t> </a:t>
            </a:r>
            <a:r>
              <a:rPr lang="en-US" dirty="0" err="1"/>
              <a:t>ist</a:t>
            </a:r>
            <a:r>
              <a:rPr lang="en-US" dirty="0"/>
              <a:t> KI </a:t>
            </a:r>
            <a:r>
              <a:rPr lang="en-US" dirty="0" err="1"/>
              <a:t>kaum</a:t>
            </a:r>
            <a:r>
              <a:rPr lang="en-US" dirty="0"/>
              <a:t> </a:t>
            </a:r>
            <a:r>
              <a:rPr lang="en-US" dirty="0" err="1"/>
              <a:t>noch</a:t>
            </a:r>
            <a:r>
              <a:rPr lang="en-US" dirty="0"/>
              <a:t> </a:t>
            </a:r>
            <a:r>
              <a:rPr lang="en-US" dirty="0" err="1"/>
              <a:t>wegzudenken</a:t>
            </a:r>
            <a:r>
              <a:rPr lang="en-US" dirty="0"/>
              <a:t>. In der </a:t>
            </a:r>
            <a:r>
              <a:rPr lang="en-US" dirty="0" err="1"/>
              <a:t>Diagnostik</a:t>
            </a:r>
            <a:r>
              <a:rPr lang="en-US" dirty="0"/>
              <a:t> </a:t>
            </a:r>
            <a:r>
              <a:rPr lang="en-US" dirty="0" err="1"/>
              <a:t>wird</a:t>
            </a:r>
            <a:r>
              <a:rPr lang="en-US" dirty="0"/>
              <a:t> KI </a:t>
            </a:r>
            <a:r>
              <a:rPr lang="en-US" dirty="0" err="1"/>
              <a:t>mittlerweile</a:t>
            </a:r>
            <a:r>
              <a:rPr lang="en-US" dirty="0"/>
              <a:t> </a:t>
            </a:r>
            <a:r>
              <a:rPr lang="en-US" dirty="0" err="1"/>
              <a:t>umfassend</a:t>
            </a:r>
            <a:r>
              <a:rPr lang="en-US" dirty="0"/>
              <a:t> </a:t>
            </a:r>
            <a:r>
              <a:rPr lang="en-US" dirty="0" err="1"/>
              <a:t>eingesetzt</a:t>
            </a:r>
            <a:r>
              <a:rPr lang="en-US" dirty="0"/>
              <a:t>. </a:t>
            </a:r>
            <a:r>
              <a:rPr lang="en-US" dirty="0" err="1"/>
              <a:t>Problematisch</a:t>
            </a:r>
            <a:r>
              <a:rPr lang="en-US" dirty="0"/>
              <a:t> </a:t>
            </a:r>
            <a:r>
              <a:rPr lang="en-US" dirty="0" err="1"/>
              <a:t>hierbei</a:t>
            </a:r>
            <a:r>
              <a:rPr lang="en-US" dirty="0"/>
              <a:t>: Die </a:t>
            </a:r>
            <a:r>
              <a:rPr lang="en-US" dirty="0" err="1"/>
              <a:t>Daten</a:t>
            </a:r>
            <a:r>
              <a:rPr lang="en-US" dirty="0"/>
              <a:t> </a:t>
            </a:r>
            <a:r>
              <a:rPr lang="en-US" dirty="0" err="1"/>
              <a:t>beruhen</a:t>
            </a:r>
            <a:r>
              <a:rPr lang="en-US" dirty="0"/>
              <a:t> </a:t>
            </a:r>
            <a:r>
              <a:rPr lang="en-US" dirty="0" err="1"/>
              <a:t>zu</a:t>
            </a:r>
            <a:r>
              <a:rPr lang="en-US" dirty="0"/>
              <a:t> </a:t>
            </a:r>
            <a:r>
              <a:rPr lang="en-US" dirty="0" err="1"/>
              <a:t>einem</a:t>
            </a:r>
            <a:r>
              <a:rPr lang="en-US" dirty="0"/>
              <a:t> </a:t>
            </a:r>
            <a:r>
              <a:rPr lang="en-US" dirty="0" err="1"/>
              <a:t>großen</a:t>
            </a:r>
            <a:r>
              <a:rPr lang="en-US" dirty="0"/>
              <a:t> </a:t>
            </a:r>
            <a:r>
              <a:rPr lang="en-US" dirty="0" err="1"/>
              <a:t>Anteil</a:t>
            </a:r>
            <a:r>
              <a:rPr lang="en-US" dirty="0"/>
              <a:t> auf </a:t>
            </a:r>
            <a:r>
              <a:rPr lang="en-US" dirty="0" err="1"/>
              <a:t>männlichen</a:t>
            </a:r>
            <a:r>
              <a:rPr lang="en-US" dirty="0"/>
              <a:t> </a:t>
            </a:r>
            <a:r>
              <a:rPr lang="en-US" dirty="0" err="1"/>
              <a:t>Patienten</a:t>
            </a:r>
            <a:r>
              <a:rPr lang="en-US" dirty="0"/>
              <a:t>. Frauen </a:t>
            </a:r>
            <a:r>
              <a:rPr lang="en-US" dirty="0" err="1"/>
              <a:t>zeigen</a:t>
            </a:r>
            <a:r>
              <a:rPr lang="en-US" dirty="0"/>
              <a:t> </a:t>
            </a:r>
            <a:r>
              <a:rPr lang="en-US" dirty="0" err="1"/>
              <a:t>bisweilen</a:t>
            </a:r>
            <a:r>
              <a:rPr lang="en-US" dirty="0"/>
              <a:t> </a:t>
            </a:r>
            <a:r>
              <a:rPr lang="en-US" dirty="0" err="1"/>
              <a:t>bei</a:t>
            </a:r>
            <a:r>
              <a:rPr lang="en-US" dirty="0"/>
              <a:t> </a:t>
            </a:r>
            <a:r>
              <a:rPr lang="en-US" dirty="0" err="1"/>
              <a:t>gleichen</a:t>
            </a:r>
            <a:r>
              <a:rPr lang="en-US" dirty="0"/>
              <a:t> </a:t>
            </a:r>
            <a:r>
              <a:rPr lang="en-US" dirty="0" err="1"/>
              <a:t>Krankheiten</a:t>
            </a:r>
            <a:r>
              <a:rPr lang="en-US" dirty="0"/>
              <a:t> </a:t>
            </a:r>
            <a:r>
              <a:rPr lang="en-US" dirty="0" err="1"/>
              <a:t>völlig</a:t>
            </a:r>
            <a:r>
              <a:rPr lang="en-US" dirty="0"/>
              <a:t> </a:t>
            </a:r>
            <a:r>
              <a:rPr lang="en-US" dirty="0" err="1"/>
              <a:t>andere</a:t>
            </a:r>
            <a:r>
              <a:rPr lang="en-US" dirty="0"/>
              <a:t> </a:t>
            </a:r>
            <a:r>
              <a:rPr lang="en-US" dirty="0" err="1"/>
              <a:t>Symptome</a:t>
            </a:r>
            <a:r>
              <a:rPr lang="en-US" dirty="0"/>
              <a:t>, KI </a:t>
            </a:r>
            <a:r>
              <a:rPr lang="en-US" dirty="0" err="1"/>
              <a:t>diagnostiziert</a:t>
            </a:r>
            <a:r>
              <a:rPr lang="en-US" dirty="0"/>
              <a:t> also </a:t>
            </a:r>
            <a:r>
              <a:rPr lang="en-US" dirty="0" err="1"/>
              <a:t>bei</a:t>
            </a:r>
            <a:r>
              <a:rPr lang="en-US" dirty="0"/>
              <a:t> Frauen </a:t>
            </a:r>
            <a:r>
              <a:rPr lang="en-US" dirty="0" err="1"/>
              <a:t>unzuverlässiger</a:t>
            </a:r>
            <a:r>
              <a:rPr lang="en-US" dirty="0"/>
              <a:t>, </a:t>
            </a:r>
            <a:r>
              <a:rPr lang="en-US" dirty="0" err="1"/>
              <a:t>als</a:t>
            </a:r>
            <a:r>
              <a:rPr lang="en-US" dirty="0"/>
              <a:t> </a:t>
            </a:r>
            <a:r>
              <a:rPr lang="en-US" dirty="0" err="1"/>
              <a:t>bei</a:t>
            </a:r>
            <a:r>
              <a:rPr lang="en-US" dirty="0"/>
              <a:t> </a:t>
            </a:r>
            <a:r>
              <a:rPr lang="en-US" dirty="0" err="1"/>
              <a:t>Männern</a:t>
            </a:r>
            <a:r>
              <a:rPr lang="en-US" dirty="0"/>
              <a:t>.</a:t>
            </a:r>
          </a:p>
          <a:p>
            <a:endParaRPr lang="en-US" dirty="0"/>
          </a:p>
          <a:p>
            <a:r>
              <a:rPr lang="en-US" dirty="0" err="1"/>
              <a:t>Doch</a:t>
            </a:r>
            <a:r>
              <a:rPr lang="en-US" dirty="0"/>
              <a:t> Frauen </a:t>
            </a:r>
            <a:r>
              <a:rPr lang="en-US" dirty="0" err="1"/>
              <a:t>werden</a:t>
            </a:r>
            <a:r>
              <a:rPr lang="en-US" dirty="0"/>
              <a:t> </a:t>
            </a:r>
            <a:r>
              <a:rPr lang="en-US" dirty="0" err="1"/>
              <a:t>auch</a:t>
            </a:r>
            <a:r>
              <a:rPr lang="en-US" dirty="0"/>
              <a:t> an </a:t>
            </a:r>
            <a:r>
              <a:rPr lang="en-US" dirty="0" err="1"/>
              <a:t>anderer</a:t>
            </a:r>
            <a:r>
              <a:rPr lang="en-US" dirty="0"/>
              <a:t> Stelle von KI </a:t>
            </a:r>
            <a:r>
              <a:rPr lang="en-US" dirty="0" err="1"/>
              <a:t>diskriminiert</a:t>
            </a:r>
            <a:r>
              <a:rPr lang="en-US" dirty="0"/>
              <a:t>. </a:t>
            </a:r>
            <a:r>
              <a:rPr lang="en-US" dirty="0" err="1"/>
              <a:t>Nehmen</a:t>
            </a:r>
            <a:r>
              <a:rPr lang="en-US" dirty="0"/>
              <a:t> </a:t>
            </a:r>
            <a:r>
              <a:rPr lang="en-US" dirty="0" err="1"/>
              <a:t>wir</a:t>
            </a:r>
            <a:r>
              <a:rPr lang="en-US" dirty="0"/>
              <a:t> das </a:t>
            </a:r>
            <a:r>
              <a:rPr lang="en-US" dirty="0" err="1"/>
              <a:t>Beispiel</a:t>
            </a:r>
            <a:r>
              <a:rPr lang="en-US" dirty="0"/>
              <a:t> </a:t>
            </a:r>
            <a:r>
              <a:rPr lang="en-US" dirty="0" err="1"/>
              <a:t>Übersetzungen</a:t>
            </a:r>
            <a:r>
              <a:rPr lang="en-US" dirty="0"/>
              <a:t>. Das </a:t>
            </a:r>
            <a:r>
              <a:rPr lang="en-US" dirty="0" err="1"/>
              <a:t>geschlechtsneutrale</a:t>
            </a:r>
            <a:r>
              <a:rPr lang="en-US" dirty="0"/>
              <a:t> „doctor“ </a:t>
            </a:r>
            <a:r>
              <a:rPr lang="en-US" dirty="0" err="1"/>
              <a:t>wird</a:t>
            </a:r>
            <a:r>
              <a:rPr lang="en-US" dirty="0"/>
              <a:t> von KI </a:t>
            </a:r>
            <a:r>
              <a:rPr lang="en-US" dirty="0" err="1"/>
              <a:t>meist</a:t>
            </a:r>
            <a:r>
              <a:rPr lang="en-US" dirty="0"/>
              <a:t> </a:t>
            </a:r>
            <a:r>
              <a:rPr lang="en-US" dirty="0" err="1"/>
              <a:t>mit</a:t>
            </a:r>
            <a:r>
              <a:rPr lang="en-US" dirty="0"/>
              <a:t> „Arzt“ </a:t>
            </a:r>
            <a:r>
              <a:rPr lang="en-US" dirty="0" err="1"/>
              <a:t>übersetzt</a:t>
            </a:r>
            <a:r>
              <a:rPr lang="en-US" dirty="0"/>
              <a:t>. „Nurse“ </a:t>
            </a:r>
            <a:r>
              <a:rPr lang="en-US" dirty="0" err="1"/>
              <a:t>hingegen</a:t>
            </a:r>
            <a:r>
              <a:rPr lang="en-US" dirty="0"/>
              <a:t> </a:t>
            </a:r>
            <a:r>
              <a:rPr lang="en-US" dirty="0" err="1"/>
              <a:t>mit</a:t>
            </a:r>
            <a:r>
              <a:rPr lang="en-US" dirty="0"/>
              <a:t> „</a:t>
            </a:r>
            <a:r>
              <a:rPr lang="en-US" dirty="0" err="1"/>
              <a:t>Krankenschwester</a:t>
            </a:r>
            <a:r>
              <a:rPr lang="en-US" dirty="0"/>
              <a:t>“. </a:t>
            </a:r>
            <a:r>
              <a:rPr lang="en-US" dirty="0" err="1"/>
              <a:t>Woran</a:t>
            </a:r>
            <a:r>
              <a:rPr lang="en-US" dirty="0"/>
              <a:t> </a:t>
            </a:r>
            <a:r>
              <a:rPr lang="en-US" dirty="0" err="1"/>
              <a:t>liegt</a:t>
            </a:r>
            <a:r>
              <a:rPr lang="en-US" dirty="0"/>
              <a:t> das? KI </a:t>
            </a:r>
            <a:r>
              <a:rPr lang="en-US" dirty="0" err="1"/>
              <a:t>reproduziert</a:t>
            </a:r>
            <a:r>
              <a:rPr lang="en-US" dirty="0"/>
              <a:t> </a:t>
            </a:r>
            <a:r>
              <a:rPr lang="en-US" dirty="0" err="1"/>
              <a:t>Geschlechterrollen</a:t>
            </a:r>
            <a:r>
              <a:rPr lang="en-US" dirty="0"/>
              <a:t>, </a:t>
            </a:r>
            <a:r>
              <a:rPr lang="en-US" dirty="0" err="1"/>
              <a:t>weil</a:t>
            </a:r>
            <a:r>
              <a:rPr lang="en-US" dirty="0"/>
              <a:t> in der IT-Branche oft </a:t>
            </a:r>
            <a:r>
              <a:rPr lang="en-US" dirty="0" err="1"/>
              <a:t>junge</a:t>
            </a:r>
            <a:r>
              <a:rPr lang="en-US" dirty="0"/>
              <a:t> </a:t>
            </a:r>
            <a:r>
              <a:rPr lang="en-US" dirty="0" err="1"/>
              <a:t>Männer</a:t>
            </a:r>
            <a:r>
              <a:rPr lang="en-US" dirty="0"/>
              <a:t> </a:t>
            </a:r>
            <a:r>
              <a:rPr lang="en-US" dirty="0" err="1"/>
              <a:t>arbeiten</a:t>
            </a:r>
            <a:r>
              <a:rPr lang="en-US" dirty="0"/>
              <a:t>. In der IT </a:t>
            </a:r>
            <a:r>
              <a:rPr lang="en-US" dirty="0" err="1"/>
              <a:t>sind</a:t>
            </a:r>
            <a:r>
              <a:rPr lang="en-US" dirty="0"/>
              <a:t> </a:t>
            </a:r>
            <a:r>
              <a:rPr lang="en-US" dirty="0" err="1"/>
              <a:t>laut</a:t>
            </a:r>
            <a:r>
              <a:rPr lang="en-US" dirty="0"/>
              <a:t> </a:t>
            </a:r>
            <a:r>
              <a:rPr lang="en-US" dirty="0" err="1"/>
              <a:t>Bundesagentur</a:t>
            </a:r>
            <a:r>
              <a:rPr lang="en-US" dirty="0"/>
              <a:t> für Arbeit </a:t>
            </a:r>
            <a:r>
              <a:rPr lang="en-US" dirty="0" err="1"/>
              <a:t>gerade</a:t>
            </a:r>
            <a:r>
              <a:rPr lang="en-US" dirty="0"/>
              <a:t> </a:t>
            </a:r>
            <a:r>
              <a:rPr lang="en-US" dirty="0" err="1"/>
              <a:t>einmal</a:t>
            </a:r>
            <a:r>
              <a:rPr lang="en-US" dirty="0"/>
              <a:t> </a:t>
            </a:r>
            <a:r>
              <a:rPr lang="en-US" dirty="0" err="1"/>
              <a:t>knapp</a:t>
            </a:r>
            <a:r>
              <a:rPr lang="en-US" dirty="0"/>
              <a:t> 17 % der </a:t>
            </a:r>
            <a:r>
              <a:rPr lang="en-US" dirty="0" err="1"/>
              <a:t>Beschäftigten</a:t>
            </a:r>
            <a:r>
              <a:rPr lang="en-US" dirty="0"/>
              <a:t> </a:t>
            </a:r>
            <a:r>
              <a:rPr lang="en-US" dirty="0" err="1"/>
              <a:t>weiblich</a:t>
            </a:r>
            <a:r>
              <a:rPr lang="en-US" dirty="0"/>
              <a:t>. </a:t>
            </a:r>
            <a:r>
              <a:rPr lang="en-US" dirty="0" err="1"/>
              <a:t>Daten</a:t>
            </a:r>
            <a:r>
              <a:rPr lang="en-US" dirty="0"/>
              <a:t> </a:t>
            </a:r>
            <a:r>
              <a:rPr lang="en-US" dirty="0" err="1"/>
              <a:t>werden</a:t>
            </a:r>
            <a:r>
              <a:rPr lang="en-US" dirty="0"/>
              <a:t> </a:t>
            </a:r>
            <a:r>
              <a:rPr lang="en-US" dirty="0" err="1"/>
              <a:t>zu</a:t>
            </a:r>
            <a:r>
              <a:rPr lang="en-US" dirty="0"/>
              <a:t> </a:t>
            </a:r>
            <a:r>
              <a:rPr lang="en-US" dirty="0" err="1"/>
              <a:t>einem</a:t>
            </a:r>
            <a:r>
              <a:rPr lang="en-US" dirty="0"/>
              <a:t> </a:t>
            </a:r>
            <a:r>
              <a:rPr lang="en-US" dirty="0" err="1"/>
              <a:t>beachtlichen</a:t>
            </a:r>
            <a:r>
              <a:rPr lang="en-US" dirty="0"/>
              <a:t> Teil von </a:t>
            </a:r>
            <a:r>
              <a:rPr lang="en-US" dirty="0" err="1"/>
              <a:t>jungen</a:t>
            </a:r>
            <a:r>
              <a:rPr lang="en-US" dirty="0"/>
              <a:t>, </a:t>
            </a:r>
            <a:r>
              <a:rPr lang="en-US" dirty="0" err="1"/>
              <a:t>weißen</a:t>
            </a:r>
            <a:r>
              <a:rPr lang="en-US" dirty="0"/>
              <a:t> </a:t>
            </a:r>
            <a:r>
              <a:rPr lang="en-US" dirty="0" err="1"/>
              <a:t>Männern</a:t>
            </a:r>
            <a:r>
              <a:rPr lang="en-US" dirty="0"/>
              <a:t> </a:t>
            </a:r>
            <a:r>
              <a:rPr lang="en-US" dirty="0" err="1"/>
              <a:t>eingepflegt</a:t>
            </a:r>
            <a:r>
              <a:rPr lang="en-US" dirty="0"/>
              <a:t>. Sie </a:t>
            </a:r>
            <a:r>
              <a:rPr lang="en-US" dirty="0" err="1"/>
              <a:t>können</a:t>
            </a:r>
            <a:r>
              <a:rPr lang="en-US" dirty="0"/>
              <a:t> </a:t>
            </a:r>
            <a:r>
              <a:rPr lang="en-US" dirty="0" err="1"/>
              <a:t>sich</a:t>
            </a:r>
            <a:r>
              <a:rPr lang="en-US" dirty="0"/>
              <a:t> </a:t>
            </a:r>
            <a:r>
              <a:rPr lang="en-US" dirty="0" err="1"/>
              <a:t>denken</a:t>
            </a:r>
            <a:r>
              <a:rPr lang="en-US" dirty="0"/>
              <a:t>, </a:t>
            </a:r>
            <a:r>
              <a:rPr lang="en-US" dirty="0" err="1"/>
              <a:t>dass</a:t>
            </a:r>
            <a:r>
              <a:rPr lang="en-US" dirty="0"/>
              <a:t> </a:t>
            </a:r>
            <a:r>
              <a:rPr lang="en-US" dirty="0" err="1"/>
              <a:t>bildgenerierende</a:t>
            </a:r>
            <a:r>
              <a:rPr lang="en-US" dirty="0"/>
              <a:t> KI </a:t>
            </a:r>
            <a:r>
              <a:rPr lang="en-US" dirty="0" err="1"/>
              <a:t>entsprechende</a:t>
            </a:r>
            <a:r>
              <a:rPr lang="en-US" dirty="0"/>
              <a:t> Bilder </a:t>
            </a:r>
            <a:r>
              <a:rPr lang="en-US" dirty="0" err="1"/>
              <a:t>produziert</a:t>
            </a:r>
            <a:r>
              <a:rPr lang="en-US" dirty="0"/>
              <a:t>, die </a:t>
            </a:r>
            <a:r>
              <a:rPr lang="en-US" dirty="0" err="1"/>
              <a:t>eine</a:t>
            </a:r>
            <a:r>
              <a:rPr lang="en-US" dirty="0"/>
              <a:t> Frau </a:t>
            </a:r>
            <a:r>
              <a:rPr lang="en-US" dirty="0" err="1"/>
              <a:t>enthalten</a:t>
            </a:r>
            <a:r>
              <a:rPr lang="en-US" dirty="0"/>
              <a:t>. In der Regel </a:t>
            </a:r>
            <a:r>
              <a:rPr lang="en-US" dirty="0" err="1"/>
              <a:t>sind</a:t>
            </a:r>
            <a:r>
              <a:rPr lang="en-US" dirty="0"/>
              <a:t> </a:t>
            </a:r>
            <a:r>
              <a:rPr lang="en-US" dirty="0" err="1"/>
              <a:t>diese</a:t>
            </a:r>
            <a:r>
              <a:rPr lang="en-US" dirty="0"/>
              <a:t> Frauen </a:t>
            </a:r>
            <a:r>
              <a:rPr lang="en-US" dirty="0" err="1"/>
              <a:t>langhaarig</a:t>
            </a:r>
            <a:r>
              <a:rPr lang="en-US" dirty="0"/>
              <a:t> und </a:t>
            </a:r>
            <a:r>
              <a:rPr lang="en-US" dirty="0" err="1"/>
              <a:t>vollbusig</a:t>
            </a:r>
            <a:r>
              <a:rPr lang="en-US" dirty="0"/>
              <a:t>. Auch </a:t>
            </a:r>
            <a:r>
              <a:rPr lang="en-US" dirty="0" err="1"/>
              <a:t>hier</a:t>
            </a:r>
            <a:r>
              <a:rPr lang="en-US" dirty="0"/>
              <a:t> </a:t>
            </a:r>
            <a:r>
              <a:rPr lang="en-US" dirty="0" err="1"/>
              <a:t>setzt</a:t>
            </a:r>
            <a:r>
              <a:rPr lang="en-US" dirty="0"/>
              <a:t> </a:t>
            </a:r>
            <a:r>
              <a:rPr lang="en-US" dirty="0" err="1"/>
              <a:t>sich</a:t>
            </a:r>
            <a:r>
              <a:rPr lang="en-US" dirty="0"/>
              <a:t> der Bias </a:t>
            </a:r>
            <a:r>
              <a:rPr lang="en-US" dirty="0" err="1"/>
              <a:t>durch</a:t>
            </a:r>
            <a:r>
              <a:rPr lang="en-US" dirty="0"/>
              <a:t> die KI fort.</a:t>
            </a:r>
          </a:p>
        </p:txBody>
      </p:sp>
      <p:sp>
        <p:nvSpPr>
          <p:cNvPr id="6" name="Footer Placeholder 5">
            <a:extLst>
              <a:ext uri="{FF2B5EF4-FFF2-40B4-BE49-F238E27FC236}">
                <a16:creationId xmlns:a16="http://schemas.microsoft.com/office/drawing/2014/main" id="{314042E5-9410-07A1-93EA-01A0D1BBD5A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C3256E0-ED05-B485-5678-59DCA2E71EF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79528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Die beiden diskutierten mögliche Abhilfemaßnahmen, einschließlich eines näheren Herangehens an die Kamera, der Verwendung stärkerer Frontbeleuchtung und eines Upgrades von Ofosuhenes Kamera. Abbildung 2 zeigt auch die Auswirkung, als sich Ofosuhene der Kamera näher näherte, was sein Gesicht zeigte, aber es war sehr unterbelichtet und erfasste auch eine hellfarbene runde Kugel hinter seinem Kopf."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4D7B-DC45-04CD-4D2A-BADB2E33780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25550-CDB5-35F7-3BEA-FD5C636DAC0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E6219E4-2E64-F288-13DA-0FE3E76A08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98AD23C-C5B7-B877-A89F-3CA295CEE64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F060B49-8915-BB59-3B2E-5F386C6473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04AE45-F77B-7BB3-FD18-898E54C168D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8253D85-1B53-8CBC-5EE2-80383BB58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50444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205D-F957-7208-84D4-29E816376A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7E5CB8-1C5B-A1B1-2BD2-489801FE60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2D58175-B822-DF5D-C052-0EA424201F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590F1F3-4B61-2BB2-32CC-6124B4F7665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EA0BE4-65F5-55EC-E139-1CB6FB5E4A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8258C279-A01F-A9D8-51DA-312BC70ABE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21EDF9C-4E3F-0B70-C2C0-AAD84E8E6F1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9332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diesem Bild sehen Sie einen Touristen in Mumbai, der einen einheimischen nach dem Weg zu einem angesagten Club fragt. Freundlich wie er ist erteilt dieser Auskunft.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Der Tourist hat </a:t>
            </a:r>
            <a:r>
              <a:rPr lang="en-US" dirty="0" err="1"/>
              <a:t>ein</a:t>
            </a:r>
            <a:r>
              <a:rPr lang="en-US" dirty="0"/>
              <a:t> </a:t>
            </a:r>
            <a:r>
              <a:rPr lang="en-US" dirty="0" err="1"/>
              <a:t>kulturelles</a:t>
            </a:r>
            <a:r>
              <a:rPr lang="en-US" dirty="0"/>
              <a:t> Problem </a:t>
            </a:r>
            <a:r>
              <a:rPr lang="en-US" dirty="0" err="1"/>
              <a:t>zu</a:t>
            </a:r>
            <a:r>
              <a:rPr lang="en-US" dirty="0"/>
              <a:t> </a:t>
            </a:r>
            <a:r>
              <a:rPr lang="en-US" dirty="0" err="1"/>
              <a:t>spüren</a:t>
            </a:r>
            <a:r>
              <a:rPr lang="en-US" dirty="0"/>
              <a:t> </a:t>
            </a:r>
            <a:r>
              <a:rPr lang="en-US" dirty="0" err="1"/>
              <a:t>bekommen</a:t>
            </a:r>
            <a:r>
              <a:rPr lang="en-US" dirty="0"/>
              <a:t>. In </a:t>
            </a:r>
            <a:r>
              <a:rPr lang="en-US" dirty="0" err="1"/>
              <a:t>Indien</a:t>
            </a:r>
            <a:r>
              <a:rPr lang="en-US" dirty="0"/>
              <a:t> gilt es </a:t>
            </a:r>
            <a:r>
              <a:rPr lang="en-US" dirty="0" err="1"/>
              <a:t>als</a:t>
            </a:r>
            <a:r>
              <a:rPr lang="en-US" dirty="0"/>
              <a:t> </a:t>
            </a:r>
            <a:r>
              <a:rPr lang="en-US" dirty="0" err="1"/>
              <a:t>unhöflich</a:t>
            </a:r>
            <a:r>
              <a:rPr lang="en-US" dirty="0"/>
              <a:t>, </a:t>
            </a:r>
            <a:r>
              <a:rPr lang="en-US" dirty="0" err="1"/>
              <a:t>nicht</a:t>
            </a:r>
            <a:r>
              <a:rPr lang="en-US" dirty="0"/>
              <a:t> </a:t>
            </a:r>
            <a:r>
              <a:rPr lang="en-US" dirty="0" err="1"/>
              <a:t>zu</a:t>
            </a:r>
            <a:r>
              <a:rPr lang="en-US" dirty="0"/>
              <a:t> </a:t>
            </a:r>
            <a:r>
              <a:rPr lang="en-US" dirty="0" err="1"/>
              <a:t>antworten</a:t>
            </a:r>
            <a:r>
              <a:rPr lang="en-US" dirty="0"/>
              <a:t>. Sie </a:t>
            </a:r>
            <a:r>
              <a:rPr lang="en-US" dirty="0" err="1"/>
              <a:t>werden</a:t>
            </a:r>
            <a:r>
              <a:rPr lang="en-US" dirty="0"/>
              <a:t> also immer </a:t>
            </a:r>
            <a:r>
              <a:rPr lang="en-US" dirty="0" err="1"/>
              <a:t>eine</a:t>
            </a:r>
            <a:r>
              <a:rPr lang="en-US" dirty="0"/>
              <a:t> </a:t>
            </a:r>
            <a:r>
              <a:rPr lang="en-US" dirty="0" err="1"/>
              <a:t>Antwort</a:t>
            </a:r>
            <a:r>
              <a:rPr lang="en-US" dirty="0"/>
              <a:t> </a:t>
            </a:r>
            <a:r>
              <a:rPr lang="en-US" dirty="0" err="1"/>
              <a:t>erhalten</a:t>
            </a:r>
            <a:r>
              <a:rPr lang="en-US" dirty="0"/>
              <a:t> – </a:t>
            </a:r>
            <a:r>
              <a:rPr lang="en-US" dirty="0" err="1"/>
              <a:t>unabhängig</a:t>
            </a:r>
            <a:r>
              <a:rPr lang="en-US" dirty="0"/>
              <a:t> </a:t>
            </a:r>
            <a:r>
              <a:rPr lang="en-US" dirty="0" err="1"/>
              <a:t>davon</a:t>
            </a:r>
            <a:r>
              <a:rPr lang="en-US" dirty="0"/>
              <a:t>, </a:t>
            </a:r>
            <a:r>
              <a:rPr lang="en-US" dirty="0" err="1"/>
              <a:t>ob</a:t>
            </a:r>
            <a:r>
              <a:rPr lang="en-US" dirty="0"/>
              <a:t> </a:t>
            </a:r>
            <a:r>
              <a:rPr lang="en-US" dirty="0" err="1"/>
              <a:t>Ihr</a:t>
            </a:r>
            <a:r>
              <a:rPr lang="en-US" dirty="0"/>
              <a:t> </a:t>
            </a:r>
            <a:r>
              <a:rPr lang="en-US" dirty="0" err="1"/>
              <a:t>Gegenüber</a:t>
            </a:r>
            <a:r>
              <a:rPr lang="en-US" dirty="0"/>
              <a:t> die </a:t>
            </a:r>
            <a:r>
              <a:rPr lang="en-US" dirty="0" err="1"/>
              <a:t>Antwort</a:t>
            </a:r>
            <a:r>
              <a:rPr lang="en-US" dirty="0"/>
              <a:t> </a:t>
            </a:r>
            <a:r>
              <a:rPr lang="en-US" dirty="0" err="1"/>
              <a:t>kennt</a:t>
            </a:r>
            <a:r>
              <a:rPr lang="en-US" dirty="0"/>
              <a:t>, </a:t>
            </a:r>
            <a:r>
              <a:rPr lang="en-US" dirty="0" err="1"/>
              <a:t>oder</a:t>
            </a:r>
            <a:r>
              <a:rPr lang="en-US" dirty="0"/>
              <a:t> </a:t>
            </a:r>
            <a:r>
              <a:rPr lang="en-US" dirty="0" err="1"/>
              <a:t>nicht</a:t>
            </a:r>
            <a:r>
              <a:rPr lang="en-US" dirty="0"/>
              <a:t>. </a:t>
            </a:r>
          </a:p>
          <a:p>
            <a:endParaRPr lang="en-US" dirty="0"/>
          </a:p>
          <a:p>
            <a:r>
              <a:rPr lang="en-US" dirty="0" err="1"/>
              <a:t>Ähnlich</a:t>
            </a:r>
            <a:r>
              <a:rPr lang="en-US" dirty="0"/>
              <a:t> </a:t>
            </a:r>
            <a:r>
              <a:rPr lang="en-US" dirty="0" err="1"/>
              <a:t>verhält</a:t>
            </a:r>
            <a:r>
              <a:rPr lang="en-US" dirty="0"/>
              <a:t> es </a:t>
            </a:r>
            <a:r>
              <a:rPr lang="en-US" dirty="0" err="1"/>
              <a:t>sich</a:t>
            </a:r>
            <a:r>
              <a:rPr lang="en-US" dirty="0"/>
              <a:t> </a:t>
            </a:r>
            <a:r>
              <a:rPr lang="en-US" dirty="0" err="1"/>
              <a:t>mit</a:t>
            </a:r>
            <a:r>
              <a:rPr lang="en-US" dirty="0"/>
              <a:t> KI – die </a:t>
            </a:r>
            <a:r>
              <a:rPr lang="en-US" dirty="0" err="1"/>
              <a:t>meisten</a:t>
            </a:r>
            <a:r>
              <a:rPr lang="en-US" dirty="0"/>
              <a:t> LLMs </a:t>
            </a:r>
            <a:r>
              <a:rPr lang="en-US" dirty="0" err="1"/>
              <a:t>sind</a:t>
            </a:r>
            <a:r>
              <a:rPr lang="en-US" dirty="0"/>
              <a:t> </a:t>
            </a:r>
            <a:r>
              <a:rPr lang="en-US" dirty="0" err="1"/>
              <a:t>nicht</a:t>
            </a:r>
            <a:r>
              <a:rPr lang="en-US" dirty="0"/>
              <a:t> </a:t>
            </a:r>
            <a:r>
              <a:rPr lang="en-US" dirty="0" err="1"/>
              <a:t>darauf</a:t>
            </a:r>
            <a:r>
              <a:rPr lang="en-US" dirty="0"/>
              <a:t> </a:t>
            </a:r>
            <a:r>
              <a:rPr lang="en-US" dirty="0" err="1"/>
              <a:t>trainiert</a:t>
            </a:r>
            <a:r>
              <a:rPr lang="en-US" dirty="0"/>
              <a:t> </a:t>
            </a:r>
            <a:r>
              <a:rPr lang="en-US" dirty="0" err="1"/>
              <a:t>zu</a:t>
            </a:r>
            <a:r>
              <a:rPr lang="en-US" dirty="0"/>
              <a:t> </a:t>
            </a:r>
            <a:r>
              <a:rPr lang="en-US" dirty="0" err="1"/>
              <a:t>antworten</a:t>
            </a:r>
            <a:r>
              <a:rPr lang="en-US" dirty="0"/>
              <a:t>, </a:t>
            </a:r>
            <a:r>
              <a:rPr lang="en-US" dirty="0" err="1"/>
              <a:t>wenn</a:t>
            </a:r>
            <a:r>
              <a:rPr lang="en-US" dirty="0"/>
              <a:t> </a:t>
            </a:r>
            <a:r>
              <a:rPr lang="en-US" dirty="0" err="1"/>
              <a:t>sie</a:t>
            </a:r>
            <a:r>
              <a:rPr lang="en-US" dirty="0"/>
              <a:t> </a:t>
            </a:r>
            <a:r>
              <a:rPr lang="en-US" dirty="0" err="1"/>
              <a:t>keine</a:t>
            </a:r>
            <a:r>
              <a:rPr lang="en-US" dirty="0"/>
              <a:t> </a:t>
            </a:r>
            <a:r>
              <a:rPr lang="en-US" dirty="0" err="1"/>
              <a:t>Informationen</a:t>
            </a:r>
            <a:r>
              <a:rPr lang="en-US" dirty="0"/>
              <a:t> </a:t>
            </a:r>
            <a:r>
              <a:rPr lang="en-US" dirty="0" err="1"/>
              <a:t>haben</a:t>
            </a:r>
            <a:r>
              <a:rPr lang="en-US" dirty="0"/>
              <a:t>. </a:t>
            </a:r>
          </a:p>
          <a:p>
            <a:r>
              <a:rPr lang="en-US" dirty="0"/>
              <a:t>Sie </a:t>
            </a:r>
            <a:r>
              <a:rPr lang="en-US" dirty="0" err="1"/>
              <a:t>generieren</a:t>
            </a:r>
            <a:r>
              <a:rPr lang="en-US" dirty="0"/>
              <a:t> also </a:t>
            </a:r>
            <a:r>
              <a:rPr lang="en-US" dirty="0" err="1"/>
              <a:t>Informationen</a:t>
            </a:r>
            <a:r>
              <a:rPr lang="en-US" dirty="0"/>
              <a:t> </a:t>
            </a:r>
            <a:r>
              <a:rPr lang="en-US" dirty="0" err="1"/>
              <a:t>basierend</a:t>
            </a:r>
            <a:r>
              <a:rPr lang="en-US" dirty="0"/>
              <a:t> auf </a:t>
            </a:r>
            <a:r>
              <a:rPr lang="en-US" dirty="0" err="1"/>
              <a:t>Algorithmen</a:t>
            </a:r>
            <a:r>
              <a:rPr lang="en-US" dirty="0"/>
              <a:t>. Wie das </a:t>
            </a:r>
            <a:r>
              <a:rPr lang="en-US" dirty="0" err="1"/>
              <a:t>funktioniert</a:t>
            </a:r>
            <a:r>
              <a:rPr lang="en-US" dirty="0"/>
              <a:t>, das </a:t>
            </a:r>
            <a:r>
              <a:rPr lang="en-US" dirty="0" err="1"/>
              <a:t>können</a:t>
            </a:r>
            <a:r>
              <a:rPr lang="en-US" dirty="0"/>
              <a:t> Sie der </a:t>
            </a:r>
            <a:r>
              <a:rPr lang="en-US" dirty="0" err="1"/>
              <a:t>folgenden</a:t>
            </a:r>
            <a:r>
              <a:rPr lang="en-US" dirty="0"/>
              <a:t> </a:t>
            </a:r>
            <a:r>
              <a:rPr lang="en-US" dirty="0" err="1"/>
              <a:t>Grafik</a:t>
            </a:r>
            <a:r>
              <a:rPr lang="en-US" dirty="0"/>
              <a:t> </a:t>
            </a:r>
            <a:r>
              <a:rPr lang="en-US" dirty="0" err="1"/>
              <a:t>entnehmen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Brandolinis</a:t>
            </a:r>
            <a:r>
              <a:rPr lang="en-US" dirty="0"/>
              <a:t> </a:t>
            </a:r>
            <a:r>
              <a:rPr lang="en-US" dirty="0" err="1"/>
              <a:t>Gesetz</a:t>
            </a:r>
            <a:r>
              <a:rPr lang="en-US" dirty="0"/>
              <a:t> </a:t>
            </a:r>
            <a:r>
              <a:rPr lang="en-US" dirty="0" err="1"/>
              <a:t>ist</a:t>
            </a:r>
            <a:r>
              <a:rPr lang="en-US" dirty="0"/>
              <a:t> </a:t>
            </a:r>
            <a:r>
              <a:rPr lang="en-US" dirty="0" err="1"/>
              <a:t>eine</a:t>
            </a:r>
            <a:r>
              <a:rPr lang="en-US" dirty="0"/>
              <a:t> Internet-Weisheit, die </a:t>
            </a:r>
            <a:r>
              <a:rPr lang="en-US" dirty="0" err="1"/>
              <a:t>besagt</a:t>
            </a:r>
            <a:r>
              <a:rPr lang="en-US" dirty="0"/>
              <a:t>, </a:t>
            </a:r>
            <a:r>
              <a:rPr lang="en-US" dirty="0" err="1"/>
              <a:t>dass</a:t>
            </a:r>
            <a:r>
              <a:rPr lang="en-US" dirty="0"/>
              <a:t> es </a:t>
            </a:r>
            <a:r>
              <a:rPr lang="en-US" dirty="0" err="1"/>
              <a:t>viel</a:t>
            </a:r>
            <a:r>
              <a:rPr lang="en-US" dirty="0"/>
              <a:t> </a:t>
            </a:r>
            <a:r>
              <a:rPr lang="en-US" dirty="0" err="1"/>
              <a:t>mehr</a:t>
            </a:r>
            <a:r>
              <a:rPr lang="en-US" dirty="0"/>
              <a:t> </a:t>
            </a:r>
            <a:r>
              <a:rPr lang="en-US" dirty="0" err="1"/>
              <a:t>Mühe</a:t>
            </a:r>
            <a:r>
              <a:rPr lang="en-US" dirty="0"/>
              <a:t> </a:t>
            </a:r>
            <a:r>
              <a:rPr lang="en-US" dirty="0" err="1"/>
              <a:t>kostet</a:t>
            </a:r>
            <a:r>
              <a:rPr lang="en-US" dirty="0"/>
              <a:t>, </a:t>
            </a:r>
            <a:r>
              <a:rPr lang="en-US" dirty="0" err="1"/>
              <a:t>falsche</a:t>
            </a:r>
            <a:r>
              <a:rPr lang="en-US" dirty="0"/>
              <a:t> </a:t>
            </a:r>
            <a:r>
              <a:rPr lang="en-US" dirty="0" err="1"/>
              <a:t>Informationen</a:t>
            </a:r>
            <a:r>
              <a:rPr lang="en-US" dirty="0"/>
              <a:t> </a:t>
            </a:r>
            <a:r>
              <a:rPr lang="en-US" dirty="0" err="1"/>
              <a:t>zu</a:t>
            </a:r>
            <a:r>
              <a:rPr lang="en-US" dirty="0"/>
              <a:t> </a:t>
            </a:r>
            <a:r>
              <a:rPr lang="en-US" dirty="0" err="1"/>
              <a:t>widerlegen</a:t>
            </a:r>
            <a:r>
              <a:rPr lang="en-US" dirty="0"/>
              <a:t>, </a:t>
            </a:r>
            <a:r>
              <a:rPr lang="en-US" dirty="0" err="1"/>
              <a:t>als</a:t>
            </a:r>
            <a:r>
              <a:rPr lang="en-US" dirty="0"/>
              <a:t> </a:t>
            </a:r>
            <a:r>
              <a:rPr lang="en-US" dirty="0" err="1"/>
              <a:t>sie</a:t>
            </a:r>
            <a:r>
              <a:rPr lang="en-US" dirty="0"/>
              <a:t> </a:t>
            </a:r>
            <a:r>
              <a:rPr lang="en-US" dirty="0" err="1"/>
              <a:t>zu</a:t>
            </a:r>
            <a:r>
              <a:rPr lang="en-US" dirty="0"/>
              <a:t> </a:t>
            </a:r>
            <a:r>
              <a:rPr lang="en-US" dirty="0" err="1"/>
              <a:t>verbreiten</a:t>
            </a:r>
            <a:r>
              <a:rPr lang="en-US" dirty="0"/>
              <a:t>. </a:t>
            </a:r>
          </a:p>
          <a:p>
            <a:r>
              <a:rPr lang="en-US" dirty="0"/>
              <a:t>Das </a:t>
            </a:r>
            <a:r>
              <a:rPr lang="en-US" dirty="0" err="1"/>
              <a:t>liegt</a:t>
            </a:r>
            <a:r>
              <a:rPr lang="en-US" dirty="0"/>
              <a:t> </a:t>
            </a:r>
            <a:r>
              <a:rPr lang="en-US" dirty="0" err="1"/>
              <a:t>daran</a:t>
            </a:r>
            <a:r>
              <a:rPr lang="en-US" dirty="0"/>
              <a:t>, </a:t>
            </a:r>
            <a:r>
              <a:rPr lang="en-US" dirty="0" err="1"/>
              <a:t>dass</a:t>
            </a:r>
            <a:r>
              <a:rPr lang="en-US" dirty="0"/>
              <a:t> man für die </a:t>
            </a:r>
            <a:r>
              <a:rPr lang="en-US" dirty="0" err="1"/>
              <a:t>Widerlegung</a:t>
            </a:r>
            <a:r>
              <a:rPr lang="en-US" dirty="0"/>
              <a:t> oft </a:t>
            </a:r>
            <a:r>
              <a:rPr lang="en-US" dirty="0" err="1"/>
              <a:t>mehr</a:t>
            </a:r>
            <a:r>
              <a:rPr lang="en-US" dirty="0"/>
              <a:t> </a:t>
            </a:r>
            <a:r>
              <a:rPr lang="en-US" dirty="0" err="1"/>
              <a:t>Beweise</a:t>
            </a:r>
            <a:r>
              <a:rPr lang="en-US" dirty="0"/>
              <a:t>, </a:t>
            </a:r>
            <a:r>
              <a:rPr lang="en-US" dirty="0" err="1"/>
              <a:t>Argumente</a:t>
            </a:r>
            <a:r>
              <a:rPr lang="en-US" dirty="0"/>
              <a:t> und </a:t>
            </a:r>
            <a:r>
              <a:rPr lang="en-US" dirty="0" err="1"/>
              <a:t>Erklärungen</a:t>
            </a:r>
            <a:r>
              <a:rPr lang="en-US" dirty="0"/>
              <a:t> </a:t>
            </a:r>
            <a:r>
              <a:rPr lang="en-US" dirty="0" err="1"/>
              <a:t>braucht</a:t>
            </a:r>
            <a:r>
              <a:rPr lang="en-US" dirty="0"/>
              <a:t>, </a:t>
            </a:r>
            <a:r>
              <a:rPr lang="en-US" dirty="0" err="1"/>
              <a:t>als</a:t>
            </a:r>
            <a:r>
              <a:rPr lang="en-US" dirty="0"/>
              <a:t> für die </a:t>
            </a:r>
            <a:r>
              <a:rPr lang="en-US" dirty="0" err="1"/>
              <a:t>Erzeugung</a:t>
            </a:r>
            <a:r>
              <a:rPr lang="en-US" dirty="0"/>
              <a:t> von </a:t>
            </a:r>
            <a:r>
              <a:rPr lang="en-US" dirty="0" err="1"/>
              <a:t>Unsinn</a:t>
            </a:r>
            <a:r>
              <a:rPr lang="en-US" dirty="0"/>
              <a:t>.</a:t>
            </a:r>
          </a:p>
          <a:p>
            <a:endParaRPr lang="en-US" dirty="0"/>
          </a:p>
          <a:p>
            <a:r>
              <a:rPr lang="en-US" dirty="0"/>
              <a:t>Mit Blick auf KI </a:t>
            </a:r>
            <a:r>
              <a:rPr lang="en-US" dirty="0" err="1"/>
              <a:t>bedeutet</a:t>
            </a:r>
            <a:r>
              <a:rPr lang="en-US" dirty="0"/>
              <a:t> das, </a:t>
            </a:r>
            <a:r>
              <a:rPr lang="en-US" dirty="0" err="1"/>
              <a:t>dass</a:t>
            </a:r>
            <a:r>
              <a:rPr lang="en-US" dirty="0"/>
              <a:t> man </a:t>
            </a:r>
            <a:r>
              <a:rPr lang="en-US" dirty="0" err="1"/>
              <a:t>vorsichtig</a:t>
            </a:r>
            <a:r>
              <a:rPr lang="en-US" dirty="0"/>
              <a:t> sein muss, </a:t>
            </a:r>
            <a:r>
              <a:rPr lang="en-US" dirty="0" err="1"/>
              <a:t>welche</a:t>
            </a:r>
            <a:r>
              <a:rPr lang="en-US" dirty="0"/>
              <a:t> </a:t>
            </a:r>
            <a:r>
              <a:rPr lang="en-US" dirty="0" err="1"/>
              <a:t>Quellen</a:t>
            </a:r>
            <a:r>
              <a:rPr lang="en-US" dirty="0"/>
              <a:t> man für die </a:t>
            </a:r>
            <a:r>
              <a:rPr lang="en-US" dirty="0" err="1"/>
              <a:t>Erzeugung</a:t>
            </a:r>
            <a:r>
              <a:rPr lang="en-US" dirty="0"/>
              <a:t> </a:t>
            </a:r>
            <a:r>
              <a:rPr lang="en-US" dirty="0" err="1"/>
              <a:t>oder</a:t>
            </a:r>
            <a:r>
              <a:rPr lang="en-US" dirty="0"/>
              <a:t> </a:t>
            </a:r>
            <a:r>
              <a:rPr lang="en-US" dirty="0" err="1"/>
              <a:t>Bewertung</a:t>
            </a:r>
            <a:r>
              <a:rPr lang="en-US" dirty="0"/>
              <a:t> von KI-</a:t>
            </a:r>
            <a:r>
              <a:rPr lang="en-US" dirty="0" err="1"/>
              <a:t>Inhalten</a:t>
            </a:r>
            <a:r>
              <a:rPr lang="en-US" dirty="0"/>
              <a:t> </a:t>
            </a:r>
            <a:r>
              <a:rPr lang="en-US" dirty="0" err="1"/>
              <a:t>verwendet</a:t>
            </a:r>
            <a:r>
              <a:rPr lang="en-US" dirty="0"/>
              <a:t>. </a:t>
            </a:r>
          </a:p>
          <a:p>
            <a:r>
              <a:rPr lang="en-US" dirty="0"/>
              <a:t>Es </a:t>
            </a:r>
            <a:r>
              <a:rPr lang="en-US" dirty="0" err="1"/>
              <a:t>gibt</a:t>
            </a:r>
            <a:r>
              <a:rPr lang="en-US" dirty="0"/>
              <a:t> </a:t>
            </a:r>
            <a:r>
              <a:rPr lang="en-US" dirty="0" err="1"/>
              <a:t>viele</a:t>
            </a:r>
            <a:r>
              <a:rPr lang="en-US" dirty="0"/>
              <a:t> </a:t>
            </a:r>
            <a:r>
              <a:rPr lang="en-US" dirty="0" err="1"/>
              <a:t>falsche</a:t>
            </a:r>
            <a:r>
              <a:rPr lang="en-US" dirty="0"/>
              <a:t> </a:t>
            </a:r>
            <a:r>
              <a:rPr lang="en-US" dirty="0" err="1"/>
              <a:t>oder</a:t>
            </a:r>
            <a:r>
              <a:rPr lang="en-US" dirty="0"/>
              <a:t> </a:t>
            </a:r>
            <a:r>
              <a:rPr lang="en-US" dirty="0" err="1"/>
              <a:t>irreführende</a:t>
            </a:r>
            <a:r>
              <a:rPr lang="en-US" dirty="0"/>
              <a:t> </a:t>
            </a:r>
            <a:r>
              <a:rPr lang="en-US" dirty="0" err="1"/>
              <a:t>Informationen</a:t>
            </a:r>
            <a:r>
              <a:rPr lang="en-US" dirty="0"/>
              <a:t> </a:t>
            </a:r>
            <a:r>
              <a:rPr lang="en-US" dirty="0" err="1"/>
              <a:t>über</a:t>
            </a:r>
            <a:r>
              <a:rPr lang="en-US" dirty="0"/>
              <a:t> KI </a:t>
            </a:r>
            <a:r>
              <a:rPr lang="en-US" dirty="0" err="1"/>
              <a:t>im</a:t>
            </a:r>
            <a:r>
              <a:rPr lang="en-US" dirty="0"/>
              <a:t> Internet, die man </a:t>
            </a:r>
            <a:r>
              <a:rPr lang="en-US" dirty="0" err="1"/>
              <a:t>nicht</a:t>
            </a:r>
            <a:r>
              <a:rPr lang="en-US" dirty="0"/>
              <a:t> </a:t>
            </a:r>
            <a:r>
              <a:rPr lang="en-US" dirty="0" err="1"/>
              <a:t>einfach</a:t>
            </a:r>
            <a:r>
              <a:rPr lang="en-US" dirty="0"/>
              <a:t> </a:t>
            </a:r>
            <a:r>
              <a:rPr lang="en-US" dirty="0" err="1"/>
              <a:t>glauben</a:t>
            </a:r>
            <a:r>
              <a:rPr lang="en-US" dirty="0"/>
              <a:t> </a:t>
            </a:r>
            <a:r>
              <a:rPr lang="en-US" dirty="0" err="1"/>
              <a:t>sollte</a:t>
            </a:r>
            <a:r>
              <a:rPr lang="en-US" dirty="0"/>
              <a:t>. </a:t>
            </a:r>
          </a:p>
          <a:p>
            <a:endParaRPr lang="en-US" dirty="0"/>
          </a:p>
          <a:p>
            <a:r>
              <a:rPr lang="en-US" dirty="0"/>
              <a:t>Man </a:t>
            </a:r>
            <a:r>
              <a:rPr lang="en-US" dirty="0" err="1"/>
              <a:t>sollte</a:t>
            </a:r>
            <a:r>
              <a:rPr lang="en-US" dirty="0"/>
              <a:t> immer </a:t>
            </a:r>
            <a:r>
              <a:rPr lang="en-US" dirty="0" err="1"/>
              <a:t>versuchen</a:t>
            </a:r>
            <a:r>
              <a:rPr lang="en-US" dirty="0"/>
              <a:t>, die </a:t>
            </a:r>
            <a:r>
              <a:rPr lang="en-US" dirty="0" err="1"/>
              <a:t>Qualität</a:t>
            </a:r>
            <a:r>
              <a:rPr lang="en-US" dirty="0"/>
              <a:t>, die </a:t>
            </a:r>
            <a:r>
              <a:rPr lang="en-US" dirty="0" err="1"/>
              <a:t>Herkunft</a:t>
            </a:r>
            <a:r>
              <a:rPr lang="en-US" dirty="0"/>
              <a:t> und die </a:t>
            </a:r>
            <a:r>
              <a:rPr lang="en-US" dirty="0" err="1"/>
              <a:t>Absicht</a:t>
            </a:r>
            <a:r>
              <a:rPr lang="en-US" dirty="0"/>
              <a:t> der KI-</a:t>
            </a:r>
            <a:r>
              <a:rPr lang="en-US" dirty="0" err="1"/>
              <a:t>Inhalte</a:t>
            </a:r>
            <a:r>
              <a:rPr lang="en-US" dirty="0"/>
              <a:t> </a:t>
            </a:r>
            <a:r>
              <a:rPr lang="en-US" dirty="0" err="1"/>
              <a:t>zu</a:t>
            </a:r>
            <a:r>
              <a:rPr lang="en-US" dirty="0"/>
              <a:t> </a:t>
            </a:r>
            <a:r>
              <a:rPr lang="en-US" dirty="0" err="1"/>
              <a:t>überprüfen</a:t>
            </a:r>
            <a:r>
              <a:rPr lang="en-US" dirty="0"/>
              <a:t>, bevor man </a:t>
            </a:r>
            <a:r>
              <a:rPr lang="en-US" dirty="0" err="1"/>
              <a:t>sie</a:t>
            </a:r>
            <a:r>
              <a:rPr lang="en-US" dirty="0"/>
              <a:t> </a:t>
            </a:r>
            <a:r>
              <a:rPr lang="en-US" dirty="0" err="1"/>
              <a:t>akzeptiert</a:t>
            </a:r>
            <a:r>
              <a:rPr lang="en-US" dirty="0"/>
              <a:t> </a:t>
            </a:r>
            <a:r>
              <a:rPr lang="en-US" dirty="0" err="1"/>
              <a:t>oder</a:t>
            </a:r>
            <a:r>
              <a:rPr lang="en-US" dirty="0"/>
              <a:t> </a:t>
            </a:r>
            <a:r>
              <a:rPr lang="en-US" dirty="0" err="1"/>
              <a:t>weitergibt</a:t>
            </a:r>
            <a:r>
              <a:rPr lang="en-US" dirty="0"/>
              <a:t>. </a:t>
            </a:r>
          </a:p>
          <a:p>
            <a:r>
              <a:rPr lang="en-US" dirty="0" err="1"/>
              <a:t>Andernfalls</a:t>
            </a:r>
            <a:r>
              <a:rPr lang="en-US" dirty="0"/>
              <a:t> </a:t>
            </a:r>
            <a:r>
              <a:rPr lang="en-US" dirty="0" err="1"/>
              <a:t>kann</a:t>
            </a:r>
            <a:r>
              <a:rPr lang="en-US" dirty="0"/>
              <a:t> man Opfer </a:t>
            </a:r>
            <a:r>
              <a:rPr lang="en-US" dirty="0" err="1"/>
              <a:t>oder</a:t>
            </a:r>
            <a:r>
              <a:rPr lang="en-US" dirty="0"/>
              <a:t> </a:t>
            </a:r>
            <a:r>
              <a:rPr lang="en-US" dirty="0" err="1"/>
              <a:t>Verbreiter</a:t>
            </a:r>
            <a:r>
              <a:rPr lang="en-US" dirty="0"/>
              <a:t> von Bullshit </a:t>
            </a:r>
            <a:r>
              <a:rPr lang="en-US" dirty="0" err="1"/>
              <a:t>werden.Das</a:t>
            </a:r>
            <a:r>
              <a:rPr lang="en-US" dirty="0"/>
              <a:t> </a:t>
            </a:r>
            <a:r>
              <a:rPr lang="en-US" dirty="0" err="1"/>
              <a:t>spielt</a:t>
            </a:r>
            <a:r>
              <a:rPr lang="en-US" dirty="0"/>
              <a:t> </a:t>
            </a:r>
            <a:r>
              <a:rPr lang="en-US" dirty="0" err="1"/>
              <a:t>nicht</a:t>
            </a:r>
            <a:r>
              <a:rPr lang="en-US" dirty="0"/>
              <a:t> </a:t>
            </a:r>
            <a:r>
              <a:rPr lang="en-US" dirty="0" err="1"/>
              <a:t>nur</a:t>
            </a:r>
            <a:r>
              <a:rPr lang="en-US" dirty="0"/>
              <a:t> </a:t>
            </a:r>
            <a:r>
              <a:rPr lang="en-US" dirty="0" err="1"/>
              <a:t>bei</a:t>
            </a:r>
            <a:r>
              <a:rPr lang="en-US" dirty="0"/>
              <a:t> </a:t>
            </a:r>
            <a:r>
              <a:rPr lang="en-US" dirty="0" err="1"/>
              <a:t>Verschwörungstheorien</a:t>
            </a:r>
            <a:r>
              <a:rPr lang="en-US" dirty="0"/>
              <a:t> und Fake News </a:t>
            </a:r>
            <a:r>
              <a:rPr lang="en-US" dirty="0" err="1"/>
              <a:t>eine</a:t>
            </a:r>
            <a:r>
              <a:rPr lang="en-US" dirty="0"/>
              <a:t> </a:t>
            </a:r>
            <a:r>
              <a:rPr lang="en-US" dirty="0" err="1"/>
              <a:t>wichtige</a:t>
            </a:r>
            <a:r>
              <a:rPr lang="en-US" dirty="0"/>
              <a:t> Rolle.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Die </a:t>
            </a:r>
            <a:r>
              <a:rPr lang="en-US" dirty="0" err="1"/>
              <a:t>klare</a:t>
            </a:r>
            <a:r>
              <a:rPr lang="en-US" dirty="0"/>
              <a:t> </a:t>
            </a:r>
            <a:r>
              <a:rPr lang="en-US" dirty="0" err="1"/>
              <a:t>Antwort</a:t>
            </a:r>
            <a:r>
              <a:rPr lang="en-US" dirty="0"/>
              <a:t> auf </a:t>
            </a:r>
            <a:r>
              <a:rPr lang="en-US" dirty="0" err="1"/>
              <a:t>diese</a:t>
            </a:r>
            <a:r>
              <a:rPr lang="en-US" dirty="0"/>
              <a:t> Frage </a:t>
            </a:r>
            <a:r>
              <a:rPr lang="en-US" dirty="0" err="1"/>
              <a:t>lautet</a:t>
            </a:r>
            <a:r>
              <a:rPr lang="en-US" dirty="0"/>
              <a:t>: Carbonara. Zum </a:t>
            </a:r>
            <a:r>
              <a:rPr lang="en-US" dirty="0" err="1"/>
              <a:t>einen</a:t>
            </a:r>
            <a:r>
              <a:rPr lang="en-US" dirty="0"/>
              <a:t> </a:t>
            </a:r>
            <a:r>
              <a:rPr lang="en-US" dirty="0" err="1"/>
              <a:t>stellt</a:t>
            </a:r>
            <a:r>
              <a:rPr lang="en-US" dirty="0"/>
              <a:t> es </a:t>
            </a:r>
            <a:r>
              <a:rPr lang="en-US" dirty="0" err="1"/>
              <a:t>sich</a:t>
            </a:r>
            <a:r>
              <a:rPr lang="en-US" dirty="0"/>
              <a:t> </a:t>
            </a:r>
            <a:r>
              <a:rPr lang="en-US" dirty="0" err="1"/>
              <a:t>natürlich</a:t>
            </a:r>
            <a:r>
              <a:rPr lang="en-US" dirty="0"/>
              <a:t> </a:t>
            </a:r>
            <a:r>
              <a:rPr lang="en-US" dirty="0" err="1"/>
              <a:t>als</a:t>
            </a:r>
            <a:r>
              <a:rPr lang="en-US" dirty="0"/>
              <a:t> </a:t>
            </a:r>
            <a:r>
              <a:rPr lang="en-US" dirty="0" err="1"/>
              <a:t>Herausforderung</a:t>
            </a:r>
            <a:r>
              <a:rPr lang="en-US" dirty="0"/>
              <a:t> </a:t>
            </a:r>
            <a:r>
              <a:rPr lang="en-US" dirty="0" err="1"/>
              <a:t>mit</a:t>
            </a:r>
            <a:r>
              <a:rPr lang="en-US" dirty="0"/>
              <a:t> Blick auf Fake News und </a:t>
            </a:r>
            <a:r>
              <a:rPr lang="en-US" dirty="0" err="1"/>
              <a:t>Verschwörungstheorien</a:t>
            </a:r>
            <a:r>
              <a:rPr lang="en-US" dirty="0"/>
              <a:t> </a:t>
            </a:r>
            <a:r>
              <a:rPr lang="en-US" dirty="0" err="1"/>
              <a:t>dar</a:t>
            </a:r>
            <a:r>
              <a:rPr lang="en-US" dirty="0"/>
              <a:t>, </a:t>
            </a:r>
            <a:r>
              <a:rPr lang="en-US" dirty="0" err="1"/>
              <a:t>wenn</a:t>
            </a:r>
            <a:r>
              <a:rPr lang="en-US" dirty="0"/>
              <a:t> </a:t>
            </a:r>
            <a:r>
              <a:rPr lang="en-US" dirty="0" err="1"/>
              <a:t>eine</a:t>
            </a:r>
            <a:r>
              <a:rPr lang="en-US" dirty="0"/>
              <a:t> KI </a:t>
            </a:r>
            <a:r>
              <a:rPr lang="en-US" dirty="0" err="1"/>
              <a:t>wahre</a:t>
            </a:r>
            <a:r>
              <a:rPr lang="en-US" dirty="0"/>
              <a:t> von </a:t>
            </a:r>
            <a:r>
              <a:rPr lang="en-US" dirty="0" err="1"/>
              <a:t>unwahren</a:t>
            </a:r>
            <a:r>
              <a:rPr lang="en-US" dirty="0"/>
              <a:t> </a:t>
            </a:r>
            <a:r>
              <a:rPr lang="en-US" dirty="0" err="1"/>
              <a:t>Informationen</a:t>
            </a:r>
            <a:r>
              <a:rPr lang="en-US" dirty="0"/>
              <a:t> </a:t>
            </a:r>
            <a:r>
              <a:rPr lang="en-US" dirty="0" err="1"/>
              <a:t>nicht</a:t>
            </a:r>
            <a:r>
              <a:rPr lang="en-US" dirty="0"/>
              <a:t> </a:t>
            </a:r>
            <a:r>
              <a:rPr lang="en-US" dirty="0" err="1"/>
              <a:t>unterscheiden</a:t>
            </a:r>
            <a:r>
              <a:rPr lang="en-US" dirty="0"/>
              <a:t> </a:t>
            </a:r>
            <a:r>
              <a:rPr lang="en-US" dirty="0" err="1"/>
              <a:t>kann</a:t>
            </a:r>
            <a:r>
              <a:rPr lang="en-US" dirty="0"/>
              <a:t>. Zum </a:t>
            </a:r>
            <a:r>
              <a:rPr lang="en-US" dirty="0" err="1"/>
              <a:t>anderen</a:t>
            </a:r>
            <a:r>
              <a:rPr lang="en-US" dirty="0"/>
              <a:t> </a:t>
            </a:r>
            <a:r>
              <a:rPr lang="en-US" dirty="0" err="1"/>
              <a:t>stellen</a:t>
            </a:r>
            <a:r>
              <a:rPr lang="en-US" dirty="0"/>
              <a:t> </a:t>
            </a:r>
            <a:r>
              <a:rPr lang="en-US" dirty="0" err="1"/>
              <a:t>diese</a:t>
            </a:r>
            <a:r>
              <a:rPr lang="en-US" dirty="0"/>
              <a:t> </a:t>
            </a:r>
            <a:r>
              <a:rPr lang="en-US" dirty="0" err="1"/>
              <a:t>Halluzinationen</a:t>
            </a:r>
            <a:r>
              <a:rPr lang="en-US" dirty="0"/>
              <a:t> </a:t>
            </a:r>
            <a:r>
              <a:rPr lang="en-US" dirty="0" err="1"/>
              <a:t>jedoch</a:t>
            </a:r>
            <a:r>
              <a:rPr lang="en-US" dirty="0"/>
              <a:t> </a:t>
            </a:r>
            <a:r>
              <a:rPr lang="en-US" dirty="0" err="1"/>
              <a:t>kreatives</a:t>
            </a:r>
            <a:r>
              <a:rPr lang="en-US" dirty="0"/>
              <a:t> </a:t>
            </a:r>
            <a:r>
              <a:rPr lang="en-US" dirty="0" err="1"/>
              <a:t>Potenzial</a:t>
            </a:r>
            <a:r>
              <a:rPr lang="en-US" dirty="0"/>
              <a:t> </a:t>
            </a:r>
            <a:r>
              <a:rPr lang="en-US" dirty="0" err="1"/>
              <a:t>dar</a:t>
            </a:r>
            <a:r>
              <a:rPr lang="en-US" dirty="0"/>
              <a:t>, </a:t>
            </a:r>
            <a:r>
              <a:rPr lang="en-US" dirty="0" err="1"/>
              <a:t>etwa</a:t>
            </a:r>
            <a:r>
              <a:rPr lang="en-US" dirty="0"/>
              <a:t> </a:t>
            </a:r>
            <a:r>
              <a:rPr lang="en-US" dirty="0" err="1"/>
              <a:t>beim</a:t>
            </a:r>
            <a:r>
              <a:rPr lang="en-US" dirty="0"/>
              <a:t> </a:t>
            </a:r>
            <a:r>
              <a:rPr lang="en-US" dirty="0" err="1"/>
              <a:t>Verfassen</a:t>
            </a:r>
            <a:r>
              <a:rPr lang="en-US" dirty="0"/>
              <a:t> von </a:t>
            </a:r>
            <a:r>
              <a:rPr lang="en-US" dirty="0" err="1"/>
              <a:t>Drehbüchern</a:t>
            </a:r>
            <a:r>
              <a:rPr lang="en-US" dirty="0"/>
              <a:t> </a:t>
            </a:r>
            <a:r>
              <a:rPr lang="en-US" dirty="0" err="1"/>
              <a:t>oder</a:t>
            </a:r>
            <a:r>
              <a:rPr lang="en-US" dirty="0"/>
              <a:t> </a:t>
            </a:r>
            <a:r>
              <a:rPr lang="en-US" dirty="0" err="1"/>
              <a:t>surrealen</a:t>
            </a:r>
            <a:r>
              <a:rPr lang="en-US" dirty="0"/>
              <a:t> </a:t>
            </a:r>
            <a:r>
              <a:rPr lang="en-US" dirty="0" err="1"/>
              <a:t>Bildern</a:t>
            </a:r>
            <a:r>
              <a:rPr lang="en-US" dirty="0"/>
              <a:t>. </a:t>
            </a:r>
          </a:p>
          <a:p>
            <a:r>
              <a:rPr lang="en-US" dirty="0"/>
              <a:t>x</a:t>
            </a:r>
          </a:p>
          <a:p>
            <a:r>
              <a:rPr lang="en-US" dirty="0"/>
              <a:t>Es </a:t>
            </a:r>
            <a:r>
              <a:rPr lang="en-US" dirty="0" err="1"/>
              <a:t>ist</a:t>
            </a:r>
            <a:r>
              <a:rPr lang="en-US" dirty="0"/>
              <a:t> </a:t>
            </a:r>
            <a:r>
              <a:rPr lang="en-US" dirty="0" err="1"/>
              <a:t>davon</a:t>
            </a:r>
            <a:r>
              <a:rPr lang="en-US" dirty="0"/>
              <a:t> </a:t>
            </a:r>
            <a:r>
              <a:rPr lang="en-US" dirty="0" err="1"/>
              <a:t>auszugehen</a:t>
            </a:r>
            <a:r>
              <a:rPr lang="en-US" dirty="0"/>
              <a:t>, </a:t>
            </a:r>
            <a:r>
              <a:rPr lang="en-US" dirty="0" err="1"/>
              <a:t>dass</a:t>
            </a:r>
            <a:r>
              <a:rPr lang="en-US" dirty="0"/>
              <a:t> es </a:t>
            </a:r>
            <a:r>
              <a:rPr lang="en-US" dirty="0" err="1"/>
              <a:t>künftig</a:t>
            </a:r>
            <a:r>
              <a:rPr lang="en-US" dirty="0"/>
              <a:t> KI-</a:t>
            </a:r>
            <a:r>
              <a:rPr lang="en-US" dirty="0" err="1"/>
              <a:t>Modelle</a:t>
            </a:r>
            <a:r>
              <a:rPr lang="en-US" dirty="0"/>
              <a:t> für </a:t>
            </a:r>
            <a:r>
              <a:rPr lang="en-US" dirty="0" err="1"/>
              <a:t>unterschiedliche</a:t>
            </a:r>
            <a:r>
              <a:rPr lang="en-US" dirty="0"/>
              <a:t> </a:t>
            </a:r>
            <a:r>
              <a:rPr lang="en-US" dirty="0" err="1"/>
              <a:t>Anwendungen</a:t>
            </a:r>
            <a:r>
              <a:rPr lang="en-US" dirty="0"/>
              <a:t> </a:t>
            </a:r>
            <a:r>
              <a:rPr lang="en-US" dirty="0" err="1"/>
              <a:t>gibt</a:t>
            </a:r>
            <a:r>
              <a:rPr lang="en-US" dirty="0"/>
              <a:t>. Für die Produktion von </a:t>
            </a:r>
            <a:r>
              <a:rPr lang="en-US" dirty="0" err="1"/>
              <a:t>akademischen</a:t>
            </a:r>
            <a:r>
              <a:rPr lang="en-US" dirty="0"/>
              <a:t> </a:t>
            </a:r>
            <a:r>
              <a:rPr lang="en-US" dirty="0" err="1"/>
              <a:t>Texten</a:t>
            </a:r>
            <a:r>
              <a:rPr lang="en-US" dirty="0"/>
              <a:t> </a:t>
            </a:r>
            <a:r>
              <a:rPr lang="en-US" dirty="0" err="1"/>
              <a:t>beispielsweise</a:t>
            </a:r>
            <a:r>
              <a:rPr lang="en-US" dirty="0"/>
              <a:t> </a:t>
            </a:r>
            <a:r>
              <a:rPr lang="en-US" dirty="0" err="1"/>
              <a:t>Modelle</a:t>
            </a:r>
            <a:r>
              <a:rPr lang="en-US" dirty="0"/>
              <a:t>, die </a:t>
            </a:r>
            <a:r>
              <a:rPr lang="en-US" dirty="0" err="1"/>
              <a:t>Quellen</a:t>
            </a:r>
            <a:r>
              <a:rPr lang="en-US" dirty="0"/>
              <a:t> so </a:t>
            </a:r>
            <a:r>
              <a:rPr lang="en-US" dirty="0" err="1"/>
              <a:t>ausweisen</a:t>
            </a:r>
            <a:r>
              <a:rPr lang="en-US" dirty="0"/>
              <a:t>, </a:t>
            </a:r>
            <a:r>
              <a:rPr lang="en-US" dirty="0" err="1"/>
              <a:t>dass</a:t>
            </a:r>
            <a:r>
              <a:rPr lang="en-US" dirty="0"/>
              <a:t> der User </a:t>
            </a:r>
            <a:r>
              <a:rPr lang="en-US" dirty="0" err="1"/>
              <a:t>verifizieren</a:t>
            </a:r>
            <a:r>
              <a:rPr lang="en-US" dirty="0"/>
              <a:t> </a:t>
            </a:r>
            <a:r>
              <a:rPr lang="en-US" dirty="0" err="1"/>
              <a:t>kann</a:t>
            </a:r>
            <a:r>
              <a:rPr lang="en-US" dirty="0"/>
              <a:t>.  Für den </a:t>
            </a:r>
            <a:r>
              <a:rPr lang="en-US" dirty="0" err="1"/>
              <a:t>kreativen</a:t>
            </a:r>
            <a:r>
              <a:rPr lang="en-US" dirty="0"/>
              <a:t> </a:t>
            </a:r>
            <a:r>
              <a:rPr lang="en-US" dirty="0" err="1"/>
              <a:t>Bereich</a:t>
            </a:r>
            <a:r>
              <a:rPr lang="en-US" dirty="0"/>
              <a:t> </a:t>
            </a:r>
            <a:r>
              <a:rPr lang="en-US" dirty="0" err="1"/>
              <a:t>hingegen</a:t>
            </a:r>
            <a:r>
              <a:rPr lang="en-US" dirty="0"/>
              <a:t> </a:t>
            </a:r>
            <a:r>
              <a:rPr lang="en-US" dirty="0" err="1"/>
              <a:t>Anwendungen</a:t>
            </a:r>
            <a:r>
              <a:rPr lang="en-US" dirty="0"/>
              <a:t>, </a:t>
            </a:r>
            <a:r>
              <a:rPr lang="en-US" dirty="0" err="1"/>
              <a:t>bei</a:t>
            </a:r>
            <a:r>
              <a:rPr lang="en-US" dirty="0"/>
              <a:t> </a:t>
            </a:r>
            <a:r>
              <a:rPr lang="en-US" dirty="0" err="1"/>
              <a:t>denen</a:t>
            </a:r>
            <a:r>
              <a:rPr lang="en-US" dirty="0"/>
              <a:t> </a:t>
            </a:r>
            <a:r>
              <a:rPr lang="en-US" dirty="0" err="1"/>
              <a:t>Halluzinationen</a:t>
            </a:r>
            <a:r>
              <a:rPr lang="en-US" dirty="0"/>
              <a:t> </a:t>
            </a:r>
            <a:r>
              <a:rPr lang="en-US" dirty="0" err="1"/>
              <a:t>sogar</a:t>
            </a:r>
            <a:r>
              <a:rPr lang="en-US" dirty="0"/>
              <a:t> </a:t>
            </a:r>
            <a:r>
              <a:rPr lang="en-US" dirty="0" err="1"/>
              <a:t>wünschenswert</a:t>
            </a:r>
            <a:r>
              <a:rPr lang="en-US" dirty="0"/>
              <a:t> </a:t>
            </a:r>
            <a:r>
              <a:rPr lang="en-US" dirty="0" err="1"/>
              <a:t>sind</a:t>
            </a:r>
            <a:r>
              <a:rPr lang="en-US" dirty="0"/>
              <a:t>. Man muss also </a:t>
            </a:r>
            <a:r>
              <a:rPr lang="en-US" dirty="0" err="1"/>
              <a:t>nicht</a:t>
            </a:r>
            <a:r>
              <a:rPr lang="en-US" dirty="0"/>
              <a:t> In </a:t>
            </a:r>
            <a:r>
              <a:rPr lang="en-US" dirty="0" err="1"/>
              <a:t>Utopien</a:t>
            </a:r>
            <a:r>
              <a:rPr lang="en-US" dirty="0"/>
              <a:t> und </a:t>
            </a:r>
            <a:r>
              <a:rPr lang="en-US" dirty="0" err="1"/>
              <a:t>Dystopie</a:t>
            </a:r>
            <a:r>
              <a:rPr lang="en-US" dirty="0"/>
              <a:t> </a:t>
            </a:r>
            <a:r>
              <a:rPr lang="en-US" dirty="0" err="1"/>
              <a:t>denken</a:t>
            </a:r>
            <a:r>
              <a:rPr lang="en-US" dirty="0"/>
              <a:t>, </a:t>
            </a:r>
            <a:r>
              <a:rPr lang="en-US" dirty="0" err="1"/>
              <a:t>sondern</a:t>
            </a:r>
            <a:r>
              <a:rPr lang="en-US" dirty="0"/>
              <a:t> </a:t>
            </a:r>
            <a:r>
              <a:rPr lang="en-US" dirty="0" err="1"/>
              <a:t>sich</a:t>
            </a:r>
            <a:r>
              <a:rPr lang="en-US" dirty="0"/>
              <a:t> </a:t>
            </a:r>
            <a:r>
              <a:rPr lang="en-US" dirty="0" err="1"/>
              <a:t>im</a:t>
            </a:r>
            <a:r>
              <a:rPr lang="en-US" dirty="0"/>
              <a:t> </a:t>
            </a:r>
            <a:r>
              <a:rPr lang="en-US" dirty="0" err="1"/>
              <a:t>Klaren</a:t>
            </a:r>
            <a:r>
              <a:rPr lang="en-US" dirty="0"/>
              <a:t> sein, </a:t>
            </a:r>
            <a:r>
              <a:rPr lang="en-US" dirty="0" err="1"/>
              <a:t>dass</a:t>
            </a:r>
            <a:r>
              <a:rPr lang="en-US" dirty="0"/>
              <a:t> der </a:t>
            </a:r>
            <a:r>
              <a:rPr lang="en-US" dirty="0" err="1"/>
              <a:t>Erfolg</a:t>
            </a:r>
            <a:r>
              <a:rPr lang="en-US" dirty="0"/>
              <a:t> </a:t>
            </a:r>
            <a:r>
              <a:rPr lang="en-US" dirty="0" err="1"/>
              <a:t>im</a:t>
            </a:r>
            <a:r>
              <a:rPr lang="en-US" dirty="0"/>
              <a:t> </a:t>
            </a:r>
            <a:r>
              <a:rPr lang="en-US" dirty="0" err="1"/>
              <a:t>Umgang</a:t>
            </a:r>
            <a:r>
              <a:rPr lang="en-US" dirty="0"/>
              <a:t> </a:t>
            </a:r>
            <a:r>
              <a:rPr lang="en-US" dirty="0" err="1"/>
              <a:t>mit</a:t>
            </a:r>
            <a:r>
              <a:rPr lang="en-US" dirty="0"/>
              <a:t> KI an der Wahl des, </a:t>
            </a:r>
            <a:r>
              <a:rPr lang="en-US" b="1" dirty="0"/>
              <a:t>für den </a:t>
            </a:r>
            <a:r>
              <a:rPr lang="en-US" b="1" dirty="0" err="1"/>
              <a:t>bestimmten</a:t>
            </a:r>
            <a:r>
              <a:rPr lang="en-US" b="1" dirty="0"/>
              <a:t> </a:t>
            </a:r>
            <a:r>
              <a:rPr lang="en-US" b="1" dirty="0" err="1"/>
              <a:t>Einsatz</a:t>
            </a:r>
            <a:r>
              <a:rPr lang="en-US" b="1" dirty="0"/>
              <a:t> </a:t>
            </a:r>
            <a:r>
              <a:rPr lang="en-US" b="1" dirty="0" err="1"/>
              <a:t>geeignete</a:t>
            </a:r>
            <a:r>
              <a:rPr lang="en-US" b="1" dirty="0"/>
              <a:t> Tool.</a:t>
            </a:r>
            <a:r>
              <a:rPr lang="en-US" dirty="0"/>
              <a:t> Hier </a:t>
            </a:r>
            <a:r>
              <a:rPr lang="en-US" dirty="0" err="1"/>
              <a:t>sind</a:t>
            </a:r>
            <a:r>
              <a:rPr lang="en-US" dirty="0"/>
              <a:t> die </a:t>
            </a:r>
            <a:r>
              <a:rPr lang="en-US" b="1" dirty="0" err="1">
                <a:solidFill>
                  <a:srgbClr val="00B050"/>
                </a:solidFill>
                <a:highlight>
                  <a:srgbClr val="00FF00"/>
                </a:highlight>
              </a:rPr>
              <a:t>Digitalen</a:t>
            </a:r>
            <a:r>
              <a:rPr lang="en-US" b="1" dirty="0">
                <a:solidFill>
                  <a:srgbClr val="00B050"/>
                </a:solidFill>
                <a:highlight>
                  <a:srgbClr val="00FF00"/>
                </a:highlight>
              </a:rPr>
              <a:t> </a:t>
            </a:r>
            <a:r>
              <a:rPr lang="en-US" b="1" dirty="0" err="1">
                <a:solidFill>
                  <a:srgbClr val="00B050"/>
                </a:solidFill>
                <a:highlight>
                  <a:srgbClr val="00FF00"/>
                </a:highlight>
              </a:rPr>
              <a:t>Schlüsselkompetenzen</a:t>
            </a:r>
            <a:r>
              <a:rPr lang="en-US" b="1" dirty="0"/>
              <a:t>, in </a:t>
            </a:r>
            <a:r>
              <a:rPr lang="en-US" b="1" dirty="0" err="1"/>
              <a:t>diesem</a:t>
            </a:r>
            <a:r>
              <a:rPr lang="en-US" b="1" dirty="0"/>
              <a:t> Falle das  1) </a:t>
            </a:r>
            <a:r>
              <a:rPr lang="en-US" b="1" dirty="0" err="1"/>
              <a:t>Anwendungs</a:t>
            </a:r>
            <a:r>
              <a:rPr lang="en-US" b="1" dirty="0"/>
              <a:t>-Know-how </a:t>
            </a:r>
            <a:r>
              <a:rPr lang="en-US" dirty="0" err="1"/>
              <a:t>gefragt</a:t>
            </a:r>
            <a:r>
              <a:rPr lang="en-US" dirty="0"/>
              <a:t>. </a:t>
            </a:r>
          </a:p>
          <a:p>
            <a:endParaRPr lang="en-US" dirty="0"/>
          </a:p>
          <a:p>
            <a:r>
              <a:rPr lang="en-US" dirty="0"/>
              <a:t>Auch die </a:t>
            </a:r>
            <a:r>
              <a:rPr lang="en-US" b="1" dirty="0"/>
              <a:t>2) </a:t>
            </a:r>
            <a:r>
              <a:rPr lang="en-US" b="1" dirty="0" err="1"/>
              <a:t>informatischen</a:t>
            </a:r>
            <a:r>
              <a:rPr lang="en-US" b="1" dirty="0"/>
              <a:t> </a:t>
            </a:r>
            <a:r>
              <a:rPr lang="en-US" b="1" dirty="0" err="1"/>
              <a:t>Grundkenntnisse</a:t>
            </a:r>
            <a:r>
              <a:rPr lang="en-US" b="1" dirty="0"/>
              <a:t> </a:t>
            </a:r>
            <a:r>
              <a:rPr lang="en-US" dirty="0" err="1"/>
              <a:t>sind</a:t>
            </a:r>
            <a:r>
              <a:rPr lang="en-US" dirty="0"/>
              <a:t> von </a:t>
            </a:r>
            <a:r>
              <a:rPr lang="en-US" dirty="0" err="1"/>
              <a:t>essentieller</a:t>
            </a:r>
            <a:r>
              <a:rPr lang="en-US" dirty="0"/>
              <a:t> </a:t>
            </a:r>
            <a:r>
              <a:rPr lang="en-US" dirty="0" err="1"/>
              <a:t>Bedeutung</a:t>
            </a:r>
            <a:r>
              <a:rPr lang="en-US" dirty="0"/>
              <a:t> </a:t>
            </a:r>
            <a:r>
              <a:rPr lang="en-US" dirty="0" err="1"/>
              <a:t>beim</a:t>
            </a:r>
            <a:r>
              <a:rPr lang="en-US" dirty="0"/>
              <a:t> </a:t>
            </a:r>
            <a:r>
              <a:rPr lang="en-US" dirty="0" err="1"/>
              <a:t>Umgang</a:t>
            </a:r>
            <a:r>
              <a:rPr lang="en-US" dirty="0"/>
              <a:t> </a:t>
            </a:r>
            <a:r>
              <a:rPr lang="en-US" dirty="0" err="1"/>
              <a:t>mit</a:t>
            </a:r>
            <a:r>
              <a:rPr lang="en-US" dirty="0"/>
              <a:t> KI – </a:t>
            </a:r>
            <a:r>
              <a:rPr lang="en-US" b="1" dirty="0"/>
              <a:t>was </a:t>
            </a:r>
            <a:r>
              <a:rPr lang="en-US" b="1" dirty="0" err="1"/>
              <a:t>sind</a:t>
            </a:r>
            <a:r>
              <a:rPr lang="en-US" b="1" dirty="0"/>
              <a:t> </a:t>
            </a:r>
            <a:r>
              <a:rPr lang="en-US" b="1" dirty="0" err="1"/>
              <a:t>Algorithmen</a:t>
            </a:r>
            <a:r>
              <a:rPr lang="en-US" b="1" dirty="0"/>
              <a:t> und </a:t>
            </a:r>
            <a:r>
              <a:rPr lang="en-US" b="1" dirty="0" err="1"/>
              <a:t>wie</a:t>
            </a:r>
            <a:r>
              <a:rPr lang="en-US" b="1" dirty="0"/>
              <a:t> </a:t>
            </a:r>
            <a:r>
              <a:rPr lang="en-US" b="1" dirty="0" err="1"/>
              <a:t>funktioniert</a:t>
            </a:r>
            <a:r>
              <a:rPr lang="en-US" b="1" dirty="0"/>
              <a:t> Machine Learning</a:t>
            </a:r>
            <a:r>
              <a:rPr lang="en-US" dirty="0"/>
              <a:t>?</a:t>
            </a:r>
          </a:p>
          <a:p>
            <a:endParaRPr lang="en-US" dirty="0"/>
          </a:p>
          <a:p>
            <a:r>
              <a:rPr lang="en-US" dirty="0"/>
              <a:t>Eine </a:t>
            </a:r>
            <a:r>
              <a:rPr lang="en-US" dirty="0" err="1"/>
              <a:t>weitere</a:t>
            </a:r>
            <a:r>
              <a:rPr lang="en-US" dirty="0"/>
              <a:t> </a:t>
            </a:r>
            <a:r>
              <a:rPr lang="en-US" dirty="0" err="1"/>
              <a:t>Digitale</a:t>
            </a:r>
            <a:r>
              <a:rPr lang="en-US" dirty="0"/>
              <a:t> </a:t>
            </a:r>
            <a:r>
              <a:rPr lang="en-US" dirty="0" err="1"/>
              <a:t>Schlüsselkompetenz</a:t>
            </a:r>
            <a:r>
              <a:rPr lang="en-US" dirty="0"/>
              <a:t>, die für den </a:t>
            </a:r>
            <a:r>
              <a:rPr lang="en-US" dirty="0" err="1"/>
              <a:t>Einsatz</a:t>
            </a:r>
            <a:r>
              <a:rPr lang="en-US" dirty="0"/>
              <a:t> von KI </a:t>
            </a:r>
            <a:r>
              <a:rPr lang="en-US" dirty="0" err="1"/>
              <a:t>essentiell</a:t>
            </a:r>
            <a:r>
              <a:rPr lang="en-US" dirty="0"/>
              <a:t> </a:t>
            </a:r>
            <a:r>
              <a:rPr lang="en-US" dirty="0" err="1"/>
              <a:t>ist</a:t>
            </a:r>
            <a:r>
              <a:rPr lang="en-US" dirty="0"/>
              <a:t>, </a:t>
            </a:r>
            <a:r>
              <a:rPr lang="en-US" dirty="0" err="1"/>
              <a:t>ist</a:t>
            </a:r>
            <a:r>
              <a:rPr lang="en-US" dirty="0"/>
              <a:t> die </a:t>
            </a:r>
            <a:r>
              <a:rPr lang="en-US" b="1" dirty="0">
                <a:solidFill>
                  <a:schemeClr val="tx1"/>
                </a:solidFill>
              </a:rPr>
              <a:t>3) </a:t>
            </a:r>
            <a:r>
              <a:rPr lang="en-US" b="1" dirty="0" err="1">
                <a:solidFill>
                  <a:schemeClr val="tx1"/>
                </a:solidFill>
              </a:rPr>
              <a:t>Medienkompetenz</a:t>
            </a:r>
            <a:r>
              <a:rPr lang="en-US" dirty="0"/>
              <a:t>. </a:t>
            </a:r>
            <a:r>
              <a:rPr lang="en-US" dirty="0" err="1"/>
              <a:t>Diese</a:t>
            </a:r>
            <a:r>
              <a:rPr lang="en-US" dirty="0"/>
              <a:t> </a:t>
            </a:r>
            <a:r>
              <a:rPr lang="en-US" dirty="0" err="1"/>
              <a:t>beginnt</a:t>
            </a:r>
            <a:r>
              <a:rPr lang="en-US" dirty="0"/>
              <a:t> </a:t>
            </a:r>
            <a:r>
              <a:rPr lang="en-US" dirty="0" err="1"/>
              <a:t>bei</a:t>
            </a:r>
            <a:r>
              <a:rPr lang="en-US" dirty="0"/>
              <a:t> der </a:t>
            </a:r>
            <a:r>
              <a:rPr lang="en-US" b="1" dirty="0" err="1"/>
              <a:t>Auswahl</a:t>
            </a:r>
            <a:r>
              <a:rPr lang="en-US" b="1" dirty="0"/>
              <a:t> des </a:t>
            </a:r>
            <a:r>
              <a:rPr lang="en-US" b="1" dirty="0" err="1"/>
              <a:t>geeigneten</a:t>
            </a:r>
            <a:r>
              <a:rPr lang="en-US" b="1" dirty="0"/>
              <a:t> Tools </a:t>
            </a:r>
            <a:r>
              <a:rPr lang="en-US" b="1" dirty="0" err="1"/>
              <a:t>mit</a:t>
            </a:r>
            <a:r>
              <a:rPr lang="en-US" b="1" dirty="0"/>
              <a:t> Blick auf </a:t>
            </a:r>
            <a:r>
              <a:rPr lang="en-US" b="1" dirty="0" err="1"/>
              <a:t>Datenbasis</a:t>
            </a:r>
            <a:r>
              <a:rPr lang="en-US" b="1" dirty="0"/>
              <a:t> und DSGVO-</a:t>
            </a:r>
            <a:r>
              <a:rPr lang="en-US" b="1" dirty="0" err="1"/>
              <a:t>Konformität</a:t>
            </a:r>
            <a:r>
              <a:rPr lang="en-US" dirty="0"/>
              <a:t>. Eine </a:t>
            </a:r>
            <a:r>
              <a:rPr lang="en-US" dirty="0" err="1"/>
              <a:t>Unterstützung</a:t>
            </a:r>
            <a:r>
              <a:rPr lang="en-US" dirty="0"/>
              <a:t> </a:t>
            </a:r>
            <a:r>
              <a:rPr lang="en-US" dirty="0" err="1"/>
              <a:t>hierzu</a:t>
            </a:r>
            <a:r>
              <a:rPr lang="en-US" dirty="0"/>
              <a:t> </a:t>
            </a:r>
            <a:r>
              <a:rPr lang="en-US" dirty="0" err="1"/>
              <a:t>bieten</a:t>
            </a:r>
            <a:r>
              <a:rPr lang="en-US" dirty="0"/>
              <a:t> </a:t>
            </a:r>
            <a:r>
              <a:rPr lang="en-US" dirty="0" err="1"/>
              <a:t>wir</a:t>
            </a:r>
            <a:r>
              <a:rPr lang="en-US" dirty="0"/>
              <a:t> </a:t>
            </a:r>
            <a:r>
              <a:rPr lang="en-US" dirty="0" err="1"/>
              <a:t>Ihnen</a:t>
            </a:r>
            <a:r>
              <a:rPr lang="en-US" dirty="0"/>
              <a:t> </a:t>
            </a:r>
            <a:r>
              <a:rPr lang="en-US" dirty="0" err="1"/>
              <a:t>mit</a:t>
            </a:r>
            <a:r>
              <a:rPr lang="en-US" dirty="0"/>
              <a:t> der </a:t>
            </a:r>
            <a:r>
              <a:rPr lang="en-US" dirty="0" err="1"/>
              <a:t>folgenden</a:t>
            </a:r>
            <a:r>
              <a:rPr lang="en-US" dirty="0"/>
              <a:t> </a:t>
            </a:r>
            <a:r>
              <a:rPr lang="en-US" dirty="0" err="1"/>
              <a:t>Übersicht</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4</a:t>
            </a:fld>
            <a:endParaRPr lang="en-DE"/>
          </a:p>
        </p:txBody>
      </p:sp>
    </p:spTree>
    <p:extLst>
      <p:ext uri="{BB962C8B-B14F-4D97-AF65-F5344CB8AC3E}">
        <p14:creationId xmlns:p14="http://schemas.microsoft.com/office/powerpoint/2010/main" val="122365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C85F5-B1FF-34BD-1C5D-7EFD150B9B4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50FC5-DC46-164C-DE1C-189222E6A6F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B426598-C4F7-4B21-C1B2-69C25A080AD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67F1C9B-B021-9B78-718E-5BC76C9CC2D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E46ACB8-DF4D-CE5A-92E8-7643CBB8DB1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763B22F-BB93-28D7-BFCF-D943DC62CE2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2C9940D-A11A-CAD3-2BBD-0EB74B410E5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94738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B7762-EB0B-016B-18B3-21AB63AB3CB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043BE7-01A9-FAD7-9824-B37A286B13E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44225E-0FD7-AE8F-3A3D-04FB6F4C429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3A94549-82FC-855D-3B97-8570493D1E8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5280CD5-A7C2-B2A0-A970-8D146FDCDF4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804FC007-0491-5502-FEDA-5696B161DA0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5B79101-876D-141E-D394-15B49546821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6661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EE64-877E-7E84-0EAA-62FC05628AE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B51850-6662-1687-2590-5A850ABC1B8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B7F1226-DABE-F5B3-8F8A-D196E1D7F4C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5951FA8-820A-99AB-9CC8-53F99224FA3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ADFCC02-37FB-734B-FA9D-3FC7C072BDF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D998522D-CBE2-3FB9-F013-14621BC77C8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F872B0C-1C56-16F0-469D-67C217EC3DB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01760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Aus dem </a:t>
            </a:r>
            <a:r>
              <a:rPr lang="en-US" dirty="0" err="1"/>
              <a:t>bisher</a:t>
            </a:r>
            <a:r>
              <a:rPr lang="en-US" dirty="0"/>
              <a:t> </a:t>
            </a:r>
            <a:r>
              <a:rPr lang="en-US" dirty="0" err="1"/>
              <a:t>Skizzierten</a:t>
            </a:r>
            <a:r>
              <a:rPr lang="en-US" dirty="0"/>
              <a:t> </a:t>
            </a:r>
            <a:r>
              <a:rPr lang="en-US" dirty="0" err="1"/>
              <a:t>wird</a:t>
            </a:r>
            <a:r>
              <a:rPr lang="en-US" dirty="0"/>
              <a:t> </a:t>
            </a:r>
            <a:r>
              <a:rPr lang="en-US" dirty="0" err="1"/>
              <a:t>deutlich</a:t>
            </a:r>
            <a:r>
              <a:rPr lang="en-US" dirty="0"/>
              <a:t>, </a:t>
            </a:r>
            <a:r>
              <a:rPr lang="en-US" dirty="0" err="1"/>
              <a:t>dass</a:t>
            </a:r>
            <a:r>
              <a:rPr lang="en-US" dirty="0"/>
              <a:t> die KI </a:t>
            </a:r>
            <a:r>
              <a:rPr lang="en-US" dirty="0" err="1"/>
              <a:t>sehr</a:t>
            </a:r>
            <a:r>
              <a:rPr lang="en-US" dirty="0"/>
              <a:t> gut </a:t>
            </a:r>
            <a:r>
              <a:rPr lang="en-US" dirty="0" err="1"/>
              <a:t>darin</a:t>
            </a:r>
            <a:r>
              <a:rPr lang="en-US" dirty="0"/>
              <a:t> </a:t>
            </a:r>
            <a:r>
              <a:rPr lang="en-US" dirty="0" err="1"/>
              <a:t>ist</a:t>
            </a:r>
            <a:r>
              <a:rPr lang="en-US" dirty="0"/>
              <a:t>, Muster in </a:t>
            </a:r>
            <a:r>
              <a:rPr lang="en-US" dirty="0" err="1"/>
              <a:t>großen</a:t>
            </a:r>
            <a:r>
              <a:rPr lang="en-US" dirty="0"/>
              <a:t> </a:t>
            </a:r>
            <a:r>
              <a:rPr lang="en-US" dirty="0" err="1"/>
              <a:t>Datenmengen</a:t>
            </a:r>
            <a:r>
              <a:rPr lang="en-US" dirty="0"/>
              <a:t> </a:t>
            </a:r>
            <a:r>
              <a:rPr lang="en-US" dirty="0" err="1"/>
              <a:t>zu</a:t>
            </a:r>
            <a:r>
              <a:rPr lang="en-US" dirty="0"/>
              <a:t> </a:t>
            </a:r>
            <a:r>
              <a:rPr lang="en-US" dirty="0" err="1"/>
              <a:t>finden</a:t>
            </a:r>
            <a:r>
              <a:rPr lang="en-US" dirty="0"/>
              <a:t>. </a:t>
            </a:r>
          </a:p>
          <a:p>
            <a:r>
              <a:rPr lang="en-US" dirty="0"/>
              <a:t>Das </a:t>
            </a:r>
            <a:r>
              <a:rPr lang="en-US" dirty="0" err="1"/>
              <a:t>führt</a:t>
            </a:r>
            <a:r>
              <a:rPr lang="en-US" dirty="0"/>
              <a:t> </a:t>
            </a:r>
            <a:r>
              <a:rPr lang="en-US" dirty="0" err="1"/>
              <a:t>dazu</a:t>
            </a:r>
            <a:r>
              <a:rPr lang="en-US" dirty="0"/>
              <a:t>, die </a:t>
            </a:r>
            <a:r>
              <a:rPr lang="en-US" dirty="0" err="1"/>
              <a:t>Leistung</a:t>
            </a:r>
            <a:r>
              <a:rPr lang="en-US" dirty="0"/>
              <a:t> der </a:t>
            </a:r>
            <a:r>
              <a:rPr lang="en-US" dirty="0" err="1"/>
              <a:t>textgenerierenden</a:t>
            </a:r>
            <a:r>
              <a:rPr lang="en-US" dirty="0"/>
              <a:t> </a:t>
            </a:r>
            <a:r>
              <a:rPr lang="en-US" dirty="0" err="1"/>
              <a:t>zu</a:t>
            </a:r>
            <a:r>
              <a:rPr lang="en-US" dirty="0"/>
              <a:t> </a:t>
            </a:r>
            <a:r>
              <a:rPr lang="en-US" dirty="0" err="1"/>
              <a:t>vermenschlichen</a:t>
            </a:r>
            <a:r>
              <a:rPr lang="en-US" dirty="0"/>
              <a:t>. ACHTUNG. </a:t>
            </a:r>
          </a:p>
          <a:p>
            <a:r>
              <a:rPr lang="en-US" dirty="0"/>
              <a:t>KI </a:t>
            </a:r>
            <a:r>
              <a:rPr lang="en-US" dirty="0" err="1"/>
              <a:t>macht</a:t>
            </a:r>
            <a:r>
              <a:rPr lang="en-US" dirty="0"/>
              <a:t> </a:t>
            </a:r>
            <a:r>
              <a:rPr lang="en-US" dirty="0" err="1"/>
              <a:t>unerwartete</a:t>
            </a:r>
            <a:r>
              <a:rPr lang="en-US" dirty="0"/>
              <a:t>, fast </a:t>
            </a:r>
            <a:r>
              <a:rPr lang="en-US" dirty="0" err="1"/>
              <a:t>schon</a:t>
            </a:r>
            <a:r>
              <a:rPr lang="en-US" dirty="0"/>
              <a:t> </a:t>
            </a:r>
            <a:r>
              <a:rPr lang="en-US" dirty="0" err="1"/>
              <a:t>als</a:t>
            </a:r>
            <a:r>
              <a:rPr lang="en-US" dirty="0"/>
              <a:t> </a:t>
            </a:r>
            <a:r>
              <a:rPr lang="en-US" dirty="0" err="1"/>
              <a:t>dumm</a:t>
            </a:r>
            <a:r>
              <a:rPr lang="en-US" dirty="0"/>
              <a:t> </a:t>
            </a:r>
            <a:r>
              <a:rPr lang="en-US" dirty="0" err="1"/>
              <a:t>zu</a:t>
            </a:r>
            <a:r>
              <a:rPr lang="en-US" dirty="0"/>
              <a:t> </a:t>
            </a:r>
            <a:r>
              <a:rPr lang="en-US" dirty="0" err="1"/>
              <a:t>bezeichnende</a:t>
            </a:r>
            <a:r>
              <a:rPr lang="en-US" dirty="0"/>
              <a:t> Fehler (</a:t>
            </a:r>
            <a:r>
              <a:rPr lang="en-US" dirty="0" err="1"/>
              <a:t>Pferd</a:t>
            </a:r>
            <a:r>
              <a:rPr lang="en-US" dirty="0"/>
              <a:t> </a:t>
            </a:r>
            <a:r>
              <a:rPr lang="en-US" dirty="0" err="1"/>
              <a:t>mit</a:t>
            </a:r>
            <a:r>
              <a:rPr lang="en-US" dirty="0"/>
              <a:t> </a:t>
            </a:r>
            <a:r>
              <a:rPr lang="en-US" dirty="0" err="1"/>
              <a:t>Wasserzeichen</a:t>
            </a:r>
            <a:r>
              <a:rPr lang="en-US" dirty="0"/>
              <a:t>). </a:t>
            </a:r>
          </a:p>
          <a:p>
            <a:r>
              <a:rPr lang="en-US" dirty="0"/>
              <a:t>KI </a:t>
            </a:r>
            <a:r>
              <a:rPr lang="en-US" dirty="0" err="1"/>
              <a:t>versteht</a:t>
            </a:r>
            <a:r>
              <a:rPr lang="en-US" dirty="0"/>
              <a:t> </a:t>
            </a:r>
            <a:r>
              <a:rPr lang="en-US" dirty="0" err="1"/>
              <a:t>keine</a:t>
            </a:r>
            <a:r>
              <a:rPr lang="en-US" dirty="0"/>
              <a:t> </a:t>
            </a:r>
            <a:r>
              <a:rPr lang="en-US" dirty="0" err="1"/>
              <a:t>Konzepte</a:t>
            </a:r>
            <a:r>
              <a:rPr lang="en-US" dirty="0"/>
              <a:t>, </a:t>
            </a:r>
            <a:r>
              <a:rPr lang="en-US" dirty="0" err="1"/>
              <a:t>kann</a:t>
            </a:r>
            <a:r>
              <a:rPr lang="en-US" dirty="0"/>
              <a:t> </a:t>
            </a:r>
            <a:r>
              <a:rPr lang="en-US" dirty="0" err="1"/>
              <a:t>Logik</a:t>
            </a:r>
            <a:r>
              <a:rPr lang="en-US" dirty="0"/>
              <a:t> </a:t>
            </a:r>
            <a:r>
              <a:rPr lang="en-US" dirty="0" err="1"/>
              <a:t>nicht</a:t>
            </a:r>
            <a:r>
              <a:rPr lang="en-US" dirty="0"/>
              <a:t> gut, </a:t>
            </a:r>
            <a:r>
              <a:rPr lang="en-US" dirty="0" err="1"/>
              <a:t>liefert</a:t>
            </a:r>
            <a:r>
              <a:rPr lang="en-US" dirty="0"/>
              <a:t> </a:t>
            </a:r>
            <a:r>
              <a:rPr lang="en-US" dirty="0" err="1"/>
              <a:t>aber</a:t>
            </a:r>
            <a:r>
              <a:rPr lang="en-US" dirty="0"/>
              <a:t> immer </a:t>
            </a:r>
            <a:r>
              <a:rPr lang="en-US" dirty="0" err="1"/>
              <a:t>eine</a:t>
            </a:r>
            <a:r>
              <a:rPr lang="en-US" dirty="0"/>
              <a:t> </a:t>
            </a:r>
            <a:r>
              <a:rPr lang="en-US" dirty="0" err="1"/>
              <a:t>Antwort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A9FDC-90EF-BDF8-7368-DD955AE03AC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C16191-65A7-C4F3-175D-FC3F22B8608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8354515-BCD8-5AFB-DE92-82CA42C06B6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229F686-3917-2BCB-87E2-095B3AE1459E}"/>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D04C2BF-6066-EE11-C9F9-1C741F4A97B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857D1948-80BA-F526-23CF-D591E167B93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5EC2F98-CF18-BC35-2E9E-A14CA24831D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5440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50</a:t>
            </a:fld>
            <a:endParaRPr lang="en-DE"/>
          </a:p>
        </p:txBody>
      </p:sp>
    </p:spTree>
    <p:extLst>
      <p:ext uri="{BB962C8B-B14F-4D97-AF65-F5344CB8AC3E}">
        <p14:creationId xmlns:p14="http://schemas.microsoft.com/office/powerpoint/2010/main" val="1288921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B279-02C6-DDD8-40AD-BD7D25D116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95FF97-C0E9-E04F-3727-CD183068BF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97857B-EFDF-8442-5283-E172C2D8097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C19CCC7-974E-5740-3FA7-6296CB9E4EF6}"/>
              </a:ext>
            </a:extLst>
          </p:cNvPr>
          <p:cNvSpPr>
            <a:spLocks noGrp="1"/>
          </p:cNvSpPr>
          <p:nvPr>
            <p:ph type="sldNum" sz="quarter" idx="5"/>
          </p:nvPr>
        </p:nvSpPr>
        <p:spPr/>
        <p:txBody>
          <a:bodyPr/>
          <a:lstStyle/>
          <a:p>
            <a:fld id="{623DE222-71DD-DF46-93D7-28B0123EB0C6}" type="slidenum">
              <a:rPr lang="en-DE" smtClean="0"/>
              <a:t>63</a:t>
            </a:fld>
            <a:endParaRPr lang="en-DE"/>
          </a:p>
        </p:txBody>
      </p:sp>
    </p:spTree>
    <p:extLst>
      <p:ext uri="{BB962C8B-B14F-4D97-AF65-F5344CB8AC3E}">
        <p14:creationId xmlns:p14="http://schemas.microsoft.com/office/powerpoint/2010/main" val="239365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3DE222-71DD-DF46-93D7-28B0123EB0C6}" type="slidenum">
              <a:rPr lang="en-DE" smtClean="0"/>
              <a:t>64</a:t>
            </a:fld>
            <a:endParaRPr lang="en-DE"/>
          </a:p>
        </p:txBody>
      </p:sp>
    </p:spTree>
    <p:extLst>
      <p:ext uri="{BB962C8B-B14F-4D97-AF65-F5344CB8AC3E}">
        <p14:creationId xmlns:p14="http://schemas.microsoft.com/office/powerpoint/2010/main" val="1896641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7C2F6-CCDD-046B-EAE3-13AEADD782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60DFF6-3AA8-DB2C-6C4D-FE849DC8A13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4E245C-777B-77AA-C38F-79EEB43A98D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F77BB66-7070-4FE2-62D8-153013AEBA04}"/>
              </a:ext>
            </a:extLst>
          </p:cNvPr>
          <p:cNvSpPr>
            <a:spLocks noGrp="1"/>
          </p:cNvSpPr>
          <p:nvPr>
            <p:ph type="sldNum" sz="quarter" idx="5"/>
          </p:nvPr>
        </p:nvSpPr>
        <p:spPr/>
        <p:txBody>
          <a:bodyPr/>
          <a:lstStyle/>
          <a:p>
            <a:fld id="{623DE222-71DD-DF46-93D7-28B0123EB0C6}" type="slidenum">
              <a:rPr lang="en-DE" smtClean="0"/>
              <a:t>79</a:t>
            </a:fld>
            <a:endParaRPr lang="en-DE"/>
          </a:p>
        </p:txBody>
      </p:sp>
    </p:spTree>
    <p:extLst>
      <p:ext uri="{BB962C8B-B14F-4D97-AF65-F5344CB8AC3E}">
        <p14:creationId xmlns:p14="http://schemas.microsoft.com/office/powerpoint/2010/main" val="28711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29BD-7F98-14E3-7583-959FDBA07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AD162-3EFD-492B-A321-53FF357CA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B487B-028A-BC11-B5D8-5848AE68712C}"/>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33493E6D-AD9E-38B7-9176-EECFB98F06CE}"/>
              </a:ext>
            </a:extLst>
          </p:cNvPr>
          <p:cNvSpPr>
            <a:spLocks noGrp="1"/>
          </p:cNvSpPr>
          <p:nvPr>
            <p:ph type="sldNum" sz="quarter" idx="5"/>
          </p:nvPr>
        </p:nvSpPr>
        <p:spPr/>
        <p:txBody>
          <a:bodyPr/>
          <a:lstStyle/>
          <a:p>
            <a:fld id="{623DE222-71DD-DF46-93D7-28B0123EB0C6}" type="slidenum">
              <a:rPr lang="en-DE" smtClean="0"/>
              <a:t>94</a:t>
            </a:fld>
            <a:endParaRPr lang="en-DE"/>
          </a:p>
        </p:txBody>
      </p:sp>
    </p:spTree>
    <p:extLst>
      <p:ext uri="{BB962C8B-B14F-4D97-AF65-F5344CB8AC3E}">
        <p14:creationId xmlns:p14="http://schemas.microsoft.com/office/powerpoint/2010/main" val="429019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4C6E-C072-549E-DBDB-E3186C2F1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F16FB-9533-5774-F8AE-88D9C01CB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DA193-2BA7-41E5-8180-6EFADF62E58B}"/>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F5B14D4E-8203-953F-1860-E11A6177FD22}"/>
              </a:ext>
            </a:extLst>
          </p:cNvPr>
          <p:cNvSpPr>
            <a:spLocks noGrp="1"/>
          </p:cNvSpPr>
          <p:nvPr>
            <p:ph type="sldNum" sz="quarter" idx="5"/>
          </p:nvPr>
        </p:nvSpPr>
        <p:spPr/>
        <p:txBody>
          <a:bodyPr/>
          <a:lstStyle/>
          <a:p>
            <a:fld id="{623DE222-71DD-DF46-93D7-28B0123EB0C6}" type="slidenum">
              <a:rPr lang="en-DE" smtClean="0"/>
              <a:t>5</a:t>
            </a:fld>
            <a:endParaRPr lang="en-DE"/>
          </a:p>
        </p:txBody>
      </p:sp>
    </p:spTree>
    <p:extLst>
      <p:ext uri="{BB962C8B-B14F-4D97-AF65-F5344CB8AC3E}">
        <p14:creationId xmlns:p14="http://schemas.microsoft.com/office/powerpoint/2010/main" val="1304518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D6AA-2A81-6062-8B33-0CD1C8299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20155-A67D-84BE-7C0C-A0E4C1766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BDA78-468D-71E9-7248-F00A57CD37EF}"/>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C5690115-6321-64DF-8691-DE25A5C48FFE}"/>
              </a:ext>
            </a:extLst>
          </p:cNvPr>
          <p:cNvSpPr>
            <a:spLocks noGrp="1"/>
          </p:cNvSpPr>
          <p:nvPr>
            <p:ph type="sldNum" sz="quarter" idx="5"/>
          </p:nvPr>
        </p:nvSpPr>
        <p:spPr/>
        <p:txBody>
          <a:bodyPr/>
          <a:lstStyle/>
          <a:p>
            <a:fld id="{623DE222-71DD-DF46-93D7-28B0123EB0C6}" type="slidenum">
              <a:rPr lang="en-DE" smtClean="0"/>
              <a:t>96</a:t>
            </a:fld>
            <a:endParaRPr lang="en-DE"/>
          </a:p>
        </p:txBody>
      </p:sp>
    </p:spTree>
    <p:extLst>
      <p:ext uri="{BB962C8B-B14F-4D97-AF65-F5344CB8AC3E}">
        <p14:creationId xmlns:p14="http://schemas.microsoft.com/office/powerpoint/2010/main" val="3990234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302A-F0C4-72A4-EDE0-69090A7BF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CA955-B364-C168-8F70-A7F6B850B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69A16-FBB6-8537-B41D-99AAAD673B1F}"/>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75C4C775-9291-3ADE-F39D-A7A7B07643BF}"/>
              </a:ext>
            </a:extLst>
          </p:cNvPr>
          <p:cNvSpPr>
            <a:spLocks noGrp="1"/>
          </p:cNvSpPr>
          <p:nvPr>
            <p:ph type="sldNum" sz="quarter" idx="5"/>
          </p:nvPr>
        </p:nvSpPr>
        <p:spPr/>
        <p:txBody>
          <a:bodyPr/>
          <a:lstStyle/>
          <a:p>
            <a:fld id="{623DE222-71DD-DF46-93D7-28B0123EB0C6}" type="slidenum">
              <a:rPr lang="en-DE" smtClean="0"/>
              <a:t>98</a:t>
            </a:fld>
            <a:endParaRPr lang="en-DE"/>
          </a:p>
        </p:txBody>
      </p:sp>
    </p:spTree>
    <p:extLst>
      <p:ext uri="{BB962C8B-B14F-4D97-AF65-F5344CB8AC3E}">
        <p14:creationId xmlns:p14="http://schemas.microsoft.com/office/powerpoint/2010/main" val="2894615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A950-3EB0-B94D-ED48-C25F26E16F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8F20C4-4B82-6F1E-C9C0-4A7890BFAB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619A94-9FD1-3D90-F46C-821FE75725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3CBCE21-1924-15F9-2041-C4E98F2C49DD}"/>
              </a:ext>
            </a:extLst>
          </p:cNvPr>
          <p:cNvSpPr>
            <a:spLocks noGrp="1"/>
          </p:cNvSpPr>
          <p:nvPr>
            <p:ph type="sldNum" sz="quarter" idx="5"/>
          </p:nvPr>
        </p:nvSpPr>
        <p:spPr/>
        <p:txBody>
          <a:bodyPr/>
          <a:lstStyle/>
          <a:p>
            <a:fld id="{623DE222-71DD-DF46-93D7-28B0123EB0C6}" type="slidenum">
              <a:rPr lang="en-DE" smtClean="0"/>
              <a:t>100</a:t>
            </a:fld>
            <a:endParaRPr lang="en-DE"/>
          </a:p>
        </p:txBody>
      </p:sp>
    </p:spTree>
    <p:extLst>
      <p:ext uri="{BB962C8B-B14F-4D97-AF65-F5344CB8AC3E}">
        <p14:creationId xmlns:p14="http://schemas.microsoft.com/office/powerpoint/2010/main" val="1495007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89D5-9A09-1DDB-2CF6-C0BEA0109E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75F8CF-8036-3F35-A165-5CB6BC3FA8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FD1C206-CFB9-22F5-B7A5-AA598976EC2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0EB5073-ACAE-2950-1E2B-268ED4A846B4}"/>
              </a:ext>
            </a:extLst>
          </p:cNvPr>
          <p:cNvSpPr>
            <a:spLocks noGrp="1"/>
          </p:cNvSpPr>
          <p:nvPr>
            <p:ph type="sldNum" sz="quarter" idx="5"/>
          </p:nvPr>
        </p:nvSpPr>
        <p:spPr/>
        <p:txBody>
          <a:bodyPr/>
          <a:lstStyle/>
          <a:p>
            <a:fld id="{623DE222-71DD-DF46-93D7-28B0123EB0C6}" type="slidenum">
              <a:rPr lang="en-DE" smtClean="0"/>
              <a:t>110</a:t>
            </a:fld>
            <a:endParaRPr lang="en-DE"/>
          </a:p>
        </p:txBody>
      </p:sp>
    </p:spTree>
    <p:extLst>
      <p:ext uri="{BB962C8B-B14F-4D97-AF65-F5344CB8AC3E}">
        <p14:creationId xmlns:p14="http://schemas.microsoft.com/office/powerpoint/2010/main" val="3924026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3DE222-71DD-DF46-93D7-28B0123EB0C6}" type="slidenum">
              <a:rPr lang="en-DE" smtClean="0"/>
              <a:t>117</a:t>
            </a:fld>
            <a:endParaRPr lang="en-DE"/>
          </a:p>
        </p:txBody>
      </p:sp>
    </p:spTree>
    <p:extLst>
      <p:ext uri="{BB962C8B-B14F-4D97-AF65-F5344CB8AC3E}">
        <p14:creationId xmlns:p14="http://schemas.microsoft.com/office/powerpoint/2010/main" val="1689263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3DE222-71DD-DF46-93D7-28B0123EB0C6}" type="slidenum">
              <a:rPr lang="en-DE" smtClean="0"/>
              <a:t>137</a:t>
            </a:fld>
            <a:endParaRPr lang="en-DE"/>
          </a:p>
        </p:txBody>
      </p:sp>
    </p:spTree>
    <p:extLst>
      <p:ext uri="{BB962C8B-B14F-4D97-AF65-F5344CB8AC3E}">
        <p14:creationId xmlns:p14="http://schemas.microsoft.com/office/powerpoint/2010/main" val="3972634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F168F-5F76-BB4D-C166-412D5546E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2C0DC-1703-F30D-B602-B6441405A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22040-8A15-0AA3-DB52-0A3CB7666A27}"/>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9F86A582-93FE-D24B-34D3-19C182E9E8B5}"/>
              </a:ext>
            </a:extLst>
          </p:cNvPr>
          <p:cNvSpPr>
            <a:spLocks noGrp="1"/>
          </p:cNvSpPr>
          <p:nvPr>
            <p:ph type="sldNum" sz="quarter" idx="5"/>
          </p:nvPr>
        </p:nvSpPr>
        <p:spPr/>
        <p:txBody>
          <a:bodyPr/>
          <a:lstStyle/>
          <a:p>
            <a:fld id="{623DE222-71DD-DF46-93D7-28B0123EB0C6}" type="slidenum">
              <a:rPr lang="en-DE" smtClean="0"/>
              <a:t>170</a:t>
            </a:fld>
            <a:endParaRPr lang="en-DE"/>
          </a:p>
        </p:txBody>
      </p:sp>
    </p:spTree>
    <p:extLst>
      <p:ext uri="{BB962C8B-B14F-4D97-AF65-F5344CB8AC3E}">
        <p14:creationId xmlns:p14="http://schemas.microsoft.com/office/powerpoint/2010/main" val="3929127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9C19-4ABB-9BD2-65D4-52CAE5E9A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D2320-8B43-5BAE-6B25-CD211B449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12EF8-147E-0F4D-6A26-1AD2B0210985}"/>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71943B45-60E0-F6FC-716B-5ACB756A74B2}"/>
              </a:ext>
            </a:extLst>
          </p:cNvPr>
          <p:cNvSpPr>
            <a:spLocks noGrp="1"/>
          </p:cNvSpPr>
          <p:nvPr>
            <p:ph type="sldNum" sz="quarter" idx="5"/>
          </p:nvPr>
        </p:nvSpPr>
        <p:spPr/>
        <p:txBody>
          <a:bodyPr/>
          <a:lstStyle/>
          <a:p>
            <a:fld id="{623DE222-71DD-DF46-93D7-28B0123EB0C6}" type="slidenum">
              <a:rPr lang="en-DE" smtClean="0"/>
              <a:t>173</a:t>
            </a:fld>
            <a:endParaRPr lang="en-DE"/>
          </a:p>
        </p:txBody>
      </p:sp>
    </p:spTree>
    <p:extLst>
      <p:ext uri="{BB962C8B-B14F-4D97-AF65-F5344CB8AC3E}">
        <p14:creationId xmlns:p14="http://schemas.microsoft.com/office/powerpoint/2010/main" val="429004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A14C-DFE0-4196-2C3D-0C0E63F33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0C2E4-CC5B-68AD-81E4-A0D2EFF71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3D4C7-53EA-67D5-AA34-4FD845E9B9B2}"/>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54C874B4-0A10-27D6-B48F-426ABC6DEFC8}"/>
              </a:ext>
            </a:extLst>
          </p:cNvPr>
          <p:cNvSpPr>
            <a:spLocks noGrp="1"/>
          </p:cNvSpPr>
          <p:nvPr>
            <p:ph type="sldNum" sz="quarter" idx="5"/>
          </p:nvPr>
        </p:nvSpPr>
        <p:spPr/>
        <p:txBody>
          <a:bodyPr/>
          <a:lstStyle/>
          <a:p>
            <a:fld id="{623DE222-71DD-DF46-93D7-28B0123EB0C6}" type="slidenum">
              <a:rPr lang="en-DE" smtClean="0"/>
              <a:t>178</a:t>
            </a:fld>
            <a:endParaRPr lang="en-DE"/>
          </a:p>
        </p:txBody>
      </p:sp>
    </p:spTree>
    <p:extLst>
      <p:ext uri="{BB962C8B-B14F-4D97-AF65-F5344CB8AC3E}">
        <p14:creationId xmlns:p14="http://schemas.microsoft.com/office/powerpoint/2010/main" val="1402822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180</a:t>
            </a:fld>
            <a:endParaRPr lang="en-DE"/>
          </a:p>
        </p:txBody>
      </p:sp>
    </p:spTree>
    <p:extLst>
      <p:ext uri="{BB962C8B-B14F-4D97-AF65-F5344CB8AC3E}">
        <p14:creationId xmlns:p14="http://schemas.microsoft.com/office/powerpoint/2010/main" val="319982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NACH der kurzen Vorstellrunde:</a:t>
            </a:r>
          </a:p>
          <a:p>
            <a:endParaRPr lang="en-DE" dirty="0"/>
          </a:p>
          <a:p>
            <a:r>
              <a:rPr lang="en-DE" dirty="0"/>
              <a:t>!!! Edkimo-Abfrage hier ansprechen !!!</a:t>
            </a:r>
          </a:p>
          <a:p>
            <a:endParaRPr lang="en-DE" dirty="0"/>
          </a:p>
          <a:p>
            <a:r>
              <a:rPr lang="en-DE" dirty="0"/>
              <a:t>=&gt;alle E.-KuK, viele länger im Dienst, 5x “+” bei Zusammenarbeit mit KuK an BK, </a:t>
            </a:r>
          </a:p>
          <a:p>
            <a:r>
              <a:rPr lang="en-DE" dirty="0"/>
              <a:t>    6x nie Fobi/1x1 Fobi/1x2 Fobi,</a:t>
            </a:r>
          </a:p>
          <a:p>
            <a:endParaRPr lang="en-DE" dirty="0"/>
          </a:p>
          <a:p>
            <a:r>
              <a:rPr lang="en-DE" dirty="0"/>
              <a:t>WAS berücksichtigt	WAS WENIGER berücksichtigt</a:t>
            </a:r>
          </a:p>
          <a:p>
            <a:r>
              <a:rPr lang="en-DE" dirty="0"/>
              <a:t>-Differenzierung(A0-B1)	-Diagnostik</a:t>
            </a:r>
          </a:p>
          <a:p>
            <a:r>
              <a:rPr lang="en-DE" dirty="0"/>
              <a:t>-U.-Material		-Leistungsüberprüfung, KA, Feststellungsprüfung</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-E.-U. ohne Deutsch.      -</a:t>
            </a:r>
            <a:r>
              <a:rPr lang="en-GB" dirty="0"/>
              <a:t>S</a:t>
            </a:r>
            <a:r>
              <a:rPr lang="en-DE" dirty="0"/>
              <a:t>prachsensibler Unt.</a:t>
            </a:r>
          </a:p>
          <a:p>
            <a:r>
              <a:rPr lang="en-DE" dirty="0"/>
              <a:t>-RL, Krit. </a:t>
            </a:r>
            <a:r>
              <a:rPr lang="en-GB" dirty="0"/>
              <a:t>s</a:t>
            </a:r>
            <a:r>
              <a:rPr lang="en-DE" dirty="0"/>
              <a:t>chriftl./	 </a:t>
            </a:r>
          </a:p>
          <a:p>
            <a:r>
              <a:rPr lang="en-DE" dirty="0"/>
              <a:t> mündl. Leist.</a:t>
            </a:r>
          </a:p>
          <a:p>
            <a:r>
              <a:rPr lang="en-DE" dirty="0"/>
              <a:t>-Bücher/Mat. Verlage</a:t>
            </a:r>
          </a:p>
        </p:txBody>
      </p:sp>
      <p:sp>
        <p:nvSpPr>
          <p:cNvPr id="4" name="Slide Number Placeholder 3"/>
          <p:cNvSpPr>
            <a:spLocks noGrp="1"/>
          </p:cNvSpPr>
          <p:nvPr>
            <p:ph type="sldNum" sz="quarter" idx="5"/>
          </p:nvPr>
        </p:nvSpPr>
        <p:spPr/>
        <p:txBody>
          <a:bodyPr/>
          <a:lstStyle/>
          <a:p>
            <a:fld id="{623DE222-71DD-DF46-93D7-28B0123EB0C6}" type="slidenum">
              <a:rPr lang="en-DE" smtClean="0"/>
              <a:t>8</a:t>
            </a:fld>
            <a:endParaRPr lang="en-DE"/>
          </a:p>
        </p:txBody>
      </p:sp>
    </p:spTree>
    <p:extLst>
      <p:ext uri="{BB962C8B-B14F-4D97-AF65-F5344CB8AC3E}">
        <p14:creationId xmlns:p14="http://schemas.microsoft.com/office/powerpoint/2010/main" val="196934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EAED-B3E5-6C95-33EB-5AD5B6243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A7CA5-E900-88FF-DF73-45C5531C3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8058E-61CA-BDC4-2A4C-DF88E1D2C1A9}"/>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0A628FFA-3D19-7AB7-23B4-6F8F4CFDAA78}"/>
              </a:ext>
            </a:extLst>
          </p:cNvPr>
          <p:cNvSpPr>
            <a:spLocks noGrp="1"/>
          </p:cNvSpPr>
          <p:nvPr>
            <p:ph type="sldNum" sz="quarter" idx="5"/>
          </p:nvPr>
        </p:nvSpPr>
        <p:spPr/>
        <p:txBody>
          <a:bodyPr/>
          <a:lstStyle/>
          <a:p>
            <a:fld id="{623DE222-71DD-DF46-93D7-28B0123EB0C6}" type="slidenum">
              <a:rPr lang="en-DE" smtClean="0"/>
              <a:t>9</a:t>
            </a:fld>
            <a:endParaRPr lang="en-DE"/>
          </a:p>
        </p:txBody>
      </p:sp>
    </p:spTree>
    <p:extLst>
      <p:ext uri="{BB962C8B-B14F-4D97-AF65-F5344CB8AC3E}">
        <p14:creationId xmlns:p14="http://schemas.microsoft.com/office/powerpoint/2010/main" val="111621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F8D7-ED52-27D3-B8FE-BB4D4A586A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A98BD-AC6D-3C67-D4E8-7102BE1489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DC720CC-653A-0972-6EDC-4507DBD466A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ED6B4AA-2A9D-5EC9-4A5A-C7B59A44DF2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C2C458-96FF-7973-97D1-9D82059BC3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A4240D3-40BF-1818-DBB9-E2E6545FCD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49C2D4C-B8B0-71F7-C79A-D4A417BFB4D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700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AC2A-F328-4125-CCC9-A49B6F85280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043F34-CAF3-88BD-A0D7-55736D3D022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3497536-D758-2E6A-61F5-6D054AA867D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A1934E3-606A-095C-5588-3E7D4E55610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C10E49D-580F-7658-6746-44B7B917009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82D9BB9-E710-E4A4-64B5-4FFC498D3D0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D6118E9-0B5A-7CE7-8E12-A730277C280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0456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2400"/>
            </a:lvl1p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100346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Diagram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86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6478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13868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824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945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8903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88178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7995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4102" y="463681"/>
            <a:ext cx="6074122" cy="80507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986D5-26EF-4645-AE2C-29DD71F873E9}" type="slidenum">
              <a:rPr lang="de-DE" smtClean="0"/>
              <a:t>‹Nr.›</a:t>
            </a:fld>
            <a:endParaRPr lang="de-DE"/>
          </a:p>
        </p:txBody>
      </p:sp>
      <p:sp>
        <p:nvSpPr>
          <p:cNvPr id="7" name="Rectangle 7"/>
          <p:cNvSpPr txBox="1">
            <a:spLocks noChangeArrowheads="1"/>
          </p:cNvSpPr>
          <p:nvPr userDrawn="1"/>
        </p:nvSpPr>
        <p:spPr bwMode="auto">
          <a:xfrm>
            <a:off x="900113" y="6453188"/>
            <a:ext cx="20875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de-DE"/>
              <a:t>Präsentationstitel       </a:t>
            </a:r>
            <a:r>
              <a:rPr lang="de-DE" altLang="de-DE" b="0"/>
              <a:t>Ort, Datum</a:t>
            </a:r>
          </a:p>
        </p:txBody>
      </p:sp>
      <p:sp>
        <p:nvSpPr>
          <p:cNvPr id="8" name="Rectangle 8"/>
          <p:cNvSpPr txBox="1">
            <a:spLocks noChangeArrowheads="1"/>
          </p:cNvSpPr>
          <p:nvPr userDrawn="1"/>
        </p:nvSpPr>
        <p:spPr bwMode="auto">
          <a:xfrm>
            <a:off x="539750" y="6453188"/>
            <a:ext cx="28892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175288-D78C-4F84-AC3B-18A8FF93C356}" type="slidenum">
              <a:rPr lang="de-DE" altLang="de-DE" smtClean="0"/>
              <a:pPr/>
              <a:t>‹Nr.›</a:t>
            </a:fld>
            <a:endParaRPr lang="de-DE" altLang="de-DE"/>
          </a:p>
        </p:txBody>
      </p:sp>
      <p:pic>
        <p:nvPicPr>
          <p:cNvPr id="9" name="Picture 11"/>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19474" y="401638"/>
            <a:ext cx="1856982" cy="5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52635"/>
            <a:ext cx="9144000" cy="1277112"/>
          </a:xfrm>
          <a:prstGeom prst="rect">
            <a:avLst/>
          </a:prstGeom>
        </p:spPr>
      </p:pic>
      <p:sp>
        <p:nvSpPr>
          <p:cNvPr id="11" name="Datumsplatzhalter 3"/>
          <p:cNvSpPr txBox="1">
            <a:spLocks/>
          </p:cNvSpPr>
          <p:nvPr userDrawn="1"/>
        </p:nvSpPr>
        <p:spPr>
          <a:xfrm>
            <a:off x="2555776" y="6448251"/>
            <a:ext cx="2493640" cy="365125"/>
          </a:xfrm>
          <a:prstGeom prst="rect">
            <a:avLst/>
          </a:prstGeom>
        </p:spPr>
        <p:txBody>
          <a:bodyPr/>
          <a:lstStyle>
            <a:defPPr>
              <a:defRPr lang="de-DE"/>
            </a:defPPr>
            <a:lvl1pPr marL="0" algn="l" defTabSz="91440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Düsseldorf, </a:t>
            </a:r>
            <a:fld id="{9D909025-B573-4BE7-BF6F-5906D1D6DEFF}" type="datetimeFigureOut">
              <a:rPr lang="de-DE" smtClean="0"/>
              <a:pPr/>
              <a:t>17.06.2025</a:t>
            </a:fld>
            <a:endParaRPr lang="de-DE"/>
          </a:p>
        </p:txBody>
      </p:sp>
      <p:sp>
        <p:nvSpPr>
          <p:cNvPr id="12" name="Foliennummernplatzhalter 5"/>
          <p:cNvSpPr txBox="1">
            <a:spLocks/>
          </p:cNvSpPr>
          <p:nvPr userDrawn="1"/>
        </p:nvSpPr>
        <p:spPr>
          <a:xfrm>
            <a:off x="539552" y="6448251"/>
            <a:ext cx="2016224" cy="365125"/>
          </a:xfrm>
          <a:prstGeom prst="rect">
            <a:avLst/>
          </a:prstGeom>
        </p:spPr>
        <p:txBody>
          <a:bodyPr/>
          <a:lstStyle>
            <a:defPPr>
              <a:defRPr lang="de-DE"/>
            </a:defPPr>
            <a:lvl1pPr marL="0" algn="l" defTabSz="91440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2866652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Symbol" panose="05050102010706020507" pitchFamily="18"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73.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6.svg"/><Relationship Id="rId11" Type="http://schemas.openxmlformats.org/officeDocument/2006/relationships/image" Target="../media/image172.png"/><Relationship Id="rId5" Type="http://schemas.openxmlformats.org/officeDocument/2006/relationships/image" Target="../media/image145.png"/><Relationship Id="rId10" Type="http://schemas.openxmlformats.org/officeDocument/2006/relationships/image" Target="../media/image204.svg"/><Relationship Id="rId4" Type="http://schemas.openxmlformats.org/officeDocument/2006/relationships/image" Target="../media/image144.svg"/><Relationship Id="rId9" Type="http://schemas.openxmlformats.org/officeDocument/2006/relationships/image" Target="../media/image203.png"/></Relationships>
</file>

<file path=ppt/slides/_rels/slide101.xml.rels><?xml version="1.0" encoding="UTF-8" standalone="yes"?>
<Relationships xmlns="http://schemas.openxmlformats.org/package/2006/relationships"><Relationship Id="rId2" Type="http://schemas.microsoft.com/office/2018/10/relationships/comments" Target="../comments/modernComment_220_219557E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microsoft.com/office/2018/10/relationships/comments" Target="../comments/modernComment_22C_A4F6DE4A.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85.svg"/><Relationship Id="rId2" Type="http://schemas.microsoft.com/office/2018/10/relationships/comments" Target="../comments/modernComment_270_6A523C6C.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06.png"/><Relationship Id="rId4" Type="http://schemas.openxmlformats.org/officeDocument/2006/relationships/hyperlink" Target="https://t1p.de/bum17"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hyperlink" Target="https://t1p.de/kw9i7" TargetMode="External"/><Relationship Id="rId4" Type="http://schemas.openxmlformats.org/officeDocument/2006/relationships/hyperlink" Target="https://t1p.de/7yj81"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9.png"/><Relationship Id="rId7" Type="http://schemas.openxmlformats.org/officeDocument/2006/relationships/image" Target="../media/image213.png"/><Relationship Id="rId12" Type="http://schemas.openxmlformats.org/officeDocument/2006/relationships/image" Target="../media/image218.png"/><Relationship Id="rId2" Type="http://schemas.microsoft.com/office/2018/10/relationships/comments" Target="../comments/modernComment_222_1BD44CA3.xml"/><Relationship Id="rId1" Type="http://schemas.openxmlformats.org/officeDocument/2006/relationships/slideLayout" Target="../slideLayouts/slideLayout2.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s>
</file>

<file path=ppt/slides/_rels/slide106.xml.rels><?xml version="1.0" encoding="UTF-8" standalone="yes"?>
<Relationships xmlns="http://schemas.openxmlformats.org/package/2006/relationships"><Relationship Id="rId2" Type="http://schemas.microsoft.com/office/2018/10/relationships/comments" Target="../comments/modernComment_223_C16B6C4F.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microsoft.com/office/2018/10/relationships/comments" Target="../comments/modernComment_255_946FB2C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0.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143.png"/><Relationship Id="rId7" Type="http://schemas.openxmlformats.org/officeDocument/2006/relationships/image" Target="../media/image221.png"/><Relationship Id="rId12" Type="http://schemas.openxmlformats.org/officeDocument/2006/relationships/image" Target="../media/image173.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6.svg"/><Relationship Id="rId11" Type="http://schemas.openxmlformats.org/officeDocument/2006/relationships/image" Target="../media/image172.png"/><Relationship Id="rId5" Type="http://schemas.openxmlformats.org/officeDocument/2006/relationships/image" Target="../media/image145.png"/><Relationship Id="rId10" Type="http://schemas.openxmlformats.org/officeDocument/2006/relationships/image" Target="../media/image204.svg"/><Relationship Id="rId4" Type="http://schemas.openxmlformats.org/officeDocument/2006/relationships/image" Target="../media/image144.svg"/><Relationship Id="rId9" Type="http://schemas.openxmlformats.org/officeDocument/2006/relationships/image" Target="../media/image203.png"/></Relationships>
</file>

<file path=ppt/slides/_rels/slide111.xml.rels><?xml version="1.0" encoding="UTF-8" standalone="yes"?>
<Relationships xmlns="http://schemas.openxmlformats.org/package/2006/relationships"><Relationship Id="rId2" Type="http://schemas.microsoft.com/office/2018/10/relationships/comments" Target="../comments/modernComment_236_6E8BD27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peer-ai-tutor.streamlit.app/" TargetMode="External"/><Relationship Id="rId7" Type="http://schemas.openxmlformats.org/officeDocument/2006/relationships/image" Target="../media/image23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2.png"/><Relationship Id="rId7" Type="http://schemas.openxmlformats.org/officeDocument/2006/relationships/image" Target="../media/image234.jpeg"/><Relationship Id="rId2" Type="http://schemas.openxmlformats.org/officeDocument/2006/relationships/hyperlink" Target="https://www.google.com/imgres?q=moodle&amp;imgurl=https%3A%2F%2Fupload.wikimedia.org%2Fwikipedia%2Fcommons%2Fthumb%2Fc%2Fc6%2FMoodle-logo.svg%2F1200px-Moodle-logo.svg.png&amp;imgrefurl=https%3A%2F%2Fde.m.wikipedia.org%2Fwiki%2FDatei%3AMoodle-logo.svg&amp;docid=FNgcrK4kgk4lHM&amp;tbnid=ZodFDWqqajUiFM&amp;vet=12ahUKEwiM0_-Rpv-LAxVkgv0HHaCUF-8QM3oECGwQAA..i&amp;w=1200&amp;h=308&amp;hcb=2&amp;ved=2ahUKEwiM0_-Rpv-LAxVkgv0HHaCUF-8QM3oECGwQAA" TargetMode="External"/><Relationship Id="rId1" Type="http://schemas.openxmlformats.org/officeDocument/2006/relationships/slideLayout" Target="../slideLayouts/slideLayout2.xml"/><Relationship Id="rId6" Type="http://schemas.openxmlformats.org/officeDocument/2006/relationships/hyperlink" Target="https://www.google.de/imgres?q=fellofish&amp;imgurl=https%3A%2F%2Fwww.fellofish.com%2Ficon.png%3F2a22fa1b73b610c2&amp;imgrefurl=https%3A%2F%2Fwww.fellofish.com%2F&amp;docid=FDLO4PXkTxVhIM&amp;tbnid=4jkQsfrPQ3VKMM&amp;vet=12ahUKEwin-_i3pv-LAxUAxQIHHcTOAVAQM3oECEwQAA..i&amp;w=512&amp;h=512&amp;hcb=2&amp;ved=2ahUKEwin-_i3pv-LAxUAxQIHHcTOAVAQM3oECEwQAA" TargetMode="External"/><Relationship Id="rId5" Type="http://schemas.openxmlformats.org/officeDocument/2006/relationships/image" Target="../media/image233.png"/><Relationship Id="rId4" Type="http://schemas.openxmlformats.org/officeDocument/2006/relationships/hyperlink" Target="https://www.google.com/imgres?q=forms&amp;imgurl=https%3A%2F%2Fstore-images.s-microsoft.com%2Fimage%2Fapps.32200.13628881801009959.f429098c-f6ba-4196-a164-1109adc458e8.358dc5cd-1a8d-4ab9-ad9c-6744907c1e15&amp;imgrefurl=https%3A%2F%2Fwww.microsoft.com%2Fde-de%2Fp%2Fmicrosoft-forms%2F9nhkf5nvcg00&amp;docid=UyY6Hw6Tpd_DdM&amp;tbnid=BxGHSsFWfcg9xM&amp;vet=12ahUKEwiH6fqbpv-LAxXB7LsIHRx-G8kQM3oECB0QAA..i&amp;w=225&amp;h=225&amp;hcb=2&amp;ved=2ahUKEwiH6fqbpv-LAxXB7LsIHRx-G8kQM3oECB0QAA" TargetMode="External"/><Relationship Id="rId9" Type="http://schemas.openxmlformats.org/officeDocument/2006/relationships/image" Target="../media/image236.png"/></Relationships>
</file>

<file path=ppt/slides/_rels/slide12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microsoft.com/office/2018/10/relationships/comments" Target="../comments/modernComment_23B_6460654C.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50.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60.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6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2500.png"/><Relationship Id="rId3" Type="http://schemas.openxmlformats.org/officeDocument/2006/relationships/image" Target="../media/image292.png"/><Relationship Id="rId7" Type="http://schemas.openxmlformats.org/officeDocument/2006/relationships/customXml" Target="../ink/ink306.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490.png"/><Relationship Id="rId5" Type="http://schemas.openxmlformats.org/officeDocument/2006/relationships/customXml" Target="../ink/ink305.xml"/><Relationship Id="rId10" Type="http://schemas.openxmlformats.org/officeDocument/2006/relationships/image" Target="../media/image2510.png"/><Relationship Id="rId4" Type="http://schemas.openxmlformats.org/officeDocument/2006/relationships/image" Target="../media/image50.png"/><Relationship Id="rId9" Type="http://schemas.openxmlformats.org/officeDocument/2006/relationships/customXml" Target="../ink/ink307.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170.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17.xml"/><Relationship Id="rId42" Type="http://schemas.openxmlformats.org/officeDocument/2006/relationships/customXml" Target="../ink/ink327.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40.xml"/><Relationship Id="rId84" Type="http://schemas.openxmlformats.org/officeDocument/2006/relationships/customXml" Target="../ink/ink348.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12.xml"/><Relationship Id="rId32" Type="http://schemas.openxmlformats.org/officeDocument/2006/relationships/customXml" Target="../ink/ink322.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35.xml"/><Relationship Id="rId74" Type="http://schemas.openxmlformats.org/officeDocument/2006/relationships/customXml" Target="../ink/ink343.xml"/><Relationship Id="rId79" Type="http://schemas.openxmlformats.org/officeDocument/2006/relationships/image" Target="../media/image43.png"/><Relationship Id="rId5" Type="http://schemas.openxmlformats.org/officeDocument/2006/relationships/customXml" Target="../ink/ink309.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320.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330.xml"/><Relationship Id="rId56" Type="http://schemas.openxmlformats.org/officeDocument/2006/relationships/customXml" Target="../ink/ink334.xml"/><Relationship Id="rId64" Type="http://schemas.openxmlformats.org/officeDocument/2006/relationships/customXml" Target="../ink/ink338.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42.xml"/><Relationship Id="rId80" Type="http://schemas.openxmlformats.org/officeDocument/2006/relationships/customXml" Target="../ink/ink346.xml"/><Relationship Id="rId85" Type="http://schemas.openxmlformats.org/officeDocument/2006/relationships/image" Target="../media/image46.png"/><Relationship Id="rId3" Type="http://schemas.openxmlformats.org/officeDocument/2006/relationships/customXml" Target="../ink/ink308.xml"/><Relationship Id="rId12" Type="http://schemas.openxmlformats.org/officeDocument/2006/relationships/image" Target="../media/image9.png"/><Relationship Id="rId17" Type="http://schemas.openxmlformats.org/officeDocument/2006/relationships/customXml" Target="../ink/ink315.xml"/><Relationship Id="rId25" Type="http://schemas.openxmlformats.org/officeDocument/2006/relationships/customXml" Target="../ink/ink319.xml"/><Relationship Id="rId33" Type="http://schemas.openxmlformats.org/officeDocument/2006/relationships/image" Target="../media/image20.png"/><Relationship Id="rId38" Type="http://schemas.openxmlformats.org/officeDocument/2006/relationships/customXml" Target="../ink/ink325.xml"/><Relationship Id="rId46" Type="http://schemas.openxmlformats.org/officeDocument/2006/relationships/customXml" Target="../ink/ink329.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33.xml"/><Relationship Id="rId62" Type="http://schemas.openxmlformats.org/officeDocument/2006/relationships/customXml" Target="../ink/ink337.xml"/><Relationship Id="rId70" Type="http://schemas.openxmlformats.org/officeDocument/2006/relationships/customXml" Target="../ink/ink341.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14.xml"/><Relationship Id="rId23" Type="http://schemas.openxmlformats.org/officeDocument/2006/relationships/customXml" Target="../ink/ink318.xml"/><Relationship Id="rId28" Type="http://schemas.openxmlformats.org/officeDocument/2006/relationships/image" Target="../media/image17.png"/><Relationship Id="rId36" Type="http://schemas.openxmlformats.org/officeDocument/2006/relationships/customXml" Target="../ink/ink324.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28.xml"/><Relationship Id="rId52" Type="http://schemas.openxmlformats.org/officeDocument/2006/relationships/customXml" Target="../ink/ink332.xml"/><Relationship Id="rId60" Type="http://schemas.openxmlformats.org/officeDocument/2006/relationships/customXml" Target="../ink/ink336.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45.xml"/><Relationship Id="rId81" Type="http://schemas.openxmlformats.org/officeDocument/2006/relationships/image" Target="../media/image44.png"/><Relationship Id="rId86" Type="http://schemas.openxmlformats.org/officeDocument/2006/relationships/customXml" Target="../ink/ink349.xml"/><Relationship Id="rId4" Type="http://schemas.openxmlformats.org/officeDocument/2006/relationships/image" Target="../media/image5.png"/><Relationship Id="rId9" Type="http://schemas.openxmlformats.org/officeDocument/2006/relationships/customXml" Target="../ink/ink311.xml"/><Relationship Id="rId13" Type="http://schemas.openxmlformats.org/officeDocument/2006/relationships/customXml" Target="../ink/ink313.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23.xml"/><Relationship Id="rId50" Type="http://schemas.openxmlformats.org/officeDocument/2006/relationships/customXml" Target="../ink/ink331.xml"/><Relationship Id="rId55" Type="http://schemas.openxmlformats.org/officeDocument/2006/relationships/image" Target="../media/image31.png"/><Relationship Id="rId76" Type="http://schemas.openxmlformats.org/officeDocument/2006/relationships/customXml" Target="../ink/ink344.xml"/><Relationship Id="rId7" Type="http://schemas.openxmlformats.org/officeDocument/2006/relationships/customXml" Target="../ink/ink310.xml"/><Relationship Id="rId71" Type="http://schemas.openxmlformats.org/officeDocument/2006/relationships/image" Target="../media/image39.png"/><Relationship Id="rId92" Type="http://schemas.openxmlformats.org/officeDocument/2006/relationships/image" Target="../media/image54.png"/><Relationship Id="rId2" Type="http://schemas.openxmlformats.org/officeDocument/2006/relationships/notesSlide" Target="../notesSlides/notesSlide46.xml"/><Relationship Id="rId29" Type="http://schemas.openxmlformats.org/officeDocument/2006/relationships/customXml" Target="../ink/ink321.xml"/><Relationship Id="rId24" Type="http://schemas.openxmlformats.org/officeDocument/2006/relationships/image" Target="../media/image15.png"/><Relationship Id="rId40" Type="http://schemas.openxmlformats.org/officeDocument/2006/relationships/customXml" Target="../ink/ink326.xml"/><Relationship Id="rId45" Type="http://schemas.openxmlformats.org/officeDocument/2006/relationships/image" Target="../media/image26.png"/><Relationship Id="rId66" Type="http://schemas.openxmlformats.org/officeDocument/2006/relationships/customXml" Target="../ink/ink339.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47.xml"/><Relationship Id="rId19" Type="http://schemas.openxmlformats.org/officeDocument/2006/relationships/customXml" Target="../ink/ink316.xml"/></Relationships>
</file>

<file path=ppt/slides/_rels/slide17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 Id="rId4" Type="http://schemas.openxmlformats.org/officeDocument/2006/relationships/image" Target="../media/image295.png"/></Relationships>
</file>

<file path=ppt/slides/_rels/slide17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59.xml"/><Relationship Id="rId42" Type="http://schemas.openxmlformats.org/officeDocument/2006/relationships/customXml" Target="../ink/ink369.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82.xml"/><Relationship Id="rId84" Type="http://schemas.openxmlformats.org/officeDocument/2006/relationships/customXml" Target="../ink/ink390.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54.xml"/><Relationship Id="rId32" Type="http://schemas.openxmlformats.org/officeDocument/2006/relationships/customXml" Target="../ink/ink364.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77.xml"/><Relationship Id="rId74" Type="http://schemas.openxmlformats.org/officeDocument/2006/relationships/customXml" Target="../ink/ink385.xml"/><Relationship Id="rId79" Type="http://schemas.openxmlformats.org/officeDocument/2006/relationships/image" Target="../media/image43.png"/><Relationship Id="rId5" Type="http://schemas.openxmlformats.org/officeDocument/2006/relationships/customXml" Target="../ink/ink351.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362.xml"/><Relationship Id="rId43" Type="http://schemas.openxmlformats.org/officeDocument/2006/relationships/image" Target="../media/image25.png"/><Relationship Id="rId48" Type="http://schemas.openxmlformats.org/officeDocument/2006/relationships/customXml" Target="../ink/ink372.xml"/><Relationship Id="rId64" Type="http://schemas.openxmlformats.org/officeDocument/2006/relationships/customXml" Target="../ink/ink380.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84.xml"/><Relationship Id="rId80" Type="http://schemas.openxmlformats.org/officeDocument/2006/relationships/customXml" Target="../ink/ink388.xml"/><Relationship Id="rId85" Type="http://schemas.openxmlformats.org/officeDocument/2006/relationships/image" Target="../media/image46.png"/><Relationship Id="rId93" Type="http://schemas.openxmlformats.org/officeDocument/2006/relationships/image" Target="../media/image54.png"/><Relationship Id="rId3" Type="http://schemas.openxmlformats.org/officeDocument/2006/relationships/customXml" Target="../ink/ink350.xml"/><Relationship Id="rId12" Type="http://schemas.openxmlformats.org/officeDocument/2006/relationships/image" Target="../media/image9.png"/><Relationship Id="rId17" Type="http://schemas.openxmlformats.org/officeDocument/2006/relationships/customXml" Target="../ink/ink357.xml"/><Relationship Id="rId25" Type="http://schemas.openxmlformats.org/officeDocument/2006/relationships/customXml" Target="../ink/ink361.xml"/><Relationship Id="rId33" Type="http://schemas.openxmlformats.org/officeDocument/2006/relationships/image" Target="../media/image20.png"/><Relationship Id="rId38" Type="http://schemas.openxmlformats.org/officeDocument/2006/relationships/customXml" Target="../ink/ink367.xml"/><Relationship Id="rId46" Type="http://schemas.openxmlformats.org/officeDocument/2006/relationships/customXml" Target="../ink/ink371.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75.xml"/><Relationship Id="rId62" Type="http://schemas.openxmlformats.org/officeDocument/2006/relationships/customXml" Target="../ink/ink379.xml"/><Relationship Id="rId70" Type="http://schemas.openxmlformats.org/officeDocument/2006/relationships/customXml" Target="../ink/ink383.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56.xml"/><Relationship Id="rId23" Type="http://schemas.openxmlformats.org/officeDocument/2006/relationships/customXml" Target="../ink/ink360.xml"/><Relationship Id="rId28" Type="http://schemas.openxmlformats.org/officeDocument/2006/relationships/image" Target="../media/image17.png"/><Relationship Id="rId36" Type="http://schemas.openxmlformats.org/officeDocument/2006/relationships/customXml" Target="../ink/ink366.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70.xml"/><Relationship Id="rId52" Type="http://schemas.openxmlformats.org/officeDocument/2006/relationships/customXml" Target="../ink/ink374.xml"/><Relationship Id="rId60" Type="http://schemas.openxmlformats.org/officeDocument/2006/relationships/customXml" Target="../ink/ink378.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87.xml"/><Relationship Id="rId81" Type="http://schemas.openxmlformats.org/officeDocument/2006/relationships/image" Target="../media/image44.png"/><Relationship Id="rId86" Type="http://schemas.openxmlformats.org/officeDocument/2006/relationships/customXml" Target="../ink/ink391.xml"/><Relationship Id="rId4" Type="http://schemas.openxmlformats.org/officeDocument/2006/relationships/image" Target="../media/image5.png"/><Relationship Id="rId9" Type="http://schemas.openxmlformats.org/officeDocument/2006/relationships/customXml" Target="../ink/ink353.xml"/><Relationship Id="rId13" Type="http://schemas.openxmlformats.org/officeDocument/2006/relationships/customXml" Target="../ink/ink355.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65.xml"/><Relationship Id="rId50" Type="http://schemas.openxmlformats.org/officeDocument/2006/relationships/customXml" Target="../ink/ink373.xml"/><Relationship Id="rId55" Type="http://schemas.openxmlformats.org/officeDocument/2006/relationships/image" Target="../media/image31.png"/><Relationship Id="rId76" Type="http://schemas.openxmlformats.org/officeDocument/2006/relationships/customXml" Target="../ink/ink386.xml"/><Relationship Id="rId7" Type="http://schemas.openxmlformats.org/officeDocument/2006/relationships/customXml" Target="../ink/ink352.xml"/><Relationship Id="rId71" Type="http://schemas.openxmlformats.org/officeDocument/2006/relationships/image" Target="../media/image39.png"/><Relationship Id="rId92" Type="http://schemas.openxmlformats.org/officeDocument/2006/relationships/image" Target="../media/image53.png"/><Relationship Id="rId2" Type="http://schemas.openxmlformats.org/officeDocument/2006/relationships/notesSlide" Target="../notesSlides/notesSlide47.xml"/><Relationship Id="rId29" Type="http://schemas.openxmlformats.org/officeDocument/2006/relationships/customXml" Target="../ink/ink363.xml"/><Relationship Id="rId24" Type="http://schemas.openxmlformats.org/officeDocument/2006/relationships/image" Target="../media/image15.png"/><Relationship Id="rId40" Type="http://schemas.openxmlformats.org/officeDocument/2006/relationships/customXml" Target="../ink/ink368.xml"/><Relationship Id="rId45" Type="http://schemas.openxmlformats.org/officeDocument/2006/relationships/image" Target="../media/image26.png"/><Relationship Id="rId66" Type="http://schemas.openxmlformats.org/officeDocument/2006/relationships/customXml" Target="../ink/ink381.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89.xml"/><Relationship Id="rId19" Type="http://schemas.openxmlformats.org/officeDocument/2006/relationships/customXml" Target="../ink/ink358.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376.xml"/><Relationship Id="rId77" Type="http://schemas.openxmlformats.org/officeDocument/2006/relationships/image" Target="../media/image42.png"/></Relationships>
</file>

<file path=ppt/slides/_rels/slide17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hyperlink" Target="https://t1p.de/tgsyu" TargetMode="Externa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hyperlink" Target="https://t1p.de/7sg4h" TargetMode="Externa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401.xml"/><Relationship Id="rId42" Type="http://schemas.openxmlformats.org/officeDocument/2006/relationships/customXml" Target="../ink/ink411.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424.xml"/><Relationship Id="rId84" Type="http://schemas.openxmlformats.org/officeDocument/2006/relationships/customXml" Target="../ink/ink432.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96.xml"/><Relationship Id="rId32" Type="http://schemas.openxmlformats.org/officeDocument/2006/relationships/customXml" Target="../ink/ink406.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419.xml"/><Relationship Id="rId74" Type="http://schemas.openxmlformats.org/officeDocument/2006/relationships/customXml" Target="../ink/ink427.xml"/><Relationship Id="rId79" Type="http://schemas.openxmlformats.org/officeDocument/2006/relationships/image" Target="../media/image43.png"/><Relationship Id="rId5" Type="http://schemas.openxmlformats.org/officeDocument/2006/relationships/customXml" Target="../ink/ink393.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404.xml"/><Relationship Id="rId43" Type="http://schemas.openxmlformats.org/officeDocument/2006/relationships/image" Target="../media/image25.png"/><Relationship Id="rId48" Type="http://schemas.openxmlformats.org/officeDocument/2006/relationships/customXml" Target="../ink/ink414.xml"/><Relationship Id="rId64" Type="http://schemas.openxmlformats.org/officeDocument/2006/relationships/customXml" Target="../ink/ink422.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426.xml"/><Relationship Id="rId80" Type="http://schemas.openxmlformats.org/officeDocument/2006/relationships/customXml" Target="../ink/ink430.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392.xml"/><Relationship Id="rId12" Type="http://schemas.openxmlformats.org/officeDocument/2006/relationships/image" Target="../media/image9.png"/><Relationship Id="rId17" Type="http://schemas.openxmlformats.org/officeDocument/2006/relationships/customXml" Target="../ink/ink399.xml"/><Relationship Id="rId25" Type="http://schemas.openxmlformats.org/officeDocument/2006/relationships/customXml" Target="../ink/ink403.xml"/><Relationship Id="rId33" Type="http://schemas.openxmlformats.org/officeDocument/2006/relationships/image" Target="../media/image20.png"/><Relationship Id="rId38" Type="http://schemas.openxmlformats.org/officeDocument/2006/relationships/customXml" Target="../ink/ink409.xml"/><Relationship Id="rId46" Type="http://schemas.openxmlformats.org/officeDocument/2006/relationships/customXml" Target="../ink/ink413.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417.xml"/><Relationship Id="rId62" Type="http://schemas.openxmlformats.org/officeDocument/2006/relationships/customXml" Target="../ink/ink421.xml"/><Relationship Id="rId70" Type="http://schemas.openxmlformats.org/officeDocument/2006/relationships/customXml" Target="../ink/ink425.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98.xml"/><Relationship Id="rId23" Type="http://schemas.openxmlformats.org/officeDocument/2006/relationships/customXml" Target="../ink/ink402.xml"/><Relationship Id="rId28" Type="http://schemas.openxmlformats.org/officeDocument/2006/relationships/image" Target="../media/image17.png"/><Relationship Id="rId36" Type="http://schemas.openxmlformats.org/officeDocument/2006/relationships/customXml" Target="../ink/ink408.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412.xml"/><Relationship Id="rId52" Type="http://schemas.openxmlformats.org/officeDocument/2006/relationships/customXml" Target="../ink/ink416.xml"/><Relationship Id="rId60" Type="http://schemas.openxmlformats.org/officeDocument/2006/relationships/customXml" Target="../ink/ink420.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429.xml"/><Relationship Id="rId81" Type="http://schemas.openxmlformats.org/officeDocument/2006/relationships/image" Target="../media/image44.png"/><Relationship Id="rId86" Type="http://schemas.openxmlformats.org/officeDocument/2006/relationships/customXml" Target="../ink/ink433.xml"/><Relationship Id="rId94"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customXml" Target="../ink/ink395.xml"/><Relationship Id="rId13" Type="http://schemas.openxmlformats.org/officeDocument/2006/relationships/customXml" Target="../ink/ink397.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407.xml"/><Relationship Id="rId50" Type="http://schemas.openxmlformats.org/officeDocument/2006/relationships/customXml" Target="../ink/ink415.xml"/><Relationship Id="rId55" Type="http://schemas.openxmlformats.org/officeDocument/2006/relationships/image" Target="../media/image31.png"/><Relationship Id="rId76" Type="http://schemas.openxmlformats.org/officeDocument/2006/relationships/customXml" Target="../ink/ink428.xml"/><Relationship Id="rId7" Type="http://schemas.openxmlformats.org/officeDocument/2006/relationships/customXml" Target="../ink/ink394.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48.xml"/><Relationship Id="rId29" Type="http://schemas.openxmlformats.org/officeDocument/2006/relationships/customXml" Target="../ink/ink405.xml"/><Relationship Id="rId24" Type="http://schemas.openxmlformats.org/officeDocument/2006/relationships/image" Target="../media/image15.png"/><Relationship Id="rId40" Type="http://schemas.openxmlformats.org/officeDocument/2006/relationships/customXml" Target="../ink/ink410.xml"/><Relationship Id="rId45" Type="http://schemas.openxmlformats.org/officeDocument/2006/relationships/image" Target="../media/image26.png"/><Relationship Id="rId66" Type="http://schemas.openxmlformats.org/officeDocument/2006/relationships/customXml" Target="../ink/ink423.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31.xml"/><Relationship Id="rId19" Type="http://schemas.openxmlformats.org/officeDocument/2006/relationships/customXml" Target="../ink/ink400.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418.xml"/><Relationship Id="rId77" Type="http://schemas.openxmlformats.org/officeDocument/2006/relationships/image" Target="../media/image42.png"/></Relationships>
</file>

<file path=ppt/slides/_rels/slide17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4.xml"/><Relationship Id="rId4" Type="http://schemas.openxmlformats.org/officeDocument/2006/relationships/image" Target="../media/image304.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hyperlink" Target="https://joschafalck.de/ki-leitfaden/" TargetMode="External"/><Relationship Id="rId13" Type="http://schemas.openxmlformats.org/officeDocument/2006/relationships/hyperlink" Target="https://de.wikipedia.org/wiki/Brandolinis_Gesetz" TargetMode="External"/><Relationship Id="rId3" Type="http://schemas.openxmlformats.org/officeDocument/2006/relationships/hyperlink" Target="https://buzzmatic.net/blog/ki-und-die-darstellung-der-realitaet-eine-studie-von-gender-und-race-bias-in-ki-generierten-bildern/" TargetMode="External"/><Relationship Id="rId7" Type="http://schemas.openxmlformats.org/officeDocument/2006/relationships/hyperlink" Target="https://joschafalck.de/ki-bewertung/" TargetMode="External"/><Relationship Id="rId12" Type="http://schemas.openxmlformats.org/officeDocument/2006/relationships/hyperlink" Target="https://en.wikipedia.org/wiki/Automation_bia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edkimo.com/de/TASKCARDS" TargetMode="External"/><Relationship Id="rId11" Type="http://schemas.openxmlformats.org/officeDocument/2006/relationships/hyperlink" Target="http://www.taskcards.de/" TargetMode="External"/><Relationship Id="rId5" Type="http://schemas.openxmlformats.org/officeDocument/2006/relationships/hyperlink" Target="https://cocomaterial.com/" TargetMode="External"/><Relationship Id="rId10" Type="http://schemas.openxmlformats.org/officeDocument/2006/relationships/hyperlink" Target="https://www.soekia.ch/GPT/" TargetMode="External"/><Relationship Id="rId4" Type="http://schemas.openxmlformats.org/officeDocument/2006/relationships/hyperlink" Target="https://chatgpt.com/" TargetMode="External"/><Relationship Id="rId9" Type="http://schemas.openxmlformats.org/officeDocument/2006/relationships/hyperlink" Target="https://www.manuelflick.de/blog/ki-und-facharbeiten-ein-leitfaden-fuer-den-unterricht" TargetMode="External"/><Relationship Id="rId14" Type="http://schemas.openxmlformats.org/officeDocument/2006/relationships/hyperlink" Target="https://www.youtube.com/watch?v=Ae_Ieh93K6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0.xml"/><Relationship Id="rId42" Type="http://schemas.openxmlformats.org/officeDocument/2006/relationships/customXml" Target="../ink/ink2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3.xml"/><Relationship Id="rId84" Type="http://schemas.openxmlformats.org/officeDocument/2006/relationships/customXml" Target="../ink/ink4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5.xml"/><Relationship Id="rId32" Type="http://schemas.openxmlformats.org/officeDocument/2006/relationships/customXml" Target="../ink/ink1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43.png"/><Relationship Id="rId5" Type="http://schemas.openxmlformats.org/officeDocument/2006/relationships/customXml" Target="../ink/ink2.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13.xml"/><Relationship Id="rId43" Type="http://schemas.openxmlformats.org/officeDocument/2006/relationships/image" Target="../media/image25.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5.xml"/><Relationship Id="rId80" Type="http://schemas.openxmlformats.org/officeDocument/2006/relationships/customXml" Target="../ink/ink39.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1.xml"/><Relationship Id="rId12" Type="http://schemas.openxmlformats.org/officeDocument/2006/relationships/image" Target="../media/image9.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image" Target="../media/image2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png"/><Relationship Id="rId36" Type="http://schemas.openxmlformats.org/officeDocument/2006/relationships/customXml" Target="../ink/ink1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8.xml"/><Relationship Id="rId81" Type="http://schemas.openxmlformats.org/officeDocument/2006/relationships/image" Target="../media/image44.png"/><Relationship Id="rId86" Type="http://schemas.openxmlformats.org/officeDocument/2006/relationships/customXml" Target="../ink/ink42.xml"/><Relationship Id="rId94"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1.png"/><Relationship Id="rId76" Type="http://schemas.openxmlformats.org/officeDocument/2006/relationships/customXml" Target="../ink/ink37.xml"/><Relationship Id="rId7" Type="http://schemas.openxmlformats.org/officeDocument/2006/relationships/customXml" Target="../ink/ink3.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1.xml"/><Relationship Id="rId29" Type="http://schemas.openxmlformats.org/officeDocument/2006/relationships/customXml" Target="../ink/ink14.xml"/><Relationship Id="rId24" Type="http://schemas.openxmlformats.org/officeDocument/2006/relationships/image" Target="../media/image15.png"/><Relationship Id="rId40" Type="http://schemas.openxmlformats.org/officeDocument/2006/relationships/customXml" Target="../ink/ink19.xml"/><Relationship Id="rId45" Type="http://schemas.openxmlformats.org/officeDocument/2006/relationships/image" Target="../media/image26.png"/><Relationship Id="rId66" Type="http://schemas.openxmlformats.org/officeDocument/2006/relationships/customXml" Target="../ink/ink3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0.xml"/><Relationship Id="rId19" Type="http://schemas.openxmlformats.org/officeDocument/2006/relationships/customXml" Target="../ink/ink9.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27.xml"/><Relationship Id="rId77"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s://url.nrw/smartphon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www.soekia.ch/GPT/" TargetMode="Externa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hyperlink" Target="https://buzzmatic.net/blog/ki-und-die-darstellung-der-realitaet-eine-studie-von-gender-und-race-bias-in-ki-generierten-bildern/"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52.xml"/><Relationship Id="rId42" Type="http://schemas.openxmlformats.org/officeDocument/2006/relationships/customXml" Target="../ink/ink62.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75.xml"/><Relationship Id="rId84" Type="http://schemas.openxmlformats.org/officeDocument/2006/relationships/customXml" Target="../ink/ink83.xml"/><Relationship Id="rId16" Type="http://schemas.openxmlformats.org/officeDocument/2006/relationships/image" Target="../media/image11.png"/><Relationship Id="rId11" Type="http://schemas.openxmlformats.org/officeDocument/2006/relationships/customXml" Target="../ink/ink47.xml"/><Relationship Id="rId32" Type="http://schemas.openxmlformats.org/officeDocument/2006/relationships/customXml" Target="../ink/ink57.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70.xml"/><Relationship Id="rId74" Type="http://schemas.openxmlformats.org/officeDocument/2006/relationships/customXml" Target="../ink/ink78.xml"/><Relationship Id="rId79" Type="http://schemas.openxmlformats.org/officeDocument/2006/relationships/image" Target="../media/image43.png"/><Relationship Id="rId5" Type="http://schemas.openxmlformats.org/officeDocument/2006/relationships/customXml" Target="../ink/ink44.xml"/><Relationship Id="rId19" Type="http://schemas.openxmlformats.org/officeDocument/2006/relationships/customXml" Target="../ink/ink5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55.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65.xml"/><Relationship Id="rId56" Type="http://schemas.openxmlformats.org/officeDocument/2006/relationships/customXml" Target="../ink/ink69.xml"/><Relationship Id="rId64" Type="http://schemas.openxmlformats.org/officeDocument/2006/relationships/customXml" Target="../ink/ink73.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77.xml"/><Relationship Id="rId80" Type="http://schemas.openxmlformats.org/officeDocument/2006/relationships/customXml" Target="../ink/ink81.xml"/><Relationship Id="rId85" Type="http://schemas.openxmlformats.org/officeDocument/2006/relationships/image" Target="../media/image46.png"/><Relationship Id="rId3" Type="http://schemas.openxmlformats.org/officeDocument/2006/relationships/customXml" Target="../ink/ink43.xml"/><Relationship Id="rId12" Type="http://schemas.openxmlformats.org/officeDocument/2006/relationships/image" Target="../media/image9.png"/><Relationship Id="rId17" Type="http://schemas.openxmlformats.org/officeDocument/2006/relationships/customXml" Target="../ink/ink50.xml"/><Relationship Id="rId25" Type="http://schemas.openxmlformats.org/officeDocument/2006/relationships/customXml" Target="../ink/ink54.xml"/><Relationship Id="rId33" Type="http://schemas.openxmlformats.org/officeDocument/2006/relationships/image" Target="../media/image20.png"/><Relationship Id="rId38" Type="http://schemas.openxmlformats.org/officeDocument/2006/relationships/customXml" Target="../ink/ink60.xml"/><Relationship Id="rId46" Type="http://schemas.openxmlformats.org/officeDocument/2006/relationships/customXml" Target="../ink/ink64.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68.xml"/><Relationship Id="rId62" Type="http://schemas.openxmlformats.org/officeDocument/2006/relationships/customXml" Target="../ink/ink72.xml"/><Relationship Id="rId70" Type="http://schemas.openxmlformats.org/officeDocument/2006/relationships/customXml" Target="../ink/ink76.xml"/><Relationship Id="rId75" Type="http://schemas.openxmlformats.org/officeDocument/2006/relationships/image" Target="../media/image41.png"/><Relationship Id="rId83"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image" Target="../media/image17.png"/><Relationship Id="rId36" Type="http://schemas.openxmlformats.org/officeDocument/2006/relationships/customXml" Target="../ink/ink59.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63.xml"/><Relationship Id="rId52" Type="http://schemas.openxmlformats.org/officeDocument/2006/relationships/customXml" Target="../ink/ink67.xml"/><Relationship Id="rId60" Type="http://schemas.openxmlformats.org/officeDocument/2006/relationships/customXml" Target="../ink/ink71.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80.xml"/><Relationship Id="rId81" Type="http://schemas.openxmlformats.org/officeDocument/2006/relationships/image" Target="../media/image44.png"/><Relationship Id="rId86" Type="http://schemas.openxmlformats.org/officeDocument/2006/relationships/customXml" Target="../ink/ink84.xml"/><Relationship Id="rId4" Type="http://schemas.openxmlformats.org/officeDocument/2006/relationships/image" Target="../media/image5.png"/><Relationship Id="rId9" Type="http://schemas.openxmlformats.org/officeDocument/2006/relationships/customXml" Target="../ink/ink46.xml"/><Relationship Id="rId13" Type="http://schemas.openxmlformats.org/officeDocument/2006/relationships/customXml" Target="../ink/ink48.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58.xml"/><Relationship Id="rId50" Type="http://schemas.openxmlformats.org/officeDocument/2006/relationships/customXml" Target="../ink/ink66.xml"/><Relationship Id="rId55" Type="http://schemas.openxmlformats.org/officeDocument/2006/relationships/image" Target="../media/image31.png"/><Relationship Id="rId76" Type="http://schemas.openxmlformats.org/officeDocument/2006/relationships/customXml" Target="../ink/ink79.xml"/><Relationship Id="rId7" Type="http://schemas.openxmlformats.org/officeDocument/2006/relationships/customXml" Target="../ink/ink45.xml"/><Relationship Id="rId71" Type="http://schemas.openxmlformats.org/officeDocument/2006/relationships/image" Target="../media/image39.png"/><Relationship Id="rId2" Type="http://schemas.openxmlformats.org/officeDocument/2006/relationships/notesSlide" Target="../notesSlides/notesSlide2.xml"/><Relationship Id="rId29" Type="http://schemas.openxmlformats.org/officeDocument/2006/relationships/customXml" Target="../ink/ink56.xml"/><Relationship Id="rId24" Type="http://schemas.openxmlformats.org/officeDocument/2006/relationships/image" Target="../media/image15.png"/><Relationship Id="rId40" Type="http://schemas.openxmlformats.org/officeDocument/2006/relationships/customXml" Target="../ink/ink61.xml"/><Relationship Id="rId45" Type="http://schemas.openxmlformats.org/officeDocument/2006/relationships/image" Target="../media/image26.png"/><Relationship Id="rId66" Type="http://schemas.openxmlformats.org/officeDocument/2006/relationships/customXml" Target="../ink/ink74.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82.xml"/></Relationships>
</file>

<file path=ppt/slides/_rels/slide3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n.wikipedia.org/wiki/Automation_bias" TargetMode="Externa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s://t1p.de/" TargetMode="External"/><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svg"/><Relationship Id="rId4" Type="http://schemas.openxmlformats.org/officeDocument/2006/relationships/image" Target="../media/image55.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 Id="rId1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sv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svg"/><Relationship Id="rId9"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26.png"/><Relationship Id="rId2" Type="http://schemas.openxmlformats.org/officeDocument/2006/relationships/hyperlink" Target="https://t1p.de/ef75u" TargetMode="Externa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25.png"/><Relationship Id="rId4" Type="http://schemas.openxmlformats.org/officeDocument/2006/relationships/image" Target="../media/image85.svg"/></Relationships>
</file>

<file path=ppt/slides/_rels/slide5.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94.xml"/><Relationship Id="rId42" Type="http://schemas.openxmlformats.org/officeDocument/2006/relationships/customXml" Target="../ink/ink104.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17.xml"/><Relationship Id="rId84" Type="http://schemas.openxmlformats.org/officeDocument/2006/relationships/customXml" Target="../ink/ink125.xml"/><Relationship Id="rId16" Type="http://schemas.openxmlformats.org/officeDocument/2006/relationships/image" Target="../media/image11.png"/><Relationship Id="rId11" Type="http://schemas.openxmlformats.org/officeDocument/2006/relationships/customXml" Target="../ink/ink89.xml"/><Relationship Id="rId32" Type="http://schemas.openxmlformats.org/officeDocument/2006/relationships/customXml" Target="../ink/ink99.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12.xml"/><Relationship Id="rId74" Type="http://schemas.openxmlformats.org/officeDocument/2006/relationships/customXml" Target="../ink/ink120.xml"/><Relationship Id="rId79" Type="http://schemas.openxmlformats.org/officeDocument/2006/relationships/image" Target="../media/image43.png"/><Relationship Id="rId5" Type="http://schemas.openxmlformats.org/officeDocument/2006/relationships/customXml" Target="../ink/ink86.xml"/><Relationship Id="rId19" Type="http://schemas.openxmlformats.org/officeDocument/2006/relationships/customXml" Target="../ink/ink93.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97.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07.xml"/><Relationship Id="rId56" Type="http://schemas.openxmlformats.org/officeDocument/2006/relationships/customXml" Target="../ink/ink111.xml"/><Relationship Id="rId64" Type="http://schemas.openxmlformats.org/officeDocument/2006/relationships/customXml" Target="../ink/ink115.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19.xml"/><Relationship Id="rId80" Type="http://schemas.openxmlformats.org/officeDocument/2006/relationships/customXml" Target="../ink/ink123.xml"/><Relationship Id="rId85" Type="http://schemas.openxmlformats.org/officeDocument/2006/relationships/image" Target="../media/image46.png"/><Relationship Id="rId3" Type="http://schemas.openxmlformats.org/officeDocument/2006/relationships/customXml" Target="../ink/ink85.xml"/><Relationship Id="rId12" Type="http://schemas.openxmlformats.org/officeDocument/2006/relationships/image" Target="../media/image9.png"/><Relationship Id="rId17" Type="http://schemas.openxmlformats.org/officeDocument/2006/relationships/customXml" Target="../ink/ink92.xml"/><Relationship Id="rId25" Type="http://schemas.openxmlformats.org/officeDocument/2006/relationships/customXml" Target="../ink/ink96.xml"/><Relationship Id="rId33" Type="http://schemas.openxmlformats.org/officeDocument/2006/relationships/image" Target="../media/image20.png"/><Relationship Id="rId38" Type="http://schemas.openxmlformats.org/officeDocument/2006/relationships/customXml" Target="../ink/ink102.xml"/><Relationship Id="rId46" Type="http://schemas.openxmlformats.org/officeDocument/2006/relationships/customXml" Target="../ink/ink106.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10.xml"/><Relationship Id="rId62" Type="http://schemas.openxmlformats.org/officeDocument/2006/relationships/customXml" Target="../ink/ink114.xml"/><Relationship Id="rId70" Type="http://schemas.openxmlformats.org/officeDocument/2006/relationships/customXml" Target="../ink/ink118.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91.xml"/><Relationship Id="rId23" Type="http://schemas.openxmlformats.org/officeDocument/2006/relationships/customXml" Target="../ink/ink95.xml"/><Relationship Id="rId28" Type="http://schemas.openxmlformats.org/officeDocument/2006/relationships/image" Target="../media/image17.png"/><Relationship Id="rId36" Type="http://schemas.openxmlformats.org/officeDocument/2006/relationships/customXml" Target="../ink/ink101.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05.xml"/><Relationship Id="rId52" Type="http://schemas.openxmlformats.org/officeDocument/2006/relationships/customXml" Target="../ink/ink109.xml"/><Relationship Id="rId60" Type="http://schemas.openxmlformats.org/officeDocument/2006/relationships/customXml" Target="../ink/ink113.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22.xml"/><Relationship Id="rId81" Type="http://schemas.openxmlformats.org/officeDocument/2006/relationships/image" Target="../media/image44.png"/><Relationship Id="rId86" Type="http://schemas.openxmlformats.org/officeDocument/2006/relationships/customXml" Target="../ink/ink126.xml"/><Relationship Id="rId4" Type="http://schemas.openxmlformats.org/officeDocument/2006/relationships/image" Target="../media/image5.png"/><Relationship Id="rId9" Type="http://schemas.openxmlformats.org/officeDocument/2006/relationships/customXml" Target="../ink/ink88.xml"/><Relationship Id="rId13" Type="http://schemas.openxmlformats.org/officeDocument/2006/relationships/customXml" Target="../ink/ink90.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00.xml"/><Relationship Id="rId50" Type="http://schemas.openxmlformats.org/officeDocument/2006/relationships/customXml" Target="../ink/ink108.xml"/><Relationship Id="rId55" Type="http://schemas.openxmlformats.org/officeDocument/2006/relationships/image" Target="../media/image31.png"/><Relationship Id="rId76" Type="http://schemas.openxmlformats.org/officeDocument/2006/relationships/customXml" Target="../ink/ink121.xml"/><Relationship Id="rId7" Type="http://schemas.openxmlformats.org/officeDocument/2006/relationships/customXml" Target="../ink/ink87.xml"/><Relationship Id="rId71" Type="http://schemas.openxmlformats.org/officeDocument/2006/relationships/image" Target="../media/image39.png"/><Relationship Id="rId2" Type="http://schemas.openxmlformats.org/officeDocument/2006/relationships/notesSlide" Target="../notesSlides/notesSlide4.xml"/><Relationship Id="rId29" Type="http://schemas.openxmlformats.org/officeDocument/2006/relationships/customXml" Target="../ink/ink98.xml"/><Relationship Id="rId24" Type="http://schemas.openxmlformats.org/officeDocument/2006/relationships/image" Target="../media/image15.png"/><Relationship Id="rId40" Type="http://schemas.openxmlformats.org/officeDocument/2006/relationships/customXml" Target="../ink/ink103.xml"/><Relationship Id="rId45" Type="http://schemas.openxmlformats.org/officeDocument/2006/relationships/image" Target="../media/image26.png"/><Relationship Id="rId66" Type="http://schemas.openxmlformats.org/officeDocument/2006/relationships/customXml" Target="../ink/ink116.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24.xml"/></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55.png"/><Relationship Id="rId4" Type="http://schemas.openxmlformats.org/officeDocument/2006/relationships/hyperlink" Target="https://t1p.de/29su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1p.de/" TargetMode="Externa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85.svg"/></Relationships>
</file>

<file path=ppt/slides/_rels/slide52.xml.rels><?xml version="1.0" encoding="UTF-8" standalone="yes"?>
<Relationships xmlns="http://schemas.openxmlformats.org/package/2006/relationships"><Relationship Id="rId3" Type="http://schemas.openxmlformats.org/officeDocument/2006/relationships/hyperlink" Target="https://t1p.de/7v9gx" TargetMode="External"/><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85.sv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hyperlink" Target="https://t1p.de/u85x6" TargetMode="External"/><Relationship Id="rId4" Type="http://schemas.openxmlformats.org/officeDocument/2006/relationships/image" Target="../media/image85.svg"/></Relationships>
</file>

<file path=ppt/slides/_rels/slide54.xml.rels><?xml version="1.0" encoding="UTF-8" standalone="yes"?>
<Relationships xmlns="http://schemas.openxmlformats.org/package/2006/relationships"><Relationship Id="rId3" Type="http://schemas.openxmlformats.org/officeDocument/2006/relationships/hyperlink" Target="https://t1p.de/9dho8" TargetMode="External"/><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85.sv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slides/_rels/slide64.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6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570.PNG"/><Relationship Id="rId13" Type="http://schemas.openxmlformats.org/officeDocument/2006/relationships/customXml" Target="../ink/ink174.xml"/><Relationship Id="rId18" Type="http://schemas.openxmlformats.org/officeDocument/2006/relationships/image" Target="../media/image162.png"/><Relationship Id="rId3" Type="http://schemas.openxmlformats.org/officeDocument/2006/relationships/customXml" Target="../ink/ink169.xml"/><Relationship Id="rId21" Type="http://schemas.openxmlformats.org/officeDocument/2006/relationships/customXml" Target="../ink/ink178.xml"/><Relationship Id="rId7" Type="http://schemas.openxmlformats.org/officeDocument/2006/relationships/customXml" Target="../ink/ink171.xml"/><Relationship Id="rId12" Type="http://schemas.openxmlformats.org/officeDocument/2006/relationships/image" Target="../media/image159.png"/><Relationship Id="rId17" Type="http://schemas.openxmlformats.org/officeDocument/2006/relationships/customXml" Target="../ink/ink176.xml"/><Relationship Id="rId2" Type="http://schemas.openxmlformats.org/officeDocument/2006/relationships/image" Target="../media/image156.PNG"/><Relationship Id="rId16" Type="http://schemas.openxmlformats.org/officeDocument/2006/relationships/image" Target="../media/image161.png"/><Relationship Id="rId20"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560.PNG"/><Relationship Id="rId11" Type="http://schemas.openxmlformats.org/officeDocument/2006/relationships/customXml" Target="../ink/ink173.xml"/><Relationship Id="rId5" Type="http://schemas.openxmlformats.org/officeDocument/2006/relationships/customXml" Target="../ink/ink170.xml"/><Relationship Id="rId15" Type="http://schemas.openxmlformats.org/officeDocument/2006/relationships/customXml" Target="../ink/ink175.xml"/><Relationship Id="rId10" Type="http://schemas.openxmlformats.org/officeDocument/2006/relationships/image" Target="../media/image158.png"/><Relationship Id="rId19" Type="http://schemas.openxmlformats.org/officeDocument/2006/relationships/customXml" Target="../ink/ink177.xml"/><Relationship Id="rId4" Type="http://schemas.openxmlformats.org/officeDocument/2006/relationships/image" Target="../media/image1550.PNG"/><Relationship Id="rId9" Type="http://schemas.openxmlformats.org/officeDocument/2006/relationships/customXml" Target="../ink/ink172.xml"/><Relationship Id="rId14" Type="http://schemas.openxmlformats.org/officeDocument/2006/relationships/image" Target="../media/image160.png"/><Relationship Id="rId22" Type="http://schemas.openxmlformats.org/officeDocument/2006/relationships/image" Target="../media/image164.png"/></Relationships>
</file>

<file path=ppt/slides/_rels/slide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8.PNG"/><Relationship Id="rId4" Type="http://schemas.openxmlformats.org/officeDocument/2006/relationships/image" Target="../media/image167.PNG"/></Relationships>
</file>

<file path=ppt/slides/_rels/slide76.xml.rels><?xml version="1.0" encoding="UTF-8" standalone="yes"?>
<Relationships xmlns="http://schemas.openxmlformats.org/package/2006/relationships"><Relationship Id="rId2" Type="http://schemas.microsoft.com/office/2018/10/relationships/comments" Target="../comments/modernComment_20E_6927B09A.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microsoft.com/office/2018/10/relationships/comments" Target="../comments/modernComment_274_D02411B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73.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6.svg"/><Relationship Id="rId11" Type="http://schemas.openxmlformats.org/officeDocument/2006/relationships/image" Target="../media/image172.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82.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8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8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8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36.xml"/><Relationship Id="rId42" Type="http://schemas.openxmlformats.org/officeDocument/2006/relationships/customXml" Target="../ink/ink146.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59.xml"/><Relationship Id="rId84" Type="http://schemas.openxmlformats.org/officeDocument/2006/relationships/customXml" Target="../ink/ink167.xml"/><Relationship Id="rId89" Type="http://schemas.openxmlformats.org/officeDocument/2006/relationships/image" Target="../media/image54.png"/><Relationship Id="rId16" Type="http://schemas.openxmlformats.org/officeDocument/2006/relationships/image" Target="../media/image11.png"/><Relationship Id="rId11" Type="http://schemas.openxmlformats.org/officeDocument/2006/relationships/customXml" Target="../ink/ink131.xml"/><Relationship Id="rId32" Type="http://schemas.openxmlformats.org/officeDocument/2006/relationships/customXml" Target="../ink/ink141.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54.xml"/><Relationship Id="rId74" Type="http://schemas.openxmlformats.org/officeDocument/2006/relationships/customXml" Target="../ink/ink162.xml"/><Relationship Id="rId79" Type="http://schemas.openxmlformats.org/officeDocument/2006/relationships/image" Target="../media/image43.png"/><Relationship Id="rId5" Type="http://schemas.openxmlformats.org/officeDocument/2006/relationships/customXml" Target="../ink/ink128.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39.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49.xml"/><Relationship Id="rId56" Type="http://schemas.openxmlformats.org/officeDocument/2006/relationships/customXml" Target="../ink/ink153.xml"/><Relationship Id="rId64" Type="http://schemas.openxmlformats.org/officeDocument/2006/relationships/customXml" Target="../ink/ink157.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61.xml"/><Relationship Id="rId80" Type="http://schemas.openxmlformats.org/officeDocument/2006/relationships/customXml" Target="../ink/ink165.xml"/><Relationship Id="rId85" Type="http://schemas.openxmlformats.org/officeDocument/2006/relationships/image" Target="../media/image46.png"/><Relationship Id="rId3" Type="http://schemas.openxmlformats.org/officeDocument/2006/relationships/customXml" Target="../ink/ink127.xml"/><Relationship Id="rId12" Type="http://schemas.openxmlformats.org/officeDocument/2006/relationships/image" Target="../media/image9.png"/><Relationship Id="rId17" Type="http://schemas.openxmlformats.org/officeDocument/2006/relationships/customXml" Target="../ink/ink134.xml"/><Relationship Id="rId25" Type="http://schemas.openxmlformats.org/officeDocument/2006/relationships/customXml" Target="../ink/ink138.xml"/><Relationship Id="rId33" Type="http://schemas.openxmlformats.org/officeDocument/2006/relationships/image" Target="../media/image20.png"/><Relationship Id="rId38" Type="http://schemas.openxmlformats.org/officeDocument/2006/relationships/customXml" Target="../ink/ink144.xml"/><Relationship Id="rId46" Type="http://schemas.openxmlformats.org/officeDocument/2006/relationships/customXml" Target="../ink/ink148.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52.xml"/><Relationship Id="rId62" Type="http://schemas.openxmlformats.org/officeDocument/2006/relationships/customXml" Target="../ink/ink156.xml"/><Relationship Id="rId70" Type="http://schemas.openxmlformats.org/officeDocument/2006/relationships/customXml" Target="../ink/ink160.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7.png"/><Relationship Id="rId36" Type="http://schemas.openxmlformats.org/officeDocument/2006/relationships/customXml" Target="../ink/ink143.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47.xml"/><Relationship Id="rId52" Type="http://schemas.openxmlformats.org/officeDocument/2006/relationships/customXml" Target="../ink/ink151.xml"/><Relationship Id="rId60" Type="http://schemas.openxmlformats.org/officeDocument/2006/relationships/customXml" Target="../ink/ink155.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64.xml"/><Relationship Id="rId81" Type="http://schemas.openxmlformats.org/officeDocument/2006/relationships/image" Target="../media/image44.png"/><Relationship Id="rId86" Type="http://schemas.openxmlformats.org/officeDocument/2006/relationships/customXml" Target="../ink/ink168.xml"/><Relationship Id="rId4" Type="http://schemas.openxmlformats.org/officeDocument/2006/relationships/image" Target="../media/image5.png"/><Relationship Id="rId9" Type="http://schemas.openxmlformats.org/officeDocument/2006/relationships/customXml" Target="../ink/ink130.xml"/><Relationship Id="rId13" Type="http://schemas.openxmlformats.org/officeDocument/2006/relationships/customXml" Target="../ink/ink132.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42.xml"/><Relationship Id="rId50" Type="http://schemas.openxmlformats.org/officeDocument/2006/relationships/customXml" Target="../ink/ink150.xml"/><Relationship Id="rId55" Type="http://schemas.openxmlformats.org/officeDocument/2006/relationships/image" Target="../media/image31.png"/><Relationship Id="rId76" Type="http://schemas.openxmlformats.org/officeDocument/2006/relationships/customXml" Target="../ink/ink163.xml"/><Relationship Id="rId7" Type="http://schemas.openxmlformats.org/officeDocument/2006/relationships/customXml" Target="../ink/ink129.xml"/><Relationship Id="rId71" Type="http://schemas.openxmlformats.org/officeDocument/2006/relationships/image" Target="../media/image39.png"/><Relationship Id="rId2" Type="http://schemas.openxmlformats.org/officeDocument/2006/relationships/notesSlide" Target="../notesSlides/notesSlide6.xml"/><Relationship Id="rId29" Type="http://schemas.openxmlformats.org/officeDocument/2006/relationships/customXml" Target="../ink/ink140.xml"/><Relationship Id="rId24" Type="http://schemas.openxmlformats.org/officeDocument/2006/relationships/image" Target="../media/image15.png"/><Relationship Id="rId40" Type="http://schemas.openxmlformats.org/officeDocument/2006/relationships/customXml" Target="../ink/ink145.xml"/><Relationship Id="rId45" Type="http://schemas.openxmlformats.org/officeDocument/2006/relationships/image" Target="../media/image26.png"/><Relationship Id="rId66" Type="http://schemas.openxmlformats.org/officeDocument/2006/relationships/customXml" Target="../ink/ink158.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66.xml"/><Relationship Id="rId19" Type="http://schemas.openxmlformats.org/officeDocument/2006/relationships/customXml" Target="../ink/ink135.xml"/></Relationships>
</file>

<file path=ppt/slides/_rels/slide9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8.png"/><Relationship Id="rId2" Type="http://schemas.microsoft.com/office/2018/10/relationships/comments" Target="../comments/modernComment_21D_8740B0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88.xml"/><Relationship Id="rId42" Type="http://schemas.openxmlformats.org/officeDocument/2006/relationships/customXml" Target="../ink/ink198.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11.xml"/><Relationship Id="rId84" Type="http://schemas.openxmlformats.org/officeDocument/2006/relationships/customXml" Target="../ink/ink219.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183.xml"/><Relationship Id="rId32" Type="http://schemas.openxmlformats.org/officeDocument/2006/relationships/customXml" Target="../ink/ink193.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06.xml"/><Relationship Id="rId74" Type="http://schemas.openxmlformats.org/officeDocument/2006/relationships/customXml" Target="../ink/ink214.xml"/><Relationship Id="rId79" Type="http://schemas.openxmlformats.org/officeDocument/2006/relationships/image" Target="../media/image43.png"/><Relationship Id="rId5" Type="http://schemas.openxmlformats.org/officeDocument/2006/relationships/customXml" Target="../ink/ink180.xml"/><Relationship Id="rId90" Type="http://schemas.openxmlformats.org/officeDocument/2006/relationships/image" Target="../media/image54.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91.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01.xml"/><Relationship Id="rId56" Type="http://schemas.openxmlformats.org/officeDocument/2006/relationships/customXml" Target="../ink/ink205.xml"/><Relationship Id="rId64" Type="http://schemas.openxmlformats.org/officeDocument/2006/relationships/customXml" Target="../ink/ink209.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13.xml"/><Relationship Id="rId80" Type="http://schemas.openxmlformats.org/officeDocument/2006/relationships/customXml" Target="../ink/ink217.xml"/><Relationship Id="rId85" Type="http://schemas.openxmlformats.org/officeDocument/2006/relationships/image" Target="../media/image46.png"/><Relationship Id="rId3" Type="http://schemas.openxmlformats.org/officeDocument/2006/relationships/customXml" Target="../ink/ink179.xml"/><Relationship Id="rId12" Type="http://schemas.openxmlformats.org/officeDocument/2006/relationships/image" Target="../media/image9.png"/><Relationship Id="rId17" Type="http://schemas.openxmlformats.org/officeDocument/2006/relationships/customXml" Target="../ink/ink186.xml"/><Relationship Id="rId25" Type="http://schemas.openxmlformats.org/officeDocument/2006/relationships/customXml" Target="../ink/ink190.xml"/><Relationship Id="rId33" Type="http://schemas.openxmlformats.org/officeDocument/2006/relationships/image" Target="../media/image20.png"/><Relationship Id="rId38" Type="http://schemas.openxmlformats.org/officeDocument/2006/relationships/customXml" Target="../ink/ink196.xml"/><Relationship Id="rId46" Type="http://schemas.openxmlformats.org/officeDocument/2006/relationships/customXml" Target="../ink/ink200.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04.xml"/><Relationship Id="rId62" Type="http://schemas.openxmlformats.org/officeDocument/2006/relationships/customXml" Target="../ink/ink208.xml"/><Relationship Id="rId70" Type="http://schemas.openxmlformats.org/officeDocument/2006/relationships/customXml" Target="../ink/ink212.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85.xml"/><Relationship Id="rId23" Type="http://schemas.openxmlformats.org/officeDocument/2006/relationships/customXml" Target="../ink/ink189.xml"/><Relationship Id="rId28" Type="http://schemas.openxmlformats.org/officeDocument/2006/relationships/image" Target="../media/image17.png"/><Relationship Id="rId36" Type="http://schemas.openxmlformats.org/officeDocument/2006/relationships/customXml" Target="../ink/ink195.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99.xml"/><Relationship Id="rId52" Type="http://schemas.openxmlformats.org/officeDocument/2006/relationships/customXml" Target="../ink/ink203.xml"/><Relationship Id="rId60" Type="http://schemas.openxmlformats.org/officeDocument/2006/relationships/customXml" Target="../ink/ink207.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16.xml"/><Relationship Id="rId81" Type="http://schemas.openxmlformats.org/officeDocument/2006/relationships/image" Target="../media/image44.png"/><Relationship Id="rId86" Type="http://schemas.openxmlformats.org/officeDocument/2006/relationships/customXml" Target="../ink/ink220.xml"/><Relationship Id="rId4" Type="http://schemas.openxmlformats.org/officeDocument/2006/relationships/image" Target="../media/image5.png"/><Relationship Id="rId9" Type="http://schemas.openxmlformats.org/officeDocument/2006/relationships/customXml" Target="../ink/ink182.xml"/><Relationship Id="rId13" Type="http://schemas.openxmlformats.org/officeDocument/2006/relationships/customXml" Target="../ink/ink184.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94.xml"/><Relationship Id="rId50" Type="http://schemas.openxmlformats.org/officeDocument/2006/relationships/customXml" Target="../ink/ink202.xml"/><Relationship Id="rId55" Type="http://schemas.openxmlformats.org/officeDocument/2006/relationships/image" Target="../media/image31.png"/><Relationship Id="rId76" Type="http://schemas.openxmlformats.org/officeDocument/2006/relationships/customXml" Target="../ink/ink215.xml"/><Relationship Id="rId7" Type="http://schemas.openxmlformats.org/officeDocument/2006/relationships/customXml" Target="../ink/ink181.xml"/><Relationship Id="rId71" Type="http://schemas.openxmlformats.org/officeDocument/2006/relationships/image" Target="../media/image39.png"/><Relationship Id="rId2" Type="http://schemas.openxmlformats.org/officeDocument/2006/relationships/notesSlide" Target="../notesSlides/notesSlide39.xml"/><Relationship Id="rId29" Type="http://schemas.openxmlformats.org/officeDocument/2006/relationships/customXml" Target="../ink/ink192.xml"/><Relationship Id="rId24" Type="http://schemas.openxmlformats.org/officeDocument/2006/relationships/image" Target="../media/image15.png"/><Relationship Id="rId40" Type="http://schemas.openxmlformats.org/officeDocument/2006/relationships/customXml" Target="../ink/ink197.xml"/><Relationship Id="rId45" Type="http://schemas.openxmlformats.org/officeDocument/2006/relationships/image" Target="../media/image26.png"/><Relationship Id="rId66" Type="http://schemas.openxmlformats.org/officeDocument/2006/relationships/customXml" Target="../ink/ink210.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18.xml"/><Relationship Id="rId19" Type="http://schemas.openxmlformats.org/officeDocument/2006/relationships/customXml" Target="../ink/ink187.xml"/></Relationships>
</file>

<file path=ppt/slides/_rels/slide9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02.png"/><Relationship Id="rId4" Type="http://schemas.openxmlformats.org/officeDocument/2006/relationships/image" Target="../media/image201.png"/></Relationships>
</file>

<file path=ppt/slides/_rels/slide96.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230.xml"/><Relationship Id="rId42" Type="http://schemas.openxmlformats.org/officeDocument/2006/relationships/customXml" Target="../ink/ink24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53.xml"/><Relationship Id="rId84" Type="http://schemas.openxmlformats.org/officeDocument/2006/relationships/customXml" Target="../ink/ink26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25.xml"/><Relationship Id="rId32" Type="http://schemas.openxmlformats.org/officeDocument/2006/relationships/customXml" Target="../ink/ink23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48.xml"/><Relationship Id="rId74" Type="http://schemas.openxmlformats.org/officeDocument/2006/relationships/customXml" Target="../ink/ink256.xml"/><Relationship Id="rId79" Type="http://schemas.openxmlformats.org/officeDocument/2006/relationships/image" Target="../media/image43.png"/><Relationship Id="rId5" Type="http://schemas.openxmlformats.org/officeDocument/2006/relationships/customXml" Target="../ink/ink222.xml"/><Relationship Id="rId90"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233.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43.xml"/><Relationship Id="rId56" Type="http://schemas.openxmlformats.org/officeDocument/2006/relationships/customXml" Target="../ink/ink247.xml"/><Relationship Id="rId64" Type="http://schemas.openxmlformats.org/officeDocument/2006/relationships/customXml" Target="../ink/ink251.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55.xml"/><Relationship Id="rId80" Type="http://schemas.openxmlformats.org/officeDocument/2006/relationships/customXml" Target="../ink/ink259.xml"/><Relationship Id="rId85" Type="http://schemas.openxmlformats.org/officeDocument/2006/relationships/image" Target="../media/image46.png"/><Relationship Id="rId3" Type="http://schemas.openxmlformats.org/officeDocument/2006/relationships/customXml" Target="../ink/ink221.xml"/><Relationship Id="rId12" Type="http://schemas.openxmlformats.org/officeDocument/2006/relationships/image" Target="../media/image9.png"/><Relationship Id="rId17" Type="http://schemas.openxmlformats.org/officeDocument/2006/relationships/customXml" Target="../ink/ink228.xml"/><Relationship Id="rId25" Type="http://schemas.openxmlformats.org/officeDocument/2006/relationships/customXml" Target="../ink/ink232.xml"/><Relationship Id="rId33" Type="http://schemas.openxmlformats.org/officeDocument/2006/relationships/image" Target="../media/image20.png"/><Relationship Id="rId38" Type="http://schemas.openxmlformats.org/officeDocument/2006/relationships/customXml" Target="../ink/ink238.xml"/><Relationship Id="rId46" Type="http://schemas.openxmlformats.org/officeDocument/2006/relationships/customXml" Target="../ink/ink24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46.xml"/><Relationship Id="rId62" Type="http://schemas.openxmlformats.org/officeDocument/2006/relationships/customXml" Target="../ink/ink250.xml"/><Relationship Id="rId70" Type="http://schemas.openxmlformats.org/officeDocument/2006/relationships/customXml" Target="../ink/ink25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227.xml"/><Relationship Id="rId23" Type="http://schemas.openxmlformats.org/officeDocument/2006/relationships/customXml" Target="../ink/ink231.xml"/><Relationship Id="rId28" Type="http://schemas.openxmlformats.org/officeDocument/2006/relationships/image" Target="../media/image17.png"/><Relationship Id="rId36" Type="http://schemas.openxmlformats.org/officeDocument/2006/relationships/customXml" Target="../ink/ink23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41.xml"/><Relationship Id="rId52" Type="http://schemas.openxmlformats.org/officeDocument/2006/relationships/customXml" Target="../ink/ink245.xml"/><Relationship Id="rId60" Type="http://schemas.openxmlformats.org/officeDocument/2006/relationships/customXml" Target="../ink/ink24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58.xml"/><Relationship Id="rId81" Type="http://schemas.openxmlformats.org/officeDocument/2006/relationships/image" Target="../media/image44.png"/><Relationship Id="rId86" Type="http://schemas.openxmlformats.org/officeDocument/2006/relationships/customXml" Target="../ink/ink262.xml"/><Relationship Id="rId4" Type="http://schemas.openxmlformats.org/officeDocument/2006/relationships/image" Target="../media/image5.png"/><Relationship Id="rId9" Type="http://schemas.openxmlformats.org/officeDocument/2006/relationships/customXml" Target="../ink/ink224.xml"/><Relationship Id="rId13" Type="http://schemas.openxmlformats.org/officeDocument/2006/relationships/customXml" Target="../ink/ink22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236.xml"/><Relationship Id="rId50" Type="http://schemas.openxmlformats.org/officeDocument/2006/relationships/customXml" Target="../ink/ink244.xml"/><Relationship Id="rId55" Type="http://schemas.openxmlformats.org/officeDocument/2006/relationships/image" Target="../media/image31.png"/><Relationship Id="rId76" Type="http://schemas.openxmlformats.org/officeDocument/2006/relationships/customXml" Target="../ink/ink257.xml"/><Relationship Id="rId7" Type="http://schemas.openxmlformats.org/officeDocument/2006/relationships/customXml" Target="../ink/ink223.xml"/><Relationship Id="rId71" Type="http://schemas.openxmlformats.org/officeDocument/2006/relationships/image" Target="../media/image39.png"/><Relationship Id="rId2" Type="http://schemas.openxmlformats.org/officeDocument/2006/relationships/notesSlide" Target="../notesSlides/notesSlide40.xml"/><Relationship Id="rId29" Type="http://schemas.openxmlformats.org/officeDocument/2006/relationships/customXml" Target="../ink/ink234.xml"/><Relationship Id="rId24" Type="http://schemas.openxmlformats.org/officeDocument/2006/relationships/image" Target="../media/image15.png"/><Relationship Id="rId40" Type="http://schemas.openxmlformats.org/officeDocument/2006/relationships/customXml" Target="../ink/ink239.xml"/><Relationship Id="rId45" Type="http://schemas.openxmlformats.org/officeDocument/2006/relationships/image" Target="../media/image26.png"/><Relationship Id="rId66" Type="http://schemas.openxmlformats.org/officeDocument/2006/relationships/customXml" Target="../ink/ink25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60.xml"/><Relationship Id="rId19" Type="http://schemas.openxmlformats.org/officeDocument/2006/relationships/customXml" Target="../ink/ink229.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272.xml"/><Relationship Id="rId42" Type="http://schemas.openxmlformats.org/officeDocument/2006/relationships/customXml" Target="../ink/ink282.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95.xml"/><Relationship Id="rId84" Type="http://schemas.openxmlformats.org/officeDocument/2006/relationships/customXml" Target="../ink/ink303.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67.xml"/><Relationship Id="rId32" Type="http://schemas.openxmlformats.org/officeDocument/2006/relationships/customXml" Target="../ink/ink277.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90.xml"/><Relationship Id="rId74" Type="http://schemas.openxmlformats.org/officeDocument/2006/relationships/customXml" Target="../ink/ink298.xml"/><Relationship Id="rId79" Type="http://schemas.openxmlformats.org/officeDocument/2006/relationships/image" Target="../media/image43.png"/><Relationship Id="rId5" Type="http://schemas.openxmlformats.org/officeDocument/2006/relationships/customXml" Target="../ink/ink264.xml"/><Relationship Id="rId90"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275.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85.xml"/><Relationship Id="rId56" Type="http://schemas.openxmlformats.org/officeDocument/2006/relationships/customXml" Target="../ink/ink289.xml"/><Relationship Id="rId64" Type="http://schemas.openxmlformats.org/officeDocument/2006/relationships/customXml" Target="../ink/ink293.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97.xml"/><Relationship Id="rId80" Type="http://schemas.openxmlformats.org/officeDocument/2006/relationships/customXml" Target="../ink/ink301.xml"/><Relationship Id="rId85" Type="http://schemas.openxmlformats.org/officeDocument/2006/relationships/image" Target="../media/image46.png"/><Relationship Id="rId3" Type="http://schemas.openxmlformats.org/officeDocument/2006/relationships/customXml" Target="../ink/ink263.xml"/><Relationship Id="rId12" Type="http://schemas.openxmlformats.org/officeDocument/2006/relationships/image" Target="../media/image9.png"/><Relationship Id="rId17" Type="http://schemas.openxmlformats.org/officeDocument/2006/relationships/customXml" Target="../ink/ink270.xml"/><Relationship Id="rId25" Type="http://schemas.openxmlformats.org/officeDocument/2006/relationships/customXml" Target="../ink/ink274.xml"/><Relationship Id="rId33" Type="http://schemas.openxmlformats.org/officeDocument/2006/relationships/image" Target="../media/image20.png"/><Relationship Id="rId38" Type="http://schemas.openxmlformats.org/officeDocument/2006/relationships/customXml" Target="../ink/ink280.xml"/><Relationship Id="rId46" Type="http://schemas.openxmlformats.org/officeDocument/2006/relationships/customXml" Target="../ink/ink284.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88.xml"/><Relationship Id="rId62" Type="http://schemas.openxmlformats.org/officeDocument/2006/relationships/customXml" Target="../ink/ink292.xml"/><Relationship Id="rId70" Type="http://schemas.openxmlformats.org/officeDocument/2006/relationships/customXml" Target="../ink/ink296.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269.xml"/><Relationship Id="rId23" Type="http://schemas.openxmlformats.org/officeDocument/2006/relationships/customXml" Target="../ink/ink273.xml"/><Relationship Id="rId28" Type="http://schemas.openxmlformats.org/officeDocument/2006/relationships/image" Target="../media/image17.png"/><Relationship Id="rId36" Type="http://schemas.openxmlformats.org/officeDocument/2006/relationships/customXml" Target="../ink/ink279.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83.xml"/><Relationship Id="rId52" Type="http://schemas.openxmlformats.org/officeDocument/2006/relationships/customXml" Target="../ink/ink287.xml"/><Relationship Id="rId60" Type="http://schemas.openxmlformats.org/officeDocument/2006/relationships/customXml" Target="../ink/ink291.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00.xml"/><Relationship Id="rId81" Type="http://schemas.openxmlformats.org/officeDocument/2006/relationships/image" Target="../media/image44.png"/><Relationship Id="rId86" Type="http://schemas.openxmlformats.org/officeDocument/2006/relationships/customXml" Target="../ink/ink304.xml"/><Relationship Id="rId4" Type="http://schemas.openxmlformats.org/officeDocument/2006/relationships/image" Target="../media/image5.png"/><Relationship Id="rId9" Type="http://schemas.openxmlformats.org/officeDocument/2006/relationships/customXml" Target="../ink/ink266.xml"/><Relationship Id="rId13" Type="http://schemas.openxmlformats.org/officeDocument/2006/relationships/customXml" Target="../ink/ink268.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278.xml"/><Relationship Id="rId50" Type="http://schemas.openxmlformats.org/officeDocument/2006/relationships/customXml" Target="../ink/ink286.xml"/><Relationship Id="rId55" Type="http://schemas.openxmlformats.org/officeDocument/2006/relationships/image" Target="../media/image31.png"/><Relationship Id="rId76" Type="http://schemas.openxmlformats.org/officeDocument/2006/relationships/customXml" Target="../ink/ink299.xml"/><Relationship Id="rId7" Type="http://schemas.openxmlformats.org/officeDocument/2006/relationships/customXml" Target="../ink/ink265.xml"/><Relationship Id="rId71" Type="http://schemas.openxmlformats.org/officeDocument/2006/relationships/image" Target="../media/image39.png"/><Relationship Id="rId2" Type="http://schemas.openxmlformats.org/officeDocument/2006/relationships/notesSlide" Target="../notesSlides/notesSlide41.xml"/><Relationship Id="rId29" Type="http://schemas.openxmlformats.org/officeDocument/2006/relationships/customXml" Target="../ink/ink276.xml"/><Relationship Id="rId24" Type="http://schemas.openxmlformats.org/officeDocument/2006/relationships/image" Target="../media/image15.png"/><Relationship Id="rId40" Type="http://schemas.openxmlformats.org/officeDocument/2006/relationships/customXml" Target="../ink/ink281.xml"/><Relationship Id="rId45" Type="http://schemas.openxmlformats.org/officeDocument/2006/relationships/image" Target="../media/image26.png"/><Relationship Id="rId66" Type="http://schemas.openxmlformats.org/officeDocument/2006/relationships/customXml" Target="../ink/ink294.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02.xml"/><Relationship Id="rId19" Type="http://schemas.openxmlformats.org/officeDocument/2006/relationships/customXml" Target="../ink/ink271.xml"/></Relationships>
</file>

<file path=ppt/slides/_rels/slide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ChangeArrowheads="1"/>
          </p:cNvSpPr>
          <p:nvPr/>
        </p:nvSpPr>
        <p:spPr bwMode="auto">
          <a:xfrm>
            <a:off x="-145032" y="1428119"/>
            <a:ext cx="9289032" cy="40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000" b="1">
                <a:solidFill>
                  <a:schemeClr val="tx1"/>
                </a:solidFill>
                <a:latin typeface="Arial-BoldMT" charset="0"/>
              </a:defRPr>
            </a:lvl1pPr>
            <a:lvl2pPr>
              <a:defRPr sz="2000" b="1">
                <a:solidFill>
                  <a:schemeClr val="tx1"/>
                </a:solidFill>
                <a:latin typeface="Arial-BoldMT" charset="0"/>
              </a:defRPr>
            </a:lvl2pPr>
            <a:lvl3pPr>
              <a:defRPr sz="2000" b="1">
                <a:solidFill>
                  <a:schemeClr val="tx1"/>
                </a:solidFill>
                <a:latin typeface="Arial-BoldMT" charset="0"/>
              </a:defRPr>
            </a:lvl3pPr>
            <a:lvl4pPr>
              <a:defRPr sz="2000" b="1">
                <a:solidFill>
                  <a:schemeClr val="tx1"/>
                </a:solidFill>
                <a:latin typeface="Arial-BoldMT" charset="0"/>
              </a:defRPr>
            </a:lvl4pPr>
            <a:lvl5pPr>
              <a:defRPr sz="2000" b="1">
                <a:solidFill>
                  <a:schemeClr val="tx1"/>
                </a:solidFill>
                <a:latin typeface="Arial-BoldMT" charset="0"/>
              </a:defRPr>
            </a:lvl5pPr>
            <a:lvl6pPr marL="457200" fontAlgn="base">
              <a:spcBef>
                <a:spcPct val="0"/>
              </a:spcBef>
              <a:spcAft>
                <a:spcPct val="0"/>
              </a:spcAft>
              <a:defRPr sz="2000" b="1">
                <a:solidFill>
                  <a:schemeClr val="tx1"/>
                </a:solidFill>
                <a:latin typeface="Arial-BoldMT" charset="0"/>
              </a:defRPr>
            </a:lvl6pPr>
            <a:lvl7pPr marL="914400" fontAlgn="base">
              <a:spcBef>
                <a:spcPct val="0"/>
              </a:spcBef>
              <a:spcAft>
                <a:spcPct val="0"/>
              </a:spcAft>
              <a:defRPr sz="2000" b="1">
                <a:solidFill>
                  <a:schemeClr val="tx1"/>
                </a:solidFill>
                <a:latin typeface="Arial-BoldMT" charset="0"/>
              </a:defRPr>
            </a:lvl7pPr>
            <a:lvl8pPr marL="1371600" fontAlgn="base">
              <a:spcBef>
                <a:spcPct val="0"/>
              </a:spcBef>
              <a:spcAft>
                <a:spcPct val="0"/>
              </a:spcAft>
              <a:defRPr sz="2000" b="1">
                <a:solidFill>
                  <a:schemeClr val="tx1"/>
                </a:solidFill>
                <a:latin typeface="Arial-BoldMT" charset="0"/>
              </a:defRPr>
            </a:lvl8pPr>
            <a:lvl9pPr marL="1828800" fontAlgn="base">
              <a:spcBef>
                <a:spcPct val="0"/>
              </a:spcBef>
              <a:spcAft>
                <a:spcPct val="0"/>
              </a:spcAft>
              <a:defRPr sz="2000" b="1">
                <a:solidFill>
                  <a:schemeClr val="tx1"/>
                </a:solidFill>
                <a:latin typeface="Arial-BoldMT" charset="0"/>
              </a:defRPr>
            </a:lvl9pPr>
          </a:lstStyle>
          <a:p>
            <a:pPr algn="ctr">
              <a:lnSpc>
                <a:spcPct val="150000"/>
              </a:lnSpc>
            </a:pPr>
            <a:r>
              <a:rPr lang="de-DE" sz="3600" noProof="0" dirty="0">
                <a:solidFill>
                  <a:schemeClr val="tx2"/>
                </a:solidFill>
                <a:latin typeface="Arial" pitchFamily="34" charset="0"/>
              </a:rPr>
              <a:t>Herzlich willkommen </a:t>
            </a:r>
          </a:p>
          <a:p>
            <a:pPr algn="ctr">
              <a:lnSpc>
                <a:spcPct val="150000"/>
              </a:lnSpc>
            </a:pPr>
            <a:r>
              <a:rPr lang="de-DE" sz="3600" noProof="0" dirty="0">
                <a:solidFill>
                  <a:schemeClr val="tx2"/>
                </a:solidFill>
                <a:latin typeface="Arial" pitchFamily="34" charset="0"/>
              </a:rPr>
              <a:t>zur Fortbildung</a:t>
            </a:r>
          </a:p>
          <a:p>
            <a:pPr algn="ctr">
              <a:lnSpc>
                <a:spcPct val="150000"/>
              </a:lnSpc>
            </a:pPr>
            <a:r>
              <a:rPr lang="de-DE" sz="4000" noProof="0" dirty="0">
                <a:solidFill>
                  <a:schemeClr val="tx2"/>
                </a:solidFill>
              </a:rPr>
              <a:t> </a:t>
            </a:r>
            <a:r>
              <a:rPr lang="de-DE" sz="3200" noProof="0" dirty="0">
                <a:solidFill>
                  <a:schemeClr val="tx2"/>
                </a:solidFill>
              </a:rPr>
              <a:t>„KI im Deutschunterricht”</a:t>
            </a:r>
          </a:p>
          <a:p>
            <a:pPr algn="ctr">
              <a:lnSpc>
                <a:spcPct val="150000"/>
              </a:lnSpc>
            </a:pPr>
            <a:endParaRPr lang="de-DE" sz="1600" b="0" noProof="0" dirty="0">
              <a:solidFill>
                <a:prstClr val="black"/>
              </a:solidFill>
              <a:latin typeface="Arial" pitchFamily="34" charset="0"/>
            </a:endParaRPr>
          </a:p>
          <a:p>
            <a:pPr algn="ctr">
              <a:lnSpc>
                <a:spcPct val="150000"/>
              </a:lnSpc>
            </a:pPr>
            <a:r>
              <a:rPr lang="de-DE" sz="1600" b="0" noProof="0" dirty="0">
                <a:solidFill>
                  <a:prstClr val="black"/>
                </a:solidFill>
                <a:latin typeface="Arial" pitchFamily="34" charset="0"/>
              </a:rPr>
              <a:t>Moderierende: xx </a:t>
            </a:r>
            <a:r>
              <a:rPr lang="de-DE" sz="1600" b="0" noProof="0" dirty="0" err="1">
                <a:solidFill>
                  <a:prstClr val="black"/>
                </a:solidFill>
                <a:latin typeface="Arial" pitchFamily="34" charset="0"/>
              </a:rPr>
              <a:t>xx</a:t>
            </a:r>
            <a:r>
              <a:rPr lang="de-DE" sz="1600" b="0" noProof="0" dirty="0">
                <a:solidFill>
                  <a:prstClr val="black"/>
                </a:solidFill>
                <a:latin typeface="Arial" pitchFamily="34" charset="0"/>
              </a:rPr>
              <a:t>, </a:t>
            </a:r>
            <a:r>
              <a:rPr lang="de-DE" sz="1600" b="0" noProof="0" dirty="0" err="1">
                <a:solidFill>
                  <a:prstClr val="black"/>
                </a:solidFill>
                <a:latin typeface="Arial" pitchFamily="34" charset="0"/>
              </a:rPr>
              <a:t>yy</a:t>
            </a:r>
            <a:r>
              <a:rPr lang="de-DE" sz="1600" b="0" noProof="0" dirty="0">
                <a:solidFill>
                  <a:prstClr val="black"/>
                </a:solidFill>
                <a:latin typeface="Arial" pitchFamily="34" charset="0"/>
              </a:rPr>
              <a:t> </a:t>
            </a:r>
            <a:r>
              <a:rPr lang="de-DE" sz="1600" b="0" noProof="0" dirty="0" err="1">
                <a:solidFill>
                  <a:prstClr val="black"/>
                </a:solidFill>
                <a:latin typeface="Arial" pitchFamily="34" charset="0"/>
              </a:rPr>
              <a:t>yy</a:t>
            </a:r>
            <a:endParaRPr lang="de-DE" b="0" noProof="0" dirty="0">
              <a:solidFill>
                <a:prstClr val="black"/>
              </a:solidFill>
            </a:endParaRPr>
          </a:p>
        </p:txBody>
      </p:sp>
      <p:sp>
        <p:nvSpPr>
          <p:cNvPr id="3" name="TextBox 2">
            <a:extLst>
              <a:ext uri="{FF2B5EF4-FFF2-40B4-BE49-F238E27FC236}">
                <a16:creationId xmlns:a16="http://schemas.microsoft.com/office/drawing/2014/main" id="{73C5828A-210E-91E2-25A4-962A5BB61AF9}"/>
              </a:ext>
            </a:extLst>
          </p:cNvPr>
          <p:cNvSpPr txBox="1"/>
          <p:nvPr/>
        </p:nvSpPr>
        <p:spPr>
          <a:xfrm>
            <a:off x="3299791" y="6500191"/>
            <a:ext cx="237566" cy="369332"/>
          </a:xfrm>
          <a:prstGeom prst="rect">
            <a:avLst/>
          </a:prstGeom>
          <a:noFill/>
        </p:spPr>
        <p:txBody>
          <a:bodyPr wrap="none" rtlCol="0">
            <a:spAutoFit/>
          </a:bodyPr>
          <a:lstStyle/>
          <a:p>
            <a:r>
              <a:rPr lang="de-DE" noProof="0" dirty="0"/>
              <a:t> </a:t>
            </a:r>
          </a:p>
        </p:txBody>
      </p:sp>
      <p:pic>
        <p:nvPicPr>
          <p:cNvPr id="5" name="Grafik 4">
            <a:extLst>
              <a:ext uri="{FF2B5EF4-FFF2-40B4-BE49-F238E27FC236}">
                <a16:creationId xmlns:a16="http://schemas.microsoft.com/office/drawing/2014/main" id="{C47D42EA-4FE9-4C76-5F9D-F6D02A3ADBB4}"/>
              </a:ext>
            </a:extLst>
          </p:cNvPr>
          <p:cNvPicPr>
            <a:picLocks noChangeAspect="1"/>
          </p:cNvPicPr>
          <p:nvPr/>
        </p:nvPicPr>
        <p:blipFill>
          <a:blip r:embed="rId2"/>
          <a:stretch>
            <a:fillRect/>
          </a:stretch>
        </p:blipFill>
        <p:spPr>
          <a:xfrm>
            <a:off x="631510" y="357809"/>
            <a:ext cx="1636136" cy="1492097"/>
          </a:xfrm>
          <a:prstGeom prst="rect">
            <a:avLst/>
          </a:prstGeom>
        </p:spPr>
      </p:pic>
      <p:pic>
        <p:nvPicPr>
          <p:cNvPr id="8" name="Grafik 7">
            <a:extLst>
              <a:ext uri="{FF2B5EF4-FFF2-40B4-BE49-F238E27FC236}">
                <a16:creationId xmlns:a16="http://schemas.microsoft.com/office/drawing/2014/main" id="{1339741F-8EC2-2335-4899-942F951169FD}"/>
              </a:ext>
            </a:extLst>
          </p:cNvPr>
          <p:cNvPicPr>
            <a:picLocks noChangeAspect="1"/>
          </p:cNvPicPr>
          <p:nvPr/>
        </p:nvPicPr>
        <p:blipFill>
          <a:blip r:embed="rId3"/>
          <a:stretch>
            <a:fillRect/>
          </a:stretch>
        </p:blipFill>
        <p:spPr>
          <a:xfrm>
            <a:off x="6784298" y="3852616"/>
            <a:ext cx="1936774" cy="1710000"/>
          </a:xfrm>
          <a:prstGeom prst="rect">
            <a:avLst/>
          </a:prstGeom>
        </p:spPr>
      </p:pic>
    </p:spTree>
    <p:extLst>
      <p:ext uri="{BB962C8B-B14F-4D97-AF65-F5344CB8AC3E}">
        <p14:creationId xmlns:p14="http://schemas.microsoft.com/office/powerpoint/2010/main" val="6855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8FA2-8482-0805-F7DD-DC6785516BE4}"/>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10108FCA-BA7F-5662-B222-9B83B2E27A91}"/>
              </a:ext>
            </a:extLst>
          </p:cNvPr>
          <p:cNvSpPr txBox="1"/>
          <p:nvPr/>
        </p:nvSpPr>
        <p:spPr>
          <a:xfrm>
            <a:off x="1765475" y="1344549"/>
            <a:ext cx="7485595" cy="9289402"/>
          </a:xfrm>
          <a:prstGeom prst="rect">
            <a:avLst/>
          </a:prstGeom>
        </p:spPr>
        <p:txBody>
          <a:bodyPr lIns="0" tIns="0" rIns="0" bIns="0" rtlCol="0" anchor="t">
            <a:spAutoFit/>
          </a:bodyPr>
          <a:lstStyle/>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r>
              <a:rPr lang="de-DE" sz="2400" b="1" noProof="0" dirty="0">
                <a:solidFill>
                  <a:srgbClr val="000000"/>
                </a:solidFill>
                <a:latin typeface="Helvetica Bold"/>
                <a:ea typeface="Helvetica Bold"/>
                <a:cs typeface="Helvetica Bold"/>
                <a:sym typeface="Helvetica Bold"/>
              </a:rPr>
              <a:t>Fünf Dimensionen für den Unterricht</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err="1">
                <a:solidFill>
                  <a:srgbClr val="000000"/>
                </a:solidFill>
                <a:latin typeface="Arial"/>
                <a:ea typeface="Arial"/>
                <a:cs typeface="Arial"/>
                <a:sym typeface="Arial"/>
              </a:rPr>
              <a:t>Reskilling</a:t>
            </a:r>
            <a:r>
              <a:rPr lang="de-DE" sz="2400" b="1" noProof="0" dirty="0">
                <a:solidFill>
                  <a:srgbClr val="000000"/>
                </a:solidFill>
                <a:latin typeface="Arial"/>
                <a:ea typeface="Arial"/>
                <a:cs typeface="Arial"/>
                <a:sym typeface="Arial"/>
              </a:rPr>
              <a:t>, </a:t>
            </a:r>
            <a:r>
              <a:rPr lang="de-DE" sz="2400" b="1" noProof="0" dirty="0" err="1">
                <a:solidFill>
                  <a:srgbClr val="000000"/>
                </a:solidFill>
                <a:latin typeface="Arial"/>
                <a:ea typeface="Arial"/>
                <a:cs typeface="Arial"/>
                <a:sym typeface="Arial"/>
              </a:rPr>
              <a:t>Deskilling</a:t>
            </a:r>
            <a:r>
              <a:rPr lang="de-DE" sz="2400" b="1" noProof="0" dirty="0">
                <a:solidFill>
                  <a:srgbClr val="000000"/>
                </a:solidFill>
                <a:latin typeface="Arial"/>
                <a:ea typeface="Arial"/>
                <a:cs typeface="Arial"/>
                <a:sym typeface="Arial"/>
              </a:rPr>
              <a:t> und </a:t>
            </a:r>
            <a:r>
              <a:rPr lang="de-DE" sz="2400" b="1" noProof="0" dirty="0" err="1">
                <a:solidFill>
                  <a:srgbClr val="000000"/>
                </a:solidFill>
                <a:latin typeface="Arial"/>
                <a:ea typeface="Arial"/>
                <a:cs typeface="Arial"/>
                <a:sym typeface="Arial"/>
              </a:rPr>
              <a:t>Upskilling</a:t>
            </a: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Funktionsweise KIs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KI und Bias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Halluzinationen</a:t>
            </a:r>
          </a:p>
          <a:p>
            <a:pPr marL="342900" indent="-342900">
              <a:lnSpc>
                <a:spcPts val="2880"/>
              </a:lnSpc>
              <a:buFont typeface="Arial" panose="020B0604020202020204" pitchFamily="34" charset="0"/>
              <a:buChar char="•"/>
            </a:pPr>
            <a:endParaRPr lang="de-DE" sz="2400"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Tree>
    <p:extLst>
      <p:ext uri="{BB962C8B-B14F-4D97-AF65-F5344CB8AC3E}">
        <p14:creationId xmlns:p14="http://schemas.microsoft.com/office/powerpoint/2010/main" val="277506380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6173-7DCD-4C7E-3FF1-E56AD1663F6F}"/>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0800F5D5-6D1E-AC23-DFF5-53636ED3CCD0}"/>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1AA0F5C8-FDB0-554C-6A4E-80E90C44492D}"/>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4A1E637C-471E-7535-8F54-8EFEA205C543}"/>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73B50A3D-C388-76C3-DDE5-03C07997E986}"/>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39C15E32-68FC-2A00-C748-A0BDC42BDC27}"/>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CFBBDF26-2222-E3B4-1421-E2F4E5DBE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3070722E-74E8-B28D-5FEC-62D835E8FB90}"/>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468CC352-2306-0200-E727-3CD0760A830B}"/>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0ED41AE1-C62C-379B-0003-B19D0F5F74E4}"/>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2F697E0E-2EFD-E017-DAD0-1B19B005A70D}"/>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EA4FC5BB-9184-FBCE-0036-17A13B892B32}"/>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2530E5E7-038D-B3AC-8697-7820657FF564}"/>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6EE870AD-ECEC-9798-B642-3F2F08056F72}"/>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726CC9D0-110B-1AB4-6CEF-F95B66EEDC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204D401C-693E-F1B2-8222-8777DC79B0F1}"/>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B2E120C9-0061-6F8B-58A0-948F62D53FC5}"/>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5CF6C7B1-F622-608D-37EE-6A0EA74F35A7}"/>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57241CE3-EE47-64A5-AE8D-89E77B0DC31B}"/>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79EA54D4-969D-F0F8-3944-038EA7F4268A}"/>
                </a:ext>
              </a:extLst>
            </p:cNvPr>
            <p:cNvSpPr txBox="1"/>
            <p:nvPr/>
          </p:nvSpPr>
          <p:spPr>
            <a:xfrm>
              <a:off x="3777521" y="2428320"/>
              <a:ext cx="1588958" cy="830997"/>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a:p>
              <a:pPr algn="ctr"/>
              <a:endParaRPr lang="de-DE" sz="1600" noProof="0" dirty="0">
                <a:latin typeface="Montserrat SemiBold" panose="00000700000000000000" pitchFamily="2" charset="0"/>
              </a:endParaRPr>
            </a:p>
          </p:txBody>
        </p:sp>
        <p:pic>
          <p:nvPicPr>
            <p:cNvPr id="9" name="Grafik 8" descr="Internet der Dinge Silhouette">
              <a:extLst>
                <a:ext uri="{FF2B5EF4-FFF2-40B4-BE49-F238E27FC236}">
                  <a16:creationId xmlns:a16="http://schemas.microsoft.com/office/drawing/2014/main" id="{629E8029-3746-C696-1C07-077C813409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0E635AA2-6BF2-8DBF-55DB-EE0949EA082F}"/>
              </a:ext>
            </a:extLst>
          </p:cNvPr>
          <p:cNvGrpSpPr/>
          <p:nvPr/>
        </p:nvGrpSpPr>
        <p:grpSpPr>
          <a:xfrm>
            <a:off x="1828800" y="0"/>
            <a:ext cx="2066928" cy="6858000"/>
            <a:chOff x="1828800" y="0"/>
            <a:chExt cx="2066928" cy="6858000"/>
          </a:xfrm>
        </p:grpSpPr>
        <p:sp>
          <p:nvSpPr>
            <p:cNvPr id="28" name="Freihandform: Form 27">
              <a:extLst>
                <a:ext uri="{FF2B5EF4-FFF2-40B4-BE49-F238E27FC236}">
                  <a16:creationId xmlns:a16="http://schemas.microsoft.com/office/drawing/2014/main" id="{B79FF00C-5713-631B-1627-D4B10533AA71}"/>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0F34DA83-207F-CFA9-8867-0635F5782941}"/>
                </a:ext>
              </a:extLst>
            </p:cNvPr>
            <p:cNvSpPr txBox="1"/>
            <p:nvPr/>
          </p:nvSpPr>
          <p:spPr>
            <a:xfrm>
              <a:off x="2063022" y="824458"/>
              <a:ext cx="1360357" cy="384721"/>
            </a:xfrm>
            <a:prstGeom prst="rect">
              <a:avLst/>
            </a:prstGeom>
            <a:noFill/>
          </p:spPr>
          <p:txBody>
            <a:bodyPr wrap="square" rtlCol="0">
              <a:spAutoFit/>
            </a:bodyPr>
            <a:lstStyle/>
            <a:p>
              <a:r>
                <a:rPr lang="de-DE" sz="1900" noProof="0" dirty="0">
                  <a:solidFill>
                    <a:schemeClr val="accent5">
                      <a:lumMod val="60000"/>
                      <a:lumOff val="40000"/>
                    </a:schemeClr>
                  </a:solidFill>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92E5E7BE-8141-35CD-7FBB-5FE08DA62DA6}"/>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solidFill>
                    <a:schemeClr val="accent5">
                      <a:lumMod val="60000"/>
                      <a:lumOff val="40000"/>
                    </a:schemeClr>
                  </a:solidFill>
                  <a:latin typeface="Montserrat ExtraBold" panose="00000900000000000000" pitchFamily="2" charset="0"/>
                </a:rPr>
                <a:t>02</a:t>
              </a:r>
            </a:p>
          </p:txBody>
        </p:sp>
        <p:sp>
          <p:nvSpPr>
            <p:cNvPr id="48" name="Textfeld 47">
              <a:extLst>
                <a:ext uri="{FF2B5EF4-FFF2-40B4-BE49-F238E27FC236}">
                  <a16:creationId xmlns:a16="http://schemas.microsoft.com/office/drawing/2014/main" id="{B1E39AE4-CEA8-BF6B-7FB4-9752E9A82EC9}"/>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solidFill>
                    <a:schemeClr val="accent5">
                      <a:lumMod val="60000"/>
                      <a:lumOff val="40000"/>
                    </a:schemeClr>
                  </a:solidFill>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43FC3DB6-EBF0-992C-EA83-C15EEA32B1DF}"/>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solidFill>
                    <a:schemeClr val="accent5">
                      <a:lumMod val="60000"/>
                      <a:lumOff val="40000"/>
                    </a:schemeClr>
                  </a:solidFill>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E24207E9-A354-3FD5-00C8-DF0A42C51F2A}"/>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solidFill>
                    <a:schemeClr val="accent5">
                      <a:lumMod val="60000"/>
                      <a:lumOff val="40000"/>
                    </a:schemeClr>
                  </a:solidFill>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517F2D5C-0789-8C1F-904F-D50C0F0CDA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8FEC8CD4-D8CA-A082-66E1-9E9869CD39A4}"/>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25D2C4D7-E9B6-CE1F-7790-B8895C0D184C}"/>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9F6AE880-D39B-19D3-E2F3-6E1A3441CF05}"/>
                </a:ext>
              </a:extLst>
            </p:cNvPr>
            <p:cNvSpPr txBox="1"/>
            <p:nvPr/>
          </p:nvSpPr>
          <p:spPr>
            <a:xfrm>
              <a:off x="234222" y="824459"/>
              <a:ext cx="1360357" cy="384721"/>
            </a:xfrm>
            <a:prstGeom prst="rect">
              <a:avLst/>
            </a:prstGeom>
            <a:noFill/>
          </p:spPr>
          <p:txBody>
            <a:bodyPr wrap="square" rtlCol="0">
              <a:spAutoFit/>
            </a:bodyPr>
            <a:lstStyle/>
            <a:p>
              <a:r>
                <a:rPr lang="de-DE" sz="1900" noProof="0" dirty="0">
                  <a:solidFill>
                    <a:schemeClr val="accent5">
                      <a:lumMod val="40000"/>
                      <a:lumOff val="60000"/>
                    </a:schemeClr>
                  </a:solidFill>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F46F97F9-D6D2-DDF4-DF6D-A161EF9BD10B}"/>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solidFill>
                    <a:schemeClr val="accent5">
                      <a:lumMod val="40000"/>
                      <a:lumOff val="60000"/>
                    </a:schemeClr>
                  </a:solidFill>
                  <a:latin typeface="Montserrat ExtraBold" panose="00000900000000000000" pitchFamily="2" charset="0"/>
                </a:rPr>
                <a:t>01</a:t>
              </a:r>
            </a:p>
          </p:txBody>
        </p:sp>
        <p:sp>
          <p:nvSpPr>
            <p:cNvPr id="47" name="Textfeld 46">
              <a:extLst>
                <a:ext uri="{FF2B5EF4-FFF2-40B4-BE49-F238E27FC236}">
                  <a16:creationId xmlns:a16="http://schemas.microsoft.com/office/drawing/2014/main" id="{ECD23052-36D2-2BF8-0A21-92C8BEED4A61}"/>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solidFill>
                    <a:schemeClr val="accent5">
                      <a:lumMod val="40000"/>
                      <a:lumOff val="60000"/>
                    </a:schemeClr>
                  </a:solidFill>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CDB50291-D7A5-CD8B-6FEC-8245695A20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21" name="Textfeld 20">
            <a:extLst>
              <a:ext uri="{FF2B5EF4-FFF2-40B4-BE49-F238E27FC236}">
                <a16:creationId xmlns:a16="http://schemas.microsoft.com/office/drawing/2014/main" id="{68FC5139-EA6B-79DD-0F87-595E38166D4B}"/>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22FBD83D-E9C8-C8FF-CFD3-7F87DB7C4827}"/>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409927395"/>
      </p:ext>
    </p:extLst>
  </p:cSld>
  <p:clrMapOvr>
    <a:masterClrMapping/>
  </p:clrMapOvr>
  <p:transition spd="slow">
    <p:push/>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09E88-FF7A-60BA-CE02-D2F5F4309ED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99108EF-A923-3310-0CE6-404B484128D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1DFA0D0-F306-1DA9-7AD1-F8ECFD2EB6F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35430DE-4634-1773-8BF3-49337CE5C61F}"/>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B6204402-CFE1-B716-39A0-9CDD39B911EB}"/>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sp>
        <p:nvSpPr>
          <p:cNvPr id="22" name="Freihandform: Form 21">
            <a:extLst>
              <a:ext uri="{FF2B5EF4-FFF2-40B4-BE49-F238E27FC236}">
                <a16:creationId xmlns:a16="http://schemas.microsoft.com/office/drawing/2014/main" id="{BFB1B2EA-3F0C-9F4A-EA75-D467F905E3E3}"/>
              </a:ext>
            </a:extLst>
          </p:cNvPr>
          <p:cNvSpPr/>
          <p:nvPr/>
        </p:nvSpPr>
        <p:spPr>
          <a:xfrm>
            <a:off x="2070070" y="1508160"/>
            <a:ext cx="6579394" cy="4266339"/>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de-DE" noProof="0" dirty="0">
                <a:solidFill>
                  <a:schemeClr val="tx1"/>
                </a:solidFill>
              </a:rPr>
              <a:t>In letzter Zeit hört man immer noch die Forderung, </a:t>
            </a:r>
            <a:r>
              <a:rPr lang="de-DE" noProof="0" dirty="0" err="1">
                <a:solidFill>
                  <a:schemeClr val="tx1"/>
                </a:solidFill>
              </a:rPr>
              <a:t>Kl</a:t>
            </a:r>
            <a:r>
              <a:rPr lang="de-DE" noProof="0" dirty="0">
                <a:solidFill>
                  <a:schemeClr val="tx1"/>
                </a:solidFill>
              </a:rPr>
              <a:t> grundsätzlich in der Schule zu verbieten und </a:t>
            </a:r>
            <a:r>
              <a:rPr lang="de-DE" noProof="0" dirty="0" err="1">
                <a:solidFill>
                  <a:schemeClr val="tx1"/>
                </a:solidFill>
              </a:rPr>
              <a:t>Kl</a:t>
            </a:r>
            <a:r>
              <a:rPr lang="de-DE" noProof="0" dirty="0">
                <a:solidFill>
                  <a:schemeClr val="tx1"/>
                </a:solidFill>
              </a:rPr>
              <a:t>-Ergebnisse automatisch als Plagiat anzusehen.</a:t>
            </a:r>
          </a:p>
          <a:p>
            <a:r>
              <a:rPr lang="de-DE" noProof="0" dirty="0">
                <a:solidFill>
                  <a:schemeClr val="tx1"/>
                </a:solidFill>
              </a:rPr>
              <a:t>Allerdings ist ein Verbot nicht umsetzbar und von unserem Dienst-herrn gar nicht gewünscht. Wie schaffen Sie also eine </a:t>
            </a:r>
            <a:r>
              <a:rPr lang="de-DE" noProof="0" dirty="0" err="1">
                <a:solidFill>
                  <a:schemeClr val="tx1"/>
                </a:solidFill>
              </a:rPr>
              <a:t>Lernumge-bung</a:t>
            </a:r>
            <a:r>
              <a:rPr lang="de-DE" noProof="0" dirty="0">
                <a:solidFill>
                  <a:schemeClr val="tx1"/>
                </a:solidFill>
              </a:rPr>
              <a:t>, in der </a:t>
            </a:r>
            <a:r>
              <a:rPr lang="de-DE" noProof="0" dirty="0" err="1">
                <a:solidFill>
                  <a:schemeClr val="tx1"/>
                </a:solidFill>
              </a:rPr>
              <a:t>Kl</a:t>
            </a:r>
            <a:r>
              <a:rPr lang="de-DE" noProof="0" dirty="0">
                <a:solidFill>
                  <a:schemeClr val="tx1"/>
                </a:solidFill>
              </a:rPr>
              <a:t> lernförderlich und konstruktiv von den Lernenden genutzt werden kann? </a:t>
            </a:r>
          </a:p>
          <a:p>
            <a:r>
              <a:rPr lang="de-DE" noProof="0" dirty="0">
                <a:solidFill>
                  <a:schemeClr val="tx1"/>
                </a:solidFill>
              </a:rPr>
              <a:t>Es kommen wichtige Folgefragen auf Sie zu:</a:t>
            </a:r>
          </a:p>
          <a:p>
            <a:endParaRPr lang="de-DE" noProof="0" dirty="0">
              <a:solidFill>
                <a:schemeClr val="tx1"/>
              </a:solidFill>
            </a:endParaRPr>
          </a:p>
          <a:p>
            <a:pPr marL="285750" indent="-285750">
              <a:buFont typeface="Courier New" panose="02070309020205020404" pitchFamily="49" charset="0"/>
              <a:buChar char="o"/>
            </a:pPr>
            <a:r>
              <a:rPr lang="de-DE" noProof="0" dirty="0">
                <a:solidFill>
                  <a:schemeClr val="tx1"/>
                </a:solidFill>
              </a:rPr>
              <a:t>﻿﻿Welche Apps sind für den Unterrichtseinsatz geeignet?</a:t>
            </a:r>
          </a:p>
          <a:p>
            <a:pPr marL="285750" indent="-285750">
              <a:buFont typeface="Courier New" panose="02070309020205020404" pitchFamily="49" charset="0"/>
              <a:buChar char="o"/>
            </a:pPr>
            <a:r>
              <a:rPr lang="de-DE" noProof="0" dirty="0">
                <a:solidFill>
                  <a:schemeClr val="tx1"/>
                </a:solidFill>
              </a:rPr>
              <a:t>Welche können den Lernenden „an die Hand“ gegeben werden?</a:t>
            </a:r>
          </a:p>
          <a:p>
            <a:pPr marL="285750" indent="-285750">
              <a:buFont typeface="Courier New" panose="02070309020205020404" pitchFamily="49" charset="0"/>
              <a:buChar char="o"/>
            </a:pPr>
            <a:r>
              <a:rPr lang="de-DE" noProof="0" dirty="0">
                <a:solidFill>
                  <a:schemeClr val="tx1"/>
                </a:solidFill>
              </a:rPr>
              <a:t>Was muss ich für meine Aufgaben bedenken, wenn KI </a:t>
            </a:r>
            <a:r>
              <a:rPr lang="de-DE" dirty="0">
                <a:solidFill>
                  <a:schemeClr val="tx1"/>
                </a:solidFill>
              </a:rPr>
              <a:t>eingesetzt wird?</a:t>
            </a:r>
            <a:r>
              <a:rPr lang="de-DE" noProof="0" dirty="0">
                <a:solidFill>
                  <a:schemeClr val="tx1"/>
                </a:solidFill>
              </a:rPr>
              <a:t> </a:t>
            </a:r>
          </a:p>
          <a:p>
            <a:r>
              <a:rPr lang="de-DE" noProof="0" dirty="0">
                <a:solidFill>
                  <a:schemeClr val="tx1"/>
                </a:solidFill>
              </a:rPr>
              <a:t>﻿</a:t>
            </a:r>
            <a:endParaRPr lang="de-DE" noProof="0" dirty="0">
              <a:solidFill>
                <a:schemeClr val="tx1"/>
              </a:solidFill>
              <a:highlight>
                <a:srgbClr val="FFFF00"/>
              </a:highlight>
            </a:endParaRPr>
          </a:p>
        </p:txBody>
      </p:sp>
      <p:sp>
        <p:nvSpPr>
          <p:cNvPr id="24" name="Rechteck 23">
            <a:extLst>
              <a:ext uri="{FF2B5EF4-FFF2-40B4-BE49-F238E27FC236}">
                <a16:creationId xmlns:a16="http://schemas.microsoft.com/office/drawing/2014/main" id="{0448FAE2-54CA-ABBB-8033-4839984ACE5A}"/>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Tree>
    <p:extLst>
      <p:ext uri="{BB962C8B-B14F-4D97-AF65-F5344CB8AC3E}">
        <p14:creationId xmlns:p14="http://schemas.microsoft.com/office/powerpoint/2010/main" val="563435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extLst>
    <p:ext uri="{6950BFC3-D8DA-4A85-94F7-54DA5524770B}">
      <p188:commentRel xmlns:p188="http://schemas.microsoft.com/office/powerpoint/2018/8/main" r:id="rId2"/>
    </p:ext>
  </p:extLs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618F5-AA05-380D-31B1-9FFD5D2A06E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5024CC6C-2F1B-746A-95E7-0ABECB8582B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36FC42D-AA29-117A-476B-D3DAC832B42A}"/>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A59AF8B-55CE-E1B3-3BC1-D1FFF68606B3}"/>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0A162AB0-FF50-3FF4-CA8C-6BB03DCD65DE}"/>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sp>
        <p:nvSpPr>
          <p:cNvPr id="22" name="Freihandform: Form 21">
            <a:extLst>
              <a:ext uri="{FF2B5EF4-FFF2-40B4-BE49-F238E27FC236}">
                <a16:creationId xmlns:a16="http://schemas.microsoft.com/office/drawing/2014/main" id="{6A2924A2-028A-5812-0C11-6292BD8FD42A}"/>
              </a:ext>
            </a:extLst>
          </p:cNvPr>
          <p:cNvSpPr/>
          <p:nvPr/>
        </p:nvSpPr>
        <p:spPr>
          <a:xfrm>
            <a:off x="980662" y="2316384"/>
            <a:ext cx="7214819" cy="284247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000" dirty="0">
                <a:solidFill>
                  <a:schemeClr val="tx1"/>
                </a:solidFill>
              </a:rPr>
              <a:t>Machen Sie den </a:t>
            </a:r>
            <a:r>
              <a:rPr lang="de-DE" sz="2000" dirty="0" err="1">
                <a:solidFill>
                  <a:schemeClr val="tx1"/>
                </a:solidFill>
              </a:rPr>
              <a:t>Stationenlauf</a:t>
            </a:r>
            <a:r>
              <a:rPr lang="de-DE" sz="2000" dirty="0">
                <a:solidFill>
                  <a:schemeClr val="tx1"/>
                </a:solidFill>
              </a:rPr>
              <a:t> zu verschiedenen KI-Tools. Überlegen Sie, welche App Sie für Ihren Unterricht / Ihre Lernenden verwenden können.</a:t>
            </a:r>
          </a:p>
          <a:p>
            <a:pPr marL="342900" indent="-342900">
              <a:buFont typeface="+mj-lt"/>
              <a:buAutoNum type="arabicPeriod"/>
            </a:pPr>
            <a:endParaRPr lang="de-DE" sz="2000" noProof="0" dirty="0">
              <a:solidFill>
                <a:schemeClr val="tx1"/>
              </a:solidFill>
            </a:endParaRPr>
          </a:p>
          <a:p>
            <a:pPr marL="342900" indent="-342900">
              <a:buFont typeface="+mj-lt"/>
              <a:buAutoNum type="arabicPeriod"/>
            </a:pPr>
            <a:r>
              <a:rPr lang="de-DE" sz="2000" noProof="0" dirty="0">
                <a:solidFill>
                  <a:schemeClr val="tx1"/>
                </a:solidFill>
              </a:rPr>
              <a:t>Lesen Sie </a:t>
            </a:r>
            <a:r>
              <a:rPr lang="de-DE" sz="2000" dirty="0">
                <a:solidFill>
                  <a:schemeClr val="tx1"/>
                </a:solidFill>
              </a:rPr>
              <a:t>die „Leitfäden Aufgabenkultur mit </a:t>
            </a:r>
            <a:r>
              <a:rPr lang="de-DE" sz="2000" dirty="0" err="1">
                <a:solidFill>
                  <a:schemeClr val="tx1"/>
                </a:solidFill>
              </a:rPr>
              <a:t>Kl</a:t>
            </a:r>
            <a:r>
              <a:rPr lang="de-DE" sz="2000" dirty="0">
                <a:solidFill>
                  <a:schemeClr val="tx1"/>
                </a:solidFill>
              </a:rPr>
              <a:t>“ </a:t>
            </a:r>
            <a:r>
              <a:rPr lang="de-DE" sz="2000" noProof="0" dirty="0">
                <a:solidFill>
                  <a:schemeClr val="tx1"/>
                </a:solidFill>
              </a:rPr>
              <a:t>von Joscha Falck. Reflektieren Sie über typische Aufgaben aus Ihrem Unterricht und überlegen Sie, mit welcher Integrationsstufe sie zukünftig sinnvoll erledigt werden könnten.</a:t>
            </a:r>
          </a:p>
        </p:txBody>
      </p:sp>
      <p:sp>
        <p:nvSpPr>
          <p:cNvPr id="24" name="Rechteck 23">
            <a:extLst>
              <a:ext uri="{FF2B5EF4-FFF2-40B4-BE49-F238E27FC236}">
                <a16:creationId xmlns:a16="http://schemas.microsoft.com/office/drawing/2014/main" id="{A31BC415-C2AC-F261-6D0B-0C88A2C25AB3}"/>
              </a:ext>
            </a:extLst>
          </p:cNvPr>
          <p:cNvSpPr/>
          <p:nvPr/>
        </p:nvSpPr>
        <p:spPr>
          <a:xfrm>
            <a:off x="980662" y="1416137"/>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7676421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BB8F1-B74D-8543-E14A-7AE0661D5DF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6E88159-C783-0706-D8CE-F059FC8D73A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8A532AF-FEBA-7F48-A6F2-8A12A9F2D74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A4D285B-B46A-60E6-137A-A6D185D6FB3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4515903A-0AA5-E3A7-871E-0B4392068EDA}"/>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pic>
        <p:nvPicPr>
          <p:cNvPr id="3" name="Picture 2" descr="A network with colorful circles and a sign&#10;&#10;AI-generated content may be incorrect.">
            <a:extLst>
              <a:ext uri="{FF2B5EF4-FFF2-40B4-BE49-F238E27FC236}">
                <a16:creationId xmlns:a16="http://schemas.microsoft.com/office/drawing/2014/main" id="{743AA99F-AB84-381D-A2ED-9FF8F25318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35" y="1368779"/>
            <a:ext cx="7772400" cy="4375621"/>
          </a:xfrm>
          <a:prstGeom prst="rect">
            <a:avLst/>
          </a:prstGeom>
        </p:spPr>
      </p:pic>
      <p:sp>
        <p:nvSpPr>
          <p:cNvPr id="5" name="TextBox 4">
            <a:extLst>
              <a:ext uri="{FF2B5EF4-FFF2-40B4-BE49-F238E27FC236}">
                <a16:creationId xmlns:a16="http://schemas.microsoft.com/office/drawing/2014/main" id="{1D6B429F-BDE7-D763-968D-AB441DB20223}"/>
              </a:ext>
            </a:extLst>
          </p:cNvPr>
          <p:cNvSpPr txBox="1"/>
          <p:nvPr/>
        </p:nvSpPr>
        <p:spPr>
          <a:xfrm>
            <a:off x="2238154" y="5770540"/>
            <a:ext cx="4625162" cy="369332"/>
          </a:xfrm>
          <a:prstGeom prst="rect">
            <a:avLst/>
          </a:prstGeom>
          <a:noFill/>
        </p:spPr>
        <p:txBody>
          <a:bodyPr wrap="square">
            <a:spAutoFit/>
          </a:bodyPr>
          <a:lstStyle/>
          <a:p>
            <a:r>
              <a:rPr lang="en-GB" b="1" i="0" u="none" strike="noStrike" dirty="0">
                <a:solidFill>
                  <a:srgbClr val="165364"/>
                </a:solidFill>
                <a:effectLst/>
                <a:latin typeface="Helvetica" pitchFamily="2" charset="0"/>
                <a:hlinkClick r:id="rId4"/>
              </a:rPr>
              <a:t>https://t1p.de/</a:t>
            </a:r>
            <a:r>
              <a:rPr lang="en-GB" b="1" i="0" u="none" strike="noStrike" dirty="0">
                <a:solidFill>
                  <a:srgbClr val="165364"/>
                </a:solidFill>
                <a:effectLst/>
                <a:latin typeface="Helvetica" pitchFamily="2" charset="0"/>
              </a:rPr>
              <a:t>uuuu</a:t>
            </a:r>
            <a:endParaRPr lang="en-DE" dirty="0"/>
          </a:p>
        </p:txBody>
      </p:sp>
      <p:pic>
        <p:nvPicPr>
          <p:cNvPr id="7" name="Picture 6">
            <a:extLst>
              <a:ext uri="{FF2B5EF4-FFF2-40B4-BE49-F238E27FC236}">
                <a16:creationId xmlns:a16="http://schemas.microsoft.com/office/drawing/2014/main" id="{F934C53E-4A11-D143-96AA-6DE93BE0E1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968" y="4860240"/>
            <a:ext cx="1259958" cy="1259958"/>
          </a:xfrm>
          <a:prstGeom prst="rect">
            <a:avLst/>
          </a:prstGeom>
        </p:spPr>
      </p:pic>
      <p:sp>
        <p:nvSpPr>
          <p:cNvPr id="10" name="Freeform 9">
            <a:extLst>
              <a:ext uri="{FF2B5EF4-FFF2-40B4-BE49-F238E27FC236}">
                <a16:creationId xmlns:a16="http://schemas.microsoft.com/office/drawing/2014/main" id="{0AE987E1-8FC6-6CD4-500B-EC30B92830AC}"/>
              </a:ext>
            </a:extLst>
          </p:cNvPr>
          <p:cNvSpPr/>
          <p:nvPr/>
        </p:nvSpPr>
        <p:spPr>
          <a:xfrm rot="20886651" flipH="1">
            <a:off x="1692578" y="5507739"/>
            <a:ext cx="530738" cy="60044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
        <p:nvSpPr>
          <p:cNvPr id="2" name="Rechteck 1">
            <a:extLst>
              <a:ext uri="{FF2B5EF4-FFF2-40B4-BE49-F238E27FC236}">
                <a16:creationId xmlns:a16="http://schemas.microsoft.com/office/drawing/2014/main" id="{1E318098-B5A0-B0D8-76DD-C10A5300091A}"/>
              </a:ext>
            </a:extLst>
          </p:cNvPr>
          <p:cNvSpPr/>
          <p:nvPr/>
        </p:nvSpPr>
        <p:spPr>
          <a:xfrm>
            <a:off x="612453" y="979260"/>
            <a:ext cx="1254126" cy="400110"/>
          </a:xfrm>
          <a:prstGeom prst="rect">
            <a:avLst/>
          </a:prstGeom>
          <a:noFill/>
        </p:spPr>
        <p:txBody>
          <a:bodyPr wrap="none" lIns="91440" tIns="45720" rIns="91440" bIns="45720">
            <a:spAutoFit/>
          </a:bodyPr>
          <a:lstStyle/>
          <a:p>
            <a:pPr algn="ctr"/>
            <a:r>
              <a:rPr lang="de-DE" sz="2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Aufgabe 1</a:t>
            </a:r>
            <a:endParaRPr lang="de-DE" sz="2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783774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DD1B4-F039-9370-E585-99ED27CB93C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A99C56F-BD83-FEE8-3389-DE3A38EDC80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D374C6E5-411B-9645-FE75-D622C11AD31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9E44080B-EEC2-A738-2931-3EBF4BF5860F}"/>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7F9E10D3-F8AC-4542-2BF5-5210D0AA777C}"/>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pic>
        <p:nvPicPr>
          <p:cNvPr id="12" name="Picture 11" descr="A qr code with text&#10;&#10;AI-generated content may be incorrect.">
            <a:extLst>
              <a:ext uri="{FF2B5EF4-FFF2-40B4-BE49-F238E27FC236}">
                <a16:creationId xmlns:a16="http://schemas.microsoft.com/office/drawing/2014/main" id="{798E98CF-7D55-4F13-0CAF-19F7FCCA3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29" y="2395439"/>
            <a:ext cx="3030582" cy="2641334"/>
          </a:xfrm>
          <a:prstGeom prst="rect">
            <a:avLst/>
          </a:prstGeom>
        </p:spPr>
      </p:pic>
      <p:pic>
        <p:nvPicPr>
          <p:cNvPr id="17" name="Picture 16" descr="A qr code with a black background&#10;&#10;AI-generated content may be incorrect.">
            <a:extLst>
              <a:ext uri="{FF2B5EF4-FFF2-40B4-BE49-F238E27FC236}">
                <a16:creationId xmlns:a16="http://schemas.microsoft.com/office/drawing/2014/main" id="{624C3018-885D-3CD0-4B26-033425360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845" y="2408502"/>
            <a:ext cx="3254257" cy="2461916"/>
          </a:xfrm>
          <a:prstGeom prst="rect">
            <a:avLst/>
          </a:prstGeom>
        </p:spPr>
      </p:pic>
      <p:sp>
        <p:nvSpPr>
          <p:cNvPr id="4" name="Textfeld 3">
            <a:extLst>
              <a:ext uri="{FF2B5EF4-FFF2-40B4-BE49-F238E27FC236}">
                <a16:creationId xmlns:a16="http://schemas.microsoft.com/office/drawing/2014/main" id="{C225DAA7-1D94-EBF8-6FF4-AA7DEFC447F9}"/>
              </a:ext>
            </a:extLst>
          </p:cNvPr>
          <p:cNvSpPr txBox="1"/>
          <p:nvPr/>
        </p:nvSpPr>
        <p:spPr>
          <a:xfrm>
            <a:off x="1416034" y="4925009"/>
            <a:ext cx="2280777" cy="369332"/>
          </a:xfrm>
          <a:prstGeom prst="rect">
            <a:avLst/>
          </a:prstGeom>
          <a:noFill/>
        </p:spPr>
        <p:txBody>
          <a:bodyPr wrap="square">
            <a:spAutoFit/>
          </a:bodyPr>
          <a:lstStyle/>
          <a:p>
            <a:r>
              <a:rPr lang="de-DE" b="1" i="0" u="none" strike="noStrike" dirty="0">
                <a:solidFill>
                  <a:srgbClr val="165364"/>
                </a:solidFill>
                <a:effectLst/>
                <a:latin typeface="Helvetica" panose="020B0604020202020204" pitchFamily="34" charset="0"/>
                <a:hlinkClick r:id="rId4"/>
              </a:rPr>
              <a:t>https://t1p.de/7yj81</a:t>
            </a:r>
            <a:endParaRPr lang="de-DE" dirty="0"/>
          </a:p>
        </p:txBody>
      </p:sp>
      <p:sp>
        <p:nvSpPr>
          <p:cNvPr id="5" name="Textfeld 4">
            <a:extLst>
              <a:ext uri="{FF2B5EF4-FFF2-40B4-BE49-F238E27FC236}">
                <a16:creationId xmlns:a16="http://schemas.microsoft.com/office/drawing/2014/main" id="{821FF226-CE5D-A695-9F04-3FA18151C2EC}"/>
              </a:ext>
            </a:extLst>
          </p:cNvPr>
          <p:cNvSpPr txBox="1"/>
          <p:nvPr/>
        </p:nvSpPr>
        <p:spPr>
          <a:xfrm>
            <a:off x="5350001" y="4870418"/>
            <a:ext cx="2347414" cy="369332"/>
          </a:xfrm>
          <a:prstGeom prst="rect">
            <a:avLst/>
          </a:prstGeom>
          <a:noFill/>
        </p:spPr>
        <p:txBody>
          <a:bodyPr wrap="square">
            <a:spAutoFit/>
          </a:bodyPr>
          <a:lstStyle/>
          <a:p>
            <a:r>
              <a:rPr lang="de-DE" b="1" i="0" u="none" strike="noStrike" dirty="0">
                <a:solidFill>
                  <a:srgbClr val="165364"/>
                </a:solidFill>
                <a:effectLst/>
                <a:latin typeface="Helvetica" panose="020B0604020202020204" pitchFamily="34" charset="0"/>
                <a:hlinkClick r:id="rId5"/>
              </a:rPr>
              <a:t>https://t1p.de/kw9i7</a:t>
            </a:r>
            <a:endParaRPr lang="de-DE" dirty="0"/>
          </a:p>
        </p:txBody>
      </p:sp>
      <p:sp>
        <p:nvSpPr>
          <p:cNvPr id="6" name="Rechteck 5">
            <a:extLst>
              <a:ext uri="{FF2B5EF4-FFF2-40B4-BE49-F238E27FC236}">
                <a16:creationId xmlns:a16="http://schemas.microsoft.com/office/drawing/2014/main" id="{866FAFC0-33F4-0677-2859-205577FF3BF9}"/>
              </a:ext>
            </a:extLst>
          </p:cNvPr>
          <p:cNvSpPr/>
          <p:nvPr/>
        </p:nvSpPr>
        <p:spPr>
          <a:xfrm>
            <a:off x="1180722" y="1442895"/>
            <a:ext cx="2108975" cy="646331"/>
          </a:xfrm>
          <a:prstGeom prst="rect">
            <a:avLst/>
          </a:prstGeom>
          <a:noFill/>
        </p:spPr>
        <p:txBody>
          <a:bodyPr wrap="none" lIns="91440" tIns="45720" rIns="91440" bIns="45720">
            <a:spAutoFit/>
          </a:bodyPr>
          <a:lstStyle/>
          <a:p>
            <a:pPr algn="ctr"/>
            <a:r>
              <a:rPr lang="de-DE" sz="3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Aufgabe 2</a:t>
            </a:r>
            <a:endParaRPr lang="de-DE" sz="36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0679589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8BF722-BC57-F57D-C7B5-CA98DC7C10F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94F7D6C2-1FBC-3A8A-5B8B-090E7447DE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38C67AA-07FD-1DF2-C301-B1DE333D066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DC91DBE-0497-5B42-5F35-83F4F914F22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CDA33CB4-4FD9-176E-D39D-D1FD59A3949B}"/>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sp>
        <p:nvSpPr>
          <p:cNvPr id="24" name="Rechteck 23">
            <a:extLst>
              <a:ext uri="{FF2B5EF4-FFF2-40B4-BE49-F238E27FC236}">
                <a16:creationId xmlns:a16="http://schemas.microsoft.com/office/drawing/2014/main" id="{DF14FC62-4432-66B3-B998-FBF540B8679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896A42A5-4B1C-A7FD-FC3D-560B16EE6AEF}"/>
              </a:ext>
            </a:extLst>
          </p:cNvPr>
          <p:cNvSpPr/>
          <p:nvPr/>
        </p:nvSpPr>
        <p:spPr>
          <a:xfrm>
            <a:off x="385386" y="2033535"/>
            <a:ext cx="1253869" cy="1323439"/>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KI für </a:t>
            </a:r>
          </a:p>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Lernende,</a:t>
            </a:r>
          </a:p>
          <a:p>
            <a:pPr algn="ctr"/>
            <a:r>
              <a:rPr lang="de-DE" sz="2000" b="1"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Bots bei </a:t>
            </a:r>
          </a:p>
          <a:p>
            <a:pPr algn="ctr"/>
            <a:r>
              <a:rPr lang="de-DE" sz="2000" b="1" cap="none" spc="0" noProof="0" dirty="0" err="1">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Fobizz</a:t>
            </a:r>
            <a:endPar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endParaRPr>
          </a:p>
        </p:txBody>
      </p:sp>
      <p:pic>
        <p:nvPicPr>
          <p:cNvPr id="2" name="Picture 1" descr="A close up of a sign&#10;&#10;AI-generated content may be incorrect.">
            <a:extLst>
              <a:ext uri="{FF2B5EF4-FFF2-40B4-BE49-F238E27FC236}">
                <a16:creationId xmlns:a16="http://schemas.microsoft.com/office/drawing/2014/main" id="{D5447098-0D63-8CD0-5BA2-309473210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134" y="1454861"/>
            <a:ext cx="2764055" cy="723275"/>
          </a:xfrm>
          <a:prstGeom prst="rect">
            <a:avLst/>
          </a:prstGeom>
        </p:spPr>
      </p:pic>
      <p:pic>
        <p:nvPicPr>
          <p:cNvPr id="5" name="Picture 4" descr="A white sign with black text&#10;&#10;AI-generated content may be incorrect.">
            <a:extLst>
              <a:ext uri="{FF2B5EF4-FFF2-40B4-BE49-F238E27FC236}">
                <a16:creationId xmlns:a16="http://schemas.microsoft.com/office/drawing/2014/main" id="{1393E901-C180-776D-DC34-E234ACA0E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511" y="2267667"/>
            <a:ext cx="3021637" cy="884789"/>
          </a:xfrm>
          <a:prstGeom prst="rect">
            <a:avLst/>
          </a:prstGeom>
        </p:spPr>
      </p:pic>
      <p:pic>
        <p:nvPicPr>
          <p:cNvPr id="7" name="Picture 6" descr="A white background with black text&#10;&#10;AI-generated content may be incorrect.">
            <a:extLst>
              <a:ext uri="{FF2B5EF4-FFF2-40B4-BE49-F238E27FC236}">
                <a16:creationId xmlns:a16="http://schemas.microsoft.com/office/drawing/2014/main" id="{284D5FD9-8811-4C1C-89C4-A9B14D24A4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163" y="2251109"/>
            <a:ext cx="2801076" cy="884321"/>
          </a:xfrm>
          <a:prstGeom prst="rect">
            <a:avLst/>
          </a:prstGeom>
        </p:spPr>
      </p:pic>
      <p:pic>
        <p:nvPicPr>
          <p:cNvPr id="10" name="Picture 9" descr="A white rectangular sign with black text&#10;&#10;AI-generated content may be incorrect.">
            <a:extLst>
              <a:ext uri="{FF2B5EF4-FFF2-40B4-BE49-F238E27FC236}">
                <a16:creationId xmlns:a16="http://schemas.microsoft.com/office/drawing/2014/main" id="{F8D863F9-33CA-FE2E-6410-AD88738788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382" y="3241530"/>
            <a:ext cx="2864747" cy="858561"/>
          </a:xfrm>
          <a:prstGeom prst="rect">
            <a:avLst/>
          </a:prstGeom>
        </p:spPr>
      </p:pic>
      <p:pic>
        <p:nvPicPr>
          <p:cNvPr id="13" name="Picture 12" descr="A close up of a message&#10;&#10;AI-generated content may be incorrect.">
            <a:extLst>
              <a:ext uri="{FF2B5EF4-FFF2-40B4-BE49-F238E27FC236}">
                <a16:creationId xmlns:a16="http://schemas.microsoft.com/office/drawing/2014/main" id="{4D7B1805-8DF4-6288-4789-CFD151D8F6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9129" y="3185424"/>
            <a:ext cx="3001033" cy="934433"/>
          </a:xfrm>
          <a:prstGeom prst="rect">
            <a:avLst/>
          </a:prstGeom>
        </p:spPr>
      </p:pic>
      <p:pic>
        <p:nvPicPr>
          <p:cNvPr id="16" name="Picture 15" descr="A black text on a white background&#10;&#10;AI-generated content may be incorrect.">
            <a:extLst>
              <a:ext uri="{FF2B5EF4-FFF2-40B4-BE49-F238E27FC236}">
                <a16:creationId xmlns:a16="http://schemas.microsoft.com/office/drawing/2014/main" id="{4F69D84F-A801-A49D-CD64-803E731101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4392" y="3218858"/>
            <a:ext cx="2864747" cy="835551"/>
          </a:xfrm>
          <a:prstGeom prst="rect">
            <a:avLst/>
          </a:prstGeom>
        </p:spPr>
      </p:pic>
      <p:pic>
        <p:nvPicPr>
          <p:cNvPr id="17" name="Picture 16" descr="A white rectangular sign with black text&#10;&#10;AI-generated content may be incorrect.">
            <a:extLst>
              <a:ext uri="{FF2B5EF4-FFF2-40B4-BE49-F238E27FC236}">
                <a16:creationId xmlns:a16="http://schemas.microsoft.com/office/drawing/2014/main" id="{A51BCEA8-5D4E-154C-76CE-C2707A108B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54" y="4150151"/>
            <a:ext cx="2864747" cy="868780"/>
          </a:xfrm>
          <a:prstGeom prst="rect">
            <a:avLst/>
          </a:prstGeom>
        </p:spPr>
      </p:pic>
      <p:pic>
        <p:nvPicPr>
          <p:cNvPr id="20" name="Picture 19" descr="A white background with black text&#10;&#10;AI-generated content may be incorrect.">
            <a:extLst>
              <a:ext uri="{FF2B5EF4-FFF2-40B4-BE49-F238E27FC236}">
                <a16:creationId xmlns:a16="http://schemas.microsoft.com/office/drawing/2014/main" id="{E95BE8CE-1F45-DBEE-2F3C-B929F17DA5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3501" y="4116774"/>
            <a:ext cx="3001033" cy="902158"/>
          </a:xfrm>
          <a:prstGeom prst="rect">
            <a:avLst/>
          </a:prstGeom>
        </p:spPr>
      </p:pic>
      <p:pic>
        <p:nvPicPr>
          <p:cNvPr id="22" name="Picture 21" descr="A white rectangular sign with black text&#10;&#10;AI-generated content may be incorrect.">
            <a:extLst>
              <a:ext uri="{FF2B5EF4-FFF2-40B4-BE49-F238E27FC236}">
                <a16:creationId xmlns:a16="http://schemas.microsoft.com/office/drawing/2014/main" id="{5D7E1AA9-FC70-A8CD-D24C-DD6A49185C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4392" y="4172289"/>
            <a:ext cx="2864746" cy="869894"/>
          </a:xfrm>
          <a:prstGeom prst="rect">
            <a:avLst/>
          </a:prstGeom>
        </p:spPr>
      </p:pic>
      <p:pic>
        <p:nvPicPr>
          <p:cNvPr id="25" name="Picture 24" descr="A close up of a text&#10;&#10;AI-generated content may be incorrect.">
            <a:extLst>
              <a:ext uri="{FF2B5EF4-FFF2-40B4-BE49-F238E27FC236}">
                <a16:creationId xmlns:a16="http://schemas.microsoft.com/office/drawing/2014/main" id="{AB005FAE-E40D-8389-E625-2E5ACA406E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45657" y="5091905"/>
            <a:ext cx="2853491" cy="887599"/>
          </a:xfrm>
          <a:prstGeom prst="rect">
            <a:avLst/>
          </a:prstGeom>
        </p:spPr>
      </p:pic>
      <p:pic>
        <p:nvPicPr>
          <p:cNvPr id="29" name="Picture 28" descr="A white background with black text&#10;&#10;AI-generated content may be incorrect.">
            <a:extLst>
              <a:ext uri="{FF2B5EF4-FFF2-40B4-BE49-F238E27FC236}">
                <a16:creationId xmlns:a16="http://schemas.microsoft.com/office/drawing/2014/main" id="{7E00CD00-F5CB-04C6-F507-32FBE51EFE3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1163" y="5065799"/>
            <a:ext cx="3002728" cy="900118"/>
          </a:xfrm>
          <a:prstGeom prst="rect">
            <a:avLst/>
          </a:prstGeom>
        </p:spPr>
      </p:pic>
      <p:pic>
        <p:nvPicPr>
          <p:cNvPr id="6" name="Grafik 5" descr="Ein Bild, das Text, Schrift, Screenshot, weiß enthält.&#10;&#10;KI-generierte Inhalte können fehlerhaft sein.">
            <a:extLst>
              <a:ext uri="{FF2B5EF4-FFF2-40B4-BE49-F238E27FC236}">
                <a16:creationId xmlns:a16="http://schemas.microsoft.com/office/drawing/2014/main" id="{FA511E8A-37BD-525D-1794-8583B7E7FB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11" y="1258461"/>
            <a:ext cx="3021637" cy="822857"/>
          </a:xfrm>
          <a:prstGeom prst="rect">
            <a:avLst/>
          </a:prstGeom>
        </p:spPr>
      </p:pic>
      <p:cxnSp>
        <p:nvCxnSpPr>
          <p:cNvPr id="15" name="Gerade Verbindung mit Pfeil 14">
            <a:extLst>
              <a:ext uri="{FF2B5EF4-FFF2-40B4-BE49-F238E27FC236}">
                <a16:creationId xmlns:a16="http://schemas.microsoft.com/office/drawing/2014/main" id="{1E00AC47-CF62-0363-1CAA-BCB151289871}"/>
              </a:ext>
            </a:extLst>
          </p:cNvPr>
          <p:cNvCxnSpPr>
            <a:cxnSpLocks/>
          </p:cNvCxnSpPr>
          <p:nvPr/>
        </p:nvCxnSpPr>
        <p:spPr>
          <a:xfrm>
            <a:off x="5240045" y="1778671"/>
            <a:ext cx="1049243" cy="37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12A3EB8-55ED-DCA2-F1C0-F84679323A4B}"/>
              </a:ext>
            </a:extLst>
          </p:cNvPr>
          <p:cNvCxnSpPr>
            <a:cxnSpLocks/>
          </p:cNvCxnSpPr>
          <p:nvPr/>
        </p:nvCxnSpPr>
        <p:spPr>
          <a:xfrm>
            <a:off x="5181163" y="2073220"/>
            <a:ext cx="606320" cy="346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99F13072-2404-F7A0-0FE4-6C34388C2BBA}"/>
              </a:ext>
            </a:extLst>
          </p:cNvPr>
          <p:cNvCxnSpPr>
            <a:cxnSpLocks/>
          </p:cNvCxnSpPr>
          <p:nvPr/>
        </p:nvCxnSpPr>
        <p:spPr>
          <a:xfrm>
            <a:off x="3812990" y="1872382"/>
            <a:ext cx="355085" cy="631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E506D54A-7879-7509-6640-0B2A54F46F68}"/>
              </a:ext>
            </a:extLst>
          </p:cNvPr>
          <p:cNvCxnSpPr>
            <a:cxnSpLocks/>
          </p:cNvCxnSpPr>
          <p:nvPr/>
        </p:nvCxnSpPr>
        <p:spPr>
          <a:xfrm flipH="1">
            <a:off x="1667895" y="1961762"/>
            <a:ext cx="864958" cy="1373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FA652097-0D9B-9933-402E-C9ECBE154A24}"/>
              </a:ext>
            </a:extLst>
          </p:cNvPr>
          <p:cNvCxnSpPr>
            <a:cxnSpLocks/>
          </p:cNvCxnSpPr>
          <p:nvPr/>
        </p:nvCxnSpPr>
        <p:spPr>
          <a:xfrm>
            <a:off x="2812009" y="1935083"/>
            <a:ext cx="287816" cy="2464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E78B9F0-3B10-1D94-77DC-C5A0F7B48B17}"/>
              </a:ext>
            </a:extLst>
          </p:cNvPr>
          <p:cNvCxnSpPr>
            <a:cxnSpLocks/>
          </p:cNvCxnSpPr>
          <p:nvPr/>
        </p:nvCxnSpPr>
        <p:spPr>
          <a:xfrm>
            <a:off x="4783526" y="1872382"/>
            <a:ext cx="715773" cy="1462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98083"/>
      </p:ext>
    </p:extLst>
  </p:cSld>
  <p:clrMapOvr>
    <a:masterClrMapping/>
  </p:clrMapOvr>
  <p:transition spd="slow">
    <p:push/>
  </p:transition>
  <p:extLst>
    <p:ext uri="{6950BFC3-D8DA-4A85-94F7-54DA5524770B}">
      <p188:commentRel xmlns:p188="http://schemas.microsoft.com/office/powerpoint/2018/8/main" r:id="rId2"/>
    </p:ext>
  </p:extLs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7D3160-6689-9671-3F25-FE859F3664B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E6A0D0C-6F70-F2F8-C45E-E225B34CBC64}"/>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DDDAB36-26CB-4363-3846-346A08624C3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1463183-AE37-BE21-112C-F7F5AB06737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E090A5E5-70BE-B3B3-23D6-D0356718A28A}"/>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sp>
        <p:nvSpPr>
          <p:cNvPr id="24" name="Rechteck 23">
            <a:extLst>
              <a:ext uri="{FF2B5EF4-FFF2-40B4-BE49-F238E27FC236}">
                <a16:creationId xmlns:a16="http://schemas.microsoft.com/office/drawing/2014/main" id="{F4B6D60F-401C-6E11-CC46-5C00E37473E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Box 3">
            <a:extLst>
              <a:ext uri="{FF2B5EF4-FFF2-40B4-BE49-F238E27FC236}">
                <a16:creationId xmlns:a16="http://schemas.microsoft.com/office/drawing/2014/main" id="{1F999BA7-9B36-25F1-0053-7EFBEAE8D21C}"/>
              </a:ext>
            </a:extLst>
          </p:cNvPr>
          <p:cNvSpPr txBox="1"/>
          <p:nvPr/>
        </p:nvSpPr>
        <p:spPr>
          <a:xfrm>
            <a:off x="356461" y="2062862"/>
            <a:ext cx="1255363" cy="984885"/>
          </a:xfrm>
          <a:prstGeom prst="rect">
            <a:avLst/>
          </a:prstGeom>
          <a:noFill/>
        </p:spPr>
        <p:txBody>
          <a:bodyPr wrap="square" rtlCol="0">
            <a:spAutoFit/>
          </a:bodyPr>
          <a:lstStyle/>
          <a:p>
            <a:r>
              <a:rPr lang="de-DE" sz="2000" b="1" cap="none" spc="0" noProof="0" dirty="0" err="1">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Ki</a:t>
            </a: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 für Lernende</a:t>
            </a:r>
          </a:p>
          <a:p>
            <a:endParaRPr lang="de-DE" noProof="0" dirty="0"/>
          </a:p>
        </p:txBody>
      </p:sp>
      <p:graphicFrame>
        <p:nvGraphicFramePr>
          <p:cNvPr id="7" name="Table 6">
            <a:extLst>
              <a:ext uri="{FF2B5EF4-FFF2-40B4-BE49-F238E27FC236}">
                <a16:creationId xmlns:a16="http://schemas.microsoft.com/office/drawing/2014/main" id="{47B0D797-3EEA-D038-1751-BB686B87042E}"/>
              </a:ext>
            </a:extLst>
          </p:cNvPr>
          <p:cNvGraphicFramePr>
            <a:graphicFrameLocks noGrp="1"/>
          </p:cNvGraphicFramePr>
          <p:nvPr>
            <p:extLst>
              <p:ext uri="{D42A27DB-BD31-4B8C-83A1-F6EECF244321}">
                <p14:modId xmlns:p14="http://schemas.microsoft.com/office/powerpoint/2010/main" val="2670046605"/>
              </p:ext>
            </p:extLst>
          </p:nvPr>
        </p:nvGraphicFramePr>
        <p:xfrm>
          <a:off x="1951974" y="1833254"/>
          <a:ext cx="6460506" cy="3919678"/>
        </p:xfrm>
        <a:graphic>
          <a:graphicData uri="http://schemas.openxmlformats.org/drawingml/2006/table">
            <a:tbl>
              <a:tblPr firstRow="1" firstCol="1" bandRow="1">
                <a:tableStyleId>{5C22544A-7EE6-4342-B048-85BDC9FD1C3A}</a:tableStyleId>
              </a:tblPr>
              <a:tblGrid>
                <a:gridCol w="2042979">
                  <a:extLst>
                    <a:ext uri="{9D8B030D-6E8A-4147-A177-3AD203B41FA5}">
                      <a16:colId xmlns:a16="http://schemas.microsoft.com/office/drawing/2014/main" val="2745361088"/>
                    </a:ext>
                  </a:extLst>
                </a:gridCol>
                <a:gridCol w="2257913">
                  <a:extLst>
                    <a:ext uri="{9D8B030D-6E8A-4147-A177-3AD203B41FA5}">
                      <a16:colId xmlns:a16="http://schemas.microsoft.com/office/drawing/2014/main" val="3448217181"/>
                    </a:ext>
                  </a:extLst>
                </a:gridCol>
                <a:gridCol w="2159614">
                  <a:extLst>
                    <a:ext uri="{9D8B030D-6E8A-4147-A177-3AD203B41FA5}">
                      <a16:colId xmlns:a16="http://schemas.microsoft.com/office/drawing/2014/main" val="691024291"/>
                    </a:ext>
                  </a:extLst>
                </a:gridCol>
              </a:tblGrid>
              <a:tr h="316180">
                <a:tc>
                  <a:txBody>
                    <a:bodyPr/>
                    <a:lstStyle/>
                    <a:p>
                      <a:pPr algn="ctr">
                        <a:lnSpc>
                          <a:spcPct val="115000"/>
                        </a:lnSpc>
                        <a:spcAft>
                          <a:spcPts val="800"/>
                        </a:spcAft>
                      </a:pPr>
                      <a:r>
                        <a:rPr lang="de-DE" sz="1000" kern="100" noProof="0" dirty="0">
                          <a:effectLst/>
                        </a:rPr>
                        <a:t>Kein KI-Einsatz</a:t>
                      </a:r>
                      <a:endParaRPr lang="de-DE"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59407" marR="59407" marT="0" marB="0"/>
                </a:tc>
                <a:tc>
                  <a:txBody>
                    <a:bodyPr/>
                    <a:lstStyle/>
                    <a:p>
                      <a:pPr algn="ctr">
                        <a:lnSpc>
                          <a:spcPct val="115000"/>
                        </a:lnSpc>
                        <a:spcAft>
                          <a:spcPts val="800"/>
                        </a:spcAft>
                      </a:pPr>
                      <a:r>
                        <a:rPr lang="de-DE" sz="1000" kern="100" noProof="0" dirty="0">
                          <a:effectLst/>
                        </a:rPr>
                        <a:t>Punktueller KI-Einsatz</a:t>
                      </a:r>
                      <a:endParaRPr lang="de-DE"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59407" marR="59407" marT="0" marB="0"/>
                </a:tc>
                <a:tc>
                  <a:txBody>
                    <a:bodyPr/>
                    <a:lstStyle/>
                    <a:p>
                      <a:pPr algn="ctr">
                        <a:lnSpc>
                          <a:spcPct val="115000"/>
                        </a:lnSpc>
                        <a:spcAft>
                          <a:spcPts val="800"/>
                        </a:spcAft>
                      </a:pPr>
                      <a:r>
                        <a:rPr lang="de-DE" sz="1000" kern="100" noProof="0" dirty="0">
                          <a:effectLst/>
                        </a:rPr>
                        <a:t>Vollumfänglicher KI-Einsatz </a:t>
                      </a:r>
                      <a:endParaRPr lang="de-DE"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59407" marR="59407" marT="0" marB="0"/>
                </a:tc>
                <a:extLst>
                  <a:ext uri="{0D108BD9-81ED-4DB2-BD59-A6C34878D82A}">
                    <a16:rowId xmlns:a16="http://schemas.microsoft.com/office/drawing/2014/main" val="3470401827"/>
                  </a:ext>
                </a:extLst>
              </a:tr>
              <a:tr h="3441456">
                <a:tc>
                  <a:txBody>
                    <a:bodyPr/>
                    <a:lstStyle/>
                    <a:p>
                      <a:pPr>
                        <a:lnSpc>
                          <a:spcPct val="115000"/>
                        </a:lnSpc>
                        <a:spcAft>
                          <a:spcPts val="800"/>
                        </a:spcAft>
                      </a:pPr>
                      <a:r>
                        <a:rPr lang="de-DE" sz="1100" b="0" kern="100" noProof="0" dirty="0">
                          <a:solidFill>
                            <a:schemeClr val="tx1"/>
                          </a:solidFill>
                          <a:effectLst/>
                        </a:rPr>
                        <a:t>Wortfelder erstellen, </a:t>
                      </a:r>
                    </a:p>
                    <a:p>
                      <a:pPr>
                        <a:lnSpc>
                          <a:spcPct val="115000"/>
                        </a:lnSpc>
                        <a:spcAft>
                          <a:spcPts val="800"/>
                        </a:spcAft>
                      </a:pPr>
                      <a:r>
                        <a:rPr lang="de-DE" sz="1100" b="0" kern="100" noProof="0" dirty="0">
                          <a:solidFill>
                            <a:schemeClr val="tx1"/>
                          </a:solidFill>
                          <a:effectLst/>
                        </a:rPr>
                        <a:t>Wortkarten (Flashcards), </a:t>
                      </a:r>
                    </a:p>
                    <a:p>
                      <a:pPr>
                        <a:lnSpc>
                          <a:spcPct val="115000"/>
                        </a:lnSpc>
                        <a:spcAft>
                          <a:spcPts val="800"/>
                        </a:spcAft>
                      </a:pPr>
                      <a:r>
                        <a:rPr lang="de-DE" sz="1100" b="0" kern="100" noProof="0" dirty="0">
                          <a:solidFill>
                            <a:schemeClr val="tx1"/>
                          </a:solidFill>
                          <a:effectLst/>
                        </a:rPr>
                        <a:t>Mindmap                             </a:t>
                      </a:r>
                    </a:p>
                    <a:p>
                      <a:pPr>
                        <a:lnSpc>
                          <a:spcPct val="115000"/>
                        </a:lnSpc>
                        <a:spcAft>
                          <a:spcPts val="800"/>
                        </a:spcAft>
                      </a:pPr>
                      <a:r>
                        <a:rPr lang="de-DE" sz="1100" b="0" kern="100" noProof="0" dirty="0">
                          <a:solidFill>
                            <a:schemeClr val="tx1"/>
                          </a:solidFill>
                          <a:effectLst/>
                        </a:rPr>
                        <a:t>Definitionen schreiben und erraten,</a:t>
                      </a:r>
                    </a:p>
                    <a:p>
                      <a:pPr>
                        <a:lnSpc>
                          <a:spcPct val="150000"/>
                        </a:lnSpc>
                        <a:spcAft>
                          <a:spcPts val="800"/>
                        </a:spcAft>
                      </a:pPr>
                      <a:r>
                        <a:rPr lang="de-DE" sz="1100" b="0" kern="100" noProof="0" dirty="0">
                          <a:solidFill>
                            <a:schemeClr val="tx1"/>
                          </a:solidFill>
                          <a:effectLst/>
                        </a:rPr>
                        <a:t>Tabu-Spiel, </a:t>
                      </a:r>
                    </a:p>
                    <a:p>
                      <a:pPr>
                        <a:lnSpc>
                          <a:spcPct val="115000"/>
                        </a:lnSpc>
                        <a:spcAft>
                          <a:spcPts val="800"/>
                        </a:spcAft>
                      </a:pPr>
                      <a:r>
                        <a:rPr lang="de-DE" sz="1100" b="0" kern="100" noProof="0" dirty="0">
                          <a:solidFill>
                            <a:schemeClr val="tx1"/>
                          </a:solidFill>
                          <a:effectLst/>
                        </a:rPr>
                        <a:t>Synonyme &amp; Antonyme, </a:t>
                      </a:r>
                    </a:p>
                    <a:p>
                      <a:pPr>
                        <a:lnSpc>
                          <a:spcPct val="200000"/>
                        </a:lnSpc>
                        <a:spcAft>
                          <a:spcPts val="800"/>
                        </a:spcAft>
                      </a:pPr>
                      <a:r>
                        <a:rPr lang="de-DE" sz="1100" b="0" kern="100" noProof="0" dirty="0">
                          <a:solidFill>
                            <a:schemeClr val="tx1"/>
                          </a:solidFill>
                          <a:effectLst/>
                        </a:rPr>
                        <a:t>Lückentexte mit Zielwörtern, </a:t>
                      </a:r>
                    </a:p>
                    <a:p>
                      <a:pPr>
                        <a:lnSpc>
                          <a:spcPct val="100000"/>
                        </a:lnSpc>
                        <a:spcAft>
                          <a:spcPts val="800"/>
                        </a:spcAft>
                      </a:pPr>
                      <a:r>
                        <a:rPr lang="de-DE" sz="1100" b="0" kern="100" noProof="0" dirty="0">
                          <a:solidFill>
                            <a:schemeClr val="tx1"/>
                          </a:solidFill>
                          <a:effectLst/>
                        </a:rPr>
                        <a:t>Sätze bauen mit neuen Wörtern, </a:t>
                      </a:r>
                    </a:p>
                    <a:p>
                      <a:pPr>
                        <a:lnSpc>
                          <a:spcPct val="115000"/>
                        </a:lnSpc>
                        <a:spcAft>
                          <a:spcPts val="800"/>
                        </a:spcAft>
                      </a:pPr>
                      <a:r>
                        <a:rPr lang="de-DE" sz="1100" b="0" kern="100" noProof="0" dirty="0">
                          <a:solidFill>
                            <a:schemeClr val="tx1"/>
                          </a:solidFill>
                          <a:effectLst/>
                        </a:rPr>
                        <a:t>Kollokationen &amp; Wortverbindungen, </a:t>
                      </a:r>
                    </a:p>
                    <a:p>
                      <a:pPr>
                        <a:lnSpc>
                          <a:spcPct val="150000"/>
                        </a:lnSpc>
                        <a:spcAft>
                          <a:spcPts val="800"/>
                        </a:spcAft>
                      </a:pPr>
                      <a:r>
                        <a:rPr lang="de-DE" sz="1100" b="0" kern="100" noProof="0" dirty="0">
                          <a:solidFill>
                            <a:schemeClr val="tx1"/>
                          </a:solidFill>
                          <a:effectLst/>
                        </a:rPr>
                        <a:t>Wörter im Kontext finden.</a:t>
                      </a:r>
                      <a:endParaRPr lang="de-DE" sz="1100" b="0" kern="100"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407" marR="59407" marT="0" marB="0">
                    <a:solidFill>
                      <a:schemeClr val="accent1">
                        <a:lumMod val="40000"/>
                        <a:lumOff val="60000"/>
                      </a:schemeClr>
                    </a:solidFill>
                  </a:tcPr>
                </a:tc>
                <a:tc>
                  <a:txBody>
                    <a:bodyPr/>
                    <a:lstStyle/>
                    <a:p>
                      <a:pPr>
                        <a:lnSpc>
                          <a:spcPct val="115000"/>
                        </a:lnSpc>
                        <a:spcAft>
                          <a:spcPts val="800"/>
                        </a:spcAft>
                      </a:pPr>
                      <a:r>
                        <a:rPr lang="de-DE" sz="1100" kern="100" noProof="0" dirty="0">
                          <a:effectLst/>
                        </a:rPr>
                        <a:t>KI-gestützte Wortfeld-Erweiterung, </a:t>
                      </a:r>
                    </a:p>
                    <a:p>
                      <a:pPr>
                        <a:lnSpc>
                          <a:spcPct val="115000"/>
                        </a:lnSpc>
                        <a:spcAft>
                          <a:spcPts val="800"/>
                        </a:spcAft>
                      </a:pPr>
                      <a:r>
                        <a:rPr lang="de-DE" sz="1100" kern="100" noProof="0" dirty="0">
                          <a:effectLst/>
                        </a:rPr>
                        <a:t>digitale Flashcards mit KI-Feedback, </a:t>
                      </a:r>
                    </a:p>
                    <a:p>
                      <a:pPr>
                        <a:lnSpc>
                          <a:spcPct val="115000"/>
                        </a:lnSpc>
                        <a:spcAft>
                          <a:spcPts val="800"/>
                        </a:spcAft>
                      </a:pPr>
                      <a:r>
                        <a:rPr lang="de-DE" sz="1100" kern="100" noProof="0" dirty="0">
                          <a:effectLst/>
                        </a:rPr>
                        <a:t>Mindmaps mit KI-Vorschlägen, </a:t>
                      </a:r>
                    </a:p>
                    <a:p>
                      <a:pPr>
                        <a:lnSpc>
                          <a:spcPct val="115000"/>
                        </a:lnSpc>
                        <a:spcAft>
                          <a:spcPts val="800"/>
                        </a:spcAft>
                      </a:pPr>
                      <a:r>
                        <a:rPr lang="de-DE" sz="1100" kern="100" noProof="0" dirty="0">
                          <a:effectLst/>
                        </a:rPr>
                        <a:t>KI-generierte Quizfragen nach Textanalyse, </a:t>
                      </a:r>
                    </a:p>
                    <a:p>
                      <a:pPr>
                        <a:lnSpc>
                          <a:spcPct val="115000"/>
                        </a:lnSpc>
                        <a:spcAft>
                          <a:spcPts val="800"/>
                        </a:spcAft>
                      </a:pPr>
                      <a:r>
                        <a:rPr lang="de-DE" sz="1100" kern="100" noProof="0" dirty="0">
                          <a:effectLst/>
                        </a:rPr>
                        <a:t>Tabu-Spiel mit KI-Unterstützung, </a:t>
                      </a:r>
                    </a:p>
                    <a:p>
                      <a:pPr>
                        <a:lnSpc>
                          <a:spcPct val="115000"/>
                        </a:lnSpc>
                        <a:spcAft>
                          <a:spcPts val="800"/>
                        </a:spcAft>
                      </a:pPr>
                      <a:r>
                        <a:rPr lang="de-DE" sz="1100" kern="100" noProof="0" dirty="0">
                          <a:effectLst/>
                        </a:rPr>
                        <a:t>KI-gestützte Synonym- und Antonym-Checks, </a:t>
                      </a:r>
                    </a:p>
                    <a:p>
                      <a:pPr>
                        <a:lnSpc>
                          <a:spcPct val="115000"/>
                        </a:lnSpc>
                        <a:spcAft>
                          <a:spcPts val="800"/>
                        </a:spcAft>
                      </a:pPr>
                      <a:r>
                        <a:rPr lang="de-DE" sz="1100" kern="100" noProof="0" dirty="0">
                          <a:effectLst/>
                        </a:rPr>
                        <a:t>Lückentexte mit KI-Überprüfung, </a:t>
                      </a:r>
                    </a:p>
                    <a:p>
                      <a:pPr>
                        <a:lnSpc>
                          <a:spcPct val="115000"/>
                        </a:lnSpc>
                        <a:spcAft>
                          <a:spcPts val="800"/>
                        </a:spcAft>
                      </a:pPr>
                      <a:r>
                        <a:rPr lang="de-DE" sz="1100" kern="100" noProof="0" dirty="0">
                          <a:effectLst/>
                        </a:rPr>
                        <a:t>Satzbauübungen mit KI-Hilfestellung, </a:t>
                      </a:r>
                    </a:p>
                    <a:p>
                      <a:pPr>
                        <a:lnSpc>
                          <a:spcPct val="115000"/>
                        </a:lnSpc>
                        <a:spcAft>
                          <a:spcPts val="800"/>
                        </a:spcAft>
                      </a:pPr>
                      <a:r>
                        <a:rPr lang="de-DE" sz="1100" kern="100" noProof="0" dirty="0">
                          <a:effectLst/>
                        </a:rPr>
                        <a:t>Kollokationsarbeit mit KI-Vergleich, </a:t>
                      </a:r>
                    </a:p>
                    <a:p>
                      <a:pPr>
                        <a:lnSpc>
                          <a:spcPct val="115000"/>
                        </a:lnSpc>
                        <a:spcAft>
                          <a:spcPts val="800"/>
                        </a:spcAft>
                      </a:pPr>
                      <a:r>
                        <a:rPr lang="de-DE" sz="1100" kern="100" noProof="0" dirty="0">
                          <a:effectLst/>
                        </a:rPr>
                        <a:t>                                                 Kontextanalyse mit gezielter KI-Erklärung.</a:t>
                      </a:r>
                      <a:endParaRPr lang="de-DE"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59407" marR="59407" marT="0" marB="0"/>
                </a:tc>
                <a:tc>
                  <a:txBody>
                    <a:bodyPr/>
                    <a:lstStyle/>
                    <a:p>
                      <a:pPr>
                        <a:lnSpc>
                          <a:spcPct val="115000"/>
                        </a:lnSpc>
                        <a:spcAft>
                          <a:spcPts val="800"/>
                        </a:spcAft>
                      </a:pPr>
                      <a:r>
                        <a:rPr lang="de-DE" sz="1100" kern="100" noProof="0" dirty="0">
                          <a:effectLst/>
                        </a:rPr>
                        <a:t>KI-generierte Wortfelder, </a:t>
                      </a:r>
                    </a:p>
                    <a:p>
                      <a:pPr>
                        <a:lnSpc>
                          <a:spcPct val="115000"/>
                        </a:lnSpc>
                        <a:spcAft>
                          <a:spcPts val="800"/>
                        </a:spcAft>
                      </a:pPr>
                      <a:r>
                        <a:rPr lang="de-DE" sz="1100" kern="100" noProof="0" dirty="0">
                          <a:effectLst/>
                        </a:rPr>
                        <a:t>dynamische Flashcards mit KI,</a:t>
                      </a:r>
                    </a:p>
                    <a:p>
                      <a:pPr>
                        <a:lnSpc>
                          <a:spcPct val="115000"/>
                        </a:lnSpc>
                        <a:spcAft>
                          <a:spcPts val="800"/>
                        </a:spcAft>
                      </a:pPr>
                      <a:r>
                        <a:rPr lang="de-DE" sz="1100" kern="100" noProof="0" dirty="0">
                          <a:effectLst/>
                        </a:rPr>
                        <a:t> KI-gestützte Mindmaps, </a:t>
                      </a:r>
                    </a:p>
                    <a:p>
                      <a:pPr>
                        <a:lnSpc>
                          <a:spcPct val="115000"/>
                        </a:lnSpc>
                        <a:spcAft>
                          <a:spcPts val="800"/>
                        </a:spcAft>
                      </a:pPr>
                      <a:r>
                        <a:rPr lang="de-DE" sz="1100" kern="100" noProof="0" dirty="0">
                          <a:effectLst/>
                        </a:rPr>
                        <a:t>automatische Wortdefinitionen und Quiz, </a:t>
                      </a:r>
                    </a:p>
                    <a:p>
                      <a:pPr>
                        <a:lnSpc>
                          <a:spcPct val="115000"/>
                        </a:lnSpc>
                        <a:spcAft>
                          <a:spcPts val="800"/>
                        </a:spcAft>
                      </a:pPr>
                      <a:r>
                        <a:rPr lang="de-DE" sz="1100" kern="100" noProof="0" dirty="0">
                          <a:effectLst/>
                        </a:rPr>
                        <a:t>KI-gestütztes Tabu-Spiel, </a:t>
                      </a:r>
                    </a:p>
                    <a:p>
                      <a:pPr>
                        <a:lnSpc>
                          <a:spcPct val="115000"/>
                        </a:lnSpc>
                        <a:spcAft>
                          <a:spcPts val="800"/>
                        </a:spcAft>
                      </a:pPr>
                      <a:r>
                        <a:rPr lang="de-DE" sz="1100" kern="100" noProof="0" dirty="0">
                          <a:effectLst/>
                        </a:rPr>
                        <a:t>KI-generierte Synonym- &amp; Antonym-Übungen, </a:t>
                      </a:r>
                    </a:p>
                    <a:p>
                      <a:pPr>
                        <a:lnSpc>
                          <a:spcPct val="115000"/>
                        </a:lnSpc>
                        <a:spcAft>
                          <a:spcPts val="800"/>
                        </a:spcAft>
                      </a:pPr>
                      <a:r>
                        <a:rPr lang="de-DE" sz="1100" kern="100" noProof="0" dirty="0">
                          <a:effectLst/>
                        </a:rPr>
                        <a:t>adaptive Lückentexte, </a:t>
                      </a:r>
                    </a:p>
                    <a:p>
                      <a:pPr>
                        <a:lnSpc>
                          <a:spcPct val="115000"/>
                        </a:lnSpc>
                        <a:spcAft>
                          <a:spcPts val="800"/>
                        </a:spcAft>
                      </a:pPr>
                      <a:r>
                        <a:rPr lang="de-DE" sz="1100" kern="100" noProof="0" dirty="0">
                          <a:effectLst/>
                        </a:rPr>
                        <a:t>KI-gestützte Satzbauübungen, </a:t>
                      </a:r>
                    </a:p>
                    <a:p>
                      <a:pPr>
                        <a:lnSpc>
                          <a:spcPct val="115000"/>
                        </a:lnSpc>
                        <a:spcAft>
                          <a:spcPts val="800"/>
                        </a:spcAft>
                      </a:pPr>
                      <a:r>
                        <a:rPr lang="de-DE" sz="1100" kern="100" noProof="0" dirty="0">
                          <a:effectLst/>
                        </a:rPr>
                        <a:t>Kollokationen &amp; Wortverbindungen per KI, </a:t>
                      </a:r>
                    </a:p>
                    <a:p>
                      <a:pPr>
                        <a:lnSpc>
                          <a:spcPct val="115000"/>
                        </a:lnSpc>
                        <a:spcAft>
                          <a:spcPts val="800"/>
                        </a:spcAft>
                      </a:pPr>
                      <a:r>
                        <a:rPr lang="de-DE" sz="1100" kern="100" noProof="0" dirty="0">
                          <a:effectLst/>
                        </a:rPr>
                        <a:t>KI-gestützte Kontextanalyse.</a:t>
                      </a:r>
                      <a:endParaRPr lang="de-DE"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59407" marR="59407" marT="0" marB="0"/>
                </a:tc>
                <a:extLst>
                  <a:ext uri="{0D108BD9-81ED-4DB2-BD59-A6C34878D82A}">
                    <a16:rowId xmlns:a16="http://schemas.microsoft.com/office/drawing/2014/main" val="3626534384"/>
                  </a:ext>
                </a:extLst>
              </a:tr>
            </a:tbl>
          </a:graphicData>
        </a:graphic>
      </p:graphicFrame>
      <p:sp>
        <p:nvSpPr>
          <p:cNvPr id="12" name="TextBox 11">
            <a:extLst>
              <a:ext uri="{FF2B5EF4-FFF2-40B4-BE49-F238E27FC236}">
                <a16:creationId xmlns:a16="http://schemas.microsoft.com/office/drawing/2014/main" id="{B3B0B38E-0A53-4939-8F32-B97833A0E8A3}"/>
              </a:ext>
            </a:extLst>
          </p:cNvPr>
          <p:cNvSpPr txBox="1"/>
          <p:nvPr/>
        </p:nvSpPr>
        <p:spPr>
          <a:xfrm>
            <a:off x="3289697" y="1339587"/>
            <a:ext cx="3946721" cy="369332"/>
          </a:xfrm>
          <a:prstGeom prst="rect">
            <a:avLst/>
          </a:prstGeom>
          <a:noFill/>
        </p:spPr>
        <p:txBody>
          <a:bodyPr wrap="none" rtlCol="0">
            <a:spAutoFit/>
          </a:bodyPr>
          <a:lstStyle/>
          <a:p>
            <a:r>
              <a:rPr lang="de-DE" noProof="0" dirty="0"/>
              <a:t>Wortschatzarbeit – mögliche Aktivitäten</a:t>
            </a:r>
          </a:p>
        </p:txBody>
      </p:sp>
    </p:spTree>
    <p:extLst>
      <p:ext uri="{BB962C8B-B14F-4D97-AF65-F5344CB8AC3E}">
        <p14:creationId xmlns:p14="http://schemas.microsoft.com/office/powerpoint/2010/main" val="3245042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7CAFAD-026D-41AB-E98D-BA220E78287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ADFE1D7-4766-E984-343B-EFB330A4F58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D0F1C0F-DEDD-69EB-88B7-5A837A1231D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175DA95-B182-8EB4-39E3-D563409B503D}"/>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E6287C32-1217-A010-64A5-CB64D0FDD187}"/>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sp>
        <p:nvSpPr>
          <p:cNvPr id="24" name="Rechteck 23">
            <a:extLst>
              <a:ext uri="{FF2B5EF4-FFF2-40B4-BE49-F238E27FC236}">
                <a16:creationId xmlns:a16="http://schemas.microsoft.com/office/drawing/2014/main" id="{9766E2C0-DD53-65D2-05A9-07845D859EA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Box 3">
            <a:extLst>
              <a:ext uri="{FF2B5EF4-FFF2-40B4-BE49-F238E27FC236}">
                <a16:creationId xmlns:a16="http://schemas.microsoft.com/office/drawing/2014/main" id="{98AD7E9E-F1E3-8DDA-59E4-FA4E9D92CBE1}"/>
              </a:ext>
            </a:extLst>
          </p:cNvPr>
          <p:cNvSpPr txBox="1"/>
          <p:nvPr/>
        </p:nvSpPr>
        <p:spPr>
          <a:xfrm>
            <a:off x="356461" y="2062862"/>
            <a:ext cx="1255363" cy="984885"/>
          </a:xfrm>
          <a:prstGeom prst="rect">
            <a:avLst/>
          </a:prstGeom>
          <a:noFill/>
        </p:spPr>
        <p:txBody>
          <a:bodyPr wrap="square" rtlCol="0">
            <a:spAutoFit/>
          </a:bodyPr>
          <a:lstStyle/>
          <a:p>
            <a:r>
              <a:rPr lang="de-DE" sz="2000" b="1" cap="none" spc="0" noProof="0" dirty="0" err="1">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Ki</a:t>
            </a: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 für Lernende</a:t>
            </a:r>
          </a:p>
          <a:p>
            <a:endParaRPr lang="de-DE" noProof="0" dirty="0"/>
          </a:p>
        </p:txBody>
      </p:sp>
      <p:sp>
        <p:nvSpPr>
          <p:cNvPr id="12" name="TextBox 11">
            <a:extLst>
              <a:ext uri="{FF2B5EF4-FFF2-40B4-BE49-F238E27FC236}">
                <a16:creationId xmlns:a16="http://schemas.microsoft.com/office/drawing/2014/main" id="{7BE6C2EF-F137-215A-1661-04E3A022F54F}"/>
              </a:ext>
            </a:extLst>
          </p:cNvPr>
          <p:cNvSpPr txBox="1"/>
          <p:nvPr/>
        </p:nvSpPr>
        <p:spPr>
          <a:xfrm>
            <a:off x="3278967" y="1341269"/>
            <a:ext cx="3536674" cy="369332"/>
          </a:xfrm>
          <a:prstGeom prst="rect">
            <a:avLst/>
          </a:prstGeom>
          <a:noFill/>
        </p:spPr>
        <p:txBody>
          <a:bodyPr wrap="none" rtlCol="0">
            <a:spAutoFit/>
          </a:bodyPr>
          <a:lstStyle/>
          <a:p>
            <a:r>
              <a:rPr lang="de-DE" noProof="0" dirty="0"/>
              <a:t>Wortschatzarbeit – Arbeitsaufträge</a:t>
            </a:r>
          </a:p>
        </p:txBody>
      </p:sp>
      <p:sp>
        <p:nvSpPr>
          <p:cNvPr id="2" name="TextBox 1">
            <a:extLst>
              <a:ext uri="{FF2B5EF4-FFF2-40B4-BE49-F238E27FC236}">
                <a16:creationId xmlns:a16="http://schemas.microsoft.com/office/drawing/2014/main" id="{6BB32B0B-4C3C-3DEB-3363-006A0F09C866}"/>
              </a:ext>
            </a:extLst>
          </p:cNvPr>
          <p:cNvSpPr txBox="1"/>
          <p:nvPr/>
        </p:nvSpPr>
        <p:spPr>
          <a:xfrm>
            <a:off x="2232212" y="2205318"/>
            <a:ext cx="184731" cy="369332"/>
          </a:xfrm>
          <a:prstGeom prst="rect">
            <a:avLst/>
          </a:prstGeom>
          <a:noFill/>
        </p:spPr>
        <p:txBody>
          <a:bodyPr wrap="none" rtlCol="0">
            <a:spAutoFit/>
          </a:bodyPr>
          <a:lstStyle/>
          <a:p>
            <a:endParaRPr lang="de-DE" noProof="0" dirty="0"/>
          </a:p>
        </p:txBody>
      </p:sp>
      <p:graphicFrame>
        <p:nvGraphicFramePr>
          <p:cNvPr id="3" name="Table 2">
            <a:extLst>
              <a:ext uri="{FF2B5EF4-FFF2-40B4-BE49-F238E27FC236}">
                <a16:creationId xmlns:a16="http://schemas.microsoft.com/office/drawing/2014/main" id="{2FB07F01-F353-4751-42C0-90B73D25521F}"/>
              </a:ext>
            </a:extLst>
          </p:cNvPr>
          <p:cNvGraphicFramePr>
            <a:graphicFrameLocks noGrp="1"/>
          </p:cNvGraphicFramePr>
          <p:nvPr>
            <p:extLst>
              <p:ext uri="{D42A27DB-BD31-4B8C-83A1-F6EECF244321}">
                <p14:modId xmlns:p14="http://schemas.microsoft.com/office/powerpoint/2010/main" val="2229119444"/>
              </p:ext>
            </p:extLst>
          </p:nvPr>
        </p:nvGraphicFramePr>
        <p:xfrm>
          <a:off x="1951505" y="1818647"/>
          <a:ext cx="6414785" cy="4225893"/>
        </p:xfrm>
        <a:graphic>
          <a:graphicData uri="http://schemas.openxmlformats.org/drawingml/2006/table">
            <a:tbl>
              <a:tblPr firstRow="1" firstCol="1" bandRow="1">
                <a:tableStyleId>{5C22544A-7EE6-4342-B048-85BDC9FD1C3A}</a:tableStyleId>
              </a:tblPr>
              <a:tblGrid>
                <a:gridCol w="1992763">
                  <a:extLst>
                    <a:ext uri="{9D8B030D-6E8A-4147-A177-3AD203B41FA5}">
                      <a16:colId xmlns:a16="http://schemas.microsoft.com/office/drawing/2014/main" val="172941220"/>
                    </a:ext>
                  </a:extLst>
                </a:gridCol>
                <a:gridCol w="2298230">
                  <a:extLst>
                    <a:ext uri="{9D8B030D-6E8A-4147-A177-3AD203B41FA5}">
                      <a16:colId xmlns:a16="http://schemas.microsoft.com/office/drawing/2014/main" val="1793590587"/>
                    </a:ext>
                  </a:extLst>
                </a:gridCol>
                <a:gridCol w="2123792">
                  <a:extLst>
                    <a:ext uri="{9D8B030D-6E8A-4147-A177-3AD203B41FA5}">
                      <a16:colId xmlns:a16="http://schemas.microsoft.com/office/drawing/2014/main" val="4109681614"/>
                    </a:ext>
                  </a:extLst>
                </a:gridCol>
              </a:tblGrid>
              <a:tr h="296933">
                <a:tc>
                  <a:txBody>
                    <a:bodyPr/>
                    <a:lstStyle/>
                    <a:p>
                      <a:pPr algn="ctr">
                        <a:lnSpc>
                          <a:spcPct val="115000"/>
                        </a:lnSpc>
                        <a:spcAft>
                          <a:spcPts val="800"/>
                        </a:spcAft>
                      </a:pPr>
                      <a:r>
                        <a:rPr lang="de-DE" sz="1000" kern="100" noProof="0" dirty="0">
                          <a:effectLst/>
                        </a:rPr>
                        <a:t>1 Kein KI-Einsatz</a:t>
                      </a:r>
                      <a:endParaRPr lang="de-DE"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26463" marR="26463" marT="0" marB="0"/>
                </a:tc>
                <a:tc>
                  <a:txBody>
                    <a:bodyPr/>
                    <a:lstStyle/>
                    <a:p>
                      <a:pPr algn="ctr">
                        <a:lnSpc>
                          <a:spcPct val="115000"/>
                        </a:lnSpc>
                        <a:spcAft>
                          <a:spcPts val="800"/>
                        </a:spcAft>
                      </a:pPr>
                      <a:r>
                        <a:rPr lang="de-DE" sz="1000" kern="100" noProof="0" dirty="0">
                          <a:effectLst/>
                        </a:rPr>
                        <a:t>2 Punktueller KI-Einsatz</a:t>
                      </a:r>
                      <a:endParaRPr lang="de-DE"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26463" marR="26463" marT="0" marB="0"/>
                </a:tc>
                <a:tc>
                  <a:txBody>
                    <a:bodyPr/>
                    <a:lstStyle/>
                    <a:p>
                      <a:pPr algn="l">
                        <a:lnSpc>
                          <a:spcPct val="115000"/>
                        </a:lnSpc>
                        <a:spcAft>
                          <a:spcPts val="800"/>
                        </a:spcAft>
                      </a:pPr>
                      <a:r>
                        <a:rPr lang="de-DE" sz="1000" kern="100" noProof="0" dirty="0">
                          <a:effectLst/>
                        </a:rPr>
                        <a:t>3 Vollumfänglicher KI-Einsatz</a:t>
                      </a:r>
                      <a:endParaRPr lang="de-DE"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26463" marR="26463" marT="0" marB="0"/>
                </a:tc>
                <a:extLst>
                  <a:ext uri="{0D108BD9-81ED-4DB2-BD59-A6C34878D82A}">
                    <a16:rowId xmlns:a16="http://schemas.microsoft.com/office/drawing/2014/main" val="488426224"/>
                  </a:ext>
                </a:extLst>
              </a:tr>
              <a:tr h="3928960">
                <a:tc>
                  <a:txBody>
                    <a:bodyPr/>
                    <a:lstStyle/>
                    <a:p>
                      <a:pPr algn="ctr">
                        <a:lnSpc>
                          <a:spcPct val="115000"/>
                        </a:lnSpc>
                        <a:spcAft>
                          <a:spcPts val="800"/>
                        </a:spcAft>
                      </a:pPr>
                      <a:r>
                        <a:rPr lang="de-DE" sz="1000" b="0" kern="100" noProof="0" dirty="0">
                          <a:solidFill>
                            <a:schemeClr val="tx1"/>
                          </a:solidFill>
                          <a:effectLst/>
                        </a:rPr>
                        <a:t>(IFK und darüber) </a:t>
                      </a:r>
                    </a:p>
                    <a:p>
                      <a:pPr>
                        <a:lnSpc>
                          <a:spcPct val="115000"/>
                        </a:lnSpc>
                        <a:spcAft>
                          <a:spcPts val="800"/>
                        </a:spcAft>
                      </a:pPr>
                      <a:r>
                        <a:rPr lang="de-DE" sz="930" b="0" kern="100" noProof="0" dirty="0">
                          <a:solidFill>
                            <a:schemeClr val="tx1"/>
                          </a:solidFill>
                          <a:effectLst/>
                        </a:rPr>
                        <a:t>1 Sammelt Wörter zum Thema “…”. Erstellt eine Tabelle/Mindmap/…, in der ihr nach Wortarten unterscheidet, d.h. Nomen, Verben, Adjektive.</a:t>
                      </a:r>
                    </a:p>
                    <a:p>
                      <a:pPr>
                        <a:lnSpc>
                          <a:spcPct val="115000"/>
                        </a:lnSpc>
                        <a:spcAft>
                          <a:spcPts val="800"/>
                        </a:spcAft>
                      </a:pPr>
                      <a:r>
                        <a:rPr lang="de-DE" sz="930" b="0" kern="100" noProof="0" dirty="0">
                          <a:solidFill>
                            <a:schemeClr val="tx1"/>
                          </a:solidFill>
                          <a:effectLst/>
                        </a:rPr>
                        <a:t>Überprüft das Ergebnis, ob es für euch in Ordnung ist, und ändert es, falls nötig.</a:t>
                      </a:r>
                    </a:p>
                    <a:p>
                      <a:pPr>
                        <a:lnSpc>
                          <a:spcPct val="115000"/>
                        </a:lnSpc>
                        <a:spcAft>
                          <a:spcPts val="800"/>
                        </a:spcAft>
                      </a:pPr>
                      <a:r>
                        <a:rPr lang="de-DE" sz="930" b="0" kern="100" noProof="0" dirty="0">
                          <a:solidFill>
                            <a:schemeClr val="tx1"/>
                          </a:solidFill>
                          <a:effectLst/>
                        </a:rPr>
                        <a:t> 2 Erstellt mit den Wörtern der Tabelle zehn Sätze.</a:t>
                      </a:r>
                    </a:p>
                    <a:p>
                      <a:pPr>
                        <a:lnSpc>
                          <a:spcPct val="115000"/>
                        </a:lnSpc>
                        <a:spcAft>
                          <a:spcPts val="800"/>
                        </a:spcAft>
                      </a:pPr>
                      <a:r>
                        <a:rPr lang="de-DE" sz="930" b="0" kern="100" noProof="0" dirty="0">
                          <a:solidFill>
                            <a:schemeClr val="tx1"/>
                          </a:solidFill>
                          <a:effectLst/>
                        </a:rPr>
                        <a:t>Überprüft das Ergebnis, ob es für euch in Ordnung ist, und ändert es, falls nötig.</a:t>
                      </a:r>
                    </a:p>
                    <a:p>
                      <a:pPr>
                        <a:lnSpc>
                          <a:spcPct val="115000"/>
                        </a:lnSpc>
                        <a:spcAft>
                          <a:spcPts val="800"/>
                        </a:spcAft>
                      </a:pPr>
                      <a:r>
                        <a:rPr lang="de-DE" sz="930" b="0" kern="100" noProof="0" dirty="0">
                          <a:solidFill>
                            <a:schemeClr val="tx1"/>
                          </a:solidFill>
                          <a:effectLst/>
                        </a:rPr>
                        <a:t> 3 Erstellt für Mit-</a:t>
                      </a:r>
                      <a:r>
                        <a:rPr lang="de-DE" sz="930" b="0" kern="100" noProof="0" dirty="0" err="1">
                          <a:solidFill>
                            <a:schemeClr val="tx1"/>
                          </a:solidFill>
                          <a:effectLst/>
                        </a:rPr>
                        <a:t>SuS</a:t>
                      </a:r>
                      <a:r>
                        <a:rPr lang="de-DE" sz="930" b="0" kern="100" noProof="0" dirty="0">
                          <a:solidFill>
                            <a:schemeClr val="tx1"/>
                          </a:solidFill>
                          <a:effectLst/>
                        </a:rPr>
                        <a:t> zehn Sätze zum Thema mit Lücken, die von den Mit-</a:t>
                      </a:r>
                      <a:r>
                        <a:rPr lang="de-DE" sz="930" b="0" kern="100" noProof="0" dirty="0" err="1">
                          <a:solidFill>
                            <a:schemeClr val="tx1"/>
                          </a:solidFill>
                          <a:effectLst/>
                        </a:rPr>
                        <a:t>SuS</a:t>
                      </a:r>
                      <a:r>
                        <a:rPr lang="de-DE" sz="930" b="0" kern="100" noProof="0" dirty="0">
                          <a:solidFill>
                            <a:schemeClr val="tx1"/>
                          </a:solidFill>
                          <a:effectLst/>
                        </a:rPr>
                        <a:t> mit den Begriffen der Tabelle gefüllt werden sollen.</a:t>
                      </a:r>
                    </a:p>
                    <a:p>
                      <a:pPr>
                        <a:lnSpc>
                          <a:spcPct val="115000"/>
                        </a:lnSpc>
                        <a:spcAft>
                          <a:spcPts val="800"/>
                        </a:spcAft>
                      </a:pPr>
                      <a:r>
                        <a:rPr lang="de-DE" sz="930" b="0" kern="100" noProof="0" dirty="0">
                          <a:solidFill>
                            <a:schemeClr val="tx1"/>
                          </a:solidFill>
                          <a:effectLst/>
                        </a:rPr>
                        <a:t>Überprüft das Ergebnis, ob es für euch in Ordnung ist, und ändert es, falls nötig.</a:t>
                      </a:r>
                      <a:endParaRPr lang="de-DE" sz="930" b="0" kern="100" noProof="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6463" marR="26463" marT="0" marB="0">
                    <a:solidFill>
                      <a:schemeClr val="accent1">
                        <a:lumMod val="40000"/>
                        <a:lumOff val="60000"/>
                      </a:schemeClr>
                    </a:solidFill>
                  </a:tcPr>
                </a:tc>
                <a:tc>
                  <a:txBody>
                    <a:bodyPr/>
                    <a:lstStyle/>
                    <a:p>
                      <a:pPr algn="ctr">
                        <a:lnSpc>
                          <a:spcPct val="115000"/>
                        </a:lnSpc>
                        <a:spcAft>
                          <a:spcPts val="800"/>
                        </a:spcAft>
                      </a:pPr>
                      <a:r>
                        <a:rPr lang="de-DE" sz="1000" kern="100" noProof="0" dirty="0">
                          <a:effectLst/>
                        </a:rPr>
                        <a:t>(IFK und darüber, </a:t>
                      </a:r>
                      <a:r>
                        <a:rPr lang="de-DE" sz="1000" kern="100" noProof="0" dirty="0" err="1">
                          <a:effectLst/>
                        </a:rPr>
                        <a:t>Kettenpr</a:t>
                      </a:r>
                      <a:r>
                        <a:rPr lang="de-DE" sz="1000" kern="100" noProof="0" dirty="0">
                          <a:effectLst/>
                        </a:rPr>
                        <a:t>.) </a:t>
                      </a:r>
                    </a:p>
                    <a:p>
                      <a:pPr>
                        <a:lnSpc>
                          <a:spcPct val="115000"/>
                        </a:lnSpc>
                        <a:spcAft>
                          <a:spcPts val="800"/>
                        </a:spcAft>
                      </a:pPr>
                      <a:r>
                        <a:rPr lang="de-DE" sz="840" kern="100" noProof="0" dirty="0">
                          <a:effectLst/>
                        </a:rPr>
                        <a:t>1 Gebt der KI den Befehl, dass sie nach Wörtern zum Thema “…” suchen soll und diese als Tabelle mit Spalten für Nomen, Verben und Adjektive ausgibt.</a:t>
                      </a:r>
                    </a:p>
                    <a:p>
                      <a:pPr>
                        <a:lnSpc>
                          <a:spcPct val="115000"/>
                        </a:lnSpc>
                        <a:spcAft>
                          <a:spcPts val="800"/>
                        </a:spcAft>
                      </a:pPr>
                      <a:r>
                        <a:rPr lang="de-DE" sz="840" kern="100" noProof="0" dirty="0">
                          <a:effectLst/>
                        </a:rPr>
                        <a:t>Lasst die </a:t>
                      </a:r>
                      <a:r>
                        <a:rPr lang="de-DE" sz="840" kern="100" noProof="0" dirty="0" err="1">
                          <a:effectLst/>
                        </a:rPr>
                        <a:t>Ki</a:t>
                      </a:r>
                      <a:r>
                        <a:rPr lang="de-DE" sz="840" kern="100" noProof="0" dirty="0">
                          <a:effectLst/>
                        </a:rPr>
                        <a:t> ihre eigenen Ergebnisse überprüfen und bei Bedarf verändern. Überprüft das Ergebnis, ob es für euch in Ordnung ist, und ändert es, falls nötig.</a:t>
                      </a:r>
                    </a:p>
                    <a:p>
                      <a:pPr>
                        <a:lnSpc>
                          <a:spcPct val="115000"/>
                        </a:lnSpc>
                        <a:spcAft>
                          <a:spcPts val="800"/>
                        </a:spcAft>
                      </a:pPr>
                      <a:r>
                        <a:rPr lang="de-DE" sz="840" kern="100" noProof="0" dirty="0">
                          <a:effectLst/>
                        </a:rPr>
                        <a:t> 2 Lasst euch dann von der KI zehn Beispielsätze zum Thema mit diesen Wörtern geben. </a:t>
                      </a:r>
                    </a:p>
                    <a:p>
                      <a:pPr>
                        <a:lnSpc>
                          <a:spcPct val="115000"/>
                        </a:lnSpc>
                        <a:spcAft>
                          <a:spcPts val="800"/>
                        </a:spcAft>
                      </a:pPr>
                      <a:r>
                        <a:rPr lang="de-DE" sz="840" kern="100" noProof="0" dirty="0">
                          <a:effectLst/>
                        </a:rPr>
                        <a:t>Lasst die </a:t>
                      </a:r>
                      <a:r>
                        <a:rPr lang="de-DE" sz="840" kern="100" noProof="0" dirty="0" err="1">
                          <a:effectLst/>
                        </a:rPr>
                        <a:t>Ki</a:t>
                      </a:r>
                      <a:r>
                        <a:rPr lang="de-DE" sz="840" kern="100" noProof="0" dirty="0">
                          <a:effectLst/>
                        </a:rPr>
                        <a:t> ihre eigenen Ergebnisse überprüfen und bei Bedarf verändern. Überprüft das Ergebnis, ob es für euch in Ordnung ist, und ändert es , falls nötig.</a:t>
                      </a:r>
                    </a:p>
                    <a:p>
                      <a:pPr>
                        <a:lnSpc>
                          <a:spcPct val="115000"/>
                        </a:lnSpc>
                        <a:spcAft>
                          <a:spcPts val="800"/>
                        </a:spcAft>
                      </a:pPr>
                      <a:r>
                        <a:rPr lang="de-DE" sz="840" kern="100" noProof="0" dirty="0">
                          <a:effectLst/>
                        </a:rPr>
                        <a:t> 3 Gebt der KI den Befehl, dass sie zehn Sätze zum Thema auf Basis der Tabelle mit Lücken erstellen soll, die von den Mit-</a:t>
                      </a:r>
                      <a:r>
                        <a:rPr lang="de-DE" sz="840" kern="100" noProof="0" dirty="0" err="1">
                          <a:effectLst/>
                        </a:rPr>
                        <a:t>SuS</a:t>
                      </a:r>
                      <a:r>
                        <a:rPr lang="de-DE" sz="840" kern="100" noProof="0" dirty="0">
                          <a:effectLst/>
                        </a:rPr>
                        <a:t> mit den Begriffen der Tabelle gefüllt werden sollen. </a:t>
                      </a:r>
                    </a:p>
                    <a:p>
                      <a:pPr>
                        <a:lnSpc>
                          <a:spcPct val="115000"/>
                        </a:lnSpc>
                        <a:spcAft>
                          <a:spcPts val="800"/>
                        </a:spcAft>
                      </a:pPr>
                      <a:r>
                        <a:rPr lang="de-DE" sz="840" kern="100" noProof="0" dirty="0">
                          <a:effectLst/>
                        </a:rPr>
                        <a:t>Lasst die </a:t>
                      </a:r>
                      <a:r>
                        <a:rPr lang="de-DE" sz="840" kern="100" noProof="0" dirty="0" err="1">
                          <a:effectLst/>
                        </a:rPr>
                        <a:t>Ki</a:t>
                      </a:r>
                      <a:r>
                        <a:rPr lang="de-DE" sz="840" kern="100" noProof="0" dirty="0">
                          <a:effectLst/>
                        </a:rPr>
                        <a:t> ihre eigenen Ergebnisse überprüfen und bei Bedarf verändern. Überprüft das Ergebnis, ob es für euch in Ordnung ist, und ändert es, falls nötig.</a:t>
                      </a:r>
                      <a:endParaRPr lang="de-DE" sz="84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26463" marR="26463" marT="0" marB="0"/>
                </a:tc>
                <a:tc>
                  <a:txBody>
                    <a:bodyPr/>
                    <a:lstStyle/>
                    <a:p>
                      <a:pPr algn="ctr">
                        <a:lnSpc>
                          <a:spcPct val="115000"/>
                        </a:lnSpc>
                        <a:spcAft>
                          <a:spcPts val="800"/>
                        </a:spcAft>
                      </a:pPr>
                      <a:r>
                        <a:rPr lang="de-DE" sz="1000" kern="100" noProof="0" dirty="0">
                          <a:effectLst/>
                        </a:rPr>
                        <a:t>(IFK und darüber, </a:t>
                      </a:r>
                      <a:r>
                        <a:rPr lang="de-DE" sz="1000" kern="100" noProof="0" dirty="0" err="1">
                          <a:effectLst/>
                        </a:rPr>
                        <a:t>Monsterpr</a:t>
                      </a:r>
                      <a:r>
                        <a:rPr lang="de-DE" sz="1000" kern="100" noProof="0" dirty="0">
                          <a:effectLst/>
                        </a:rPr>
                        <a:t>.-Anfänge) </a:t>
                      </a:r>
                    </a:p>
                    <a:p>
                      <a:pPr>
                        <a:lnSpc>
                          <a:spcPct val="115000"/>
                        </a:lnSpc>
                        <a:spcAft>
                          <a:spcPts val="800"/>
                        </a:spcAft>
                      </a:pPr>
                      <a:r>
                        <a:rPr lang="de-DE" sz="1100" kern="100" noProof="0" dirty="0">
                          <a:effectLst/>
                        </a:rPr>
                        <a:t>(1) Lasst euch von der KI zum Thema “…” eine Tabelle mit Spalten für Nomen, Verben und Adjektive erstellen, wofür die KI </a:t>
                      </a:r>
                    </a:p>
                    <a:p>
                      <a:pPr>
                        <a:lnSpc>
                          <a:spcPct val="115000"/>
                        </a:lnSpc>
                        <a:spcAft>
                          <a:spcPts val="800"/>
                        </a:spcAft>
                      </a:pPr>
                      <a:r>
                        <a:rPr lang="de-DE" sz="1100" kern="100" noProof="0" dirty="0">
                          <a:effectLst/>
                        </a:rPr>
                        <a:t> (2) anschließend zehn Beispielsätze zum Thema mit diesen Wörtern erstellen soll,</a:t>
                      </a:r>
                    </a:p>
                    <a:p>
                      <a:pPr>
                        <a:lnSpc>
                          <a:spcPct val="115000"/>
                        </a:lnSpc>
                        <a:spcAft>
                          <a:spcPts val="800"/>
                        </a:spcAft>
                      </a:pPr>
                      <a:r>
                        <a:rPr lang="de-DE" sz="1100" kern="100" noProof="0" dirty="0">
                          <a:effectLst/>
                        </a:rPr>
                        <a:t> (3) denen 10 Sätze mit Lücken zum Thema auf Basis der Tabelle folgen sollen.</a:t>
                      </a:r>
                    </a:p>
                    <a:p>
                      <a:pPr>
                        <a:lnSpc>
                          <a:spcPct val="115000"/>
                        </a:lnSpc>
                        <a:spcAft>
                          <a:spcPts val="800"/>
                        </a:spcAft>
                      </a:pPr>
                      <a:r>
                        <a:rPr lang="de-DE" sz="1100" kern="100" noProof="0" dirty="0">
                          <a:effectLst/>
                        </a:rPr>
                        <a:t>Lasst die KI ihre eigenen Ergebnisse überprüfen und bei Bedarf verändern.  Überprüft das Ergebnis, ob es für euch in Ordnung ist, und ändert es, falls nötig.</a:t>
                      </a:r>
                      <a:endParaRPr lang="de-DE"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26463" marR="26463" marT="0" marB="0"/>
                </a:tc>
                <a:extLst>
                  <a:ext uri="{0D108BD9-81ED-4DB2-BD59-A6C34878D82A}">
                    <a16:rowId xmlns:a16="http://schemas.microsoft.com/office/drawing/2014/main" val="360003247"/>
                  </a:ext>
                </a:extLst>
              </a:tr>
            </a:tbl>
          </a:graphicData>
        </a:graphic>
      </p:graphicFrame>
    </p:spTree>
    <p:extLst>
      <p:ext uri="{BB962C8B-B14F-4D97-AF65-F5344CB8AC3E}">
        <p14:creationId xmlns:p14="http://schemas.microsoft.com/office/powerpoint/2010/main" val="1772064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1B2D7-BE68-463E-267B-9B1614A3F91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AE9522E-D925-B6A5-2BE7-C66684A5B93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B05BFB9-5BA0-B4D1-BD7E-1AEBC861939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42CED24-2655-9E25-AC09-F5C48FDCF83B}"/>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A1C50D41-319E-E171-1D45-D4DC72AA6BFF}"/>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pic>
        <p:nvPicPr>
          <p:cNvPr id="3" name="Grafik 2">
            <a:extLst>
              <a:ext uri="{FF2B5EF4-FFF2-40B4-BE49-F238E27FC236}">
                <a16:creationId xmlns:a16="http://schemas.microsoft.com/office/drawing/2014/main" id="{8222BE9B-F4CE-907F-3BB1-DE2DE555D438}"/>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5CD749B2-0946-6A25-FE21-6A4CDC39EF82}"/>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49AECD17-5A41-5E0E-CE71-12945048E721}"/>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0A8FCA82-B4B4-6FD0-FF8A-8CA701FA7487}"/>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8001B2D5-4004-4045-548A-CBCA43E6557D}"/>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3D879143-A1B3-8015-D563-DA3AAB95D1B5}"/>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29884025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83CD1E-9E2E-3091-9AA3-2661592B9A3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1D22D43-FFEE-B2FB-C5CE-556E4CA96EB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2A3B8D7-7FBD-9CB7-0886-4AE40A0DAC3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561F2C-A004-4EDC-5836-8F01394A3A6A}"/>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D5A314B5-47D2-5DD8-2564-181ECE50163E}"/>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 bereitstellen</a:t>
            </a:r>
          </a:p>
        </p:txBody>
      </p:sp>
      <p:sp>
        <p:nvSpPr>
          <p:cNvPr id="12" name="Rechteck 11">
            <a:extLst>
              <a:ext uri="{FF2B5EF4-FFF2-40B4-BE49-F238E27FC236}">
                <a16:creationId xmlns:a16="http://schemas.microsoft.com/office/drawing/2014/main" id="{2B8B94B5-0CFA-C6DA-C287-607D7E9B0E22}"/>
              </a:ext>
            </a:extLst>
          </p:cNvPr>
          <p:cNvSpPr/>
          <p:nvPr/>
        </p:nvSpPr>
        <p:spPr>
          <a:xfrm>
            <a:off x="1107281" y="1165666"/>
            <a:ext cx="2445028" cy="707886"/>
          </a:xfrm>
          <a:prstGeom prst="rect">
            <a:avLst/>
          </a:prstGeom>
          <a:noFill/>
        </p:spPr>
        <p:txBody>
          <a:bodyPr wrap="none" lIns="91440" tIns="45720" rIns="91440" bIns="45720">
            <a:spAutoFit/>
          </a:bodyPr>
          <a:lstStyle/>
          <a:p>
            <a:pPr algn="ctr"/>
            <a:r>
              <a:rPr lang="de-DE"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Diskussion</a:t>
            </a:r>
            <a:endParaRPr lang="de-DE"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4" name="Freihandform: Form 13">
            <a:extLst>
              <a:ext uri="{FF2B5EF4-FFF2-40B4-BE49-F238E27FC236}">
                <a16:creationId xmlns:a16="http://schemas.microsoft.com/office/drawing/2014/main" id="{85E55B73-5D6B-D0D5-3497-B683869F2BE7}"/>
              </a:ext>
            </a:extLst>
          </p:cNvPr>
          <p:cNvSpPr/>
          <p:nvPr/>
        </p:nvSpPr>
        <p:spPr>
          <a:xfrm>
            <a:off x="2161473" y="2899085"/>
            <a:ext cx="1371600" cy="2743200"/>
          </a:xfrm>
          <a:custGeom>
            <a:avLst/>
            <a:gdLst>
              <a:gd name="connsiteX0" fmla="*/ 15 w 1371600"/>
              <a:gd name="connsiteY0" fmla="*/ 2743311 h 2743200"/>
              <a:gd name="connsiteX1" fmla="*/ 15 w 1371600"/>
              <a:gd name="connsiteY1" fmla="*/ 2057511 h 2743200"/>
              <a:gd name="connsiteX2" fmla="*/ 685815 w 1371600"/>
              <a:gd name="connsiteY2" fmla="*/ 2057511 h 2743200"/>
              <a:gd name="connsiteX3" fmla="*/ 685815 w 1371600"/>
              <a:gd name="connsiteY3" fmla="*/ 2743311 h 2743200"/>
              <a:gd name="connsiteX4" fmla="*/ 15 w 1371600"/>
              <a:gd name="connsiteY4" fmla="*/ 2743311 h 2743200"/>
              <a:gd name="connsiteX5" fmla="*/ 228615 w 1371600"/>
              <a:gd name="connsiteY5" fmla="*/ 1828911 h 2743200"/>
              <a:gd name="connsiteX6" fmla="*/ 15 w 1371600"/>
              <a:gd name="connsiteY6" fmla="*/ 2057511 h 2743200"/>
              <a:gd name="connsiteX7" fmla="*/ 685815 w 1371600"/>
              <a:gd name="connsiteY7" fmla="*/ 2057511 h 2743200"/>
              <a:gd name="connsiteX8" fmla="*/ 914415 w 1371600"/>
              <a:gd name="connsiteY8" fmla="*/ 1828911 h 2743200"/>
              <a:gd name="connsiteX9" fmla="*/ 228615 w 1371600"/>
              <a:gd name="connsiteY9" fmla="*/ 1828911 h 2743200"/>
              <a:gd name="connsiteX10" fmla="*/ 228615 w 1371600"/>
              <a:gd name="connsiteY10" fmla="*/ 1828911 h 2743200"/>
              <a:gd name="connsiteX11" fmla="*/ 228615 w 1371600"/>
              <a:gd name="connsiteY11" fmla="*/ 1143111 h 2743200"/>
              <a:gd name="connsiteX12" fmla="*/ 914415 w 1371600"/>
              <a:gd name="connsiteY12" fmla="*/ 1143111 h 2743200"/>
              <a:gd name="connsiteX13" fmla="*/ 914415 w 1371600"/>
              <a:gd name="connsiteY13" fmla="*/ 1828911 h 2743200"/>
              <a:gd name="connsiteX14" fmla="*/ 228615 w 1371600"/>
              <a:gd name="connsiteY14" fmla="*/ 1828911 h 2743200"/>
              <a:gd name="connsiteX15" fmla="*/ 457215 w 1371600"/>
              <a:gd name="connsiteY15" fmla="*/ 914511 h 2743200"/>
              <a:gd name="connsiteX16" fmla="*/ 228615 w 1371600"/>
              <a:gd name="connsiteY16" fmla="*/ 1143111 h 2743200"/>
              <a:gd name="connsiteX17" fmla="*/ 914415 w 1371600"/>
              <a:gd name="connsiteY17" fmla="*/ 1143111 h 2743200"/>
              <a:gd name="connsiteX18" fmla="*/ 1143015 w 1371600"/>
              <a:gd name="connsiteY18" fmla="*/ 914511 h 2743200"/>
              <a:gd name="connsiteX19" fmla="*/ 457215 w 1371600"/>
              <a:gd name="connsiteY19" fmla="*/ 914511 h 2743200"/>
              <a:gd name="connsiteX20" fmla="*/ 457215 w 1371600"/>
              <a:gd name="connsiteY20" fmla="*/ 914511 h 2743200"/>
              <a:gd name="connsiteX21" fmla="*/ 457215 w 1371600"/>
              <a:gd name="connsiteY21" fmla="*/ 228711 h 2743200"/>
              <a:gd name="connsiteX22" fmla="*/ 1143015 w 1371600"/>
              <a:gd name="connsiteY22" fmla="*/ 228711 h 2743200"/>
              <a:gd name="connsiteX23" fmla="*/ 1143015 w 1371600"/>
              <a:gd name="connsiteY23" fmla="*/ 914511 h 2743200"/>
              <a:gd name="connsiteX24" fmla="*/ 457215 w 1371600"/>
              <a:gd name="connsiteY24" fmla="*/ 914511 h 2743200"/>
              <a:gd name="connsiteX25" fmla="*/ 685815 w 1371600"/>
              <a:gd name="connsiteY25" fmla="*/ 111 h 2743200"/>
              <a:gd name="connsiteX26" fmla="*/ 457215 w 1371600"/>
              <a:gd name="connsiteY26" fmla="*/ 228711 h 2743200"/>
              <a:gd name="connsiteX27" fmla="*/ 1143015 w 1371600"/>
              <a:gd name="connsiteY27" fmla="*/ 228711 h 2743200"/>
              <a:gd name="connsiteX28" fmla="*/ 1371615 w 1371600"/>
              <a:gd name="connsiteY28" fmla="*/ 111 h 2743200"/>
              <a:gd name="connsiteX29" fmla="*/ 685815 w 1371600"/>
              <a:gd name="connsiteY29" fmla="*/ 11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1600" h="2743200">
                <a:moveTo>
                  <a:pt x="15" y="2743311"/>
                </a:moveTo>
                <a:lnTo>
                  <a:pt x="15" y="2057511"/>
                </a:lnTo>
                <a:lnTo>
                  <a:pt x="685815" y="2057511"/>
                </a:lnTo>
                <a:lnTo>
                  <a:pt x="685815" y="2743311"/>
                </a:lnTo>
                <a:lnTo>
                  <a:pt x="15" y="2743311"/>
                </a:lnTo>
                <a:close/>
                <a:moveTo>
                  <a:pt x="228615" y="1828911"/>
                </a:moveTo>
                <a:lnTo>
                  <a:pt x="15" y="2057511"/>
                </a:lnTo>
                <a:lnTo>
                  <a:pt x="685815" y="2057511"/>
                </a:lnTo>
                <a:lnTo>
                  <a:pt x="914415" y="1828911"/>
                </a:lnTo>
                <a:lnTo>
                  <a:pt x="228615" y="1828911"/>
                </a:lnTo>
                <a:close/>
                <a:moveTo>
                  <a:pt x="228615" y="1828911"/>
                </a:moveTo>
                <a:lnTo>
                  <a:pt x="228615" y="1143111"/>
                </a:lnTo>
                <a:lnTo>
                  <a:pt x="914415" y="1143111"/>
                </a:lnTo>
                <a:lnTo>
                  <a:pt x="914415" y="1828911"/>
                </a:lnTo>
                <a:lnTo>
                  <a:pt x="228615" y="1828911"/>
                </a:lnTo>
                <a:close/>
                <a:moveTo>
                  <a:pt x="457215" y="914511"/>
                </a:moveTo>
                <a:lnTo>
                  <a:pt x="228615" y="1143111"/>
                </a:lnTo>
                <a:lnTo>
                  <a:pt x="914415" y="1143111"/>
                </a:lnTo>
                <a:lnTo>
                  <a:pt x="1143015" y="914511"/>
                </a:lnTo>
                <a:lnTo>
                  <a:pt x="457215" y="914511"/>
                </a:lnTo>
                <a:close/>
                <a:moveTo>
                  <a:pt x="457215" y="914511"/>
                </a:moveTo>
                <a:lnTo>
                  <a:pt x="457215" y="228711"/>
                </a:lnTo>
                <a:lnTo>
                  <a:pt x="1143015" y="228711"/>
                </a:lnTo>
                <a:lnTo>
                  <a:pt x="1143015" y="914511"/>
                </a:lnTo>
                <a:lnTo>
                  <a:pt x="457215" y="914511"/>
                </a:lnTo>
                <a:close/>
                <a:moveTo>
                  <a:pt x="685815" y="111"/>
                </a:moveTo>
                <a:lnTo>
                  <a:pt x="457215" y="228711"/>
                </a:lnTo>
                <a:lnTo>
                  <a:pt x="1143015" y="228711"/>
                </a:lnTo>
                <a:lnTo>
                  <a:pt x="1371615" y="111"/>
                </a:lnTo>
                <a:lnTo>
                  <a:pt x="685815" y="111"/>
                </a:lnTo>
                <a:close/>
              </a:path>
            </a:pathLst>
          </a:custGeom>
          <a:solidFill>
            <a:schemeClr val="bg1">
              <a:lumMod val="95000"/>
            </a:schemeClr>
          </a:solidFill>
          <a:ln w="9525" cap="rnd">
            <a:noFill/>
            <a:prstDash val="solid"/>
            <a:round/>
          </a:ln>
        </p:spPr>
        <p:txBody>
          <a:bodyPr rtlCol="0" anchor="ctr"/>
          <a:lstStyle/>
          <a:p>
            <a:endParaRPr lang="de-DE"/>
          </a:p>
        </p:txBody>
      </p:sp>
      <p:sp>
        <p:nvSpPr>
          <p:cNvPr id="15" name="Freihandform: Form 14">
            <a:extLst>
              <a:ext uri="{FF2B5EF4-FFF2-40B4-BE49-F238E27FC236}">
                <a16:creationId xmlns:a16="http://schemas.microsoft.com/office/drawing/2014/main" id="{F1287356-9230-7F95-2A65-DE494A621D93}"/>
              </a:ext>
            </a:extLst>
          </p:cNvPr>
          <p:cNvSpPr/>
          <p:nvPr/>
        </p:nvSpPr>
        <p:spPr>
          <a:xfrm>
            <a:off x="5018973" y="2899085"/>
            <a:ext cx="1371600" cy="2743200"/>
          </a:xfrm>
          <a:custGeom>
            <a:avLst/>
            <a:gdLst>
              <a:gd name="connsiteX0" fmla="*/ 1371915 w 1371600"/>
              <a:gd name="connsiteY0" fmla="*/ 2057511 h 2743200"/>
              <a:gd name="connsiteX1" fmla="*/ 1371915 w 1371600"/>
              <a:gd name="connsiteY1" fmla="*/ 2743311 h 2743200"/>
              <a:gd name="connsiteX2" fmla="*/ 686115 w 1371600"/>
              <a:gd name="connsiteY2" fmla="*/ 2743311 h 2743200"/>
              <a:gd name="connsiteX3" fmla="*/ 686115 w 1371600"/>
              <a:gd name="connsiteY3" fmla="*/ 2057511 h 2743200"/>
              <a:gd name="connsiteX4" fmla="*/ 1371915 w 1371600"/>
              <a:gd name="connsiteY4" fmla="*/ 2057511 h 2743200"/>
              <a:gd name="connsiteX5" fmla="*/ 1371915 w 1371600"/>
              <a:gd name="connsiteY5" fmla="*/ 2057511 h 2743200"/>
              <a:gd name="connsiteX6" fmla="*/ 1143315 w 1371600"/>
              <a:gd name="connsiteY6" fmla="*/ 1828911 h 2743200"/>
              <a:gd name="connsiteX7" fmla="*/ 457515 w 1371600"/>
              <a:gd name="connsiteY7" fmla="*/ 1828911 h 2743200"/>
              <a:gd name="connsiteX8" fmla="*/ 686115 w 1371600"/>
              <a:gd name="connsiteY8" fmla="*/ 2057511 h 2743200"/>
              <a:gd name="connsiteX9" fmla="*/ 1371915 w 1371600"/>
              <a:gd name="connsiteY9" fmla="*/ 2057511 h 2743200"/>
              <a:gd name="connsiteX10" fmla="*/ 1143315 w 1371600"/>
              <a:gd name="connsiteY10" fmla="*/ 1143111 h 2743200"/>
              <a:gd name="connsiteX11" fmla="*/ 1143315 w 1371600"/>
              <a:gd name="connsiteY11" fmla="*/ 1828911 h 2743200"/>
              <a:gd name="connsiteX12" fmla="*/ 457515 w 1371600"/>
              <a:gd name="connsiteY12" fmla="*/ 1828911 h 2743200"/>
              <a:gd name="connsiteX13" fmla="*/ 457515 w 1371600"/>
              <a:gd name="connsiteY13" fmla="*/ 1143111 h 2743200"/>
              <a:gd name="connsiteX14" fmla="*/ 1143315 w 1371600"/>
              <a:gd name="connsiteY14" fmla="*/ 1143111 h 2743200"/>
              <a:gd name="connsiteX15" fmla="*/ 1143315 w 1371600"/>
              <a:gd name="connsiteY15" fmla="*/ 1143111 h 2743200"/>
              <a:gd name="connsiteX16" fmla="*/ 914715 w 1371600"/>
              <a:gd name="connsiteY16" fmla="*/ 914511 h 2743200"/>
              <a:gd name="connsiteX17" fmla="*/ 228915 w 1371600"/>
              <a:gd name="connsiteY17" fmla="*/ 914511 h 2743200"/>
              <a:gd name="connsiteX18" fmla="*/ 457515 w 1371600"/>
              <a:gd name="connsiteY18" fmla="*/ 1143111 h 2743200"/>
              <a:gd name="connsiteX19" fmla="*/ 1143315 w 1371600"/>
              <a:gd name="connsiteY19" fmla="*/ 1143111 h 2743200"/>
              <a:gd name="connsiteX20" fmla="*/ 914715 w 1371600"/>
              <a:gd name="connsiteY20" fmla="*/ 228711 h 2743200"/>
              <a:gd name="connsiteX21" fmla="*/ 914715 w 1371600"/>
              <a:gd name="connsiteY21" fmla="*/ 914511 h 2743200"/>
              <a:gd name="connsiteX22" fmla="*/ 228915 w 1371600"/>
              <a:gd name="connsiteY22" fmla="*/ 914511 h 2743200"/>
              <a:gd name="connsiteX23" fmla="*/ 228915 w 1371600"/>
              <a:gd name="connsiteY23" fmla="*/ 228711 h 2743200"/>
              <a:gd name="connsiteX24" fmla="*/ 914715 w 1371600"/>
              <a:gd name="connsiteY24" fmla="*/ 228711 h 2743200"/>
              <a:gd name="connsiteX25" fmla="*/ 914715 w 1371600"/>
              <a:gd name="connsiteY25" fmla="*/ 228711 h 2743200"/>
              <a:gd name="connsiteX26" fmla="*/ 686115 w 1371600"/>
              <a:gd name="connsiteY26" fmla="*/ 111 h 2743200"/>
              <a:gd name="connsiteX27" fmla="*/ 315 w 1371600"/>
              <a:gd name="connsiteY27" fmla="*/ 111 h 2743200"/>
              <a:gd name="connsiteX28" fmla="*/ 228915 w 1371600"/>
              <a:gd name="connsiteY28" fmla="*/ 228711 h 2743200"/>
              <a:gd name="connsiteX29" fmla="*/ 914715 w 1371600"/>
              <a:gd name="connsiteY29" fmla="*/ 22871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1600" h="2743200">
                <a:moveTo>
                  <a:pt x="1371915" y="2057511"/>
                </a:moveTo>
                <a:lnTo>
                  <a:pt x="1371915" y="2743311"/>
                </a:lnTo>
                <a:lnTo>
                  <a:pt x="686115" y="2743311"/>
                </a:lnTo>
                <a:lnTo>
                  <a:pt x="686115" y="2057511"/>
                </a:lnTo>
                <a:lnTo>
                  <a:pt x="1371915" y="2057511"/>
                </a:lnTo>
                <a:close/>
                <a:moveTo>
                  <a:pt x="1371915" y="2057511"/>
                </a:moveTo>
                <a:lnTo>
                  <a:pt x="1143315" y="1828911"/>
                </a:lnTo>
                <a:lnTo>
                  <a:pt x="457515" y="1828911"/>
                </a:lnTo>
                <a:lnTo>
                  <a:pt x="686115" y="2057511"/>
                </a:lnTo>
                <a:lnTo>
                  <a:pt x="1371915" y="2057511"/>
                </a:lnTo>
                <a:close/>
                <a:moveTo>
                  <a:pt x="1143315" y="1143111"/>
                </a:moveTo>
                <a:lnTo>
                  <a:pt x="1143315" y="1828911"/>
                </a:lnTo>
                <a:lnTo>
                  <a:pt x="457515" y="1828911"/>
                </a:lnTo>
                <a:lnTo>
                  <a:pt x="457515" y="1143111"/>
                </a:lnTo>
                <a:lnTo>
                  <a:pt x="1143315" y="1143111"/>
                </a:lnTo>
                <a:close/>
                <a:moveTo>
                  <a:pt x="1143315" y="1143111"/>
                </a:moveTo>
                <a:lnTo>
                  <a:pt x="914715" y="914511"/>
                </a:lnTo>
                <a:lnTo>
                  <a:pt x="228915" y="914511"/>
                </a:lnTo>
                <a:lnTo>
                  <a:pt x="457515" y="1143111"/>
                </a:lnTo>
                <a:lnTo>
                  <a:pt x="1143315" y="1143111"/>
                </a:lnTo>
                <a:close/>
                <a:moveTo>
                  <a:pt x="914715" y="228711"/>
                </a:moveTo>
                <a:lnTo>
                  <a:pt x="914715" y="914511"/>
                </a:lnTo>
                <a:lnTo>
                  <a:pt x="228915" y="914511"/>
                </a:lnTo>
                <a:lnTo>
                  <a:pt x="228915" y="228711"/>
                </a:lnTo>
                <a:lnTo>
                  <a:pt x="914715" y="228711"/>
                </a:lnTo>
                <a:close/>
                <a:moveTo>
                  <a:pt x="914715" y="228711"/>
                </a:moveTo>
                <a:lnTo>
                  <a:pt x="686115" y="111"/>
                </a:lnTo>
                <a:lnTo>
                  <a:pt x="315" y="111"/>
                </a:lnTo>
                <a:lnTo>
                  <a:pt x="228915" y="228711"/>
                </a:lnTo>
                <a:lnTo>
                  <a:pt x="914715" y="228711"/>
                </a:lnTo>
                <a:close/>
              </a:path>
            </a:pathLst>
          </a:custGeom>
          <a:solidFill>
            <a:schemeClr val="bg1">
              <a:lumMod val="95000"/>
            </a:schemeClr>
          </a:solidFill>
          <a:ln w="9525" cap="rnd">
            <a:noFill/>
            <a:prstDash val="solid"/>
            <a:round/>
          </a:ln>
        </p:spPr>
        <p:txBody>
          <a:bodyPr rtlCol="0" anchor="ctr"/>
          <a:lstStyle/>
          <a:p>
            <a:endParaRPr lang="de-DE"/>
          </a:p>
        </p:txBody>
      </p:sp>
      <p:sp>
        <p:nvSpPr>
          <p:cNvPr id="16" name="Freihandform: Form 15">
            <a:extLst>
              <a:ext uri="{FF2B5EF4-FFF2-40B4-BE49-F238E27FC236}">
                <a16:creationId xmlns:a16="http://schemas.microsoft.com/office/drawing/2014/main" id="{3C1557AD-43A0-14BA-5589-95503D502CA6}"/>
              </a:ext>
            </a:extLst>
          </p:cNvPr>
          <p:cNvSpPr/>
          <p:nvPr/>
        </p:nvSpPr>
        <p:spPr>
          <a:xfrm>
            <a:off x="2847273" y="4727885"/>
            <a:ext cx="2857500" cy="914400"/>
          </a:xfrm>
          <a:custGeom>
            <a:avLst/>
            <a:gdLst>
              <a:gd name="connsiteX0" fmla="*/ 87 w 2857500"/>
              <a:gd name="connsiteY0" fmla="*/ 228903 h 914400"/>
              <a:gd name="connsiteX1" fmla="*/ 87 w 2857500"/>
              <a:gd name="connsiteY1" fmla="*/ 914703 h 914400"/>
              <a:gd name="connsiteX2" fmla="*/ 2857587 w 2857500"/>
              <a:gd name="connsiteY2" fmla="*/ 914703 h 914400"/>
              <a:gd name="connsiteX3" fmla="*/ 2857587 w 2857500"/>
              <a:gd name="connsiteY3" fmla="*/ 228903 h 914400"/>
              <a:gd name="connsiteX4" fmla="*/ 87 w 2857500"/>
              <a:gd name="connsiteY4" fmla="*/ 228903 h 914400"/>
              <a:gd name="connsiteX5" fmla="*/ 2628987 w 2857500"/>
              <a:gd name="connsiteY5" fmla="*/ 303 h 914400"/>
              <a:gd name="connsiteX6" fmla="*/ 2857587 w 2857500"/>
              <a:gd name="connsiteY6" fmla="*/ 228903 h 914400"/>
              <a:gd name="connsiteX7" fmla="*/ 87 w 2857500"/>
              <a:gd name="connsiteY7" fmla="*/ 228903 h 914400"/>
              <a:gd name="connsiteX8" fmla="*/ 228687 w 2857500"/>
              <a:gd name="connsiteY8" fmla="*/ 303 h 914400"/>
              <a:gd name="connsiteX9" fmla="*/ 2628987 w 2857500"/>
              <a:gd name="connsiteY9" fmla="*/ 3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0" h="914400">
                <a:moveTo>
                  <a:pt x="87" y="228903"/>
                </a:moveTo>
                <a:lnTo>
                  <a:pt x="87" y="914703"/>
                </a:lnTo>
                <a:lnTo>
                  <a:pt x="2857587" y="914703"/>
                </a:lnTo>
                <a:lnTo>
                  <a:pt x="2857587" y="228903"/>
                </a:lnTo>
                <a:lnTo>
                  <a:pt x="87" y="228903"/>
                </a:lnTo>
                <a:close/>
                <a:moveTo>
                  <a:pt x="2628987" y="303"/>
                </a:moveTo>
                <a:lnTo>
                  <a:pt x="2857587" y="228903"/>
                </a:lnTo>
                <a:lnTo>
                  <a:pt x="87" y="228903"/>
                </a:lnTo>
                <a:lnTo>
                  <a:pt x="228687" y="303"/>
                </a:lnTo>
                <a:lnTo>
                  <a:pt x="2628987" y="303"/>
                </a:lnTo>
                <a:close/>
              </a:path>
            </a:pathLst>
          </a:custGeom>
          <a:solidFill>
            <a:schemeClr val="accent5">
              <a:lumMod val="75000"/>
            </a:schemeClr>
          </a:solidFill>
          <a:ln w="9525" cap="rnd">
            <a:noFill/>
            <a:prstDash val="solid"/>
            <a:round/>
          </a:ln>
        </p:spPr>
        <p:txBody>
          <a:bodyPr rtlCol="0" anchor="ctr"/>
          <a:lstStyle/>
          <a:p>
            <a:endParaRPr lang="de-DE"/>
          </a:p>
        </p:txBody>
      </p:sp>
      <p:sp>
        <p:nvSpPr>
          <p:cNvPr id="17" name="Freihandform: Form 16">
            <a:extLst>
              <a:ext uri="{FF2B5EF4-FFF2-40B4-BE49-F238E27FC236}">
                <a16:creationId xmlns:a16="http://schemas.microsoft.com/office/drawing/2014/main" id="{5BF258D4-F1A3-7368-38F3-DD59E20A97BE}"/>
              </a:ext>
            </a:extLst>
          </p:cNvPr>
          <p:cNvSpPr/>
          <p:nvPr/>
        </p:nvSpPr>
        <p:spPr>
          <a:xfrm>
            <a:off x="3075873" y="3813485"/>
            <a:ext cx="2400300" cy="914400"/>
          </a:xfrm>
          <a:custGeom>
            <a:avLst/>
            <a:gdLst>
              <a:gd name="connsiteX0" fmla="*/ 111 w 2400300"/>
              <a:gd name="connsiteY0" fmla="*/ 914607 h 914400"/>
              <a:gd name="connsiteX1" fmla="*/ 111 w 2400300"/>
              <a:gd name="connsiteY1" fmla="*/ 228807 h 914400"/>
              <a:gd name="connsiteX2" fmla="*/ 2400411 w 2400300"/>
              <a:gd name="connsiteY2" fmla="*/ 228807 h 914400"/>
              <a:gd name="connsiteX3" fmla="*/ 2400411 w 2400300"/>
              <a:gd name="connsiteY3" fmla="*/ 914607 h 914400"/>
              <a:gd name="connsiteX4" fmla="*/ 111 w 2400300"/>
              <a:gd name="connsiteY4" fmla="*/ 914607 h 914400"/>
              <a:gd name="connsiteX5" fmla="*/ 2171811 w 2400300"/>
              <a:gd name="connsiteY5" fmla="*/ 207 h 914400"/>
              <a:gd name="connsiteX6" fmla="*/ 2400411 w 2400300"/>
              <a:gd name="connsiteY6" fmla="*/ 228807 h 914400"/>
              <a:gd name="connsiteX7" fmla="*/ 111 w 2400300"/>
              <a:gd name="connsiteY7" fmla="*/ 228807 h 914400"/>
              <a:gd name="connsiteX8" fmla="*/ 228711 w 2400300"/>
              <a:gd name="connsiteY8" fmla="*/ 207 h 914400"/>
              <a:gd name="connsiteX9" fmla="*/ 2171811 w 2400300"/>
              <a:gd name="connsiteY9" fmla="*/ 20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914400">
                <a:moveTo>
                  <a:pt x="111" y="914607"/>
                </a:moveTo>
                <a:lnTo>
                  <a:pt x="111" y="228807"/>
                </a:lnTo>
                <a:lnTo>
                  <a:pt x="2400411" y="228807"/>
                </a:lnTo>
                <a:lnTo>
                  <a:pt x="2400411" y="914607"/>
                </a:lnTo>
                <a:lnTo>
                  <a:pt x="111" y="914607"/>
                </a:lnTo>
                <a:close/>
                <a:moveTo>
                  <a:pt x="2171811" y="207"/>
                </a:moveTo>
                <a:lnTo>
                  <a:pt x="2400411" y="228807"/>
                </a:lnTo>
                <a:lnTo>
                  <a:pt x="111" y="228807"/>
                </a:lnTo>
                <a:lnTo>
                  <a:pt x="228711" y="207"/>
                </a:lnTo>
                <a:lnTo>
                  <a:pt x="2171811" y="207"/>
                </a:lnTo>
                <a:close/>
              </a:path>
            </a:pathLst>
          </a:custGeom>
          <a:solidFill>
            <a:schemeClr val="accent5">
              <a:lumMod val="60000"/>
              <a:lumOff val="40000"/>
            </a:schemeClr>
          </a:solidFill>
          <a:ln w="9525" cap="rnd">
            <a:noFill/>
            <a:prstDash val="solid"/>
            <a:round/>
          </a:ln>
        </p:spPr>
        <p:txBody>
          <a:bodyPr rtlCol="0" anchor="ctr"/>
          <a:lstStyle/>
          <a:p>
            <a:endParaRPr lang="de-DE"/>
          </a:p>
        </p:txBody>
      </p:sp>
      <p:sp>
        <p:nvSpPr>
          <p:cNvPr id="18" name="Freihandform: Form 17">
            <a:extLst>
              <a:ext uri="{FF2B5EF4-FFF2-40B4-BE49-F238E27FC236}">
                <a16:creationId xmlns:a16="http://schemas.microsoft.com/office/drawing/2014/main" id="{B945DE2E-C997-20AE-A0F4-B09D3749115B}"/>
              </a:ext>
            </a:extLst>
          </p:cNvPr>
          <p:cNvSpPr/>
          <p:nvPr/>
        </p:nvSpPr>
        <p:spPr>
          <a:xfrm>
            <a:off x="3304473" y="2899085"/>
            <a:ext cx="1943100" cy="914400"/>
          </a:xfrm>
          <a:custGeom>
            <a:avLst/>
            <a:gdLst>
              <a:gd name="connsiteX0" fmla="*/ 135 w 1943100"/>
              <a:gd name="connsiteY0" fmla="*/ 914511 h 914400"/>
              <a:gd name="connsiteX1" fmla="*/ 135 w 1943100"/>
              <a:gd name="connsiteY1" fmla="*/ 228711 h 914400"/>
              <a:gd name="connsiteX2" fmla="*/ 1943235 w 1943100"/>
              <a:gd name="connsiteY2" fmla="*/ 228711 h 914400"/>
              <a:gd name="connsiteX3" fmla="*/ 1943235 w 1943100"/>
              <a:gd name="connsiteY3" fmla="*/ 914511 h 914400"/>
              <a:gd name="connsiteX4" fmla="*/ 135 w 1943100"/>
              <a:gd name="connsiteY4" fmla="*/ 914511 h 914400"/>
              <a:gd name="connsiteX5" fmla="*/ 1714635 w 1943100"/>
              <a:gd name="connsiteY5" fmla="*/ 111 h 914400"/>
              <a:gd name="connsiteX6" fmla="*/ 1943235 w 1943100"/>
              <a:gd name="connsiteY6" fmla="*/ 228711 h 914400"/>
              <a:gd name="connsiteX7" fmla="*/ 135 w 1943100"/>
              <a:gd name="connsiteY7" fmla="*/ 228711 h 914400"/>
              <a:gd name="connsiteX8" fmla="*/ 228735 w 1943100"/>
              <a:gd name="connsiteY8" fmla="*/ 111 h 914400"/>
              <a:gd name="connsiteX9" fmla="*/ 1714635 w 1943100"/>
              <a:gd name="connsiteY9" fmla="*/ 11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3100" h="914400">
                <a:moveTo>
                  <a:pt x="135" y="914511"/>
                </a:moveTo>
                <a:lnTo>
                  <a:pt x="135" y="228711"/>
                </a:lnTo>
                <a:lnTo>
                  <a:pt x="1943235" y="228711"/>
                </a:lnTo>
                <a:lnTo>
                  <a:pt x="1943235" y="914511"/>
                </a:lnTo>
                <a:lnTo>
                  <a:pt x="135" y="914511"/>
                </a:lnTo>
                <a:close/>
                <a:moveTo>
                  <a:pt x="1714635" y="111"/>
                </a:moveTo>
                <a:lnTo>
                  <a:pt x="1943235" y="228711"/>
                </a:lnTo>
                <a:lnTo>
                  <a:pt x="135" y="228711"/>
                </a:lnTo>
                <a:lnTo>
                  <a:pt x="228735" y="111"/>
                </a:lnTo>
                <a:lnTo>
                  <a:pt x="1714635" y="111"/>
                </a:lnTo>
                <a:close/>
              </a:path>
            </a:pathLst>
          </a:custGeom>
          <a:solidFill>
            <a:schemeClr val="accent5">
              <a:lumMod val="20000"/>
              <a:lumOff val="80000"/>
            </a:schemeClr>
          </a:solidFill>
          <a:ln w="9525" cap="rnd">
            <a:noFill/>
            <a:prstDash val="solid"/>
            <a:round/>
          </a:ln>
        </p:spPr>
        <p:txBody>
          <a:bodyPr rtlCol="0" anchor="ctr"/>
          <a:lstStyle/>
          <a:p>
            <a:endParaRPr lang="de-DE"/>
          </a:p>
        </p:txBody>
      </p:sp>
      <p:sp>
        <p:nvSpPr>
          <p:cNvPr id="20" name="Textfeld 19">
            <a:extLst>
              <a:ext uri="{FF2B5EF4-FFF2-40B4-BE49-F238E27FC236}">
                <a16:creationId xmlns:a16="http://schemas.microsoft.com/office/drawing/2014/main" id="{360D3B67-FF3A-338F-560A-AEF5BF7A282D}"/>
              </a:ext>
            </a:extLst>
          </p:cNvPr>
          <p:cNvSpPr txBox="1"/>
          <p:nvPr/>
        </p:nvSpPr>
        <p:spPr>
          <a:xfrm>
            <a:off x="2037280" y="2236253"/>
            <a:ext cx="4475905" cy="369332"/>
          </a:xfrm>
          <a:prstGeom prst="rect">
            <a:avLst/>
          </a:prstGeom>
          <a:noFill/>
        </p:spPr>
        <p:txBody>
          <a:bodyPr wrap="none" rtlCol="0">
            <a:spAutoFit/>
          </a:bodyPr>
          <a:lstStyle/>
          <a:p>
            <a:pPr algn="l"/>
            <a:r>
              <a:rPr lang="de-DE" b="1" spc="0" baseline="0" dirty="0">
                <a:ln/>
                <a:solidFill>
                  <a:srgbClr val="484848"/>
                </a:solidFill>
                <a:latin typeface="Roboto"/>
                <a:ea typeface="Roboto"/>
                <a:sym typeface="Roboto"/>
                <a:rtl val="0"/>
              </a:rPr>
              <a:t>Integration von KI in Unterrichtsaufgaben</a:t>
            </a:r>
          </a:p>
        </p:txBody>
      </p:sp>
      <p:sp>
        <p:nvSpPr>
          <p:cNvPr id="21" name="Textfeld 20">
            <a:extLst>
              <a:ext uri="{FF2B5EF4-FFF2-40B4-BE49-F238E27FC236}">
                <a16:creationId xmlns:a16="http://schemas.microsoft.com/office/drawing/2014/main" id="{9ECCCF30-63E0-0001-4BB5-01F9C4AC5754}"/>
              </a:ext>
            </a:extLst>
          </p:cNvPr>
          <p:cNvSpPr txBox="1"/>
          <p:nvPr/>
        </p:nvSpPr>
        <p:spPr>
          <a:xfrm>
            <a:off x="3443252" y="3243890"/>
            <a:ext cx="1717137" cy="323165"/>
          </a:xfrm>
          <a:prstGeom prst="rect">
            <a:avLst/>
          </a:prstGeom>
          <a:noFill/>
        </p:spPr>
        <p:txBody>
          <a:bodyPr wrap="square" rtlCol="0">
            <a:spAutoFit/>
          </a:bodyPr>
          <a:lstStyle/>
          <a:p>
            <a:pPr algn="l"/>
            <a:r>
              <a:rPr lang="de-DE" sz="1500" b="1" spc="0" baseline="0" dirty="0">
                <a:ln/>
                <a:solidFill>
                  <a:srgbClr val="484848"/>
                </a:solidFill>
                <a:latin typeface="Roboto"/>
                <a:ea typeface="Roboto"/>
                <a:sym typeface="Roboto"/>
                <a:rtl val="0"/>
              </a:rPr>
              <a:t>Vollumfänglicher </a:t>
            </a:r>
          </a:p>
        </p:txBody>
      </p:sp>
      <p:sp>
        <p:nvSpPr>
          <p:cNvPr id="22" name="Textfeld 21">
            <a:extLst>
              <a:ext uri="{FF2B5EF4-FFF2-40B4-BE49-F238E27FC236}">
                <a16:creationId xmlns:a16="http://schemas.microsoft.com/office/drawing/2014/main" id="{1A15E667-7166-F866-9C12-280DC8146032}"/>
              </a:ext>
            </a:extLst>
          </p:cNvPr>
          <p:cNvSpPr txBox="1"/>
          <p:nvPr/>
        </p:nvSpPr>
        <p:spPr>
          <a:xfrm>
            <a:off x="3739670" y="3472490"/>
            <a:ext cx="1071127" cy="323165"/>
          </a:xfrm>
          <a:prstGeom prst="rect">
            <a:avLst/>
          </a:prstGeom>
          <a:noFill/>
        </p:spPr>
        <p:txBody>
          <a:bodyPr wrap="square" rtlCol="0">
            <a:spAutoFit/>
          </a:bodyPr>
          <a:lstStyle/>
          <a:p>
            <a:pPr algn="l"/>
            <a:r>
              <a:rPr lang="de-DE" sz="1500" b="1" spc="0" baseline="0" dirty="0">
                <a:ln/>
                <a:solidFill>
                  <a:srgbClr val="484848"/>
                </a:solidFill>
                <a:latin typeface="Roboto"/>
                <a:ea typeface="Roboto"/>
                <a:sym typeface="Roboto"/>
                <a:rtl val="0"/>
              </a:rPr>
              <a:t>KI-Einsatz</a:t>
            </a:r>
          </a:p>
        </p:txBody>
      </p:sp>
      <p:sp>
        <p:nvSpPr>
          <p:cNvPr id="23" name="Textfeld 22">
            <a:extLst>
              <a:ext uri="{FF2B5EF4-FFF2-40B4-BE49-F238E27FC236}">
                <a16:creationId xmlns:a16="http://schemas.microsoft.com/office/drawing/2014/main" id="{6E2E5DF6-8C50-6645-EBFE-C9F5E18E0D7E}"/>
              </a:ext>
            </a:extLst>
          </p:cNvPr>
          <p:cNvSpPr txBox="1"/>
          <p:nvPr/>
        </p:nvSpPr>
        <p:spPr>
          <a:xfrm>
            <a:off x="3262848" y="4272590"/>
            <a:ext cx="2114681" cy="323165"/>
          </a:xfrm>
          <a:prstGeom prst="rect">
            <a:avLst/>
          </a:prstGeom>
          <a:noFill/>
        </p:spPr>
        <p:txBody>
          <a:bodyPr wrap="square" rtlCol="0">
            <a:spAutoFit/>
          </a:bodyPr>
          <a:lstStyle/>
          <a:p>
            <a:pPr algn="l"/>
            <a:r>
              <a:rPr lang="de-DE" sz="1500" b="1" spc="0" baseline="0" dirty="0">
                <a:ln/>
                <a:solidFill>
                  <a:srgbClr val="484848"/>
                </a:solidFill>
                <a:latin typeface="Roboto"/>
                <a:ea typeface="Roboto"/>
                <a:sym typeface="Roboto"/>
                <a:rtl val="0"/>
              </a:rPr>
              <a:t>Punktueller KI-Einsatz</a:t>
            </a:r>
          </a:p>
        </p:txBody>
      </p:sp>
      <p:sp>
        <p:nvSpPr>
          <p:cNvPr id="24" name="Textfeld 23">
            <a:extLst>
              <a:ext uri="{FF2B5EF4-FFF2-40B4-BE49-F238E27FC236}">
                <a16:creationId xmlns:a16="http://schemas.microsoft.com/office/drawing/2014/main" id="{E1D5378D-2356-F24C-C199-045232AFD1BE}"/>
              </a:ext>
            </a:extLst>
          </p:cNvPr>
          <p:cNvSpPr txBox="1"/>
          <p:nvPr/>
        </p:nvSpPr>
        <p:spPr>
          <a:xfrm>
            <a:off x="3554790" y="5186990"/>
            <a:ext cx="1503938" cy="323165"/>
          </a:xfrm>
          <a:prstGeom prst="rect">
            <a:avLst/>
          </a:prstGeom>
          <a:noFill/>
        </p:spPr>
        <p:txBody>
          <a:bodyPr wrap="square" rtlCol="0">
            <a:spAutoFit/>
          </a:bodyPr>
          <a:lstStyle/>
          <a:p>
            <a:pPr algn="l"/>
            <a:r>
              <a:rPr lang="de-DE" sz="1500" b="1" spc="0" baseline="0" dirty="0">
                <a:ln/>
                <a:solidFill>
                  <a:srgbClr val="484848"/>
                </a:solidFill>
                <a:latin typeface="Roboto"/>
                <a:ea typeface="Roboto"/>
                <a:sym typeface="Roboto"/>
                <a:rtl val="0"/>
              </a:rPr>
              <a:t>Kein KI-Einsatz</a:t>
            </a:r>
          </a:p>
        </p:txBody>
      </p:sp>
      <p:sp>
        <p:nvSpPr>
          <p:cNvPr id="25" name="Freihandform: Form 24">
            <a:extLst>
              <a:ext uri="{FF2B5EF4-FFF2-40B4-BE49-F238E27FC236}">
                <a16:creationId xmlns:a16="http://schemas.microsoft.com/office/drawing/2014/main" id="{01B31292-B4BF-AEC3-FCBD-B7BAD828D975}"/>
              </a:ext>
            </a:extLst>
          </p:cNvPr>
          <p:cNvSpPr/>
          <p:nvPr/>
        </p:nvSpPr>
        <p:spPr>
          <a:xfrm>
            <a:off x="2161473" y="2899085"/>
            <a:ext cx="1371600" cy="2743200"/>
          </a:xfrm>
          <a:custGeom>
            <a:avLst/>
            <a:gdLst>
              <a:gd name="connsiteX0" fmla="*/ 15 w 1371600"/>
              <a:gd name="connsiteY0" fmla="*/ 2743311 h 2743200"/>
              <a:gd name="connsiteX1" fmla="*/ 15 w 1371600"/>
              <a:gd name="connsiteY1" fmla="*/ 2057511 h 2743200"/>
              <a:gd name="connsiteX2" fmla="*/ 685815 w 1371600"/>
              <a:gd name="connsiteY2" fmla="*/ 2057511 h 2743200"/>
              <a:gd name="connsiteX3" fmla="*/ 685815 w 1371600"/>
              <a:gd name="connsiteY3" fmla="*/ 2743311 h 2743200"/>
              <a:gd name="connsiteX4" fmla="*/ 15 w 1371600"/>
              <a:gd name="connsiteY4" fmla="*/ 2743311 h 2743200"/>
              <a:gd name="connsiteX5" fmla="*/ 15 w 1371600"/>
              <a:gd name="connsiteY5" fmla="*/ 2057511 h 2743200"/>
              <a:gd name="connsiteX6" fmla="*/ 228615 w 1371600"/>
              <a:gd name="connsiteY6" fmla="*/ 1828911 h 2743200"/>
              <a:gd name="connsiteX7" fmla="*/ 914415 w 1371600"/>
              <a:gd name="connsiteY7" fmla="*/ 1828911 h 2743200"/>
              <a:gd name="connsiteX8" fmla="*/ 685815 w 1371600"/>
              <a:gd name="connsiteY8" fmla="*/ 2057511 h 2743200"/>
              <a:gd name="connsiteX9" fmla="*/ 15 w 1371600"/>
              <a:gd name="connsiteY9" fmla="*/ 2057511 h 2743200"/>
              <a:gd name="connsiteX10" fmla="*/ 228615 w 1371600"/>
              <a:gd name="connsiteY10" fmla="*/ 1828911 h 2743200"/>
              <a:gd name="connsiteX11" fmla="*/ 228615 w 1371600"/>
              <a:gd name="connsiteY11" fmla="*/ 1143111 h 2743200"/>
              <a:gd name="connsiteX12" fmla="*/ 914415 w 1371600"/>
              <a:gd name="connsiteY12" fmla="*/ 1143111 h 2743200"/>
              <a:gd name="connsiteX13" fmla="*/ 914415 w 1371600"/>
              <a:gd name="connsiteY13" fmla="*/ 1828911 h 2743200"/>
              <a:gd name="connsiteX14" fmla="*/ 228615 w 1371600"/>
              <a:gd name="connsiteY14" fmla="*/ 1828911 h 2743200"/>
              <a:gd name="connsiteX15" fmla="*/ 228615 w 1371600"/>
              <a:gd name="connsiteY15" fmla="*/ 1143111 h 2743200"/>
              <a:gd name="connsiteX16" fmla="*/ 457215 w 1371600"/>
              <a:gd name="connsiteY16" fmla="*/ 914511 h 2743200"/>
              <a:gd name="connsiteX17" fmla="*/ 1143015 w 1371600"/>
              <a:gd name="connsiteY17" fmla="*/ 914511 h 2743200"/>
              <a:gd name="connsiteX18" fmla="*/ 914415 w 1371600"/>
              <a:gd name="connsiteY18" fmla="*/ 1143111 h 2743200"/>
              <a:gd name="connsiteX19" fmla="*/ 228615 w 1371600"/>
              <a:gd name="connsiteY19" fmla="*/ 1143111 h 2743200"/>
              <a:gd name="connsiteX20" fmla="*/ 457215 w 1371600"/>
              <a:gd name="connsiteY20" fmla="*/ 914511 h 2743200"/>
              <a:gd name="connsiteX21" fmla="*/ 457215 w 1371600"/>
              <a:gd name="connsiteY21" fmla="*/ 228711 h 2743200"/>
              <a:gd name="connsiteX22" fmla="*/ 1143015 w 1371600"/>
              <a:gd name="connsiteY22" fmla="*/ 228711 h 2743200"/>
              <a:gd name="connsiteX23" fmla="*/ 1143015 w 1371600"/>
              <a:gd name="connsiteY23" fmla="*/ 914511 h 2743200"/>
              <a:gd name="connsiteX24" fmla="*/ 457215 w 1371600"/>
              <a:gd name="connsiteY24" fmla="*/ 914511 h 2743200"/>
              <a:gd name="connsiteX25" fmla="*/ 457215 w 1371600"/>
              <a:gd name="connsiteY25" fmla="*/ 228711 h 2743200"/>
              <a:gd name="connsiteX26" fmla="*/ 685815 w 1371600"/>
              <a:gd name="connsiteY26" fmla="*/ 111 h 2743200"/>
              <a:gd name="connsiteX27" fmla="*/ 1371615 w 1371600"/>
              <a:gd name="connsiteY27" fmla="*/ 111 h 2743200"/>
              <a:gd name="connsiteX28" fmla="*/ 1143015 w 1371600"/>
              <a:gd name="connsiteY28" fmla="*/ 228711 h 2743200"/>
              <a:gd name="connsiteX29" fmla="*/ 457215 w 1371600"/>
              <a:gd name="connsiteY29" fmla="*/ 22871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1600" h="2743200">
                <a:moveTo>
                  <a:pt x="15" y="2743311"/>
                </a:moveTo>
                <a:lnTo>
                  <a:pt x="15" y="2057511"/>
                </a:lnTo>
                <a:lnTo>
                  <a:pt x="685815" y="2057511"/>
                </a:lnTo>
                <a:lnTo>
                  <a:pt x="685815" y="2743311"/>
                </a:lnTo>
                <a:lnTo>
                  <a:pt x="15" y="2743311"/>
                </a:lnTo>
                <a:close/>
                <a:moveTo>
                  <a:pt x="15" y="2057511"/>
                </a:moveTo>
                <a:lnTo>
                  <a:pt x="228615" y="1828911"/>
                </a:lnTo>
                <a:lnTo>
                  <a:pt x="914415" y="1828911"/>
                </a:lnTo>
                <a:lnTo>
                  <a:pt x="685815" y="2057511"/>
                </a:lnTo>
                <a:lnTo>
                  <a:pt x="15" y="2057511"/>
                </a:lnTo>
                <a:close/>
                <a:moveTo>
                  <a:pt x="228615" y="1828911"/>
                </a:moveTo>
                <a:lnTo>
                  <a:pt x="228615" y="1143111"/>
                </a:lnTo>
                <a:lnTo>
                  <a:pt x="914415" y="1143111"/>
                </a:lnTo>
                <a:lnTo>
                  <a:pt x="914415" y="1828911"/>
                </a:lnTo>
                <a:lnTo>
                  <a:pt x="228615" y="1828911"/>
                </a:lnTo>
                <a:close/>
                <a:moveTo>
                  <a:pt x="228615" y="1143111"/>
                </a:moveTo>
                <a:lnTo>
                  <a:pt x="457215" y="914511"/>
                </a:lnTo>
                <a:lnTo>
                  <a:pt x="1143015" y="914511"/>
                </a:lnTo>
                <a:lnTo>
                  <a:pt x="914415" y="1143111"/>
                </a:lnTo>
                <a:lnTo>
                  <a:pt x="228615" y="1143111"/>
                </a:lnTo>
                <a:close/>
                <a:moveTo>
                  <a:pt x="457215" y="914511"/>
                </a:moveTo>
                <a:lnTo>
                  <a:pt x="457215" y="228711"/>
                </a:lnTo>
                <a:lnTo>
                  <a:pt x="1143015" y="228711"/>
                </a:lnTo>
                <a:lnTo>
                  <a:pt x="1143015" y="914511"/>
                </a:lnTo>
                <a:lnTo>
                  <a:pt x="457215" y="914511"/>
                </a:lnTo>
                <a:close/>
                <a:moveTo>
                  <a:pt x="457215" y="228711"/>
                </a:moveTo>
                <a:lnTo>
                  <a:pt x="685815" y="111"/>
                </a:lnTo>
                <a:lnTo>
                  <a:pt x="1371615" y="111"/>
                </a:lnTo>
                <a:lnTo>
                  <a:pt x="1143015" y="228711"/>
                </a:lnTo>
                <a:lnTo>
                  <a:pt x="457215" y="228711"/>
                </a:lnTo>
                <a:close/>
              </a:path>
            </a:pathLst>
          </a:custGeom>
          <a:noFill/>
          <a:ln w="19050" cap="rnd">
            <a:solidFill>
              <a:srgbClr val="484848"/>
            </a:solidFill>
            <a:prstDash val="solid"/>
            <a:round/>
          </a:ln>
        </p:spPr>
        <p:txBody>
          <a:bodyPr rtlCol="0" anchor="ctr"/>
          <a:lstStyle/>
          <a:p>
            <a:endParaRPr lang="de-DE"/>
          </a:p>
        </p:txBody>
      </p:sp>
      <p:sp>
        <p:nvSpPr>
          <p:cNvPr id="26" name="Freihandform: Form 25">
            <a:extLst>
              <a:ext uri="{FF2B5EF4-FFF2-40B4-BE49-F238E27FC236}">
                <a16:creationId xmlns:a16="http://schemas.microsoft.com/office/drawing/2014/main" id="{1242D41F-4FE5-6EA4-2579-F02FAAA31BCA}"/>
              </a:ext>
            </a:extLst>
          </p:cNvPr>
          <p:cNvSpPr/>
          <p:nvPr/>
        </p:nvSpPr>
        <p:spPr>
          <a:xfrm>
            <a:off x="5018973" y="2899085"/>
            <a:ext cx="1371600" cy="2743200"/>
          </a:xfrm>
          <a:custGeom>
            <a:avLst/>
            <a:gdLst>
              <a:gd name="connsiteX0" fmla="*/ 1371915 w 1371600"/>
              <a:gd name="connsiteY0" fmla="*/ 2057511 h 2743200"/>
              <a:gd name="connsiteX1" fmla="*/ 1371915 w 1371600"/>
              <a:gd name="connsiteY1" fmla="*/ 2743311 h 2743200"/>
              <a:gd name="connsiteX2" fmla="*/ 686115 w 1371600"/>
              <a:gd name="connsiteY2" fmla="*/ 2743311 h 2743200"/>
              <a:gd name="connsiteX3" fmla="*/ 686115 w 1371600"/>
              <a:gd name="connsiteY3" fmla="*/ 2057511 h 2743200"/>
              <a:gd name="connsiteX4" fmla="*/ 1371915 w 1371600"/>
              <a:gd name="connsiteY4" fmla="*/ 2057511 h 2743200"/>
              <a:gd name="connsiteX5" fmla="*/ 1371915 w 1371600"/>
              <a:gd name="connsiteY5" fmla="*/ 2057511 h 2743200"/>
              <a:gd name="connsiteX6" fmla="*/ 1143315 w 1371600"/>
              <a:gd name="connsiteY6" fmla="*/ 1828911 h 2743200"/>
              <a:gd name="connsiteX7" fmla="*/ 457515 w 1371600"/>
              <a:gd name="connsiteY7" fmla="*/ 1828911 h 2743200"/>
              <a:gd name="connsiteX8" fmla="*/ 686115 w 1371600"/>
              <a:gd name="connsiteY8" fmla="*/ 2057511 h 2743200"/>
              <a:gd name="connsiteX9" fmla="*/ 1371915 w 1371600"/>
              <a:gd name="connsiteY9" fmla="*/ 2057511 h 2743200"/>
              <a:gd name="connsiteX10" fmla="*/ 1143315 w 1371600"/>
              <a:gd name="connsiteY10" fmla="*/ 1143111 h 2743200"/>
              <a:gd name="connsiteX11" fmla="*/ 1143315 w 1371600"/>
              <a:gd name="connsiteY11" fmla="*/ 1828911 h 2743200"/>
              <a:gd name="connsiteX12" fmla="*/ 457515 w 1371600"/>
              <a:gd name="connsiteY12" fmla="*/ 1828911 h 2743200"/>
              <a:gd name="connsiteX13" fmla="*/ 457515 w 1371600"/>
              <a:gd name="connsiteY13" fmla="*/ 1143111 h 2743200"/>
              <a:gd name="connsiteX14" fmla="*/ 1143315 w 1371600"/>
              <a:gd name="connsiteY14" fmla="*/ 1143111 h 2743200"/>
              <a:gd name="connsiteX15" fmla="*/ 1143315 w 1371600"/>
              <a:gd name="connsiteY15" fmla="*/ 1143111 h 2743200"/>
              <a:gd name="connsiteX16" fmla="*/ 914715 w 1371600"/>
              <a:gd name="connsiteY16" fmla="*/ 914511 h 2743200"/>
              <a:gd name="connsiteX17" fmla="*/ 228915 w 1371600"/>
              <a:gd name="connsiteY17" fmla="*/ 914511 h 2743200"/>
              <a:gd name="connsiteX18" fmla="*/ 457515 w 1371600"/>
              <a:gd name="connsiteY18" fmla="*/ 1143111 h 2743200"/>
              <a:gd name="connsiteX19" fmla="*/ 1143315 w 1371600"/>
              <a:gd name="connsiteY19" fmla="*/ 1143111 h 2743200"/>
              <a:gd name="connsiteX20" fmla="*/ 914715 w 1371600"/>
              <a:gd name="connsiteY20" fmla="*/ 914511 h 2743200"/>
              <a:gd name="connsiteX21" fmla="*/ 914715 w 1371600"/>
              <a:gd name="connsiteY21" fmla="*/ 228711 h 2743200"/>
              <a:gd name="connsiteX22" fmla="*/ 228915 w 1371600"/>
              <a:gd name="connsiteY22" fmla="*/ 228711 h 2743200"/>
              <a:gd name="connsiteX23" fmla="*/ 228915 w 1371600"/>
              <a:gd name="connsiteY23" fmla="*/ 914511 h 2743200"/>
              <a:gd name="connsiteX24" fmla="*/ 914715 w 1371600"/>
              <a:gd name="connsiteY24" fmla="*/ 914511 h 2743200"/>
              <a:gd name="connsiteX25" fmla="*/ 914715 w 1371600"/>
              <a:gd name="connsiteY25" fmla="*/ 228711 h 2743200"/>
              <a:gd name="connsiteX26" fmla="*/ 686115 w 1371600"/>
              <a:gd name="connsiteY26" fmla="*/ 111 h 2743200"/>
              <a:gd name="connsiteX27" fmla="*/ 315 w 1371600"/>
              <a:gd name="connsiteY27" fmla="*/ 111 h 2743200"/>
              <a:gd name="connsiteX28" fmla="*/ 228915 w 1371600"/>
              <a:gd name="connsiteY28" fmla="*/ 228711 h 2743200"/>
              <a:gd name="connsiteX29" fmla="*/ 914715 w 1371600"/>
              <a:gd name="connsiteY29" fmla="*/ 22871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1600" h="2743200">
                <a:moveTo>
                  <a:pt x="1371915" y="2057511"/>
                </a:moveTo>
                <a:lnTo>
                  <a:pt x="1371915" y="2743311"/>
                </a:lnTo>
                <a:lnTo>
                  <a:pt x="686115" y="2743311"/>
                </a:lnTo>
                <a:lnTo>
                  <a:pt x="686115" y="2057511"/>
                </a:lnTo>
                <a:lnTo>
                  <a:pt x="1371915" y="2057511"/>
                </a:lnTo>
                <a:close/>
                <a:moveTo>
                  <a:pt x="1371915" y="2057511"/>
                </a:moveTo>
                <a:lnTo>
                  <a:pt x="1143315" y="1828911"/>
                </a:lnTo>
                <a:lnTo>
                  <a:pt x="457515" y="1828911"/>
                </a:lnTo>
                <a:lnTo>
                  <a:pt x="686115" y="2057511"/>
                </a:lnTo>
                <a:lnTo>
                  <a:pt x="1371915" y="2057511"/>
                </a:lnTo>
                <a:close/>
                <a:moveTo>
                  <a:pt x="1143315" y="1143111"/>
                </a:moveTo>
                <a:lnTo>
                  <a:pt x="1143315" y="1828911"/>
                </a:lnTo>
                <a:lnTo>
                  <a:pt x="457515" y="1828911"/>
                </a:lnTo>
                <a:lnTo>
                  <a:pt x="457515" y="1143111"/>
                </a:lnTo>
                <a:lnTo>
                  <a:pt x="1143315" y="1143111"/>
                </a:lnTo>
                <a:close/>
                <a:moveTo>
                  <a:pt x="1143315" y="1143111"/>
                </a:moveTo>
                <a:lnTo>
                  <a:pt x="914715" y="914511"/>
                </a:lnTo>
                <a:lnTo>
                  <a:pt x="228915" y="914511"/>
                </a:lnTo>
                <a:lnTo>
                  <a:pt x="457515" y="1143111"/>
                </a:lnTo>
                <a:lnTo>
                  <a:pt x="1143315" y="1143111"/>
                </a:lnTo>
                <a:close/>
                <a:moveTo>
                  <a:pt x="914715" y="914511"/>
                </a:moveTo>
                <a:lnTo>
                  <a:pt x="914715" y="228711"/>
                </a:lnTo>
                <a:lnTo>
                  <a:pt x="228915" y="228711"/>
                </a:lnTo>
                <a:lnTo>
                  <a:pt x="228915" y="914511"/>
                </a:lnTo>
                <a:lnTo>
                  <a:pt x="914715" y="914511"/>
                </a:lnTo>
                <a:close/>
                <a:moveTo>
                  <a:pt x="914715" y="228711"/>
                </a:moveTo>
                <a:lnTo>
                  <a:pt x="686115" y="111"/>
                </a:lnTo>
                <a:lnTo>
                  <a:pt x="315" y="111"/>
                </a:lnTo>
                <a:lnTo>
                  <a:pt x="228915" y="228711"/>
                </a:lnTo>
                <a:lnTo>
                  <a:pt x="914715" y="228711"/>
                </a:lnTo>
                <a:close/>
              </a:path>
            </a:pathLst>
          </a:custGeom>
          <a:noFill/>
          <a:ln w="19050" cap="rnd">
            <a:solidFill>
              <a:srgbClr val="484848"/>
            </a:solidFill>
            <a:prstDash val="solid"/>
            <a:round/>
          </a:ln>
        </p:spPr>
        <p:txBody>
          <a:bodyPr rtlCol="0" anchor="ctr"/>
          <a:lstStyle/>
          <a:p>
            <a:endParaRPr lang="de-DE"/>
          </a:p>
        </p:txBody>
      </p:sp>
      <p:sp>
        <p:nvSpPr>
          <p:cNvPr id="27" name="Freihandform: Form 26">
            <a:extLst>
              <a:ext uri="{FF2B5EF4-FFF2-40B4-BE49-F238E27FC236}">
                <a16:creationId xmlns:a16="http://schemas.microsoft.com/office/drawing/2014/main" id="{A09FF4A0-6B63-ACD3-DFE3-558FB3B597F2}"/>
              </a:ext>
            </a:extLst>
          </p:cNvPr>
          <p:cNvSpPr/>
          <p:nvPr/>
        </p:nvSpPr>
        <p:spPr>
          <a:xfrm>
            <a:off x="2847273" y="4727885"/>
            <a:ext cx="2857500" cy="914400"/>
          </a:xfrm>
          <a:custGeom>
            <a:avLst/>
            <a:gdLst>
              <a:gd name="connsiteX0" fmla="*/ 87 w 2857500"/>
              <a:gd name="connsiteY0" fmla="*/ 914703 h 914400"/>
              <a:gd name="connsiteX1" fmla="*/ 87 w 2857500"/>
              <a:gd name="connsiteY1" fmla="*/ 228903 h 914400"/>
              <a:gd name="connsiteX2" fmla="*/ 2857587 w 2857500"/>
              <a:gd name="connsiteY2" fmla="*/ 228903 h 914400"/>
              <a:gd name="connsiteX3" fmla="*/ 2857587 w 2857500"/>
              <a:gd name="connsiteY3" fmla="*/ 914703 h 914400"/>
              <a:gd name="connsiteX4" fmla="*/ 87 w 2857500"/>
              <a:gd name="connsiteY4" fmla="*/ 914703 h 914400"/>
              <a:gd name="connsiteX5" fmla="*/ 2857587 w 2857500"/>
              <a:gd name="connsiteY5" fmla="*/ 228903 h 914400"/>
              <a:gd name="connsiteX6" fmla="*/ 2628987 w 2857500"/>
              <a:gd name="connsiteY6" fmla="*/ 303 h 914400"/>
              <a:gd name="connsiteX7" fmla="*/ 228687 w 2857500"/>
              <a:gd name="connsiteY7" fmla="*/ 303 h 914400"/>
              <a:gd name="connsiteX8" fmla="*/ 87 w 2857500"/>
              <a:gd name="connsiteY8" fmla="*/ 228903 h 914400"/>
              <a:gd name="connsiteX9" fmla="*/ 2857587 w 2857500"/>
              <a:gd name="connsiteY9" fmla="*/ 2289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0" h="914400">
                <a:moveTo>
                  <a:pt x="87" y="914703"/>
                </a:moveTo>
                <a:lnTo>
                  <a:pt x="87" y="228903"/>
                </a:lnTo>
                <a:lnTo>
                  <a:pt x="2857587" y="228903"/>
                </a:lnTo>
                <a:lnTo>
                  <a:pt x="2857587" y="914703"/>
                </a:lnTo>
                <a:lnTo>
                  <a:pt x="87" y="914703"/>
                </a:lnTo>
                <a:close/>
                <a:moveTo>
                  <a:pt x="2857587" y="228903"/>
                </a:moveTo>
                <a:lnTo>
                  <a:pt x="2628987" y="303"/>
                </a:lnTo>
                <a:lnTo>
                  <a:pt x="228687" y="303"/>
                </a:lnTo>
                <a:lnTo>
                  <a:pt x="87" y="228903"/>
                </a:lnTo>
                <a:lnTo>
                  <a:pt x="2857587" y="228903"/>
                </a:lnTo>
                <a:close/>
              </a:path>
            </a:pathLst>
          </a:custGeom>
          <a:noFill/>
          <a:ln w="19050" cap="rnd">
            <a:solidFill>
              <a:srgbClr val="484848"/>
            </a:solidFill>
            <a:prstDash val="solid"/>
            <a:round/>
          </a:ln>
        </p:spPr>
        <p:txBody>
          <a:bodyPr rtlCol="0" anchor="ctr"/>
          <a:lstStyle/>
          <a:p>
            <a:endParaRPr lang="de-DE"/>
          </a:p>
        </p:txBody>
      </p:sp>
      <p:sp>
        <p:nvSpPr>
          <p:cNvPr id="28" name="Freihandform: Form 27">
            <a:extLst>
              <a:ext uri="{FF2B5EF4-FFF2-40B4-BE49-F238E27FC236}">
                <a16:creationId xmlns:a16="http://schemas.microsoft.com/office/drawing/2014/main" id="{17B83626-E93F-5D57-F960-B42E05407ED4}"/>
              </a:ext>
            </a:extLst>
          </p:cNvPr>
          <p:cNvSpPr/>
          <p:nvPr/>
        </p:nvSpPr>
        <p:spPr>
          <a:xfrm>
            <a:off x="3075873" y="3813485"/>
            <a:ext cx="2400300" cy="914400"/>
          </a:xfrm>
          <a:custGeom>
            <a:avLst/>
            <a:gdLst>
              <a:gd name="connsiteX0" fmla="*/ 111 w 2400300"/>
              <a:gd name="connsiteY0" fmla="*/ 228807 h 914400"/>
              <a:gd name="connsiteX1" fmla="*/ 111 w 2400300"/>
              <a:gd name="connsiteY1" fmla="*/ 914607 h 914400"/>
              <a:gd name="connsiteX2" fmla="*/ 2400411 w 2400300"/>
              <a:gd name="connsiteY2" fmla="*/ 914607 h 914400"/>
              <a:gd name="connsiteX3" fmla="*/ 2400411 w 2400300"/>
              <a:gd name="connsiteY3" fmla="*/ 228807 h 914400"/>
              <a:gd name="connsiteX4" fmla="*/ 111 w 2400300"/>
              <a:gd name="connsiteY4" fmla="*/ 228807 h 914400"/>
              <a:gd name="connsiteX5" fmla="*/ 2400411 w 2400300"/>
              <a:gd name="connsiteY5" fmla="*/ 228807 h 914400"/>
              <a:gd name="connsiteX6" fmla="*/ 2171811 w 2400300"/>
              <a:gd name="connsiteY6" fmla="*/ 207 h 914400"/>
              <a:gd name="connsiteX7" fmla="*/ 228711 w 2400300"/>
              <a:gd name="connsiteY7" fmla="*/ 207 h 914400"/>
              <a:gd name="connsiteX8" fmla="*/ 111 w 2400300"/>
              <a:gd name="connsiteY8" fmla="*/ 228807 h 914400"/>
              <a:gd name="connsiteX9" fmla="*/ 2400411 w 2400300"/>
              <a:gd name="connsiteY9" fmla="*/ 22880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300" h="914400">
                <a:moveTo>
                  <a:pt x="111" y="228807"/>
                </a:moveTo>
                <a:lnTo>
                  <a:pt x="111" y="914607"/>
                </a:lnTo>
                <a:lnTo>
                  <a:pt x="2400411" y="914607"/>
                </a:lnTo>
                <a:lnTo>
                  <a:pt x="2400411" y="228807"/>
                </a:lnTo>
                <a:lnTo>
                  <a:pt x="111" y="228807"/>
                </a:lnTo>
                <a:close/>
                <a:moveTo>
                  <a:pt x="2400411" y="228807"/>
                </a:moveTo>
                <a:lnTo>
                  <a:pt x="2171811" y="207"/>
                </a:lnTo>
                <a:lnTo>
                  <a:pt x="228711" y="207"/>
                </a:lnTo>
                <a:lnTo>
                  <a:pt x="111" y="228807"/>
                </a:lnTo>
                <a:lnTo>
                  <a:pt x="2400411" y="228807"/>
                </a:lnTo>
                <a:close/>
              </a:path>
            </a:pathLst>
          </a:custGeom>
          <a:noFill/>
          <a:ln w="19050" cap="rnd">
            <a:solidFill>
              <a:srgbClr val="484848"/>
            </a:solidFill>
            <a:prstDash val="solid"/>
            <a:round/>
          </a:ln>
        </p:spPr>
        <p:txBody>
          <a:bodyPr rtlCol="0" anchor="ctr"/>
          <a:lstStyle/>
          <a:p>
            <a:endParaRPr lang="de-DE"/>
          </a:p>
        </p:txBody>
      </p:sp>
      <p:sp>
        <p:nvSpPr>
          <p:cNvPr id="29" name="Freihandform: Form 28">
            <a:extLst>
              <a:ext uri="{FF2B5EF4-FFF2-40B4-BE49-F238E27FC236}">
                <a16:creationId xmlns:a16="http://schemas.microsoft.com/office/drawing/2014/main" id="{3A9F0D92-9973-64EB-F6E1-9C6560D9FABF}"/>
              </a:ext>
            </a:extLst>
          </p:cNvPr>
          <p:cNvSpPr/>
          <p:nvPr/>
        </p:nvSpPr>
        <p:spPr>
          <a:xfrm>
            <a:off x="3304473" y="2899085"/>
            <a:ext cx="1943100" cy="914400"/>
          </a:xfrm>
          <a:custGeom>
            <a:avLst/>
            <a:gdLst>
              <a:gd name="connsiteX0" fmla="*/ 135 w 1943100"/>
              <a:gd name="connsiteY0" fmla="*/ 228711 h 914400"/>
              <a:gd name="connsiteX1" fmla="*/ 135 w 1943100"/>
              <a:gd name="connsiteY1" fmla="*/ 914511 h 914400"/>
              <a:gd name="connsiteX2" fmla="*/ 1943235 w 1943100"/>
              <a:gd name="connsiteY2" fmla="*/ 914511 h 914400"/>
              <a:gd name="connsiteX3" fmla="*/ 1943235 w 1943100"/>
              <a:gd name="connsiteY3" fmla="*/ 228711 h 914400"/>
              <a:gd name="connsiteX4" fmla="*/ 135 w 1943100"/>
              <a:gd name="connsiteY4" fmla="*/ 228711 h 914400"/>
              <a:gd name="connsiteX5" fmla="*/ 1943235 w 1943100"/>
              <a:gd name="connsiteY5" fmla="*/ 228711 h 914400"/>
              <a:gd name="connsiteX6" fmla="*/ 1714635 w 1943100"/>
              <a:gd name="connsiteY6" fmla="*/ 111 h 914400"/>
              <a:gd name="connsiteX7" fmla="*/ 228735 w 1943100"/>
              <a:gd name="connsiteY7" fmla="*/ 111 h 914400"/>
              <a:gd name="connsiteX8" fmla="*/ 135 w 1943100"/>
              <a:gd name="connsiteY8" fmla="*/ 228711 h 914400"/>
              <a:gd name="connsiteX9" fmla="*/ 1943235 w 1943100"/>
              <a:gd name="connsiteY9" fmla="*/ 22871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3100" h="914400">
                <a:moveTo>
                  <a:pt x="135" y="228711"/>
                </a:moveTo>
                <a:lnTo>
                  <a:pt x="135" y="914511"/>
                </a:lnTo>
                <a:lnTo>
                  <a:pt x="1943235" y="914511"/>
                </a:lnTo>
                <a:lnTo>
                  <a:pt x="1943235" y="228711"/>
                </a:lnTo>
                <a:lnTo>
                  <a:pt x="135" y="228711"/>
                </a:lnTo>
                <a:close/>
                <a:moveTo>
                  <a:pt x="1943235" y="228711"/>
                </a:moveTo>
                <a:lnTo>
                  <a:pt x="1714635" y="111"/>
                </a:lnTo>
                <a:lnTo>
                  <a:pt x="228735" y="111"/>
                </a:lnTo>
                <a:lnTo>
                  <a:pt x="135" y="228711"/>
                </a:lnTo>
                <a:lnTo>
                  <a:pt x="1943235" y="228711"/>
                </a:lnTo>
                <a:close/>
              </a:path>
            </a:pathLst>
          </a:custGeom>
          <a:noFill/>
          <a:ln w="19050" cap="rnd">
            <a:solidFill>
              <a:srgbClr val="484848"/>
            </a:solidFill>
            <a:prstDash val="solid"/>
            <a:round/>
          </a:ln>
        </p:spPr>
        <p:txBody>
          <a:bodyPr rtlCol="0" anchor="ctr"/>
          <a:lstStyle/>
          <a:p>
            <a:endParaRPr lang="de-DE"/>
          </a:p>
        </p:txBody>
      </p:sp>
      <p:sp>
        <p:nvSpPr>
          <p:cNvPr id="30" name="Freihandform: Form 29">
            <a:extLst>
              <a:ext uri="{FF2B5EF4-FFF2-40B4-BE49-F238E27FC236}">
                <a16:creationId xmlns:a16="http://schemas.microsoft.com/office/drawing/2014/main" id="{C24087DC-B8A0-4547-5740-B8306B393188}"/>
              </a:ext>
            </a:extLst>
          </p:cNvPr>
          <p:cNvSpPr/>
          <p:nvPr/>
        </p:nvSpPr>
        <p:spPr>
          <a:xfrm>
            <a:off x="2781286" y="3334331"/>
            <a:ext cx="362456" cy="268553"/>
          </a:xfrm>
          <a:custGeom>
            <a:avLst/>
            <a:gdLst>
              <a:gd name="connsiteX0" fmla="*/ 75 w 362456"/>
              <a:gd name="connsiteY0" fmla="*/ 100000 h 268553"/>
              <a:gd name="connsiteX1" fmla="*/ 75688 w 362456"/>
              <a:gd name="connsiteY1" fmla="*/ 147 h 268553"/>
              <a:gd name="connsiteX2" fmla="*/ 151302 w 362456"/>
              <a:gd name="connsiteY2" fmla="*/ 100000 h 268553"/>
              <a:gd name="connsiteX3" fmla="*/ 151302 w 362456"/>
              <a:gd name="connsiteY3" fmla="*/ 167573 h 268553"/>
              <a:gd name="connsiteX4" fmla="*/ 75688 w 362456"/>
              <a:gd name="connsiteY4" fmla="*/ 268622 h 268553"/>
              <a:gd name="connsiteX5" fmla="*/ 75 w 362456"/>
              <a:gd name="connsiteY5" fmla="*/ 167573 h 268553"/>
              <a:gd name="connsiteX6" fmla="*/ 75 w 362456"/>
              <a:gd name="connsiteY6" fmla="*/ 100000 h 268553"/>
              <a:gd name="connsiteX7" fmla="*/ 210091 w 362456"/>
              <a:gd name="connsiteY7" fmla="*/ 70374 h 268553"/>
              <a:gd name="connsiteX8" fmla="*/ 285758 w 362456"/>
              <a:gd name="connsiteY8" fmla="*/ 287 h 268553"/>
              <a:gd name="connsiteX9" fmla="*/ 355890 w 362456"/>
              <a:gd name="connsiteY9" fmla="*/ 73126 h 268553"/>
              <a:gd name="connsiteX10" fmla="*/ 258473 w 362456"/>
              <a:gd name="connsiteY10" fmla="*/ 131713 h 268553"/>
              <a:gd name="connsiteX11" fmla="*/ 362532 w 362456"/>
              <a:gd name="connsiteY11" fmla="*/ 204261 h 268553"/>
              <a:gd name="connsiteX12" fmla="*/ 285062 w 362456"/>
              <a:gd name="connsiteY12" fmla="*/ 268701 h 268553"/>
              <a:gd name="connsiteX13" fmla="*/ 205313 w 362456"/>
              <a:gd name="connsiteY13" fmla="*/ 195095 h 2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2456" h="268553">
                <a:moveTo>
                  <a:pt x="75" y="100000"/>
                </a:moveTo>
                <a:cubicBezTo>
                  <a:pt x="75" y="45738"/>
                  <a:pt x="25949" y="147"/>
                  <a:pt x="75688" y="147"/>
                </a:cubicBezTo>
                <a:cubicBezTo>
                  <a:pt x="125429" y="147"/>
                  <a:pt x="151302" y="45738"/>
                  <a:pt x="151302" y="100000"/>
                </a:cubicBezTo>
                <a:lnTo>
                  <a:pt x="151302" y="167573"/>
                </a:lnTo>
                <a:cubicBezTo>
                  <a:pt x="151302" y="221835"/>
                  <a:pt x="124215" y="268622"/>
                  <a:pt x="75688" y="268622"/>
                </a:cubicBezTo>
                <a:cubicBezTo>
                  <a:pt x="27162" y="268622"/>
                  <a:pt x="75" y="221835"/>
                  <a:pt x="75" y="167573"/>
                </a:cubicBezTo>
                <a:lnTo>
                  <a:pt x="75" y="100000"/>
                </a:lnTo>
                <a:close/>
                <a:moveTo>
                  <a:pt x="210091" y="70374"/>
                </a:moveTo>
                <a:cubicBezTo>
                  <a:pt x="208956" y="47429"/>
                  <a:pt x="223058" y="287"/>
                  <a:pt x="285758" y="287"/>
                </a:cubicBezTo>
                <a:cubicBezTo>
                  <a:pt x="348459" y="287"/>
                  <a:pt x="358063" y="46840"/>
                  <a:pt x="355890" y="73126"/>
                </a:cubicBezTo>
                <a:cubicBezTo>
                  <a:pt x="353494" y="102109"/>
                  <a:pt x="335350" y="131713"/>
                  <a:pt x="258473" y="131713"/>
                </a:cubicBezTo>
                <a:cubicBezTo>
                  <a:pt x="330033" y="131713"/>
                  <a:pt x="362532" y="151278"/>
                  <a:pt x="362532" y="204261"/>
                </a:cubicBezTo>
                <a:cubicBezTo>
                  <a:pt x="362532" y="250060"/>
                  <a:pt x="322050" y="268701"/>
                  <a:pt x="285062" y="268701"/>
                </a:cubicBezTo>
                <a:cubicBezTo>
                  <a:pt x="258480" y="268474"/>
                  <a:pt x="205313" y="253435"/>
                  <a:pt x="205313" y="195095"/>
                </a:cubicBezTo>
              </a:path>
            </a:pathLst>
          </a:custGeom>
          <a:noFill/>
          <a:ln w="19050" cap="rnd">
            <a:solidFill>
              <a:srgbClr val="484848"/>
            </a:solidFill>
            <a:prstDash val="solid"/>
            <a:round/>
          </a:ln>
        </p:spPr>
        <p:txBody>
          <a:bodyPr rtlCol="0" anchor="ctr"/>
          <a:lstStyle/>
          <a:p>
            <a:endParaRPr lang="de-DE"/>
          </a:p>
        </p:txBody>
      </p:sp>
      <p:sp>
        <p:nvSpPr>
          <p:cNvPr id="31" name="Freihandform: Form 30">
            <a:extLst>
              <a:ext uri="{FF2B5EF4-FFF2-40B4-BE49-F238E27FC236}">
                <a16:creationId xmlns:a16="http://schemas.microsoft.com/office/drawing/2014/main" id="{6D92B8FB-EAF6-CBC5-979D-A21658D6D937}"/>
              </a:ext>
            </a:extLst>
          </p:cNvPr>
          <p:cNvSpPr/>
          <p:nvPr/>
        </p:nvSpPr>
        <p:spPr>
          <a:xfrm>
            <a:off x="5376160" y="3251510"/>
            <a:ext cx="428625" cy="438150"/>
          </a:xfrm>
          <a:custGeom>
            <a:avLst/>
            <a:gdLst>
              <a:gd name="connsiteX0" fmla="*/ 224874 w 428625"/>
              <a:gd name="connsiteY0" fmla="*/ 417894 h 438150"/>
              <a:gd name="connsiteX1" fmla="*/ 204453 w 428625"/>
              <a:gd name="connsiteY1" fmla="*/ 438297 h 438150"/>
              <a:gd name="connsiteX2" fmla="*/ 20754 w 428625"/>
              <a:gd name="connsiteY2" fmla="*/ 438297 h 438150"/>
              <a:gd name="connsiteX3" fmla="*/ 351 w 428625"/>
              <a:gd name="connsiteY3" fmla="*/ 417894 h 438150"/>
              <a:gd name="connsiteX4" fmla="*/ 351 w 428625"/>
              <a:gd name="connsiteY4" fmla="*/ 366860 h 438150"/>
              <a:gd name="connsiteX5" fmla="*/ 112613 w 428625"/>
              <a:gd name="connsiteY5" fmla="*/ 254598 h 438150"/>
              <a:gd name="connsiteX6" fmla="*/ 224874 w 428625"/>
              <a:gd name="connsiteY6" fmla="*/ 366860 h 438150"/>
              <a:gd name="connsiteX7" fmla="*/ 69750 w 428625"/>
              <a:gd name="connsiteY7" fmla="*/ 323997 h 438150"/>
              <a:gd name="connsiteX8" fmla="*/ 74513 w 428625"/>
              <a:gd name="connsiteY8" fmla="*/ 328760 h 438150"/>
              <a:gd name="connsiteX9" fmla="*/ 79275 w 428625"/>
              <a:gd name="connsiteY9" fmla="*/ 323997 h 438150"/>
              <a:gd name="connsiteX10" fmla="*/ 74513 w 428625"/>
              <a:gd name="connsiteY10" fmla="*/ 319235 h 438150"/>
              <a:gd name="connsiteX11" fmla="*/ 69750 w 428625"/>
              <a:gd name="connsiteY11" fmla="*/ 323997 h 438150"/>
              <a:gd name="connsiteX12" fmla="*/ 145950 w 428625"/>
              <a:gd name="connsiteY12" fmla="*/ 323883 h 438150"/>
              <a:gd name="connsiteX13" fmla="*/ 150713 w 428625"/>
              <a:gd name="connsiteY13" fmla="*/ 328645 h 438150"/>
              <a:gd name="connsiteX14" fmla="*/ 155475 w 428625"/>
              <a:gd name="connsiteY14" fmla="*/ 323883 h 438150"/>
              <a:gd name="connsiteX15" fmla="*/ 150713 w 428625"/>
              <a:gd name="connsiteY15" fmla="*/ 319120 h 438150"/>
              <a:gd name="connsiteX16" fmla="*/ 145950 w 428625"/>
              <a:gd name="connsiteY16" fmla="*/ 323883 h 438150"/>
              <a:gd name="connsiteX17" fmla="*/ 112613 w 428625"/>
              <a:gd name="connsiteY17" fmla="*/ 254598 h 438150"/>
              <a:gd name="connsiteX18" fmla="*/ 112613 w 428625"/>
              <a:gd name="connsiteY18" fmla="*/ 213774 h 438150"/>
              <a:gd name="connsiteX19" fmla="*/ 81999 w 428625"/>
              <a:gd name="connsiteY19" fmla="*/ 183160 h 438150"/>
              <a:gd name="connsiteX20" fmla="*/ 112613 w 428625"/>
              <a:gd name="connsiteY20" fmla="*/ 213774 h 438150"/>
              <a:gd name="connsiteX21" fmla="*/ 143226 w 428625"/>
              <a:gd name="connsiteY21" fmla="*/ 183160 h 438150"/>
              <a:gd name="connsiteX22" fmla="*/ 112613 w 428625"/>
              <a:gd name="connsiteY22" fmla="*/ 152547 h 438150"/>
              <a:gd name="connsiteX23" fmla="*/ 81999 w 428625"/>
              <a:gd name="connsiteY23" fmla="*/ 183160 h 438150"/>
              <a:gd name="connsiteX24" fmla="*/ 351 w 428625"/>
              <a:gd name="connsiteY24" fmla="*/ 387148 h 438150"/>
              <a:gd name="connsiteX25" fmla="*/ 224874 w 428625"/>
              <a:gd name="connsiteY25" fmla="*/ 387148 h 438150"/>
              <a:gd name="connsiteX26" fmla="*/ 352776 w 428625"/>
              <a:gd name="connsiteY26" fmla="*/ 9672 h 438150"/>
              <a:gd name="connsiteX27" fmla="*/ 428976 w 428625"/>
              <a:gd name="connsiteY27" fmla="*/ 85872 h 438150"/>
              <a:gd name="connsiteX28" fmla="*/ 352776 w 428625"/>
              <a:gd name="connsiteY28" fmla="*/ 162072 h 438150"/>
              <a:gd name="connsiteX29" fmla="*/ 200376 w 428625"/>
              <a:gd name="connsiteY29" fmla="*/ 9672 h 438150"/>
              <a:gd name="connsiteX30" fmla="*/ 124176 w 428625"/>
              <a:gd name="connsiteY30" fmla="*/ 85872 h 438150"/>
              <a:gd name="connsiteX31" fmla="*/ 200376 w 428625"/>
              <a:gd name="connsiteY31" fmla="*/ 162072 h 438150"/>
              <a:gd name="connsiteX32" fmla="*/ 295626 w 428625"/>
              <a:gd name="connsiteY32" fmla="*/ 147 h 438150"/>
              <a:gd name="connsiteX33" fmla="*/ 257526 w 428625"/>
              <a:gd name="connsiteY33" fmla="*/ 17159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8625" h="438150">
                <a:moveTo>
                  <a:pt x="224874" y="417894"/>
                </a:moveTo>
                <a:cubicBezTo>
                  <a:pt x="224864" y="429165"/>
                  <a:pt x="215724" y="438297"/>
                  <a:pt x="204453" y="438297"/>
                </a:cubicBezTo>
                <a:lnTo>
                  <a:pt x="20754" y="438297"/>
                </a:lnTo>
                <a:cubicBezTo>
                  <a:pt x="9490" y="438287"/>
                  <a:pt x="361" y="429158"/>
                  <a:pt x="351" y="417894"/>
                </a:cubicBezTo>
                <a:lnTo>
                  <a:pt x="351" y="366860"/>
                </a:lnTo>
                <a:cubicBezTo>
                  <a:pt x="351" y="304859"/>
                  <a:pt x="50613" y="254598"/>
                  <a:pt x="112613" y="254598"/>
                </a:cubicBezTo>
                <a:cubicBezTo>
                  <a:pt x="174613" y="254598"/>
                  <a:pt x="224874" y="304859"/>
                  <a:pt x="224874" y="366860"/>
                </a:cubicBezTo>
                <a:close/>
                <a:moveTo>
                  <a:pt x="69750" y="323997"/>
                </a:moveTo>
                <a:cubicBezTo>
                  <a:pt x="69750" y="326627"/>
                  <a:pt x="71883" y="328760"/>
                  <a:pt x="74513" y="328760"/>
                </a:cubicBezTo>
                <a:cubicBezTo>
                  <a:pt x="77143" y="328760"/>
                  <a:pt x="79275" y="326627"/>
                  <a:pt x="79275" y="323997"/>
                </a:cubicBezTo>
                <a:cubicBezTo>
                  <a:pt x="79275" y="321367"/>
                  <a:pt x="77143" y="319235"/>
                  <a:pt x="74513" y="319235"/>
                </a:cubicBezTo>
                <a:cubicBezTo>
                  <a:pt x="71883" y="319235"/>
                  <a:pt x="69750" y="321367"/>
                  <a:pt x="69750" y="323997"/>
                </a:cubicBezTo>
                <a:moveTo>
                  <a:pt x="145950" y="323883"/>
                </a:moveTo>
                <a:cubicBezTo>
                  <a:pt x="145950" y="326513"/>
                  <a:pt x="148083" y="328645"/>
                  <a:pt x="150713" y="328645"/>
                </a:cubicBezTo>
                <a:cubicBezTo>
                  <a:pt x="153343" y="328645"/>
                  <a:pt x="155475" y="326513"/>
                  <a:pt x="155475" y="323883"/>
                </a:cubicBezTo>
                <a:cubicBezTo>
                  <a:pt x="155475" y="321253"/>
                  <a:pt x="153343" y="319120"/>
                  <a:pt x="150713" y="319120"/>
                </a:cubicBezTo>
                <a:cubicBezTo>
                  <a:pt x="148083" y="319120"/>
                  <a:pt x="145950" y="321253"/>
                  <a:pt x="145950" y="323883"/>
                </a:cubicBezTo>
                <a:moveTo>
                  <a:pt x="112613" y="254598"/>
                </a:moveTo>
                <a:lnTo>
                  <a:pt x="112613" y="213774"/>
                </a:lnTo>
                <a:moveTo>
                  <a:pt x="81999" y="183160"/>
                </a:moveTo>
                <a:cubicBezTo>
                  <a:pt x="81999" y="200067"/>
                  <a:pt x="95706" y="213774"/>
                  <a:pt x="112613" y="213774"/>
                </a:cubicBezTo>
                <a:cubicBezTo>
                  <a:pt x="129520" y="213774"/>
                  <a:pt x="143226" y="200067"/>
                  <a:pt x="143226" y="183160"/>
                </a:cubicBezTo>
                <a:cubicBezTo>
                  <a:pt x="143226" y="166253"/>
                  <a:pt x="129520" y="152547"/>
                  <a:pt x="112613" y="152547"/>
                </a:cubicBezTo>
                <a:cubicBezTo>
                  <a:pt x="95706" y="152547"/>
                  <a:pt x="81999" y="166253"/>
                  <a:pt x="81999" y="183160"/>
                </a:cubicBezTo>
                <a:moveTo>
                  <a:pt x="351" y="387148"/>
                </a:moveTo>
                <a:lnTo>
                  <a:pt x="224874" y="387148"/>
                </a:lnTo>
                <a:moveTo>
                  <a:pt x="352776" y="9672"/>
                </a:moveTo>
                <a:lnTo>
                  <a:pt x="428976" y="85872"/>
                </a:lnTo>
                <a:lnTo>
                  <a:pt x="352776" y="162072"/>
                </a:lnTo>
                <a:moveTo>
                  <a:pt x="200376" y="9672"/>
                </a:moveTo>
                <a:lnTo>
                  <a:pt x="124176" y="85872"/>
                </a:lnTo>
                <a:lnTo>
                  <a:pt x="200376" y="162072"/>
                </a:lnTo>
                <a:moveTo>
                  <a:pt x="295626" y="147"/>
                </a:moveTo>
                <a:lnTo>
                  <a:pt x="257526" y="171597"/>
                </a:lnTo>
              </a:path>
            </a:pathLst>
          </a:custGeom>
          <a:noFill/>
          <a:ln w="19050" cap="rnd">
            <a:solidFill>
              <a:srgbClr val="484848"/>
            </a:solidFill>
            <a:prstDash val="solid"/>
            <a:round/>
          </a:ln>
        </p:spPr>
        <p:txBody>
          <a:bodyPr rtlCol="0" anchor="ctr"/>
          <a:lstStyle/>
          <a:p>
            <a:endParaRPr lang="de-DE"/>
          </a:p>
        </p:txBody>
      </p:sp>
      <p:sp>
        <p:nvSpPr>
          <p:cNvPr id="32" name="Freihandform: Form 31">
            <a:extLst>
              <a:ext uri="{FF2B5EF4-FFF2-40B4-BE49-F238E27FC236}">
                <a16:creationId xmlns:a16="http://schemas.microsoft.com/office/drawing/2014/main" id="{3A9D6790-8ECE-379E-8A59-9AC91694B9BB}"/>
              </a:ext>
            </a:extLst>
          </p:cNvPr>
          <p:cNvSpPr/>
          <p:nvPr/>
        </p:nvSpPr>
        <p:spPr>
          <a:xfrm>
            <a:off x="2552686" y="4248731"/>
            <a:ext cx="370316" cy="268475"/>
          </a:xfrm>
          <a:custGeom>
            <a:avLst/>
            <a:gdLst>
              <a:gd name="connsiteX0" fmla="*/ 51 w 370316"/>
              <a:gd name="connsiteY0" fmla="*/ 100096 h 268475"/>
              <a:gd name="connsiteX1" fmla="*/ 75664 w 370316"/>
              <a:gd name="connsiteY1" fmla="*/ 243 h 268475"/>
              <a:gd name="connsiteX2" fmla="*/ 151278 w 370316"/>
              <a:gd name="connsiteY2" fmla="*/ 100096 h 268475"/>
              <a:gd name="connsiteX3" fmla="*/ 151278 w 370316"/>
              <a:gd name="connsiteY3" fmla="*/ 167669 h 268475"/>
              <a:gd name="connsiteX4" fmla="*/ 75664 w 370316"/>
              <a:gd name="connsiteY4" fmla="*/ 268718 h 268475"/>
              <a:gd name="connsiteX5" fmla="*/ 51 w 370316"/>
              <a:gd name="connsiteY5" fmla="*/ 167669 h 268475"/>
              <a:gd name="connsiteX6" fmla="*/ 51 w 370316"/>
              <a:gd name="connsiteY6" fmla="*/ 100096 h 268475"/>
              <a:gd name="connsiteX7" fmla="*/ 207307 w 370316"/>
              <a:gd name="connsiteY7" fmla="*/ 74730 h 268475"/>
              <a:gd name="connsiteX8" fmla="*/ 279755 w 370316"/>
              <a:gd name="connsiteY8" fmla="*/ 244 h 268475"/>
              <a:gd name="connsiteX9" fmla="*/ 327225 w 370316"/>
              <a:gd name="connsiteY9" fmla="*/ 127908 h 268475"/>
              <a:gd name="connsiteX10" fmla="*/ 212056 w 370316"/>
              <a:gd name="connsiteY10" fmla="*/ 264298 h 268475"/>
              <a:gd name="connsiteX11" fmla="*/ 370368 w 370316"/>
              <a:gd name="connsiteY11" fmla="*/ 264298 h 2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316" h="268475">
                <a:moveTo>
                  <a:pt x="51" y="100096"/>
                </a:moveTo>
                <a:cubicBezTo>
                  <a:pt x="51" y="45834"/>
                  <a:pt x="25925" y="243"/>
                  <a:pt x="75664" y="243"/>
                </a:cubicBezTo>
                <a:cubicBezTo>
                  <a:pt x="125405" y="243"/>
                  <a:pt x="151278" y="45834"/>
                  <a:pt x="151278" y="100096"/>
                </a:cubicBezTo>
                <a:lnTo>
                  <a:pt x="151278" y="167669"/>
                </a:lnTo>
                <a:cubicBezTo>
                  <a:pt x="151278" y="221931"/>
                  <a:pt x="124191" y="268718"/>
                  <a:pt x="75664" y="268718"/>
                </a:cubicBezTo>
                <a:cubicBezTo>
                  <a:pt x="27138" y="268718"/>
                  <a:pt x="51" y="221931"/>
                  <a:pt x="51" y="167669"/>
                </a:cubicBezTo>
                <a:lnTo>
                  <a:pt x="51" y="100096"/>
                </a:lnTo>
                <a:close/>
                <a:moveTo>
                  <a:pt x="207307" y="74730"/>
                </a:moveTo>
                <a:cubicBezTo>
                  <a:pt x="207307" y="30722"/>
                  <a:pt x="238020" y="244"/>
                  <a:pt x="279755" y="244"/>
                </a:cubicBezTo>
                <a:cubicBezTo>
                  <a:pt x="348993" y="244"/>
                  <a:pt x="372608" y="67808"/>
                  <a:pt x="327225" y="127908"/>
                </a:cubicBezTo>
                <a:lnTo>
                  <a:pt x="212056" y="264298"/>
                </a:lnTo>
                <a:lnTo>
                  <a:pt x="370368" y="264298"/>
                </a:lnTo>
              </a:path>
            </a:pathLst>
          </a:custGeom>
          <a:noFill/>
          <a:ln w="19050" cap="rnd">
            <a:solidFill>
              <a:srgbClr val="484848"/>
            </a:solidFill>
            <a:prstDash val="solid"/>
            <a:round/>
          </a:ln>
        </p:spPr>
        <p:txBody>
          <a:bodyPr rtlCol="0" anchor="ctr"/>
          <a:lstStyle/>
          <a:p>
            <a:endParaRPr lang="de-DE"/>
          </a:p>
        </p:txBody>
      </p:sp>
      <p:sp>
        <p:nvSpPr>
          <p:cNvPr id="33" name="Freihandform: Form 32">
            <a:extLst>
              <a:ext uri="{FF2B5EF4-FFF2-40B4-BE49-F238E27FC236}">
                <a16:creationId xmlns:a16="http://schemas.microsoft.com/office/drawing/2014/main" id="{DA901861-A26D-565A-DBBF-DA5ABD5E564B}"/>
              </a:ext>
            </a:extLst>
          </p:cNvPr>
          <p:cNvSpPr/>
          <p:nvPr/>
        </p:nvSpPr>
        <p:spPr>
          <a:xfrm>
            <a:off x="5599998" y="4165910"/>
            <a:ext cx="438150" cy="438150"/>
          </a:xfrm>
          <a:custGeom>
            <a:avLst/>
            <a:gdLst>
              <a:gd name="connsiteX0" fmla="*/ 38475 w 438150"/>
              <a:gd name="connsiteY0" fmla="*/ 324093 h 438150"/>
              <a:gd name="connsiteX1" fmla="*/ 38475 w 438150"/>
              <a:gd name="connsiteY1" fmla="*/ 266943 h 438150"/>
              <a:gd name="connsiteX2" fmla="*/ 152775 w 438150"/>
              <a:gd name="connsiteY2" fmla="*/ 324093 h 438150"/>
              <a:gd name="connsiteX3" fmla="*/ 152775 w 438150"/>
              <a:gd name="connsiteY3" fmla="*/ 266943 h 438150"/>
              <a:gd name="connsiteX4" fmla="*/ 38475 w 438150"/>
              <a:gd name="connsiteY4" fmla="*/ 324093 h 438150"/>
              <a:gd name="connsiteX5" fmla="*/ 152775 w 438150"/>
              <a:gd name="connsiteY5" fmla="*/ 324093 h 438150"/>
              <a:gd name="connsiteX6" fmla="*/ 95625 w 438150"/>
              <a:gd name="connsiteY6" fmla="*/ 438393 h 438150"/>
              <a:gd name="connsiteX7" fmla="*/ 95625 w 438150"/>
              <a:gd name="connsiteY7" fmla="*/ 362193 h 438150"/>
              <a:gd name="connsiteX8" fmla="*/ 95625 w 438150"/>
              <a:gd name="connsiteY8" fmla="*/ 162168 h 438150"/>
              <a:gd name="connsiteX9" fmla="*/ 95625 w 438150"/>
              <a:gd name="connsiteY9" fmla="*/ 257418 h 438150"/>
              <a:gd name="connsiteX10" fmla="*/ 143250 w 438150"/>
              <a:gd name="connsiteY10" fmla="*/ 438393 h 438150"/>
              <a:gd name="connsiteX11" fmla="*/ 152775 w 438150"/>
              <a:gd name="connsiteY11" fmla="*/ 324093 h 438150"/>
              <a:gd name="connsiteX12" fmla="*/ 190875 w 438150"/>
              <a:gd name="connsiteY12" fmla="*/ 324093 h 438150"/>
              <a:gd name="connsiteX13" fmla="*/ 190875 w 438150"/>
              <a:gd name="connsiteY13" fmla="*/ 257418 h 438150"/>
              <a:gd name="connsiteX14" fmla="*/ 95625 w 438150"/>
              <a:gd name="connsiteY14" fmla="*/ 162168 h 438150"/>
              <a:gd name="connsiteX15" fmla="*/ 375 w 438150"/>
              <a:gd name="connsiteY15" fmla="*/ 257418 h 438150"/>
              <a:gd name="connsiteX16" fmla="*/ 375 w 438150"/>
              <a:gd name="connsiteY16" fmla="*/ 324093 h 438150"/>
              <a:gd name="connsiteX17" fmla="*/ 38475 w 438150"/>
              <a:gd name="connsiteY17" fmla="*/ 324093 h 438150"/>
              <a:gd name="connsiteX18" fmla="*/ 48000 w 438150"/>
              <a:gd name="connsiteY18" fmla="*/ 438393 h 438150"/>
              <a:gd name="connsiteX19" fmla="*/ 28950 w 438150"/>
              <a:gd name="connsiteY19" fmla="*/ 66918 h 438150"/>
              <a:gd name="connsiteX20" fmla="*/ 95625 w 438150"/>
              <a:gd name="connsiteY20" fmla="*/ 133593 h 438150"/>
              <a:gd name="connsiteX21" fmla="*/ 162300 w 438150"/>
              <a:gd name="connsiteY21" fmla="*/ 66918 h 438150"/>
              <a:gd name="connsiteX22" fmla="*/ 95625 w 438150"/>
              <a:gd name="connsiteY22" fmla="*/ 243 h 438150"/>
              <a:gd name="connsiteX23" fmla="*/ 28950 w 438150"/>
              <a:gd name="connsiteY23" fmla="*/ 66918 h 438150"/>
              <a:gd name="connsiteX24" fmla="*/ 36570 w 438150"/>
              <a:gd name="connsiteY24" fmla="*/ 36019 h 438150"/>
              <a:gd name="connsiteX25" fmla="*/ 114675 w 438150"/>
              <a:gd name="connsiteY25" fmla="*/ 66918 h 438150"/>
              <a:gd name="connsiteX26" fmla="*/ 161557 w 438150"/>
              <a:gd name="connsiteY26" fmla="*/ 56898 h 438150"/>
              <a:gd name="connsiteX27" fmla="*/ 248025 w 438150"/>
              <a:gd name="connsiteY27" fmla="*/ 324093 h 438150"/>
              <a:gd name="connsiteX28" fmla="*/ 400425 w 438150"/>
              <a:gd name="connsiteY28" fmla="*/ 324093 h 438150"/>
              <a:gd name="connsiteX29" fmla="*/ 438525 w 438150"/>
              <a:gd name="connsiteY29" fmla="*/ 285993 h 438150"/>
              <a:gd name="connsiteX30" fmla="*/ 438525 w 438150"/>
              <a:gd name="connsiteY30" fmla="*/ 38343 h 438150"/>
              <a:gd name="connsiteX31" fmla="*/ 400425 w 438150"/>
              <a:gd name="connsiteY31" fmla="*/ 243 h 438150"/>
              <a:gd name="connsiteX32" fmla="*/ 181350 w 438150"/>
              <a:gd name="connsiteY32" fmla="*/ 243 h 438150"/>
              <a:gd name="connsiteX33" fmla="*/ 286125 w 438150"/>
              <a:gd name="connsiteY33" fmla="*/ 81206 h 438150"/>
              <a:gd name="connsiteX34" fmla="*/ 290888 w 438150"/>
              <a:gd name="connsiteY34" fmla="*/ 85968 h 438150"/>
              <a:gd name="connsiteX35" fmla="*/ 281363 w 438150"/>
              <a:gd name="connsiteY35" fmla="*/ 85968 h 438150"/>
              <a:gd name="connsiteX36" fmla="*/ 286125 w 438150"/>
              <a:gd name="connsiteY36" fmla="*/ 81206 h 438150"/>
              <a:gd name="connsiteX37" fmla="*/ 286125 w 438150"/>
              <a:gd name="connsiteY37" fmla="*/ 90731 h 438150"/>
              <a:gd name="connsiteX38" fmla="*/ 281363 w 438150"/>
              <a:gd name="connsiteY38" fmla="*/ 85968 h 438150"/>
              <a:gd name="connsiteX39" fmla="*/ 290888 w 438150"/>
              <a:gd name="connsiteY39" fmla="*/ 85968 h 438150"/>
              <a:gd name="connsiteX40" fmla="*/ 286125 w 438150"/>
              <a:gd name="connsiteY40" fmla="*/ 90731 h 438150"/>
              <a:gd name="connsiteX41" fmla="*/ 362325 w 438150"/>
              <a:gd name="connsiteY41" fmla="*/ 81206 h 438150"/>
              <a:gd name="connsiteX42" fmla="*/ 367088 w 438150"/>
              <a:gd name="connsiteY42" fmla="*/ 85968 h 438150"/>
              <a:gd name="connsiteX43" fmla="*/ 357563 w 438150"/>
              <a:gd name="connsiteY43" fmla="*/ 85968 h 438150"/>
              <a:gd name="connsiteX44" fmla="*/ 362325 w 438150"/>
              <a:gd name="connsiteY44" fmla="*/ 81206 h 438150"/>
              <a:gd name="connsiteX45" fmla="*/ 362325 w 438150"/>
              <a:gd name="connsiteY45" fmla="*/ 90731 h 438150"/>
              <a:gd name="connsiteX46" fmla="*/ 357563 w 438150"/>
              <a:gd name="connsiteY46" fmla="*/ 85968 h 438150"/>
              <a:gd name="connsiteX47" fmla="*/ 367088 w 438150"/>
              <a:gd name="connsiteY47" fmla="*/ 85968 h 438150"/>
              <a:gd name="connsiteX48" fmla="*/ 362325 w 438150"/>
              <a:gd name="connsiteY48" fmla="*/ 90731 h 438150"/>
              <a:gd name="connsiteX49" fmla="*/ 286125 w 438150"/>
              <a:gd name="connsiteY49" fmla="*/ 147881 h 438150"/>
              <a:gd name="connsiteX50" fmla="*/ 290888 w 438150"/>
              <a:gd name="connsiteY50" fmla="*/ 152643 h 438150"/>
              <a:gd name="connsiteX51" fmla="*/ 281363 w 438150"/>
              <a:gd name="connsiteY51" fmla="*/ 152643 h 438150"/>
              <a:gd name="connsiteX52" fmla="*/ 286125 w 438150"/>
              <a:gd name="connsiteY52" fmla="*/ 147881 h 438150"/>
              <a:gd name="connsiteX53" fmla="*/ 286125 w 438150"/>
              <a:gd name="connsiteY53" fmla="*/ 157406 h 438150"/>
              <a:gd name="connsiteX54" fmla="*/ 281363 w 438150"/>
              <a:gd name="connsiteY54" fmla="*/ 152643 h 438150"/>
              <a:gd name="connsiteX55" fmla="*/ 290888 w 438150"/>
              <a:gd name="connsiteY55" fmla="*/ 152643 h 438150"/>
              <a:gd name="connsiteX56" fmla="*/ 286125 w 438150"/>
              <a:gd name="connsiteY56" fmla="*/ 157406 h 438150"/>
              <a:gd name="connsiteX57" fmla="*/ 362325 w 438150"/>
              <a:gd name="connsiteY57" fmla="*/ 147881 h 438150"/>
              <a:gd name="connsiteX58" fmla="*/ 367088 w 438150"/>
              <a:gd name="connsiteY58" fmla="*/ 152643 h 438150"/>
              <a:gd name="connsiteX59" fmla="*/ 357563 w 438150"/>
              <a:gd name="connsiteY59" fmla="*/ 152643 h 438150"/>
              <a:gd name="connsiteX60" fmla="*/ 362325 w 438150"/>
              <a:gd name="connsiteY60" fmla="*/ 147881 h 438150"/>
              <a:gd name="connsiteX61" fmla="*/ 362325 w 438150"/>
              <a:gd name="connsiteY61" fmla="*/ 157406 h 438150"/>
              <a:gd name="connsiteX62" fmla="*/ 357563 w 438150"/>
              <a:gd name="connsiteY62" fmla="*/ 152643 h 438150"/>
              <a:gd name="connsiteX63" fmla="*/ 367088 w 438150"/>
              <a:gd name="connsiteY63" fmla="*/ 152643 h 438150"/>
              <a:gd name="connsiteX64" fmla="*/ 362325 w 438150"/>
              <a:gd name="connsiteY64" fmla="*/ 157406 h 438150"/>
              <a:gd name="connsiteX65" fmla="*/ 286125 w 438150"/>
              <a:gd name="connsiteY65" fmla="*/ 214556 h 438150"/>
              <a:gd name="connsiteX66" fmla="*/ 290888 w 438150"/>
              <a:gd name="connsiteY66" fmla="*/ 219318 h 438150"/>
              <a:gd name="connsiteX67" fmla="*/ 281363 w 438150"/>
              <a:gd name="connsiteY67" fmla="*/ 219318 h 438150"/>
              <a:gd name="connsiteX68" fmla="*/ 286125 w 438150"/>
              <a:gd name="connsiteY68" fmla="*/ 214556 h 438150"/>
              <a:gd name="connsiteX69" fmla="*/ 286125 w 438150"/>
              <a:gd name="connsiteY69" fmla="*/ 224081 h 438150"/>
              <a:gd name="connsiteX70" fmla="*/ 281363 w 438150"/>
              <a:gd name="connsiteY70" fmla="*/ 219318 h 438150"/>
              <a:gd name="connsiteX71" fmla="*/ 290888 w 438150"/>
              <a:gd name="connsiteY71" fmla="*/ 219318 h 438150"/>
              <a:gd name="connsiteX72" fmla="*/ 286125 w 438150"/>
              <a:gd name="connsiteY72" fmla="*/ 22408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150" h="438150">
                <a:moveTo>
                  <a:pt x="38475" y="324093"/>
                </a:moveTo>
                <a:lnTo>
                  <a:pt x="38475" y="266943"/>
                </a:lnTo>
                <a:moveTo>
                  <a:pt x="152775" y="324093"/>
                </a:moveTo>
                <a:lnTo>
                  <a:pt x="152775" y="266943"/>
                </a:lnTo>
                <a:moveTo>
                  <a:pt x="38475" y="324093"/>
                </a:moveTo>
                <a:lnTo>
                  <a:pt x="152775" y="324093"/>
                </a:lnTo>
                <a:moveTo>
                  <a:pt x="95625" y="438393"/>
                </a:moveTo>
                <a:lnTo>
                  <a:pt x="95625" y="362193"/>
                </a:lnTo>
                <a:moveTo>
                  <a:pt x="95625" y="162168"/>
                </a:moveTo>
                <a:lnTo>
                  <a:pt x="95625" y="257418"/>
                </a:lnTo>
                <a:moveTo>
                  <a:pt x="143250" y="438393"/>
                </a:moveTo>
                <a:lnTo>
                  <a:pt x="152775" y="324093"/>
                </a:lnTo>
                <a:lnTo>
                  <a:pt x="190875" y="324093"/>
                </a:lnTo>
                <a:lnTo>
                  <a:pt x="190875" y="257418"/>
                </a:lnTo>
                <a:cubicBezTo>
                  <a:pt x="190875" y="204813"/>
                  <a:pt x="148230" y="162168"/>
                  <a:pt x="95625" y="162168"/>
                </a:cubicBezTo>
                <a:cubicBezTo>
                  <a:pt x="43020" y="162168"/>
                  <a:pt x="375" y="204813"/>
                  <a:pt x="375" y="257418"/>
                </a:cubicBezTo>
                <a:lnTo>
                  <a:pt x="375" y="324093"/>
                </a:lnTo>
                <a:lnTo>
                  <a:pt x="38475" y="324093"/>
                </a:lnTo>
                <a:lnTo>
                  <a:pt x="48000" y="438393"/>
                </a:lnTo>
                <a:close/>
                <a:moveTo>
                  <a:pt x="28950" y="66918"/>
                </a:moveTo>
                <a:cubicBezTo>
                  <a:pt x="28950" y="103742"/>
                  <a:pt x="58801" y="133593"/>
                  <a:pt x="95625" y="133593"/>
                </a:cubicBezTo>
                <a:cubicBezTo>
                  <a:pt x="132449" y="133593"/>
                  <a:pt x="162300" y="103742"/>
                  <a:pt x="162300" y="66918"/>
                </a:cubicBezTo>
                <a:cubicBezTo>
                  <a:pt x="162300" y="30094"/>
                  <a:pt x="132449" y="243"/>
                  <a:pt x="95625" y="243"/>
                </a:cubicBezTo>
                <a:cubicBezTo>
                  <a:pt x="58801" y="243"/>
                  <a:pt x="28950" y="30094"/>
                  <a:pt x="28950" y="66918"/>
                </a:cubicBezTo>
                <a:close/>
                <a:moveTo>
                  <a:pt x="36570" y="36019"/>
                </a:moveTo>
                <a:cubicBezTo>
                  <a:pt x="57716" y="55896"/>
                  <a:pt x="85653" y="66948"/>
                  <a:pt x="114675" y="66918"/>
                </a:cubicBezTo>
                <a:cubicBezTo>
                  <a:pt x="130836" y="66941"/>
                  <a:pt x="146817" y="63525"/>
                  <a:pt x="161557" y="56898"/>
                </a:cubicBezTo>
                <a:moveTo>
                  <a:pt x="248025" y="324093"/>
                </a:moveTo>
                <a:lnTo>
                  <a:pt x="400425" y="324093"/>
                </a:lnTo>
                <a:cubicBezTo>
                  <a:pt x="421467" y="324093"/>
                  <a:pt x="438525" y="307035"/>
                  <a:pt x="438525" y="285993"/>
                </a:cubicBezTo>
                <a:lnTo>
                  <a:pt x="438525" y="38343"/>
                </a:lnTo>
                <a:cubicBezTo>
                  <a:pt x="438525" y="17301"/>
                  <a:pt x="421467" y="243"/>
                  <a:pt x="400425" y="243"/>
                </a:cubicBezTo>
                <a:lnTo>
                  <a:pt x="181350" y="243"/>
                </a:lnTo>
                <a:moveTo>
                  <a:pt x="286125" y="81206"/>
                </a:moveTo>
                <a:cubicBezTo>
                  <a:pt x="288755" y="81206"/>
                  <a:pt x="290888" y="83338"/>
                  <a:pt x="290888" y="85968"/>
                </a:cubicBezTo>
                <a:moveTo>
                  <a:pt x="281363" y="85968"/>
                </a:moveTo>
                <a:cubicBezTo>
                  <a:pt x="281363" y="83338"/>
                  <a:pt x="283495" y="81206"/>
                  <a:pt x="286125" y="81206"/>
                </a:cubicBezTo>
                <a:moveTo>
                  <a:pt x="286125" y="90731"/>
                </a:moveTo>
                <a:cubicBezTo>
                  <a:pt x="283495" y="90731"/>
                  <a:pt x="281363" y="88598"/>
                  <a:pt x="281363" y="85968"/>
                </a:cubicBezTo>
                <a:moveTo>
                  <a:pt x="290888" y="85968"/>
                </a:moveTo>
                <a:cubicBezTo>
                  <a:pt x="290888" y="88598"/>
                  <a:pt x="288755" y="90731"/>
                  <a:pt x="286125" y="90731"/>
                </a:cubicBezTo>
                <a:moveTo>
                  <a:pt x="362325" y="81206"/>
                </a:moveTo>
                <a:cubicBezTo>
                  <a:pt x="364955" y="81206"/>
                  <a:pt x="367088" y="83338"/>
                  <a:pt x="367088" y="85968"/>
                </a:cubicBezTo>
                <a:moveTo>
                  <a:pt x="357563" y="85968"/>
                </a:moveTo>
                <a:cubicBezTo>
                  <a:pt x="357563" y="83338"/>
                  <a:pt x="359695" y="81206"/>
                  <a:pt x="362325" y="81206"/>
                </a:cubicBezTo>
                <a:moveTo>
                  <a:pt x="362325" y="90731"/>
                </a:moveTo>
                <a:cubicBezTo>
                  <a:pt x="359695" y="90731"/>
                  <a:pt x="357563" y="88598"/>
                  <a:pt x="357563" y="85968"/>
                </a:cubicBezTo>
                <a:moveTo>
                  <a:pt x="367088" y="85968"/>
                </a:moveTo>
                <a:cubicBezTo>
                  <a:pt x="367088" y="88598"/>
                  <a:pt x="364955" y="90731"/>
                  <a:pt x="362325" y="90731"/>
                </a:cubicBezTo>
                <a:moveTo>
                  <a:pt x="286125" y="147881"/>
                </a:moveTo>
                <a:cubicBezTo>
                  <a:pt x="288755" y="147881"/>
                  <a:pt x="290888" y="150013"/>
                  <a:pt x="290888" y="152643"/>
                </a:cubicBezTo>
                <a:moveTo>
                  <a:pt x="281363" y="152643"/>
                </a:moveTo>
                <a:cubicBezTo>
                  <a:pt x="281363" y="150013"/>
                  <a:pt x="283495" y="147881"/>
                  <a:pt x="286125" y="147881"/>
                </a:cubicBezTo>
                <a:moveTo>
                  <a:pt x="286125" y="157406"/>
                </a:moveTo>
                <a:cubicBezTo>
                  <a:pt x="283495" y="157406"/>
                  <a:pt x="281363" y="155273"/>
                  <a:pt x="281363" y="152643"/>
                </a:cubicBezTo>
                <a:moveTo>
                  <a:pt x="290888" y="152643"/>
                </a:moveTo>
                <a:cubicBezTo>
                  <a:pt x="290888" y="155273"/>
                  <a:pt x="288755" y="157406"/>
                  <a:pt x="286125" y="157406"/>
                </a:cubicBezTo>
                <a:moveTo>
                  <a:pt x="362325" y="147881"/>
                </a:moveTo>
                <a:cubicBezTo>
                  <a:pt x="364955" y="147881"/>
                  <a:pt x="367088" y="150013"/>
                  <a:pt x="367088" y="152643"/>
                </a:cubicBezTo>
                <a:moveTo>
                  <a:pt x="357563" y="152643"/>
                </a:moveTo>
                <a:cubicBezTo>
                  <a:pt x="357563" y="150013"/>
                  <a:pt x="359695" y="147881"/>
                  <a:pt x="362325" y="147881"/>
                </a:cubicBezTo>
                <a:moveTo>
                  <a:pt x="362325" y="157406"/>
                </a:moveTo>
                <a:cubicBezTo>
                  <a:pt x="359695" y="157406"/>
                  <a:pt x="357563" y="155273"/>
                  <a:pt x="357563" y="152643"/>
                </a:cubicBezTo>
                <a:moveTo>
                  <a:pt x="367088" y="152643"/>
                </a:moveTo>
                <a:cubicBezTo>
                  <a:pt x="367088" y="155273"/>
                  <a:pt x="364955" y="157406"/>
                  <a:pt x="362325" y="157406"/>
                </a:cubicBezTo>
                <a:moveTo>
                  <a:pt x="286125" y="214556"/>
                </a:moveTo>
                <a:cubicBezTo>
                  <a:pt x="288755" y="214556"/>
                  <a:pt x="290888" y="216688"/>
                  <a:pt x="290888" y="219318"/>
                </a:cubicBezTo>
                <a:moveTo>
                  <a:pt x="281363" y="219318"/>
                </a:moveTo>
                <a:cubicBezTo>
                  <a:pt x="281363" y="216688"/>
                  <a:pt x="283495" y="214556"/>
                  <a:pt x="286125" y="214556"/>
                </a:cubicBezTo>
                <a:moveTo>
                  <a:pt x="286125" y="224081"/>
                </a:moveTo>
                <a:cubicBezTo>
                  <a:pt x="283495" y="224081"/>
                  <a:pt x="281363" y="221948"/>
                  <a:pt x="281363" y="219318"/>
                </a:cubicBezTo>
                <a:moveTo>
                  <a:pt x="290888" y="219318"/>
                </a:moveTo>
                <a:cubicBezTo>
                  <a:pt x="290888" y="221948"/>
                  <a:pt x="288755" y="224081"/>
                  <a:pt x="286125" y="224081"/>
                </a:cubicBezTo>
              </a:path>
            </a:pathLst>
          </a:custGeom>
          <a:noFill/>
          <a:ln w="19050" cap="rnd">
            <a:solidFill>
              <a:srgbClr val="484848"/>
            </a:solidFill>
            <a:prstDash val="solid"/>
            <a:round/>
          </a:ln>
        </p:spPr>
        <p:txBody>
          <a:bodyPr rtlCol="0" anchor="ctr"/>
          <a:lstStyle/>
          <a:p>
            <a:endParaRPr lang="de-DE"/>
          </a:p>
        </p:txBody>
      </p:sp>
      <p:sp>
        <p:nvSpPr>
          <p:cNvPr id="34" name="Freihandform: Form 33">
            <a:extLst>
              <a:ext uri="{FF2B5EF4-FFF2-40B4-BE49-F238E27FC236}">
                <a16:creationId xmlns:a16="http://schemas.microsoft.com/office/drawing/2014/main" id="{FBDF20E7-4495-2C61-D0FD-C29F688060A8}"/>
              </a:ext>
            </a:extLst>
          </p:cNvPr>
          <p:cNvSpPr/>
          <p:nvPr/>
        </p:nvSpPr>
        <p:spPr>
          <a:xfrm>
            <a:off x="2324086" y="5163131"/>
            <a:ext cx="297414" cy="269136"/>
          </a:xfrm>
          <a:custGeom>
            <a:avLst/>
            <a:gdLst>
              <a:gd name="connsiteX0" fmla="*/ 216907 w 297414"/>
              <a:gd name="connsiteY0" fmla="*/ 35412 h 269136"/>
              <a:gd name="connsiteX1" fmla="*/ 297441 w 297414"/>
              <a:gd name="connsiteY1" fmla="*/ 4991 h 269136"/>
              <a:gd name="connsiteX2" fmla="*/ 297441 w 297414"/>
              <a:gd name="connsiteY2" fmla="*/ 269476 h 269136"/>
              <a:gd name="connsiteX3" fmla="*/ 27 w 297414"/>
              <a:gd name="connsiteY3" fmla="*/ 100192 h 269136"/>
              <a:gd name="connsiteX4" fmla="*/ 75640 w 297414"/>
              <a:gd name="connsiteY4" fmla="*/ 339 h 269136"/>
              <a:gd name="connsiteX5" fmla="*/ 151254 w 297414"/>
              <a:gd name="connsiteY5" fmla="*/ 100192 h 269136"/>
              <a:gd name="connsiteX6" fmla="*/ 151254 w 297414"/>
              <a:gd name="connsiteY6" fmla="*/ 167765 h 269136"/>
              <a:gd name="connsiteX7" fmla="*/ 75640 w 297414"/>
              <a:gd name="connsiteY7" fmla="*/ 268814 h 269136"/>
              <a:gd name="connsiteX8" fmla="*/ 27 w 297414"/>
              <a:gd name="connsiteY8" fmla="*/ 167765 h 269136"/>
              <a:gd name="connsiteX9" fmla="*/ 27 w 297414"/>
              <a:gd name="connsiteY9" fmla="*/ 100192 h 26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414" h="269136">
                <a:moveTo>
                  <a:pt x="216907" y="35412"/>
                </a:moveTo>
                <a:lnTo>
                  <a:pt x="297441" y="4991"/>
                </a:lnTo>
                <a:lnTo>
                  <a:pt x="297441" y="269476"/>
                </a:lnTo>
                <a:moveTo>
                  <a:pt x="27" y="100192"/>
                </a:moveTo>
                <a:cubicBezTo>
                  <a:pt x="27" y="45930"/>
                  <a:pt x="25901" y="339"/>
                  <a:pt x="75640" y="339"/>
                </a:cubicBezTo>
                <a:cubicBezTo>
                  <a:pt x="125381" y="339"/>
                  <a:pt x="151254" y="45930"/>
                  <a:pt x="151254" y="100192"/>
                </a:cubicBezTo>
                <a:lnTo>
                  <a:pt x="151254" y="167765"/>
                </a:lnTo>
                <a:cubicBezTo>
                  <a:pt x="151254" y="222027"/>
                  <a:pt x="124167" y="268814"/>
                  <a:pt x="75640" y="268814"/>
                </a:cubicBezTo>
                <a:cubicBezTo>
                  <a:pt x="27114" y="268814"/>
                  <a:pt x="27" y="222027"/>
                  <a:pt x="27" y="167765"/>
                </a:cubicBezTo>
                <a:lnTo>
                  <a:pt x="27" y="100192"/>
                </a:lnTo>
                <a:close/>
              </a:path>
            </a:pathLst>
          </a:custGeom>
          <a:noFill/>
          <a:ln w="19050" cap="rnd">
            <a:solidFill>
              <a:srgbClr val="484848"/>
            </a:solidFill>
            <a:prstDash val="solid"/>
            <a:round/>
          </a:ln>
        </p:spPr>
        <p:txBody>
          <a:bodyPr rtlCol="0" anchor="ctr"/>
          <a:lstStyle/>
          <a:p>
            <a:endParaRPr lang="de-DE"/>
          </a:p>
        </p:txBody>
      </p:sp>
      <p:sp>
        <p:nvSpPr>
          <p:cNvPr id="35" name="Freihandform: Form 34">
            <a:extLst>
              <a:ext uri="{FF2B5EF4-FFF2-40B4-BE49-F238E27FC236}">
                <a16:creationId xmlns:a16="http://schemas.microsoft.com/office/drawing/2014/main" id="{F1DE86C5-D82D-9866-1989-EED198A3337D}"/>
              </a:ext>
            </a:extLst>
          </p:cNvPr>
          <p:cNvSpPr/>
          <p:nvPr/>
        </p:nvSpPr>
        <p:spPr>
          <a:xfrm>
            <a:off x="5835265" y="5086263"/>
            <a:ext cx="424814" cy="427434"/>
          </a:xfrm>
          <a:custGeom>
            <a:avLst/>
            <a:gdLst>
              <a:gd name="connsiteX0" fmla="*/ 314724 w 424814"/>
              <a:gd name="connsiteY0" fmla="*/ 159168 h 427434"/>
              <a:gd name="connsiteX1" fmla="*/ 364254 w 424814"/>
              <a:gd name="connsiteY1" fmla="*/ 109638 h 427434"/>
              <a:gd name="connsiteX2" fmla="*/ 314724 w 424814"/>
              <a:gd name="connsiteY2" fmla="*/ 60108 h 427434"/>
              <a:gd name="connsiteX3" fmla="*/ 265194 w 424814"/>
              <a:gd name="connsiteY3" fmla="*/ 109638 h 427434"/>
              <a:gd name="connsiteX4" fmla="*/ 314724 w 424814"/>
              <a:gd name="connsiteY4" fmla="*/ 159168 h 427434"/>
              <a:gd name="connsiteX5" fmla="*/ 394734 w 424814"/>
              <a:gd name="connsiteY5" fmla="*/ 216318 h 427434"/>
              <a:gd name="connsiteX6" fmla="*/ 314724 w 424814"/>
              <a:gd name="connsiteY6" fmla="*/ 159168 h 427434"/>
              <a:gd name="connsiteX7" fmla="*/ 234714 w 424814"/>
              <a:gd name="connsiteY7" fmla="*/ 216318 h 427434"/>
              <a:gd name="connsiteX8" fmla="*/ 399 w 424814"/>
              <a:gd name="connsiteY8" fmla="*/ 284898 h 427434"/>
              <a:gd name="connsiteX9" fmla="*/ 399 w 424814"/>
              <a:gd name="connsiteY9" fmla="*/ 427773 h 427434"/>
              <a:gd name="connsiteX10" fmla="*/ 425214 w 424814"/>
              <a:gd name="connsiteY10" fmla="*/ 427773 h 427434"/>
              <a:gd name="connsiteX11" fmla="*/ 425214 w 424814"/>
              <a:gd name="connsiteY11" fmla="*/ 284898 h 427434"/>
              <a:gd name="connsiteX12" fmla="*/ 399 w 424814"/>
              <a:gd name="connsiteY12" fmla="*/ 284898 h 427434"/>
              <a:gd name="connsiteX13" fmla="*/ 80409 w 424814"/>
              <a:gd name="connsiteY13" fmla="*/ 284898 h 427434"/>
              <a:gd name="connsiteX14" fmla="*/ 80409 w 424814"/>
              <a:gd name="connsiteY14" fmla="*/ 427773 h 427434"/>
              <a:gd name="connsiteX15" fmla="*/ 171849 w 424814"/>
              <a:gd name="connsiteY15" fmla="*/ 284898 h 427434"/>
              <a:gd name="connsiteX16" fmla="*/ 171849 w 424814"/>
              <a:gd name="connsiteY16" fmla="*/ 427773 h 427434"/>
              <a:gd name="connsiteX17" fmla="*/ 257574 w 424814"/>
              <a:gd name="connsiteY17" fmla="*/ 284898 h 427434"/>
              <a:gd name="connsiteX18" fmla="*/ 257574 w 424814"/>
              <a:gd name="connsiteY18" fmla="*/ 427773 h 427434"/>
              <a:gd name="connsiteX19" fmla="*/ 343299 w 424814"/>
              <a:gd name="connsiteY19" fmla="*/ 284898 h 427434"/>
              <a:gd name="connsiteX20" fmla="*/ 343299 w 424814"/>
              <a:gd name="connsiteY20" fmla="*/ 427773 h 427434"/>
              <a:gd name="connsiteX21" fmla="*/ 399 w 424814"/>
              <a:gd name="connsiteY21" fmla="*/ 217509 h 427434"/>
              <a:gd name="connsiteX22" fmla="*/ 399 w 424814"/>
              <a:gd name="connsiteY22" fmla="*/ 339 h 427434"/>
              <a:gd name="connsiteX23" fmla="*/ 293769 w 424814"/>
              <a:gd name="connsiteY23" fmla="*/ 339 h 427434"/>
              <a:gd name="connsiteX24" fmla="*/ 102215 w 424814"/>
              <a:gd name="connsiteY24" fmla="*/ 339 h 427434"/>
              <a:gd name="connsiteX25" fmla="*/ 399 w 424814"/>
              <a:gd name="connsiteY25" fmla="*/ 121252 h 427434"/>
              <a:gd name="connsiteX26" fmla="*/ 102215 w 424814"/>
              <a:gd name="connsiteY26" fmla="*/ 226043 h 42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4814" h="427434">
                <a:moveTo>
                  <a:pt x="314724" y="159168"/>
                </a:moveTo>
                <a:cubicBezTo>
                  <a:pt x="342078" y="159168"/>
                  <a:pt x="364254" y="136993"/>
                  <a:pt x="364254" y="109638"/>
                </a:cubicBezTo>
                <a:cubicBezTo>
                  <a:pt x="364254" y="82284"/>
                  <a:pt x="342078" y="60108"/>
                  <a:pt x="314724" y="60108"/>
                </a:cubicBezTo>
                <a:cubicBezTo>
                  <a:pt x="287370" y="60108"/>
                  <a:pt x="265194" y="82284"/>
                  <a:pt x="265194" y="109638"/>
                </a:cubicBezTo>
                <a:cubicBezTo>
                  <a:pt x="265194" y="136993"/>
                  <a:pt x="287370" y="159168"/>
                  <a:pt x="314724" y="159168"/>
                </a:cubicBezTo>
                <a:close/>
                <a:moveTo>
                  <a:pt x="394734" y="216318"/>
                </a:moveTo>
                <a:cubicBezTo>
                  <a:pt x="383304" y="183933"/>
                  <a:pt x="350919" y="159168"/>
                  <a:pt x="314724" y="159168"/>
                </a:cubicBezTo>
                <a:cubicBezTo>
                  <a:pt x="276624" y="159168"/>
                  <a:pt x="246144" y="183933"/>
                  <a:pt x="234714" y="216318"/>
                </a:cubicBezTo>
                <a:moveTo>
                  <a:pt x="399" y="284898"/>
                </a:moveTo>
                <a:lnTo>
                  <a:pt x="399" y="427773"/>
                </a:lnTo>
                <a:lnTo>
                  <a:pt x="425214" y="427773"/>
                </a:lnTo>
                <a:lnTo>
                  <a:pt x="425214" y="284898"/>
                </a:lnTo>
                <a:lnTo>
                  <a:pt x="399" y="284898"/>
                </a:lnTo>
                <a:close/>
                <a:moveTo>
                  <a:pt x="80409" y="284898"/>
                </a:moveTo>
                <a:lnTo>
                  <a:pt x="80409" y="427773"/>
                </a:lnTo>
                <a:moveTo>
                  <a:pt x="171849" y="284898"/>
                </a:moveTo>
                <a:lnTo>
                  <a:pt x="171849" y="427773"/>
                </a:lnTo>
                <a:moveTo>
                  <a:pt x="257574" y="284898"/>
                </a:moveTo>
                <a:lnTo>
                  <a:pt x="257574" y="427773"/>
                </a:lnTo>
                <a:moveTo>
                  <a:pt x="343299" y="284898"/>
                </a:moveTo>
                <a:lnTo>
                  <a:pt x="343299" y="427773"/>
                </a:lnTo>
                <a:moveTo>
                  <a:pt x="399" y="217509"/>
                </a:moveTo>
                <a:lnTo>
                  <a:pt x="399" y="339"/>
                </a:lnTo>
                <a:lnTo>
                  <a:pt x="293769" y="339"/>
                </a:lnTo>
                <a:moveTo>
                  <a:pt x="102215" y="339"/>
                </a:moveTo>
                <a:cubicBezTo>
                  <a:pt x="102215" y="339"/>
                  <a:pt x="102215" y="121252"/>
                  <a:pt x="399" y="121252"/>
                </a:cubicBezTo>
                <a:cubicBezTo>
                  <a:pt x="399" y="121252"/>
                  <a:pt x="102215" y="113191"/>
                  <a:pt x="102215" y="226043"/>
                </a:cubicBezTo>
              </a:path>
            </a:pathLst>
          </a:custGeom>
          <a:noFill/>
          <a:ln w="19050" cap="rnd">
            <a:solidFill>
              <a:srgbClr val="484848"/>
            </a:solidFill>
            <a:prstDash val="solid"/>
            <a:round/>
          </a:ln>
        </p:spPr>
        <p:txBody>
          <a:bodyPr rtlCol="0" anchor="ctr"/>
          <a:lstStyle/>
          <a:p>
            <a:endParaRPr lang="de-DE"/>
          </a:p>
        </p:txBody>
      </p:sp>
    </p:spTree>
    <p:extLst>
      <p:ext uri="{BB962C8B-B14F-4D97-AF65-F5344CB8AC3E}">
        <p14:creationId xmlns:p14="http://schemas.microsoft.com/office/powerpoint/2010/main" val="24903482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21490" y="1034118"/>
            <a:ext cx="7515680"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Fünf Dimensionen für den Unterricht (Joscha Falck)</a:t>
            </a:r>
          </a:p>
        </p:txBody>
      </p:sp>
      <p:sp>
        <p:nvSpPr>
          <p:cNvPr id="6" name="Freeform 6" descr="Bild"/>
          <p:cNvSpPr/>
          <p:nvPr/>
        </p:nvSpPr>
        <p:spPr>
          <a:xfrm>
            <a:off x="3790268" y="3007729"/>
            <a:ext cx="1510674" cy="2063548"/>
          </a:xfrm>
          <a:custGeom>
            <a:avLst/>
            <a:gdLst/>
            <a:ahLst/>
            <a:cxnLst/>
            <a:rect l="l" t="t" r="r" b="b"/>
            <a:pathLst>
              <a:path w="3021347" h="4127096">
                <a:moveTo>
                  <a:pt x="0" y="0"/>
                </a:moveTo>
                <a:lnTo>
                  <a:pt x="3021348" y="0"/>
                </a:lnTo>
                <a:lnTo>
                  <a:pt x="3021348" y="4127096"/>
                </a:lnTo>
                <a:lnTo>
                  <a:pt x="0" y="4127096"/>
                </a:lnTo>
                <a:lnTo>
                  <a:pt x="0" y="0"/>
                </a:lnTo>
                <a:close/>
              </a:path>
            </a:pathLst>
          </a:custGeom>
          <a:blipFill>
            <a:blip r:embed="rId3"/>
            <a:stretch>
              <a:fillRect t="-2" b="-2"/>
            </a:stretch>
          </a:blipFill>
        </p:spPr>
        <p:txBody>
          <a:bodyPr/>
          <a:lstStyle/>
          <a:p>
            <a:endParaRPr lang="de-DE" sz="900" noProof="0" dirty="0"/>
          </a:p>
        </p:txBody>
      </p:sp>
      <p:sp>
        <p:nvSpPr>
          <p:cNvPr id="7" name="TextBox 7"/>
          <p:cNvSpPr txBox="1"/>
          <p:nvPr/>
        </p:nvSpPr>
        <p:spPr>
          <a:xfrm>
            <a:off x="3635815" y="5161600"/>
            <a:ext cx="1861632" cy="213072"/>
          </a:xfrm>
          <a:prstGeom prst="rect">
            <a:avLst/>
          </a:prstGeom>
        </p:spPr>
        <p:txBody>
          <a:bodyPr lIns="0" tIns="0" rIns="0" bIns="0" rtlCol="0" anchor="t">
            <a:spAutoFit/>
          </a:bodyPr>
          <a:lstStyle/>
          <a:p>
            <a:pPr algn="ctr">
              <a:lnSpc>
                <a:spcPts val="1680"/>
              </a:lnSpc>
            </a:pPr>
            <a:r>
              <a:rPr lang="de-DE" sz="1400" b="1" noProof="0" dirty="0">
                <a:solidFill>
                  <a:srgbClr val="4F81BD"/>
                </a:solidFill>
                <a:latin typeface="Helvetica Bold"/>
                <a:ea typeface="Helvetica Bold"/>
                <a:cs typeface="Helvetica Bold"/>
                <a:sym typeface="Helvetica Bold"/>
              </a:rPr>
              <a:t>LERNEN UND KI</a:t>
            </a:r>
          </a:p>
        </p:txBody>
      </p:sp>
      <p:sp>
        <p:nvSpPr>
          <p:cNvPr id="8" name="Freeform 8" descr="Bild"/>
          <p:cNvSpPr/>
          <p:nvPr/>
        </p:nvSpPr>
        <p:spPr>
          <a:xfrm>
            <a:off x="2473794" y="3878031"/>
            <a:ext cx="1615242" cy="1724278"/>
          </a:xfrm>
          <a:custGeom>
            <a:avLst/>
            <a:gdLst/>
            <a:ahLst/>
            <a:cxnLst/>
            <a:rect l="l" t="t" r="r" b="b"/>
            <a:pathLst>
              <a:path w="3230484" h="3448556">
                <a:moveTo>
                  <a:pt x="0" y="0"/>
                </a:moveTo>
                <a:lnTo>
                  <a:pt x="3230484" y="0"/>
                </a:lnTo>
                <a:lnTo>
                  <a:pt x="3230484" y="3448556"/>
                </a:lnTo>
                <a:lnTo>
                  <a:pt x="0" y="3448556"/>
                </a:lnTo>
                <a:lnTo>
                  <a:pt x="0" y="0"/>
                </a:lnTo>
                <a:close/>
              </a:path>
            </a:pathLst>
          </a:custGeom>
          <a:blipFill>
            <a:blip r:embed="rId4">
              <a:alphaModFix amt="25000"/>
            </a:blip>
            <a:stretch>
              <a:fillRect t="-1" b="-1"/>
            </a:stretch>
          </a:blipFill>
        </p:spPr>
        <p:txBody>
          <a:bodyPr/>
          <a:lstStyle/>
          <a:p>
            <a:endParaRPr lang="de-DE" sz="900" noProof="0" dirty="0"/>
          </a:p>
        </p:txBody>
      </p:sp>
      <p:sp>
        <p:nvSpPr>
          <p:cNvPr id="9" name="TextBox 9"/>
          <p:cNvSpPr txBox="1"/>
          <p:nvPr/>
        </p:nvSpPr>
        <p:spPr>
          <a:xfrm>
            <a:off x="2464962" y="3883314"/>
            <a:ext cx="122331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trotz</a:t>
            </a:r>
            <a:r>
              <a:rPr lang="de-DE" sz="1300" b="1" noProof="0" dirty="0">
                <a:solidFill>
                  <a:srgbClr val="FFFFFF"/>
                </a:solidFill>
                <a:latin typeface="Helvetica Bold"/>
                <a:ea typeface="Helvetica Bold"/>
                <a:cs typeface="Helvetica Bold"/>
                <a:sym typeface="Helvetica Bold"/>
              </a:rPr>
              <a:t> KI</a:t>
            </a:r>
          </a:p>
        </p:txBody>
      </p:sp>
      <p:sp>
        <p:nvSpPr>
          <p:cNvPr id="10" name="TextBox 10"/>
          <p:cNvSpPr txBox="1"/>
          <p:nvPr/>
        </p:nvSpPr>
        <p:spPr>
          <a:xfrm>
            <a:off x="2631538" y="4155905"/>
            <a:ext cx="1260070"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benötigen</a:t>
            </a:r>
          </a:p>
          <a:p>
            <a:pPr algn="ctr">
              <a:lnSpc>
                <a:spcPts val="840"/>
              </a:lnSpc>
            </a:pPr>
            <a:r>
              <a:rPr lang="de-DE" sz="700" noProof="0" dirty="0">
                <a:solidFill>
                  <a:srgbClr val="000000"/>
                </a:solidFill>
                <a:latin typeface="Helvetica"/>
                <a:ea typeface="Helvetica"/>
                <a:cs typeface="Helvetica"/>
                <a:sym typeface="Helvetica"/>
              </a:rPr>
              <a:t>Reflexions- und Diskussions-möglichkeiten sowie</a:t>
            </a:r>
          </a:p>
          <a:p>
            <a:pPr algn="ctr">
              <a:lnSpc>
                <a:spcPts val="840"/>
              </a:lnSpc>
            </a:pPr>
            <a:r>
              <a:rPr lang="de-DE" sz="700" noProof="0" dirty="0">
                <a:solidFill>
                  <a:srgbClr val="000000"/>
                </a:solidFill>
                <a:latin typeface="Helvetica"/>
                <a:ea typeface="Helvetica"/>
                <a:cs typeface="Helvetica"/>
                <a:sym typeface="Helvetica"/>
              </a:rPr>
              <a:t>Antworten auf die Frage, warum sie lernen sollen, was die Maschine besser kann.</a:t>
            </a:r>
          </a:p>
        </p:txBody>
      </p:sp>
      <p:sp>
        <p:nvSpPr>
          <p:cNvPr id="11" name="Freeform 11" descr="Bild"/>
          <p:cNvSpPr/>
          <p:nvPr/>
        </p:nvSpPr>
        <p:spPr>
          <a:xfrm>
            <a:off x="2241849" y="1942797"/>
            <a:ext cx="2166448" cy="2419397"/>
          </a:xfrm>
          <a:custGeom>
            <a:avLst/>
            <a:gdLst/>
            <a:ahLst/>
            <a:cxnLst/>
            <a:rect l="l" t="t" r="r" b="b"/>
            <a:pathLst>
              <a:path w="4332896" h="4838794">
                <a:moveTo>
                  <a:pt x="0" y="0"/>
                </a:moveTo>
                <a:lnTo>
                  <a:pt x="4332896" y="0"/>
                </a:lnTo>
                <a:lnTo>
                  <a:pt x="4332896" y="4838794"/>
                </a:lnTo>
                <a:lnTo>
                  <a:pt x="0" y="4838794"/>
                </a:lnTo>
                <a:lnTo>
                  <a:pt x="0" y="0"/>
                </a:lnTo>
                <a:close/>
              </a:path>
            </a:pathLst>
          </a:custGeom>
          <a:blipFill>
            <a:blip r:embed="rId5"/>
            <a:stretch>
              <a:fillRect t="-4" b="-4"/>
            </a:stretch>
          </a:blipFill>
        </p:spPr>
        <p:txBody>
          <a:bodyPr/>
          <a:lstStyle/>
          <a:p>
            <a:endParaRPr lang="de-DE" sz="900" noProof="0" dirty="0"/>
          </a:p>
        </p:txBody>
      </p:sp>
      <p:sp>
        <p:nvSpPr>
          <p:cNvPr id="12" name="TextBox 12"/>
          <p:cNvSpPr txBox="1"/>
          <p:nvPr/>
        </p:nvSpPr>
        <p:spPr>
          <a:xfrm>
            <a:off x="3011004" y="2353715"/>
            <a:ext cx="654731"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über</a:t>
            </a:r>
            <a:r>
              <a:rPr lang="de-DE" sz="1300" b="1" noProof="0" dirty="0">
                <a:solidFill>
                  <a:srgbClr val="FFFFFF"/>
                </a:solidFill>
                <a:latin typeface="Helvetica Bold"/>
                <a:ea typeface="Helvetica Bold"/>
                <a:cs typeface="Helvetica Bold"/>
                <a:sym typeface="Helvetica Bold"/>
              </a:rPr>
              <a:t> KI</a:t>
            </a:r>
          </a:p>
        </p:txBody>
      </p:sp>
      <p:sp>
        <p:nvSpPr>
          <p:cNvPr id="13" name="TextBox 13"/>
          <p:cNvSpPr txBox="1"/>
          <p:nvPr/>
        </p:nvSpPr>
        <p:spPr>
          <a:xfrm>
            <a:off x="2686123" y="2823750"/>
            <a:ext cx="1206886" cy="718145"/>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benötigen Wissen darüber, wie </a:t>
            </a:r>
            <a:r>
              <a:rPr lang="de-DE" sz="700" noProof="0" dirty="0" err="1">
                <a:solidFill>
                  <a:srgbClr val="000000"/>
                </a:solidFill>
                <a:latin typeface="Helvetica"/>
                <a:ea typeface="Helvetica"/>
                <a:cs typeface="Helvetica"/>
                <a:sym typeface="Helvetica"/>
              </a:rPr>
              <a:t>Kl</a:t>
            </a:r>
            <a:r>
              <a:rPr lang="de-DE" sz="700" noProof="0" dirty="0">
                <a:solidFill>
                  <a:srgbClr val="000000"/>
                </a:solidFill>
                <a:latin typeface="Helvetica"/>
                <a:ea typeface="Helvetica"/>
                <a:cs typeface="Helvetica"/>
                <a:sym typeface="Helvetica"/>
              </a:rPr>
              <a:t> funktioniert, wo ihre Grenzen liegen und welche gesellschaftlichen, wirtschaftlichen, politischen und ethischen Dimensionen zu beachten sind.</a:t>
            </a:r>
          </a:p>
        </p:txBody>
      </p:sp>
      <p:sp>
        <p:nvSpPr>
          <p:cNvPr id="14" name="Freeform 14" descr="Bild"/>
          <p:cNvSpPr/>
          <p:nvPr/>
        </p:nvSpPr>
        <p:spPr>
          <a:xfrm>
            <a:off x="3566309" y="1741564"/>
            <a:ext cx="2026043" cy="1342929"/>
          </a:xfrm>
          <a:custGeom>
            <a:avLst/>
            <a:gdLst/>
            <a:ahLst/>
            <a:cxnLst/>
            <a:rect l="l" t="t" r="r" b="b"/>
            <a:pathLst>
              <a:path w="4052086" h="2685858">
                <a:moveTo>
                  <a:pt x="0" y="0"/>
                </a:moveTo>
                <a:lnTo>
                  <a:pt x="4052086" y="0"/>
                </a:lnTo>
                <a:lnTo>
                  <a:pt x="4052086" y="2685858"/>
                </a:lnTo>
                <a:lnTo>
                  <a:pt x="0" y="2685858"/>
                </a:lnTo>
                <a:lnTo>
                  <a:pt x="0" y="0"/>
                </a:lnTo>
                <a:close/>
              </a:path>
            </a:pathLst>
          </a:custGeom>
          <a:blipFill>
            <a:blip r:embed="rId6"/>
            <a:stretch>
              <a:fillRect l="-13" r="-13"/>
            </a:stretch>
          </a:blipFill>
        </p:spPr>
        <p:txBody>
          <a:bodyPr/>
          <a:lstStyle/>
          <a:p>
            <a:endParaRPr lang="de-DE" sz="900" noProof="0" dirty="0"/>
          </a:p>
        </p:txBody>
      </p:sp>
      <p:sp>
        <p:nvSpPr>
          <p:cNvPr id="15" name="TextBox 15"/>
          <p:cNvSpPr txBox="1"/>
          <p:nvPr/>
        </p:nvSpPr>
        <p:spPr>
          <a:xfrm>
            <a:off x="4022655" y="1832780"/>
            <a:ext cx="111335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mit</a:t>
            </a:r>
            <a:r>
              <a:rPr lang="de-DE" sz="1300" b="1" noProof="0" dirty="0">
                <a:solidFill>
                  <a:srgbClr val="FFFFFF"/>
                </a:solidFill>
                <a:latin typeface="Helvetica Bold"/>
                <a:ea typeface="Helvetica Bold"/>
                <a:cs typeface="Helvetica Bold"/>
                <a:sym typeface="Helvetica Bold"/>
              </a:rPr>
              <a:t> KI</a:t>
            </a:r>
          </a:p>
        </p:txBody>
      </p:sp>
      <p:sp>
        <p:nvSpPr>
          <p:cNvPr id="16" name="TextBox 16"/>
          <p:cNvSpPr txBox="1"/>
          <p:nvPr/>
        </p:nvSpPr>
        <p:spPr>
          <a:xfrm>
            <a:off x="3981072" y="2095399"/>
            <a:ext cx="1206887"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benötigen Anwendungs- und Strategiewissen darüber, wie sie KI-Tools aktiv einsetzen können, um die eigenen Lernprozesse zu unterstützen.</a:t>
            </a:r>
          </a:p>
        </p:txBody>
      </p:sp>
      <p:sp>
        <p:nvSpPr>
          <p:cNvPr id="17" name="Freeform 17" descr="Bild"/>
          <p:cNvSpPr/>
          <p:nvPr/>
        </p:nvSpPr>
        <p:spPr>
          <a:xfrm>
            <a:off x="4734869" y="3329429"/>
            <a:ext cx="2167283" cy="2419398"/>
          </a:xfrm>
          <a:custGeom>
            <a:avLst/>
            <a:gdLst/>
            <a:ahLst/>
            <a:cxnLst/>
            <a:rect l="l" t="t" r="r" b="b"/>
            <a:pathLst>
              <a:path w="4334566" h="4838796">
                <a:moveTo>
                  <a:pt x="0" y="0"/>
                </a:moveTo>
                <a:lnTo>
                  <a:pt x="4334566" y="0"/>
                </a:lnTo>
                <a:lnTo>
                  <a:pt x="4334566" y="4838796"/>
                </a:lnTo>
                <a:lnTo>
                  <a:pt x="0" y="4838796"/>
                </a:lnTo>
                <a:lnTo>
                  <a:pt x="0" y="0"/>
                </a:lnTo>
                <a:close/>
              </a:path>
            </a:pathLst>
          </a:custGeom>
          <a:blipFill>
            <a:blip r:embed="rId7"/>
            <a:stretch>
              <a:fillRect t="-19" b="-19"/>
            </a:stretch>
          </a:blipFill>
        </p:spPr>
        <p:txBody>
          <a:bodyPr/>
          <a:lstStyle/>
          <a:p>
            <a:endParaRPr lang="de-DE" sz="900" noProof="0" dirty="0"/>
          </a:p>
        </p:txBody>
      </p:sp>
      <p:sp>
        <p:nvSpPr>
          <p:cNvPr id="18" name="TextBox 18"/>
          <p:cNvSpPr txBox="1"/>
          <p:nvPr/>
        </p:nvSpPr>
        <p:spPr>
          <a:xfrm>
            <a:off x="5394429" y="3883313"/>
            <a:ext cx="126007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ohne</a:t>
            </a:r>
            <a:r>
              <a:rPr lang="de-DE" sz="1300" b="1" noProof="0" dirty="0">
                <a:solidFill>
                  <a:srgbClr val="FFFFFF"/>
                </a:solidFill>
                <a:latin typeface="Helvetica Bold"/>
                <a:ea typeface="Helvetica Bold"/>
                <a:cs typeface="Helvetica Bold"/>
                <a:sym typeface="Helvetica Bold"/>
              </a:rPr>
              <a:t> KI</a:t>
            </a:r>
          </a:p>
        </p:txBody>
      </p:sp>
      <p:sp>
        <p:nvSpPr>
          <p:cNvPr id="19" name="TextBox 19"/>
          <p:cNvSpPr txBox="1"/>
          <p:nvPr/>
        </p:nvSpPr>
        <p:spPr>
          <a:xfrm>
            <a:off x="5263042" y="4155905"/>
            <a:ext cx="1260071"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Lernenden sollten auch weiterhin schulische</a:t>
            </a:r>
          </a:p>
          <a:p>
            <a:pPr algn="ctr">
              <a:lnSpc>
                <a:spcPts val="840"/>
              </a:lnSpc>
            </a:pPr>
            <a:r>
              <a:rPr lang="de-DE" sz="700" noProof="0" dirty="0">
                <a:solidFill>
                  <a:srgbClr val="000000"/>
                </a:solidFill>
                <a:latin typeface="Helvetica"/>
                <a:ea typeface="Helvetica"/>
                <a:cs typeface="Helvetica"/>
                <a:sym typeface="Helvetica"/>
              </a:rPr>
              <a:t>Bildungsprozesse ermöglicht werden, die nicht von Datenverarbeitung und Bildschirmen geprägt sind.</a:t>
            </a:r>
          </a:p>
        </p:txBody>
      </p:sp>
      <p:sp>
        <p:nvSpPr>
          <p:cNvPr id="20" name="Freeform 20" descr="Bild"/>
          <p:cNvSpPr/>
          <p:nvPr/>
        </p:nvSpPr>
        <p:spPr>
          <a:xfrm>
            <a:off x="4735286" y="1908522"/>
            <a:ext cx="2166448" cy="2414795"/>
          </a:xfrm>
          <a:custGeom>
            <a:avLst/>
            <a:gdLst/>
            <a:ahLst/>
            <a:cxnLst/>
            <a:rect l="l" t="t" r="r" b="b"/>
            <a:pathLst>
              <a:path w="4332896" h="4829590">
                <a:moveTo>
                  <a:pt x="0" y="0"/>
                </a:moveTo>
                <a:lnTo>
                  <a:pt x="4332896" y="0"/>
                </a:lnTo>
                <a:lnTo>
                  <a:pt x="4332896" y="4829590"/>
                </a:lnTo>
                <a:lnTo>
                  <a:pt x="0" y="4829590"/>
                </a:lnTo>
                <a:lnTo>
                  <a:pt x="0" y="0"/>
                </a:lnTo>
                <a:close/>
              </a:path>
            </a:pathLst>
          </a:custGeom>
          <a:blipFill>
            <a:blip r:embed="rId8"/>
            <a:stretch>
              <a:fillRect r="-33"/>
            </a:stretch>
          </a:blipFill>
        </p:spPr>
        <p:txBody>
          <a:bodyPr/>
          <a:lstStyle/>
          <a:p>
            <a:endParaRPr lang="de-DE" sz="900" noProof="0" dirty="0"/>
          </a:p>
        </p:txBody>
      </p:sp>
      <p:sp>
        <p:nvSpPr>
          <p:cNvPr id="21" name="TextBox 21"/>
          <p:cNvSpPr txBox="1"/>
          <p:nvPr/>
        </p:nvSpPr>
        <p:spPr>
          <a:xfrm>
            <a:off x="5416453" y="2353715"/>
            <a:ext cx="728010"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durch</a:t>
            </a:r>
            <a:r>
              <a:rPr lang="de-DE" sz="1300" b="1" noProof="0" dirty="0">
                <a:solidFill>
                  <a:srgbClr val="FFFFFF"/>
                </a:solidFill>
                <a:latin typeface="Helvetica Bold"/>
                <a:ea typeface="Helvetica Bold"/>
                <a:cs typeface="Helvetica Bold"/>
                <a:sym typeface="Helvetica Bold"/>
              </a:rPr>
              <a:t> KI</a:t>
            </a:r>
          </a:p>
        </p:txBody>
      </p:sp>
      <p:sp>
        <p:nvSpPr>
          <p:cNvPr id="22" name="TextBox 22"/>
          <p:cNvSpPr txBox="1"/>
          <p:nvPr/>
        </p:nvSpPr>
        <p:spPr>
          <a:xfrm>
            <a:off x="5222628" y="2823750"/>
            <a:ext cx="1206886"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können bei eigenen Lernprozessen (passend zum Lernstand) von adaptiven Lern- und </a:t>
            </a:r>
            <a:r>
              <a:rPr lang="de-DE" sz="700" noProof="0" dirty="0" err="1">
                <a:solidFill>
                  <a:srgbClr val="000000"/>
                </a:solidFill>
                <a:latin typeface="Helvetica"/>
                <a:ea typeface="Helvetica"/>
                <a:cs typeface="Helvetica"/>
                <a:sym typeface="Helvetica"/>
              </a:rPr>
              <a:t>Tutorsystemen</a:t>
            </a:r>
            <a:r>
              <a:rPr lang="de-DE" sz="700" noProof="0" dirty="0">
                <a:solidFill>
                  <a:srgbClr val="000000"/>
                </a:solidFill>
                <a:latin typeface="Helvetica"/>
                <a:ea typeface="Helvetica"/>
                <a:cs typeface="Helvetica"/>
                <a:sym typeface="Helvetica"/>
              </a:rPr>
              <a:t> durch Korrektur/Feedback</a:t>
            </a:r>
          </a:p>
          <a:p>
            <a:pPr algn="ctr">
              <a:lnSpc>
                <a:spcPts val="840"/>
              </a:lnSpc>
            </a:pPr>
            <a:r>
              <a:rPr lang="de-DE" sz="700" noProof="0" dirty="0">
                <a:solidFill>
                  <a:srgbClr val="000000"/>
                </a:solidFill>
                <a:latin typeface="Helvetica"/>
                <a:ea typeface="Helvetica"/>
                <a:cs typeface="Helvetica"/>
                <a:sym typeface="Helvetica"/>
              </a:rPr>
              <a:t>unterstützt werden.</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20639-D2B6-648A-D7ED-B27FA30D6E65}"/>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C848FCE3-7A8F-E4CF-83DB-F968C87D1C3A}"/>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A79EE0E8-B145-911D-E591-F9054FD2F19E}"/>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E85C3102-C4E1-6163-E35F-27A0B122903C}"/>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C7BCCE2A-173C-EAC8-E6B6-57F91C115A36}"/>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27943F9E-57FB-DA8A-33DE-F139639F4C32}"/>
                </a:ext>
              </a:extLst>
            </p:cNvPr>
            <p:cNvSpPr txBox="1"/>
            <p:nvPr/>
          </p:nvSpPr>
          <p:spPr>
            <a:xfrm>
              <a:off x="7429501" y="2432133"/>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39AD1C71-C564-680C-B84A-6FA67CB9E6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01655396-68D0-1579-B234-5E9D948BF9BE}"/>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BBCF05AF-AF24-5A0A-D8AB-1A1157D2CAF9}"/>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09BEFF8B-3762-9A09-8003-2D9AF9197135}"/>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31A9C586-4297-DE28-E733-BF5EF2ED6E4B}"/>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2FBC7055-780B-5271-E493-82FEA0079FD9}"/>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7EBB81B9-FF82-143C-FB72-27B999CBB976}"/>
                </a:ext>
              </a:extLst>
            </p:cNvPr>
            <p:cNvSpPr txBox="1"/>
            <p:nvPr/>
          </p:nvSpPr>
          <p:spPr>
            <a:xfrm>
              <a:off x="5617672" y="3028125"/>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pic>
          <p:nvPicPr>
            <p:cNvPr id="7" name="Grafik 6" descr="Präsentation mit Checkliste Silhouette">
              <a:extLst>
                <a:ext uri="{FF2B5EF4-FFF2-40B4-BE49-F238E27FC236}">
                  <a16:creationId xmlns:a16="http://schemas.microsoft.com/office/drawing/2014/main" id="{754F44D8-BA7C-AD08-A99A-384B52451B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B11EF3A1-654A-6E8D-5A1F-FEC3E6E026C5}"/>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7C9D9A66-9CAC-BB4C-B6C1-6D17F7A96CB7}"/>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1AB268C6-A814-0E82-8353-B9ADC3D94C45}"/>
                </a:ext>
              </a:extLst>
            </p:cNvPr>
            <p:cNvSpPr txBox="1"/>
            <p:nvPr/>
          </p:nvSpPr>
          <p:spPr>
            <a:xfrm>
              <a:off x="3895712" y="824457"/>
              <a:ext cx="1360357" cy="384721"/>
            </a:xfrm>
            <a:prstGeom prst="rect">
              <a:avLst/>
            </a:prstGeom>
            <a:noFill/>
          </p:spPr>
          <p:txBody>
            <a:bodyPr wrap="square" rtlCol="0">
              <a:spAutoFit/>
            </a:bodyPr>
            <a:lstStyle/>
            <a:p>
              <a:r>
                <a:rPr lang="de-DE" sz="1900" noProof="0" dirty="0">
                  <a:solidFill>
                    <a:schemeClr val="accent5">
                      <a:lumMod val="75000"/>
                    </a:schemeClr>
                  </a:solidFill>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F707A815-BA42-302E-521E-BAE595902205}"/>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solidFill>
                    <a:schemeClr val="accent5">
                      <a:lumMod val="75000"/>
                    </a:schemeClr>
                  </a:solidFill>
                  <a:latin typeface="Montserrat ExtraBold" panose="00000900000000000000" pitchFamily="2" charset="0"/>
                </a:rPr>
                <a:t>03</a:t>
              </a:r>
            </a:p>
          </p:txBody>
        </p:sp>
        <p:sp>
          <p:nvSpPr>
            <p:cNvPr id="50" name="Textfeld 49">
              <a:extLst>
                <a:ext uri="{FF2B5EF4-FFF2-40B4-BE49-F238E27FC236}">
                  <a16:creationId xmlns:a16="http://schemas.microsoft.com/office/drawing/2014/main" id="{78FDF9B6-3652-5E41-9541-C1023097BD81}"/>
                </a:ext>
              </a:extLst>
            </p:cNvPr>
            <p:cNvSpPr txBox="1"/>
            <p:nvPr/>
          </p:nvSpPr>
          <p:spPr>
            <a:xfrm>
              <a:off x="3777521" y="2428320"/>
              <a:ext cx="1588958" cy="830997"/>
            </a:xfrm>
            <a:prstGeom prst="rect">
              <a:avLst/>
            </a:prstGeom>
            <a:noFill/>
          </p:spPr>
          <p:txBody>
            <a:bodyPr wrap="square" rtlCol="0">
              <a:spAutoFit/>
            </a:bodyPr>
            <a:lstStyle/>
            <a:p>
              <a:pPr algn="ctr"/>
              <a:r>
                <a:rPr lang="de-DE" sz="1600" noProof="0" dirty="0">
                  <a:solidFill>
                    <a:schemeClr val="accent5">
                      <a:lumMod val="75000"/>
                    </a:schemeClr>
                  </a:solidFill>
                  <a:latin typeface="Montserrat SemiBold" panose="00000700000000000000" pitchFamily="2" charset="0"/>
                </a:rPr>
                <a:t>KI FÜR </a:t>
              </a:r>
              <a:endParaRPr lang="de-DE" sz="1600" dirty="0">
                <a:solidFill>
                  <a:schemeClr val="accent5">
                    <a:lumMod val="75000"/>
                  </a:schemeClr>
                </a:solidFill>
                <a:latin typeface="Montserrat SemiBold" panose="00000700000000000000" pitchFamily="2" charset="0"/>
              </a:endParaRPr>
            </a:p>
            <a:p>
              <a:pPr algn="ctr"/>
              <a:r>
                <a:rPr lang="de-DE" sz="1600" noProof="0" dirty="0">
                  <a:solidFill>
                    <a:schemeClr val="accent5">
                      <a:lumMod val="75000"/>
                    </a:schemeClr>
                  </a:solidFill>
                  <a:latin typeface="Montserrat SemiBold" panose="00000700000000000000" pitchFamily="2" charset="0"/>
                </a:rPr>
                <a:t>LERNENDE</a:t>
              </a:r>
            </a:p>
            <a:p>
              <a:pPr algn="ctr"/>
              <a:endParaRPr lang="de-DE" sz="1600" noProof="0" dirty="0">
                <a:solidFill>
                  <a:schemeClr val="accent5">
                    <a:lumMod val="75000"/>
                  </a:schemeClr>
                </a:solidFill>
                <a:latin typeface="Montserrat SemiBold" panose="00000700000000000000" pitchFamily="2" charset="0"/>
              </a:endParaRPr>
            </a:p>
          </p:txBody>
        </p:sp>
        <p:pic>
          <p:nvPicPr>
            <p:cNvPr id="9" name="Grafik 8" descr="Internet der Dinge Silhouette">
              <a:extLst>
                <a:ext uri="{FF2B5EF4-FFF2-40B4-BE49-F238E27FC236}">
                  <a16:creationId xmlns:a16="http://schemas.microsoft.com/office/drawing/2014/main" id="{741D9FA0-A680-6408-C02B-AAF72C27D9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16444DA5-7756-D987-6723-F19AB5508C22}"/>
              </a:ext>
            </a:extLst>
          </p:cNvPr>
          <p:cNvGrpSpPr/>
          <p:nvPr/>
        </p:nvGrpSpPr>
        <p:grpSpPr>
          <a:xfrm>
            <a:off x="1828800" y="0"/>
            <a:ext cx="2066928" cy="6858000"/>
            <a:chOff x="1828800" y="0"/>
            <a:chExt cx="2066928" cy="6858000"/>
          </a:xfrm>
        </p:grpSpPr>
        <p:sp>
          <p:nvSpPr>
            <p:cNvPr id="28" name="Freihandform: Form 27">
              <a:extLst>
                <a:ext uri="{FF2B5EF4-FFF2-40B4-BE49-F238E27FC236}">
                  <a16:creationId xmlns:a16="http://schemas.microsoft.com/office/drawing/2014/main" id="{925CAC1E-61B3-1AD3-062F-FFB15EBA10AA}"/>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64755D73-48E6-0AF1-2CC7-8D8888F8917D}"/>
                </a:ext>
              </a:extLst>
            </p:cNvPr>
            <p:cNvSpPr txBox="1"/>
            <p:nvPr/>
          </p:nvSpPr>
          <p:spPr>
            <a:xfrm>
              <a:off x="2063022" y="824458"/>
              <a:ext cx="1360357" cy="384721"/>
            </a:xfrm>
            <a:prstGeom prst="rect">
              <a:avLst/>
            </a:prstGeom>
            <a:noFill/>
          </p:spPr>
          <p:txBody>
            <a:bodyPr wrap="square" rtlCol="0">
              <a:spAutoFit/>
            </a:bodyPr>
            <a:lstStyle/>
            <a:p>
              <a:r>
                <a:rPr lang="de-DE" sz="1900" noProof="0" dirty="0">
                  <a:solidFill>
                    <a:schemeClr val="accent5">
                      <a:lumMod val="60000"/>
                      <a:lumOff val="40000"/>
                    </a:schemeClr>
                  </a:solidFill>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0C25F076-57C9-8E8E-9FE9-2FAA5C5DBBD8}"/>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solidFill>
                    <a:schemeClr val="accent5">
                      <a:lumMod val="60000"/>
                      <a:lumOff val="40000"/>
                    </a:schemeClr>
                  </a:solidFill>
                  <a:latin typeface="Montserrat ExtraBold" panose="00000900000000000000" pitchFamily="2" charset="0"/>
                </a:rPr>
                <a:t>02</a:t>
              </a:r>
            </a:p>
          </p:txBody>
        </p:sp>
        <p:sp>
          <p:nvSpPr>
            <p:cNvPr id="48" name="Textfeld 47">
              <a:extLst>
                <a:ext uri="{FF2B5EF4-FFF2-40B4-BE49-F238E27FC236}">
                  <a16:creationId xmlns:a16="http://schemas.microsoft.com/office/drawing/2014/main" id="{6A3352DD-24F5-C2BF-BC21-3FC3CEDB50A6}"/>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solidFill>
                    <a:schemeClr val="accent5">
                      <a:lumMod val="60000"/>
                      <a:lumOff val="40000"/>
                    </a:schemeClr>
                  </a:solidFill>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92E81AC2-F6CD-7B21-B011-478A9CFB5443}"/>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solidFill>
                    <a:schemeClr val="accent5">
                      <a:lumMod val="60000"/>
                      <a:lumOff val="40000"/>
                    </a:schemeClr>
                  </a:solidFill>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71370F0B-390D-4756-9790-1D55D99658D5}"/>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solidFill>
                    <a:schemeClr val="accent5">
                      <a:lumMod val="60000"/>
                      <a:lumOff val="40000"/>
                    </a:schemeClr>
                  </a:solidFill>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DCB7D2FB-493E-51D2-3F65-EB106E07B4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E2EF3E33-EA5B-AF12-4820-7EC7B803C259}"/>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89501229-A0D6-CC11-ABB6-1D6F05F3FE2B}"/>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EF2BC936-CFF0-0704-21CC-E004D36F5E17}"/>
                </a:ext>
              </a:extLst>
            </p:cNvPr>
            <p:cNvSpPr txBox="1"/>
            <p:nvPr/>
          </p:nvSpPr>
          <p:spPr>
            <a:xfrm>
              <a:off x="234222" y="824459"/>
              <a:ext cx="1360357" cy="384721"/>
            </a:xfrm>
            <a:prstGeom prst="rect">
              <a:avLst/>
            </a:prstGeom>
            <a:noFill/>
          </p:spPr>
          <p:txBody>
            <a:bodyPr wrap="square" rtlCol="0">
              <a:spAutoFit/>
            </a:bodyPr>
            <a:lstStyle/>
            <a:p>
              <a:r>
                <a:rPr lang="de-DE" sz="1900" noProof="0" dirty="0">
                  <a:solidFill>
                    <a:schemeClr val="accent5">
                      <a:lumMod val="40000"/>
                      <a:lumOff val="60000"/>
                    </a:schemeClr>
                  </a:solidFill>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5827BBE8-7DD3-63CD-4348-1146EE15F267}"/>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solidFill>
                    <a:schemeClr val="accent5">
                      <a:lumMod val="40000"/>
                      <a:lumOff val="60000"/>
                    </a:schemeClr>
                  </a:solidFill>
                  <a:latin typeface="Montserrat ExtraBold" panose="00000900000000000000" pitchFamily="2" charset="0"/>
                </a:rPr>
                <a:t>01</a:t>
              </a:r>
            </a:p>
          </p:txBody>
        </p:sp>
        <p:sp>
          <p:nvSpPr>
            <p:cNvPr id="47" name="Textfeld 46">
              <a:extLst>
                <a:ext uri="{FF2B5EF4-FFF2-40B4-BE49-F238E27FC236}">
                  <a16:creationId xmlns:a16="http://schemas.microsoft.com/office/drawing/2014/main" id="{4D19DFB0-324C-3D78-04D1-AE5E7D805B21}"/>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solidFill>
                    <a:schemeClr val="accent5">
                      <a:lumMod val="40000"/>
                      <a:lumOff val="60000"/>
                    </a:schemeClr>
                  </a:solidFill>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73B14B91-115A-9521-2BEA-107053C6FB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21" name="Textfeld 20">
            <a:extLst>
              <a:ext uri="{FF2B5EF4-FFF2-40B4-BE49-F238E27FC236}">
                <a16:creationId xmlns:a16="http://schemas.microsoft.com/office/drawing/2014/main" id="{3F3D5C01-7EFF-4008-3E70-E53AA419CBFB}"/>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75F9E431-DDA8-E9E0-749D-7AA89A78831C}"/>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
        <p:nvSpPr>
          <p:cNvPr id="3" name="Textfeld 2">
            <a:extLst>
              <a:ext uri="{FF2B5EF4-FFF2-40B4-BE49-F238E27FC236}">
                <a16:creationId xmlns:a16="http://schemas.microsoft.com/office/drawing/2014/main" id="{E9EA0B98-ACA2-EAA4-88C9-2ECCABC63E89}"/>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sp>
        <p:nvSpPr>
          <p:cNvPr id="4" name="Plus 3">
            <a:extLst>
              <a:ext uri="{FF2B5EF4-FFF2-40B4-BE49-F238E27FC236}">
                <a16:creationId xmlns:a16="http://schemas.microsoft.com/office/drawing/2014/main" id="{187B02E2-FCAF-6B92-D665-F753CE20F118}"/>
              </a:ext>
            </a:extLst>
          </p:cNvPr>
          <p:cNvSpPr/>
          <p:nvPr/>
        </p:nvSpPr>
        <p:spPr>
          <a:xfrm>
            <a:off x="6930323" y="1357819"/>
            <a:ext cx="829708" cy="822544"/>
          </a:xfrm>
          <a:prstGeom prst="mathPlus">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94494930"/>
      </p:ext>
    </p:extLst>
  </p:cSld>
  <p:clrMapOvr>
    <a:masterClrMapping/>
  </p:clrMapOvr>
  <p:transition spd="slow">
    <p:push/>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7824-5D26-EC84-B422-651A6349672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D22F9305-3C50-706E-EDDF-1E9C65CE968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A484C2D-125B-A769-6879-A1EBF4F8F02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D3039440-61F2-0064-0DC4-0A339E7F19C3}"/>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D89DF967-A701-F68B-23D2-4B1325A588F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
        <p:nvSpPr>
          <p:cNvPr id="22" name="Freihandform: Form 21">
            <a:extLst>
              <a:ext uri="{FF2B5EF4-FFF2-40B4-BE49-F238E27FC236}">
                <a16:creationId xmlns:a16="http://schemas.microsoft.com/office/drawing/2014/main" id="{DFD9CD2D-49CF-1AF5-7BE0-577A64E1A85C}"/>
              </a:ext>
            </a:extLst>
          </p:cNvPr>
          <p:cNvSpPr/>
          <p:nvPr/>
        </p:nvSpPr>
        <p:spPr>
          <a:xfrm>
            <a:off x="2028506" y="1542658"/>
            <a:ext cx="6156489" cy="4414589"/>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ts val="1800"/>
              </a:lnSpc>
            </a:pPr>
            <a:r>
              <a:rPr lang="de-DE" sz="1400" spc="10" noProof="0" dirty="0">
                <a:solidFill>
                  <a:srgbClr val="000000"/>
                </a:solidFill>
                <a:latin typeface="Roboto"/>
                <a:ea typeface="Roboto"/>
                <a:cs typeface="Roboto"/>
                <a:sym typeface="Roboto"/>
              </a:rPr>
              <a:t>Die Aussicht, jährlich nicht mehr hunderte Klassenarbeiten und Klausuren wie bisher korrigieren und kommentieren zu müssen, ist verführerisch - aber leider auch Zukunftsmusik.</a:t>
            </a:r>
          </a:p>
          <a:p>
            <a:pPr>
              <a:lnSpc>
                <a:spcPts val="1800"/>
              </a:lnSpc>
            </a:pPr>
            <a:r>
              <a:rPr lang="de-DE" sz="1400" spc="10" noProof="0" dirty="0">
                <a:solidFill>
                  <a:srgbClr val="000000"/>
                </a:solidFill>
                <a:latin typeface="Roboto"/>
                <a:ea typeface="Roboto"/>
                <a:cs typeface="Roboto"/>
                <a:sym typeface="Roboto"/>
              </a:rPr>
              <a:t>Jedoch gibt es zunehmend </a:t>
            </a:r>
            <a:r>
              <a:rPr lang="de-DE" sz="1400" spc="10" noProof="0" dirty="0" err="1">
                <a:solidFill>
                  <a:srgbClr val="000000"/>
                </a:solidFill>
                <a:latin typeface="Roboto"/>
                <a:ea typeface="Roboto"/>
                <a:cs typeface="Roboto"/>
                <a:sym typeface="Roboto"/>
              </a:rPr>
              <a:t>Kl</a:t>
            </a:r>
            <a:r>
              <a:rPr lang="de-DE" sz="1400" spc="10" noProof="0" dirty="0">
                <a:solidFill>
                  <a:srgbClr val="000000"/>
                </a:solidFill>
                <a:latin typeface="Roboto"/>
                <a:ea typeface="Roboto"/>
                <a:cs typeface="Roboto"/>
                <a:sym typeface="Roboto"/>
              </a:rPr>
              <a:t>-Prompts und Apps, die Lehrkräfte sinnvoll unterstützen und dabei helfen, den Zeitaufwand und die intellektuellen Herausforderungen für Korrekturen und Feedback zu reduzieren.</a:t>
            </a:r>
          </a:p>
          <a:p>
            <a:pPr>
              <a:lnSpc>
                <a:spcPts val="1800"/>
              </a:lnSpc>
            </a:pPr>
            <a:r>
              <a:rPr lang="de-DE" sz="1400" spc="10" noProof="0" dirty="0">
                <a:solidFill>
                  <a:srgbClr val="000000"/>
                </a:solidFill>
                <a:latin typeface="Roboto"/>
                <a:ea typeface="Roboto"/>
                <a:cs typeface="Roboto"/>
                <a:sym typeface="Roboto"/>
              </a:rPr>
              <a:t>Die Vorgaben sind an dieser Stelle, wenn man sie genau liest, manchmal flexibler, als man sie oft bisher im Alltag umsetzt.</a:t>
            </a:r>
          </a:p>
          <a:p>
            <a:pPr>
              <a:lnSpc>
                <a:spcPts val="1800"/>
              </a:lnSpc>
            </a:pPr>
            <a:r>
              <a:rPr lang="de-DE" sz="1400" spc="10" noProof="0" dirty="0">
                <a:solidFill>
                  <a:srgbClr val="000000"/>
                </a:solidFill>
                <a:latin typeface="Roboto"/>
                <a:ea typeface="Roboto"/>
                <a:cs typeface="Roboto"/>
                <a:sym typeface="Roboto"/>
              </a:rPr>
              <a:t>Angesichts der Entwicklungen im Bildungsbereich hinsichtlich Digitalität/ </a:t>
            </a:r>
            <a:r>
              <a:rPr lang="de-DE" sz="1400" spc="10" noProof="0" dirty="0" err="1">
                <a:solidFill>
                  <a:srgbClr val="000000"/>
                </a:solidFill>
                <a:latin typeface="Roboto"/>
                <a:ea typeface="Roboto"/>
                <a:cs typeface="Roboto"/>
                <a:sym typeface="Roboto"/>
              </a:rPr>
              <a:t>Kl</a:t>
            </a:r>
            <a:r>
              <a:rPr lang="de-DE" sz="1400" spc="10" noProof="0" dirty="0">
                <a:solidFill>
                  <a:srgbClr val="000000"/>
                </a:solidFill>
                <a:latin typeface="Roboto"/>
                <a:ea typeface="Roboto"/>
                <a:cs typeface="Roboto"/>
                <a:sym typeface="Roboto"/>
              </a:rPr>
              <a:t> und alternativer Feedback- und Bewertungsansätze wird sich einiges bewegen - warum sollten Sie nicht jetzt schon in diese Richtung arbeiten und für sich selbst ganz unmittelbar davon profitieren?!</a:t>
            </a:r>
          </a:p>
          <a:p>
            <a:pPr>
              <a:lnSpc>
                <a:spcPts val="1800"/>
              </a:lnSpc>
            </a:pPr>
            <a:r>
              <a:rPr lang="de-DE" sz="1400" spc="10" noProof="0" dirty="0">
                <a:solidFill>
                  <a:srgbClr val="000000"/>
                </a:solidFill>
                <a:latin typeface="Roboto"/>
                <a:ea typeface="Roboto"/>
                <a:cs typeface="Roboto"/>
                <a:sym typeface="Roboto"/>
              </a:rPr>
              <a:t>Bei </a:t>
            </a:r>
            <a:r>
              <a:rPr lang="de-DE" sz="1400" b="1" spc="10" noProof="0" dirty="0" err="1">
                <a:solidFill>
                  <a:srgbClr val="000000"/>
                </a:solidFill>
                <a:latin typeface="Roboto"/>
                <a:ea typeface="Roboto"/>
                <a:cs typeface="Roboto"/>
                <a:sym typeface="Roboto"/>
              </a:rPr>
              <a:t>Fobizz</a:t>
            </a:r>
            <a:r>
              <a:rPr lang="de-DE" sz="1400" b="1" spc="10" noProof="0" dirty="0">
                <a:solidFill>
                  <a:srgbClr val="000000"/>
                </a:solidFill>
                <a:latin typeface="Roboto"/>
                <a:ea typeface="Roboto"/>
                <a:cs typeface="Roboto"/>
                <a:sym typeface="Roboto"/>
              </a:rPr>
              <a:t>, </a:t>
            </a:r>
            <a:r>
              <a:rPr lang="de-DE" sz="1400" b="1" spc="10" noProof="0" dirty="0" err="1">
                <a:solidFill>
                  <a:srgbClr val="000000"/>
                </a:solidFill>
                <a:latin typeface="Roboto"/>
                <a:ea typeface="Roboto"/>
                <a:cs typeface="Roboto"/>
                <a:sym typeface="Roboto"/>
              </a:rPr>
              <a:t>FelloFish</a:t>
            </a:r>
            <a:r>
              <a:rPr lang="de-DE" sz="1400" b="1" spc="10" noProof="0" dirty="0">
                <a:solidFill>
                  <a:srgbClr val="000000"/>
                </a:solidFill>
                <a:latin typeface="Roboto"/>
                <a:ea typeface="Roboto"/>
                <a:cs typeface="Roboto"/>
                <a:sym typeface="Roboto"/>
              </a:rPr>
              <a:t> und </a:t>
            </a:r>
            <a:r>
              <a:rPr lang="de-DE" sz="1400" b="1" spc="10" noProof="0" dirty="0" err="1">
                <a:solidFill>
                  <a:srgbClr val="000000"/>
                </a:solidFill>
                <a:latin typeface="Roboto"/>
                <a:ea typeface="Roboto"/>
                <a:cs typeface="Roboto"/>
                <a:sym typeface="Roboto"/>
              </a:rPr>
              <a:t>Peer.AI</a:t>
            </a:r>
            <a:r>
              <a:rPr lang="de-DE" sz="1400" b="1" spc="10" dirty="0">
                <a:solidFill>
                  <a:srgbClr val="000000"/>
                </a:solidFill>
                <a:latin typeface="Roboto"/>
                <a:ea typeface="Roboto"/>
                <a:cs typeface="Roboto"/>
                <a:sym typeface="Roboto"/>
              </a:rPr>
              <a:t> </a:t>
            </a:r>
            <a:r>
              <a:rPr lang="de-DE" sz="1400" spc="10" dirty="0">
                <a:solidFill>
                  <a:srgbClr val="000000"/>
                </a:solidFill>
                <a:latin typeface="Roboto"/>
                <a:ea typeface="Roboto"/>
                <a:cs typeface="Roboto"/>
                <a:sym typeface="Roboto"/>
              </a:rPr>
              <a:t>ergeben sich in </a:t>
            </a:r>
            <a:r>
              <a:rPr lang="de-DE" sz="1400" spc="10" noProof="0" dirty="0">
                <a:solidFill>
                  <a:srgbClr val="000000"/>
                </a:solidFill>
                <a:latin typeface="Roboto"/>
                <a:ea typeface="Roboto"/>
                <a:cs typeface="Roboto"/>
                <a:sym typeface="Roboto"/>
              </a:rPr>
              <a:t>jeweils unterschiedlichem Umfang für Sie u.a. folgende Möglichkeiten:</a:t>
            </a:r>
          </a:p>
          <a:p>
            <a:pPr marL="0" lvl="1" indent="-108399">
              <a:lnSpc>
                <a:spcPts val="1800"/>
              </a:lnSpc>
              <a:buFont typeface="Arial"/>
              <a:buChar char="•"/>
            </a:pPr>
            <a:r>
              <a:rPr lang="de-DE" sz="1400" spc="10" noProof="0" dirty="0">
                <a:solidFill>
                  <a:srgbClr val="000000"/>
                </a:solidFill>
                <a:latin typeface="Roboto"/>
                <a:ea typeface="Roboto"/>
                <a:cs typeface="Roboto"/>
                <a:sym typeface="Roboto"/>
              </a:rPr>
              <a:t>Eingabe/ Einscannen von </a:t>
            </a:r>
            <a:r>
              <a:rPr lang="de-DE" sz="1400" spc="10" dirty="0">
                <a:solidFill>
                  <a:srgbClr val="000000"/>
                </a:solidFill>
                <a:latin typeface="Roboto"/>
                <a:ea typeface="Roboto"/>
                <a:cs typeface="Roboto"/>
                <a:sym typeface="Roboto"/>
              </a:rPr>
              <a:t>Lernenden</a:t>
            </a:r>
            <a:r>
              <a:rPr lang="de-DE" sz="1400" spc="10" noProof="0" dirty="0">
                <a:solidFill>
                  <a:srgbClr val="000000"/>
                </a:solidFill>
                <a:latin typeface="Roboto"/>
                <a:ea typeface="Roboto"/>
                <a:cs typeface="Roboto"/>
                <a:sym typeface="Roboto"/>
              </a:rPr>
              <a:t>-Ergebnissen/ Klassenarbeiten etc. mithilfe  der Texterkennung, </a:t>
            </a:r>
          </a:p>
          <a:p>
            <a:pPr marL="0" lvl="1" indent="-108399">
              <a:lnSpc>
                <a:spcPts val="1800"/>
              </a:lnSpc>
              <a:buFont typeface="Arial"/>
              <a:buChar char="•"/>
            </a:pPr>
            <a:r>
              <a:rPr lang="de-DE" sz="1400" spc="10" noProof="0" dirty="0">
                <a:solidFill>
                  <a:srgbClr val="000000"/>
                </a:solidFill>
                <a:latin typeface="Roboto"/>
                <a:ea typeface="Roboto"/>
                <a:cs typeface="Roboto"/>
                <a:sym typeface="Roboto"/>
              </a:rPr>
              <a:t>Bewertung gemäß einstellbaren Kriterien, </a:t>
            </a:r>
          </a:p>
          <a:p>
            <a:pPr marL="0" lvl="1" indent="-108399">
              <a:lnSpc>
                <a:spcPts val="1800"/>
              </a:lnSpc>
              <a:buFont typeface="Arial"/>
              <a:buChar char="•"/>
            </a:pPr>
            <a:r>
              <a:rPr lang="de-DE" sz="1400" spc="10" noProof="0" dirty="0">
                <a:solidFill>
                  <a:srgbClr val="000000"/>
                </a:solidFill>
                <a:latin typeface="Roboto"/>
                <a:ea typeface="Roboto"/>
                <a:cs typeface="Roboto"/>
                <a:sym typeface="Roboto"/>
              </a:rPr>
              <a:t>individualisiertes Feedback zu den Ergebnissen</a:t>
            </a:r>
            <a:r>
              <a:rPr lang="de-DE" sz="1400" spc="10" dirty="0">
                <a:solidFill>
                  <a:srgbClr val="000000"/>
                </a:solidFill>
                <a:latin typeface="Roboto"/>
                <a:ea typeface="Roboto"/>
                <a:cs typeface="Roboto"/>
                <a:sym typeface="Roboto"/>
              </a:rPr>
              <a:t> der Lernenden.</a:t>
            </a:r>
            <a:endParaRPr lang="de-DE" sz="1400" spc="10" noProof="0" dirty="0">
              <a:solidFill>
                <a:srgbClr val="000000"/>
              </a:solidFill>
              <a:latin typeface="Roboto"/>
              <a:ea typeface="Roboto"/>
              <a:cs typeface="Roboto"/>
              <a:sym typeface="Roboto"/>
            </a:endParaRPr>
          </a:p>
        </p:txBody>
      </p:sp>
      <p:sp>
        <p:nvSpPr>
          <p:cNvPr id="24" name="Rechteck 23">
            <a:extLst>
              <a:ext uri="{FF2B5EF4-FFF2-40B4-BE49-F238E27FC236}">
                <a16:creationId xmlns:a16="http://schemas.microsoft.com/office/drawing/2014/main" id="{BDA3E6E8-30B8-D3EE-7BFE-D2B82D35AB18}"/>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Tree>
    <p:extLst>
      <p:ext uri="{BB962C8B-B14F-4D97-AF65-F5344CB8AC3E}">
        <p14:creationId xmlns:p14="http://schemas.microsoft.com/office/powerpoint/2010/main" val="18546571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extLst>
    <p:ext uri="{6950BFC3-D8DA-4A85-94F7-54DA5524770B}">
      <p188:commentRel xmlns:p188="http://schemas.microsoft.com/office/powerpoint/2018/8/main" r:id="rId2"/>
    </p:ext>
  </p:extLs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2C1DE-BA8F-2BF9-03EF-48B586505C8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BA6465C-63BC-28DE-22CA-E1AB012A33A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8AC5DE8-2E12-DAA2-8183-E2504164B1D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D6462B19-DD5B-AC92-C9B5-F428B82E0960}"/>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0397DDE7-C910-56E4-DAB4-730ABBD4215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3" name="Grafik 2" descr="Ein Bild, das Text, Screenshot, Schrift, Reihe enthält.&#10;&#10;KI-generierte Inhalte können fehlerhaft sein.">
            <a:extLst>
              <a:ext uri="{FF2B5EF4-FFF2-40B4-BE49-F238E27FC236}">
                <a16:creationId xmlns:a16="http://schemas.microsoft.com/office/drawing/2014/main" id="{B7D9655C-A2D3-BC78-D025-9643E0EC8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17" y="1181055"/>
            <a:ext cx="7835450" cy="4424098"/>
          </a:xfrm>
          <a:prstGeom prst="rect">
            <a:avLst/>
          </a:prstGeom>
        </p:spPr>
      </p:pic>
    </p:spTree>
    <p:extLst>
      <p:ext uri="{BB962C8B-B14F-4D97-AF65-F5344CB8AC3E}">
        <p14:creationId xmlns:p14="http://schemas.microsoft.com/office/powerpoint/2010/main" val="4104355284"/>
      </p:ext>
    </p:extLst>
  </p:cSld>
  <p:clrMapOvr>
    <a:masterClrMapping/>
  </p:clrMapOvr>
  <p:transition spd="slow">
    <p:push/>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D4FBC-DEEA-8E0D-B7DF-6E592026B87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D975F6BC-F1C8-F942-E132-28144758160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1FD570C-2708-A33D-4873-DCC4A974DD9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31693183-F585-2C6B-5F72-CDEE60365D26}"/>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E81A245B-6B0F-F111-6783-99F04B5F36F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3" name="Grafik 2" descr="Ein Bild, das Text, Screenshot, Website, Webseite enthält.&#10;&#10;KI-generierte Inhalte können fehlerhaft sein.">
            <a:extLst>
              <a:ext uri="{FF2B5EF4-FFF2-40B4-BE49-F238E27FC236}">
                <a16:creationId xmlns:a16="http://schemas.microsoft.com/office/drawing/2014/main" id="{625BD2C0-315F-1752-A3D7-AEF427A01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42" y="1136350"/>
            <a:ext cx="7465410" cy="4943816"/>
          </a:xfrm>
          <a:prstGeom prst="rect">
            <a:avLst/>
          </a:prstGeom>
        </p:spPr>
      </p:pic>
    </p:spTree>
    <p:extLst>
      <p:ext uri="{BB962C8B-B14F-4D97-AF65-F5344CB8AC3E}">
        <p14:creationId xmlns:p14="http://schemas.microsoft.com/office/powerpoint/2010/main" val="2964123251"/>
      </p:ext>
    </p:extLst>
  </p:cSld>
  <p:clrMapOvr>
    <a:masterClrMapping/>
  </p:clrMapOvr>
  <p:transition spd="slow">
    <p:push/>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27430-9842-C038-E972-BEEB4D7D495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F841200-D862-BB29-0D0D-1D26A19EA67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BF398EC-D5C6-C716-278A-727BB0D4FC7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AB87DE8D-90C9-B89F-D1B2-C8FBA8C2A1A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430299BB-9E4C-554B-3B22-0FD28C7B5760}"/>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3" name="Grafik 2" descr="Ein Bild, das Text, Screenshot, Schrift, Quittung enthält.&#10;&#10;KI-generierte Inhalte können fehlerhaft sein.">
            <a:extLst>
              <a:ext uri="{FF2B5EF4-FFF2-40B4-BE49-F238E27FC236}">
                <a16:creationId xmlns:a16="http://schemas.microsoft.com/office/drawing/2014/main" id="{D89B0E43-9A2E-F1B5-372D-E95CDDE07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69" y="1181055"/>
            <a:ext cx="7885215" cy="4451680"/>
          </a:xfrm>
          <a:prstGeom prst="rect">
            <a:avLst/>
          </a:prstGeom>
        </p:spPr>
      </p:pic>
    </p:spTree>
    <p:extLst>
      <p:ext uri="{BB962C8B-B14F-4D97-AF65-F5344CB8AC3E}">
        <p14:creationId xmlns:p14="http://schemas.microsoft.com/office/powerpoint/2010/main" val="1680577406"/>
      </p:ext>
    </p:extLst>
  </p:cSld>
  <p:clrMapOvr>
    <a:masterClrMapping/>
  </p:clrMapOvr>
  <p:transition spd="slow">
    <p:push/>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6FA2-0821-3C31-7FDD-ECFE804DBE8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5C87187-E3B8-D300-7143-1C18FC15F74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084C28F-82B7-0920-E21E-D148D500925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6A2F2F0F-ACB9-F332-88C8-E1CB694EB1F0}"/>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2736431A-2B16-92D0-7AF2-179DD078F654}"/>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3" name="Grafik 2" descr="Ein Bild, das Text, Screenshot, Webseite, Website enthält.&#10;&#10;KI-generierte Inhalte können fehlerhaft sein.">
            <a:extLst>
              <a:ext uri="{FF2B5EF4-FFF2-40B4-BE49-F238E27FC236}">
                <a16:creationId xmlns:a16="http://schemas.microsoft.com/office/drawing/2014/main" id="{BB612A8C-C8DE-0621-3ED0-E3CCC7A16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1048423"/>
            <a:ext cx="6887686" cy="5067369"/>
          </a:xfrm>
          <a:prstGeom prst="rect">
            <a:avLst/>
          </a:prstGeom>
        </p:spPr>
      </p:pic>
    </p:spTree>
    <p:extLst>
      <p:ext uri="{BB962C8B-B14F-4D97-AF65-F5344CB8AC3E}">
        <p14:creationId xmlns:p14="http://schemas.microsoft.com/office/powerpoint/2010/main" val="2830037199"/>
      </p:ext>
    </p:extLst>
  </p:cSld>
  <p:clrMapOvr>
    <a:masterClrMapping/>
  </p:clrMapOvr>
  <p:transition spd="slow">
    <p:push/>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9786-9C58-09D7-7944-BF94DC5A711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B3518A1-B9ED-3759-FCAE-F925EC51821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7B7279C-485F-A337-B677-6ABC63FFCEEA}"/>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15042A32-99A8-A158-04ED-EB9D4D33E062}"/>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D249180B-178F-9950-BF51-3722CB55FE8E}"/>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3" name="Grafik 2" descr="Ein Bild, das Text, Screenshot, Schrift, Quittung enthält.&#10;&#10;KI-generierte Inhalte können fehlerhaft sein.">
            <a:extLst>
              <a:ext uri="{FF2B5EF4-FFF2-40B4-BE49-F238E27FC236}">
                <a16:creationId xmlns:a16="http://schemas.microsoft.com/office/drawing/2014/main" id="{3DCB93E9-0386-AB84-13AD-036239E42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4" y="1118708"/>
            <a:ext cx="7772400" cy="4433849"/>
          </a:xfrm>
          <a:prstGeom prst="rect">
            <a:avLst/>
          </a:prstGeom>
        </p:spPr>
      </p:pic>
    </p:spTree>
    <p:extLst>
      <p:ext uri="{BB962C8B-B14F-4D97-AF65-F5344CB8AC3E}">
        <p14:creationId xmlns:p14="http://schemas.microsoft.com/office/powerpoint/2010/main" val="3103246973"/>
      </p:ext>
    </p:extLst>
  </p:cSld>
  <p:clrMapOvr>
    <a:masterClrMapping/>
  </p:clrMapOvr>
  <p:transition spd="slow">
    <p:pu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87DBB-8FCD-7C47-DFB3-F13287C98D0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0113F20-68CC-7EBA-4CF2-3DBFCB1B9AC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BB869B2-CB6E-FBD5-A86A-F1E5814F196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9" name="Textfeld 8">
            <a:extLst>
              <a:ext uri="{FF2B5EF4-FFF2-40B4-BE49-F238E27FC236}">
                <a16:creationId xmlns:a16="http://schemas.microsoft.com/office/drawing/2014/main" id="{FE91906A-3FDF-36E8-A56D-41CB91A0C276}"/>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1" name="Textfeld 10">
            <a:extLst>
              <a:ext uri="{FF2B5EF4-FFF2-40B4-BE49-F238E27FC236}">
                <a16:creationId xmlns:a16="http://schemas.microsoft.com/office/drawing/2014/main" id="{AAF60780-0E2D-AB4E-1AAC-BB8F6DCB352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
        <p:nvSpPr>
          <p:cNvPr id="10" name="Textfeld 9">
            <a:extLst>
              <a:ext uri="{FF2B5EF4-FFF2-40B4-BE49-F238E27FC236}">
                <a16:creationId xmlns:a16="http://schemas.microsoft.com/office/drawing/2014/main" id="{3958CFA1-0780-B1F0-CF77-B22519C1C6BE}"/>
              </a:ext>
            </a:extLst>
          </p:cNvPr>
          <p:cNvSpPr txBox="1"/>
          <p:nvPr/>
        </p:nvSpPr>
        <p:spPr>
          <a:xfrm>
            <a:off x="3119692" y="1388514"/>
            <a:ext cx="2480872" cy="369332"/>
          </a:xfrm>
          <a:prstGeom prst="rect">
            <a:avLst/>
          </a:prstGeom>
          <a:noFill/>
        </p:spPr>
        <p:txBody>
          <a:bodyPr wrap="none" rtlCol="0">
            <a:spAutoFit/>
          </a:bodyPr>
          <a:lstStyle/>
          <a:p>
            <a:r>
              <a:rPr lang="de-DE" dirty="0"/>
              <a:t>https://</a:t>
            </a:r>
            <a:r>
              <a:rPr lang="de-DE" dirty="0" err="1"/>
              <a:t>www.fellofish.de</a:t>
            </a:r>
            <a:endParaRPr lang="de-DE" dirty="0"/>
          </a:p>
        </p:txBody>
      </p:sp>
      <p:sp>
        <p:nvSpPr>
          <p:cNvPr id="12" name="Textfeld 11">
            <a:extLst>
              <a:ext uri="{FF2B5EF4-FFF2-40B4-BE49-F238E27FC236}">
                <a16:creationId xmlns:a16="http://schemas.microsoft.com/office/drawing/2014/main" id="{D021564D-B10C-40F4-ADAD-E4FC38F4C862}"/>
              </a:ext>
            </a:extLst>
          </p:cNvPr>
          <p:cNvSpPr txBox="1"/>
          <p:nvPr/>
        </p:nvSpPr>
        <p:spPr>
          <a:xfrm>
            <a:off x="466852" y="1388514"/>
            <a:ext cx="2328971" cy="369332"/>
          </a:xfrm>
          <a:prstGeom prst="rect">
            <a:avLst/>
          </a:prstGeom>
          <a:noFill/>
        </p:spPr>
        <p:txBody>
          <a:bodyPr wrap="none" rtlCol="0">
            <a:spAutoFit/>
          </a:bodyPr>
          <a:lstStyle/>
          <a:p>
            <a:r>
              <a:rPr lang="de-DE" dirty="0"/>
              <a:t>https://</a:t>
            </a:r>
            <a:r>
              <a:rPr lang="de-DE" dirty="0" err="1"/>
              <a:t>fobizz.com</a:t>
            </a:r>
            <a:r>
              <a:rPr lang="de-DE" dirty="0"/>
              <a:t>/de/</a:t>
            </a:r>
          </a:p>
        </p:txBody>
      </p:sp>
      <p:sp>
        <p:nvSpPr>
          <p:cNvPr id="13" name="Textfeld 12">
            <a:extLst>
              <a:ext uri="{FF2B5EF4-FFF2-40B4-BE49-F238E27FC236}">
                <a16:creationId xmlns:a16="http://schemas.microsoft.com/office/drawing/2014/main" id="{6DCE9B34-ADCA-A85A-D0E3-F84EB36CA4AD}"/>
              </a:ext>
            </a:extLst>
          </p:cNvPr>
          <p:cNvSpPr txBox="1"/>
          <p:nvPr/>
        </p:nvSpPr>
        <p:spPr>
          <a:xfrm>
            <a:off x="5850750" y="1384999"/>
            <a:ext cx="2953053" cy="615553"/>
          </a:xfrm>
          <a:prstGeom prst="rect">
            <a:avLst/>
          </a:prstGeom>
          <a:noFill/>
        </p:spPr>
        <p:txBody>
          <a:bodyPr wrap="none" rtlCol="0">
            <a:spAutoFit/>
          </a:bodyPr>
          <a:lstStyle/>
          <a:p>
            <a:r>
              <a:rPr lang="de-DE" sz="1600" u="sng" dirty="0">
                <a:hlinkClick r:id="rId3">
                  <a:extLst>
                    <a:ext uri="{A12FA001-AC4F-418D-AE19-62706E023703}">
                      <ahyp:hlinkClr xmlns:ahyp="http://schemas.microsoft.com/office/drawing/2018/hyperlinkcolor" val="tx"/>
                    </a:ext>
                  </a:extLst>
                </a:hlinkClick>
              </a:rPr>
              <a:t>http://peer-ai-tutor.streamlit.app</a:t>
            </a:r>
            <a:endParaRPr lang="de-DE" sz="1600" u="sng" dirty="0"/>
          </a:p>
          <a:p>
            <a:endParaRPr lang="de-DE" dirty="0"/>
          </a:p>
        </p:txBody>
      </p:sp>
      <p:pic>
        <p:nvPicPr>
          <p:cNvPr id="15" name="Grafik 14" descr="Ein Bild, das Muster, Quadrat, Kunst, Design enthält.&#10;&#10;KI-generierte Inhalte können fehlerhaft sein.">
            <a:extLst>
              <a:ext uri="{FF2B5EF4-FFF2-40B4-BE49-F238E27FC236}">
                <a16:creationId xmlns:a16="http://schemas.microsoft.com/office/drawing/2014/main" id="{5DA66AB9-CD77-C106-55FD-9BD8EB3A7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054" y="1689580"/>
            <a:ext cx="2023720" cy="2012351"/>
          </a:xfrm>
          <a:prstGeom prst="rect">
            <a:avLst/>
          </a:prstGeom>
        </p:spPr>
      </p:pic>
      <p:sp>
        <p:nvSpPr>
          <p:cNvPr id="16" name="Textfeld 15">
            <a:extLst>
              <a:ext uri="{FF2B5EF4-FFF2-40B4-BE49-F238E27FC236}">
                <a16:creationId xmlns:a16="http://schemas.microsoft.com/office/drawing/2014/main" id="{AB8291EF-71DA-97A1-C440-FC0DEB3C0B05}"/>
              </a:ext>
            </a:extLst>
          </p:cNvPr>
          <p:cNvSpPr txBox="1"/>
          <p:nvPr/>
        </p:nvSpPr>
        <p:spPr>
          <a:xfrm>
            <a:off x="2335397" y="3964452"/>
            <a:ext cx="4645952" cy="369332"/>
          </a:xfrm>
          <a:prstGeom prst="rect">
            <a:avLst/>
          </a:prstGeom>
          <a:noFill/>
        </p:spPr>
        <p:txBody>
          <a:bodyPr wrap="none" rtlCol="0">
            <a:spAutoFit/>
          </a:bodyPr>
          <a:lstStyle/>
          <a:p>
            <a:r>
              <a:rPr lang="de-DE" dirty="0"/>
              <a:t>https://</a:t>
            </a:r>
            <a:r>
              <a:rPr lang="de-DE" dirty="0" err="1"/>
              <a:t>huggingface.co</a:t>
            </a:r>
            <a:r>
              <a:rPr lang="de-DE" dirty="0"/>
              <a:t>/</a:t>
            </a:r>
            <a:r>
              <a:rPr lang="de-DE" dirty="0" err="1"/>
              <a:t>spaces</a:t>
            </a:r>
            <a:r>
              <a:rPr lang="de-DE" dirty="0"/>
              <a:t>/</a:t>
            </a:r>
            <a:r>
              <a:rPr lang="de-DE" dirty="0" err="1"/>
              <a:t>tomofi</a:t>
            </a:r>
            <a:r>
              <a:rPr lang="de-DE" dirty="0"/>
              <a:t>/</a:t>
            </a:r>
            <a:r>
              <a:rPr lang="de-DE" dirty="0" err="1"/>
              <a:t>EasyOCR</a:t>
            </a:r>
            <a:endParaRPr lang="de-DE" dirty="0"/>
          </a:p>
        </p:txBody>
      </p:sp>
      <p:pic>
        <p:nvPicPr>
          <p:cNvPr id="18" name="Grafik 17" descr="Ein Bild, das Muster, Quadrat, Pixel enthält.&#10;&#10;KI-generierte Inhalte können fehlerhaft sein.">
            <a:extLst>
              <a:ext uri="{FF2B5EF4-FFF2-40B4-BE49-F238E27FC236}">
                <a16:creationId xmlns:a16="http://schemas.microsoft.com/office/drawing/2014/main" id="{8E6440A8-8111-C9C8-9AC1-4366FC7C3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337" y="4312661"/>
            <a:ext cx="1967665" cy="1946043"/>
          </a:xfrm>
          <a:prstGeom prst="rect">
            <a:avLst/>
          </a:prstGeom>
        </p:spPr>
      </p:pic>
      <p:sp>
        <p:nvSpPr>
          <p:cNvPr id="20" name="Textfeld 19">
            <a:extLst>
              <a:ext uri="{FF2B5EF4-FFF2-40B4-BE49-F238E27FC236}">
                <a16:creationId xmlns:a16="http://schemas.microsoft.com/office/drawing/2014/main" id="{5A29C44E-8747-F8B8-1CE8-8EB528B11228}"/>
              </a:ext>
            </a:extLst>
          </p:cNvPr>
          <p:cNvSpPr txBox="1"/>
          <p:nvPr/>
        </p:nvSpPr>
        <p:spPr>
          <a:xfrm>
            <a:off x="1250273" y="5649150"/>
            <a:ext cx="2327560" cy="646331"/>
          </a:xfrm>
          <a:prstGeom prst="rect">
            <a:avLst/>
          </a:prstGeom>
          <a:noFill/>
        </p:spPr>
        <p:txBody>
          <a:bodyPr wrap="none" rtlCol="0">
            <a:spAutoFit/>
          </a:bodyPr>
          <a:lstStyle/>
          <a:p>
            <a:r>
              <a:rPr lang="de-DE" i="1" dirty="0"/>
              <a:t>Handschrifterkennung </a:t>
            </a:r>
          </a:p>
          <a:p>
            <a:r>
              <a:rPr lang="de-DE" i="1" dirty="0"/>
              <a:t>bei </a:t>
            </a:r>
            <a:r>
              <a:rPr lang="de-DE" i="1" dirty="0" err="1"/>
              <a:t>huggingface</a:t>
            </a:r>
            <a:endParaRPr lang="de-DE" i="1" dirty="0"/>
          </a:p>
        </p:txBody>
      </p:sp>
      <p:pic>
        <p:nvPicPr>
          <p:cNvPr id="23" name="Grafik 22" descr="Ein Bild, das Muster, Quadrat, Symmetrie, Grafiken enthält.&#10;&#10;KI-generierte Inhalte können fehlerhaft sein.">
            <a:extLst>
              <a:ext uri="{FF2B5EF4-FFF2-40B4-BE49-F238E27FC236}">
                <a16:creationId xmlns:a16="http://schemas.microsoft.com/office/drawing/2014/main" id="{A4B59EDB-8040-54AC-873E-622D9813C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8604" y="1726884"/>
            <a:ext cx="2023720" cy="2023720"/>
          </a:xfrm>
          <a:prstGeom prst="rect">
            <a:avLst/>
          </a:prstGeom>
        </p:spPr>
      </p:pic>
      <p:pic>
        <p:nvPicPr>
          <p:cNvPr id="26" name="Grafik 25" descr="Ein Bild, das Muster, Quadrat, Symmetrie, Grafiken enthält.&#10;&#10;KI-generierte Inhalte können fehlerhaft sein.">
            <a:extLst>
              <a:ext uri="{FF2B5EF4-FFF2-40B4-BE49-F238E27FC236}">
                <a16:creationId xmlns:a16="http://schemas.microsoft.com/office/drawing/2014/main" id="{7D39A20C-7FB7-ABEA-3633-FA7B7D603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885" y="1724098"/>
            <a:ext cx="2023720" cy="2023720"/>
          </a:xfrm>
          <a:prstGeom prst="rect">
            <a:avLst/>
          </a:prstGeom>
        </p:spPr>
      </p:pic>
    </p:spTree>
    <p:extLst>
      <p:ext uri="{BB962C8B-B14F-4D97-AF65-F5344CB8AC3E}">
        <p14:creationId xmlns:p14="http://schemas.microsoft.com/office/powerpoint/2010/main" val="690965225"/>
      </p:ext>
    </p:extLst>
  </p:cSld>
  <p:clrMapOvr>
    <a:masterClrMapping/>
  </p:clrMapOvr>
  <p:transition spd="slow">
    <p:push/>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90109-6949-FB64-7D3E-CE2B595FAFB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D4A2AEA-91DF-D3FB-3BFF-06CEE8B9245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Textfeld 7">
            <a:extLst>
              <a:ext uri="{FF2B5EF4-FFF2-40B4-BE49-F238E27FC236}">
                <a16:creationId xmlns:a16="http://schemas.microsoft.com/office/drawing/2014/main" id="{B1B611D0-9880-7C34-899A-399E13804567}"/>
              </a:ext>
            </a:extLst>
          </p:cNvPr>
          <p:cNvSpPr txBox="1"/>
          <p:nvPr/>
        </p:nvSpPr>
        <p:spPr>
          <a:xfrm>
            <a:off x="123361" y="457780"/>
            <a:ext cx="1360357" cy="307777"/>
          </a:xfrm>
          <a:prstGeom prst="rect">
            <a:avLst/>
          </a:prstGeom>
          <a:noFill/>
        </p:spPr>
        <p:txBody>
          <a:bodyPr wrap="square" rtlCol="0">
            <a:spAutoFit/>
          </a:bodyPr>
          <a:lstStyle/>
          <a:p>
            <a:r>
              <a:rPr lang="de-DE" sz="140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C69A5ABA-0D3F-FACF-41F8-70545257AF53}"/>
              </a:ext>
            </a:extLst>
          </p:cNvPr>
          <p:cNvSpPr txBox="1"/>
          <p:nvPr/>
        </p:nvSpPr>
        <p:spPr>
          <a:xfrm>
            <a:off x="1107281" y="350058"/>
            <a:ext cx="721519" cy="523220"/>
          </a:xfrm>
          <a:prstGeom prst="rect">
            <a:avLst/>
          </a:prstGeom>
          <a:noFill/>
        </p:spPr>
        <p:txBody>
          <a:bodyPr wrap="square" rtlCol="0">
            <a:spAutoFit/>
          </a:bodyPr>
          <a:lstStyle/>
          <a:p>
            <a:pPr algn="ctr"/>
            <a:r>
              <a:rPr lang="de-DE" sz="2800" dirty="0">
                <a:latin typeface="Montserrat ExtraBold" panose="00000900000000000000" pitchFamily="2" charset="0"/>
              </a:rPr>
              <a:t>05</a:t>
            </a:r>
          </a:p>
        </p:txBody>
      </p:sp>
      <p:sp>
        <p:nvSpPr>
          <p:cNvPr id="11" name="Textfeld 10">
            <a:extLst>
              <a:ext uri="{FF2B5EF4-FFF2-40B4-BE49-F238E27FC236}">
                <a16:creationId xmlns:a16="http://schemas.microsoft.com/office/drawing/2014/main" id="{D7DE6B9C-2EB9-F68F-D842-7F47F4A21A18}"/>
              </a:ext>
            </a:extLst>
          </p:cNvPr>
          <p:cNvSpPr txBox="1"/>
          <p:nvPr/>
        </p:nvSpPr>
        <p:spPr>
          <a:xfrm>
            <a:off x="1951975" y="442391"/>
            <a:ext cx="4432200" cy="338554"/>
          </a:xfrm>
          <a:prstGeom prst="rect">
            <a:avLst/>
          </a:prstGeom>
          <a:noFill/>
        </p:spPr>
        <p:txBody>
          <a:bodyPr wrap="square" rtlCol="0">
            <a:spAutoFit/>
          </a:bodyPr>
          <a:lstStyle/>
          <a:p>
            <a:r>
              <a:rPr lang="de-DE" sz="1600" dirty="0">
                <a:latin typeface="Montserrat SemiBold" panose="00000700000000000000" pitchFamily="2" charset="0"/>
              </a:rPr>
              <a:t>Formative Assessments</a:t>
            </a:r>
          </a:p>
        </p:txBody>
      </p:sp>
      <p:sp>
        <p:nvSpPr>
          <p:cNvPr id="64" name="Textfeld 63">
            <a:extLst>
              <a:ext uri="{FF2B5EF4-FFF2-40B4-BE49-F238E27FC236}">
                <a16:creationId xmlns:a16="http://schemas.microsoft.com/office/drawing/2014/main" id="{6E4D90E1-D52C-CC11-C97C-0C19D9C9E9F7}"/>
              </a:ext>
            </a:extLst>
          </p:cNvPr>
          <p:cNvSpPr txBox="1"/>
          <p:nvPr/>
        </p:nvSpPr>
        <p:spPr>
          <a:xfrm>
            <a:off x="2006566" y="1181055"/>
            <a:ext cx="3098173" cy="400110"/>
          </a:xfrm>
          <a:prstGeom prst="rect">
            <a:avLst/>
          </a:prstGeom>
          <a:noFill/>
        </p:spPr>
        <p:txBody>
          <a:bodyPr wrap="square">
            <a:spAutoFit/>
          </a:bodyPr>
          <a:lstStyle/>
          <a:p>
            <a:r>
              <a:rPr lang="de-DE" sz="2000" b="1" dirty="0"/>
              <a:t>FORMATIVE BEURTEILUNG</a:t>
            </a:r>
          </a:p>
        </p:txBody>
      </p:sp>
      <p:sp>
        <p:nvSpPr>
          <p:cNvPr id="66" name="Textfeld 65">
            <a:extLst>
              <a:ext uri="{FF2B5EF4-FFF2-40B4-BE49-F238E27FC236}">
                <a16:creationId xmlns:a16="http://schemas.microsoft.com/office/drawing/2014/main" id="{FC9AF61B-53C4-603E-062D-08D363420625}"/>
              </a:ext>
            </a:extLst>
          </p:cNvPr>
          <p:cNvSpPr txBox="1"/>
          <p:nvPr/>
        </p:nvSpPr>
        <p:spPr>
          <a:xfrm>
            <a:off x="123363" y="1710958"/>
            <a:ext cx="983920" cy="400110"/>
          </a:xfrm>
          <a:prstGeom prst="rect">
            <a:avLst/>
          </a:prstGeom>
          <a:noFill/>
        </p:spPr>
        <p:txBody>
          <a:bodyPr wrap="square">
            <a:spAutoFit/>
          </a:bodyPr>
          <a:lstStyle/>
          <a:p>
            <a:r>
              <a:rPr lang="de-DE" sz="2000" b="1" dirty="0"/>
              <a:t>Zweck</a:t>
            </a:r>
          </a:p>
        </p:txBody>
      </p:sp>
      <p:sp>
        <p:nvSpPr>
          <p:cNvPr id="67" name="Textfeld 66">
            <a:extLst>
              <a:ext uri="{FF2B5EF4-FFF2-40B4-BE49-F238E27FC236}">
                <a16:creationId xmlns:a16="http://schemas.microsoft.com/office/drawing/2014/main" id="{FBC1F29A-15AB-A949-4187-EE134A319042}"/>
              </a:ext>
            </a:extLst>
          </p:cNvPr>
          <p:cNvSpPr txBox="1"/>
          <p:nvPr/>
        </p:nvSpPr>
        <p:spPr>
          <a:xfrm>
            <a:off x="2006567" y="1710958"/>
            <a:ext cx="2831566" cy="1015663"/>
          </a:xfrm>
          <a:prstGeom prst="rect">
            <a:avLst/>
          </a:prstGeom>
          <a:noFill/>
        </p:spPr>
        <p:txBody>
          <a:bodyPr wrap="square">
            <a:spAutoFit/>
          </a:bodyPr>
          <a:lstStyle/>
          <a:p>
            <a:pPr algn="ctr"/>
            <a:r>
              <a:rPr lang="de-DE" sz="2000" b="1" dirty="0"/>
              <a:t>Überwachung und </a:t>
            </a:r>
            <a:r>
              <a:rPr lang="de-DE" sz="2000" b="1" dirty="0">
                <a:solidFill>
                  <a:schemeClr val="accent3">
                    <a:lumMod val="75000"/>
                  </a:schemeClr>
                </a:solidFill>
              </a:rPr>
              <a:t>Verbesserung</a:t>
            </a:r>
            <a:r>
              <a:rPr lang="de-DE" sz="2000" b="1" dirty="0"/>
              <a:t> des Lernfortschritts</a:t>
            </a:r>
          </a:p>
        </p:txBody>
      </p:sp>
      <p:sp>
        <p:nvSpPr>
          <p:cNvPr id="68" name="Textfeld 67">
            <a:extLst>
              <a:ext uri="{FF2B5EF4-FFF2-40B4-BE49-F238E27FC236}">
                <a16:creationId xmlns:a16="http://schemas.microsoft.com/office/drawing/2014/main" id="{123E11FF-7CDE-322D-5BDA-09A06D20581E}"/>
              </a:ext>
            </a:extLst>
          </p:cNvPr>
          <p:cNvSpPr txBox="1"/>
          <p:nvPr/>
        </p:nvSpPr>
        <p:spPr>
          <a:xfrm>
            <a:off x="5524038" y="1666183"/>
            <a:ext cx="2831566" cy="1015663"/>
          </a:xfrm>
          <a:prstGeom prst="rect">
            <a:avLst/>
          </a:prstGeom>
          <a:noFill/>
        </p:spPr>
        <p:txBody>
          <a:bodyPr wrap="square">
            <a:spAutoFit/>
          </a:bodyPr>
          <a:lstStyle/>
          <a:p>
            <a:pPr algn="ctr"/>
            <a:r>
              <a:rPr lang="de-DE" sz="2000" b="1" dirty="0">
                <a:solidFill>
                  <a:schemeClr val="accent3">
                    <a:lumMod val="75000"/>
                  </a:schemeClr>
                </a:solidFill>
              </a:rPr>
              <a:t>Bewertung</a:t>
            </a:r>
            <a:r>
              <a:rPr lang="de-DE" sz="2000" b="1" dirty="0"/>
              <a:t> des Lernerfolgs nach einer Unterrichtsreihe</a:t>
            </a:r>
          </a:p>
        </p:txBody>
      </p:sp>
      <p:sp>
        <p:nvSpPr>
          <p:cNvPr id="69" name="Textfeld 68">
            <a:extLst>
              <a:ext uri="{FF2B5EF4-FFF2-40B4-BE49-F238E27FC236}">
                <a16:creationId xmlns:a16="http://schemas.microsoft.com/office/drawing/2014/main" id="{859248AF-30F5-57E8-46B4-D3873E326610}"/>
              </a:ext>
            </a:extLst>
          </p:cNvPr>
          <p:cNvSpPr txBox="1"/>
          <p:nvPr/>
        </p:nvSpPr>
        <p:spPr>
          <a:xfrm>
            <a:off x="123362" y="3044615"/>
            <a:ext cx="1200471" cy="400110"/>
          </a:xfrm>
          <a:prstGeom prst="rect">
            <a:avLst/>
          </a:prstGeom>
          <a:noFill/>
        </p:spPr>
        <p:txBody>
          <a:bodyPr wrap="square">
            <a:spAutoFit/>
          </a:bodyPr>
          <a:lstStyle/>
          <a:p>
            <a:r>
              <a:rPr lang="de-DE" sz="2000" b="1" dirty="0"/>
              <a:t>Zeitpunkt</a:t>
            </a:r>
          </a:p>
        </p:txBody>
      </p:sp>
      <p:sp>
        <p:nvSpPr>
          <p:cNvPr id="70" name="Textfeld 69">
            <a:extLst>
              <a:ext uri="{FF2B5EF4-FFF2-40B4-BE49-F238E27FC236}">
                <a16:creationId xmlns:a16="http://schemas.microsoft.com/office/drawing/2014/main" id="{9CC2EE42-419D-208C-19A0-208EB5BDDD0B}"/>
              </a:ext>
            </a:extLst>
          </p:cNvPr>
          <p:cNvSpPr txBox="1"/>
          <p:nvPr/>
        </p:nvSpPr>
        <p:spPr>
          <a:xfrm>
            <a:off x="2006567" y="2936893"/>
            <a:ext cx="2831566" cy="707886"/>
          </a:xfrm>
          <a:prstGeom prst="rect">
            <a:avLst/>
          </a:prstGeom>
          <a:noFill/>
        </p:spPr>
        <p:txBody>
          <a:bodyPr wrap="square">
            <a:spAutoFit/>
          </a:bodyPr>
          <a:lstStyle/>
          <a:p>
            <a:pPr algn="ctr"/>
            <a:r>
              <a:rPr lang="de-DE" sz="2000" b="1" dirty="0">
                <a:solidFill>
                  <a:schemeClr val="accent5">
                    <a:lumMod val="75000"/>
                  </a:schemeClr>
                </a:solidFill>
              </a:rPr>
              <a:t>während</a:t>
            </a:r>
            <a:r>
              <a:rPr lang="de-DE" sz="2000" b="1" dirty="0"/>
              <a:t> des Lernprozesses</a:t>
            </a:r>
          </a:p>
        </p:txBody>
      </p:sp>
      <p:sp>
        <p:nvSpPr>
          <p:cNvPr id="71" name="Textfeld 70">
            <a:extLst>
              <a:ext uri="{FF2B5EF4-FFF2-40B4-BE49-F238E27FC236}">
                <a16:creationId xmlns:a16="http://schemas.microsoft.com/office/drawing/2014/main" id="{9F6B2926-6DB4-5933-84AA-666F428BA180}"/>
              </a:ext>
            </a:extLst>
          </p:cNvPr>
          <p:cNvSpPr txBox="1"/>
          <p:nvPr/>
        </p:nvSpPr>
        <p:spPr>
          <a:xfrm>
            <a:off x="5524038" y="2923873"/>
            <a:ext cx="2831566" cy="707886"/>
          </a:xfrm>
          <a:prstGeom prst="rect">
            <a:avLst/>
          </a:prstGeom>
          <a:noFill/>
        </p:spPr>
        <p:txBody>
          <a:bodyPr wrap="square">
            <a:spAutoFit/>
          </a:bodyPr>
          <a:lstStyle/>
          <a:p>
            <a:pPr algn="ctr"/>
            <a:r>
              <a:rPr lang="de-DE" sz="2000" b="1" dirty="0">
                <a:solidFill>
                  <a:schemeClr val="accent5">
                    <a:lumMod val="75000"/>
                  </a:schemeClr>
                </a:solidFill>
              </a:rPr>
              <a:t>am Ende</a:t>
            </a:r>
            <a:r>
              <a:rPr lang="de-DE" sz="2000" b="1" dirty="0"/>
              <a:t> einer Lerneinheit</a:t>
            </a:r>
          </a:p>
        </p:txBody>
      </p:sp>
      <p:sp>
        <p:nvSpPr>
          <p:cNvPr id="72" name="Textfeld 71">
            <a:extLst>
              <a:ext uri="{FF2B5EF4-FFF2-40B4-BE49-F238E27FC236}">
                <a16:creationId xmlns:a16="http://schemas.microsoft.com/office/drawing/2014/main" id="{40FB6DE1-C4B4-D4A1-3278-5CEA93DAA76C}"/>
              </a:ext>
            </a:extLst>
          </p:cNvPr>
          <p:cNvSpPr txBox="1"/>
          <p:nvPr/>
        </p:nvSpPr>
        <p:spPr>
          <a:xfrm>
            <a:off x="123362" y="3978162"/>
            <a:ext cx="1200471" cy="400110"/>
          </a:xfrm>
          <a:prstGeom prst="rect">
            <a:avLst/>
          </a:prstGeom>
          <a:noFill/>
        </p:spPr>
        <p:txBody>
          <a:bodyPr wrap="square">
            <a:spAutoFit/>
          </a:bodyPr>
          <a:lstStyle/>
          <a:p>
            <a:r>
              <a:rPr lang="de-DE" sz="2000" b="1" dirty="0"/>
              <a:t>Ergebnis</a:t>
            </a:r>
          </a:p>
        </p:txBody>
      </p:sp>
      <p:sp>
        <p:nvSpPr>
          <p:cNvPr id="73" name="Textfeld 72">
            <a:extLst>
              <a:ext uri="{FF2B5EF4-FFF2-40B4-BE49-F238E27FC236}">
                <a16:creationId xmlns:a16="http://schemas.microsoft.com/office/drawing/2014/main" id="{CC47540E-8DDF-69DE-D88D-7A3FFE21D19A}"/>
              </a:ext>
            </a:extLst>
          </p:cNvPr>
          <p:cNvSpPr txBox="1"/>
          <p:nvPr/>
        </p:nvSpPr>
        <p:spPr>
          <a:xfrm>
            <a:off x="2006567" y="3855051"/>
            <a:ext cx="2831566" cy="707886"/>
          </a:xfrm>
          <a:prstGeom prst="rect">
            <a:avLst/>
          </a:prstGeom>
          <a:noFill/>
        </p:spPr>
        <p:txBody>
          <a:bodyPr wrap="square">
            <a:spAutoFit/>
          </a:bodyPr>
          <a:lstStyle/>
          <a:p>
            <a:pPr algn="ctr"/>
            <a:r>
              <a:rPr lang="de-DE" sz="2000" b="1" dirty="0"/>
              <a:t>Identifikation von </a:t>
            </a:r>
            <a:r>
              <a:rPr lang="de-DE" sz="2000" b="1" dirty="0">
                <a:solidFill>
                  <a:schemeClr val="accent3">
                    <a:lumMod val="75000"/>
                  </a:schemeClr>
                </a:solidFill>
              </a:rPr>
              <a:t>Lernlücken</a:t>
            </a:r>
          </a:p>
        </p:txBody>
      </p:sp>
      <p:sp>
        <p:nvSpPr>
          <p:cNvPr id="74" name="Textfeld 73">
            <a:extLst>
              <a:ext uri="{FF2B5EF4-FFF2-40B4-BE49-F238E27FC236}">
                <a16:creationId xmlns:a16="http://schemas.microsoft.com/office/drawing/2014/main" id="{FCEB7E07-7A99-14F8-E543-B7AD7A352D07}"/>
              </a:ext>
            </a:extLst>
          </p:cNvPr>
          <p:cNvSpPr txBox="1"/>
          <p:nvPr/>
        </p:nvSpPr>
        <p:spPr>
          <a:xfrm>
            <a:off x="5571805" y="3855051"/>
            <a:ext cx="2831566" cy="1015663"/>
          </a:xfrm>
          <a:prstGeom prst="rect">
            <a:avLst/>
          </a:prstGeom>
          <a:noFill/>
        </p:spPr>
        <p:txBody>
          <a:bodyPr wrap="square">
            <a:spAutoFit/>
          </a:bodyPr>
          <a:lstStyle/>
          <a:p>
            <a:pPr algn="ctr"/>
            <a:r>
              <a:rPr lang="de-DE" sz="2000" b="1" dirty="0">
                <a:solidFill>
                  <a:schemeClr val="accent3">
                    <a:lumMod val="75000"/>
                  </a:schemeClr>
                </a:solidFill>
              </a:rPr>
              <a:t>Überprüfung</a:t>
            </a:r>
            <a:r>
              <a:rPr lang="de-DE" sz="2000" b="1" dirty="0">
                <a:solidFill>
                  <a:schemeClr val="accent5">
                    <a:lumMod val="75000"/>
                  </a:schemeClr>
                </a:solidFill>
              </a:rPr>
              <a:t> </a:t>
            </a:r>
            <a:r>
              <a:rPr lang="de-DE" sz="2000" b="1" dirty="0"/>
              <a:t>von erreichten Lernzielen und Standards</a:t>
            </a:r>
          </a:p>
        </p:txBody>
      </p:sp>
      <p:sp>
        <p:nvSpPr>
          <p:cNvPr id="75" name="Textfeld 74">
            <a:extLst>
              <a:ext uri="{FF2B5EF4-FFF2-40B4-BE49-F238E27FC236}">
                <a16:creationId xmlns:a16="http://schemas.microsoft.com/office/drawing/2014/main" id="{92A4EFE6-C884-21CC-89C6-DD1EEAE753E2}"/>
              </a:ext>
            </a:extLst>
          </p:cNvPr>
          <p:cNvSpPr txBox="1"/>
          <p:nvPr/>
        </p:nvSpPr>
        <p:spPr>
          <a:xfrm>
            <a:off x="123361" y="4936848"/>
            <a:ext cx="1200471" cy="400110"/>
          </a:xfrm>
          <a:prstGeom prst="rect">
            <a:avLst/>
          </a:prstGeom>
          <a:noFill/>
        </p:spPr>
        <p:txBody>
          <a:bodyPr wrap="square">
            <a:spAutoFit/>
          </a:bodyPr>
          <a:lstStyle/>
          <a:p>
            <a:r>
              <a:rPr lang="de-DE" sz="2000" b="1" dirty="0"/>
              <a:t>Frequenz</a:t>
            </a:r>
          </a:p>
        </p:txBody>
      </p:sp>
      <p:sp>
        <p:nvSpPr>
          <p:cNvPr id="76" name="Textfeld 75">
            <a:extLst>
              <a:ext uri="{FF2B5EF4-FFF2-40B4-BE49-F238E27FC236}">
                <a16:creationId xmlns:a16="http://schemas.microsoft.com/office/drawing/2014/main" id="{A6A90DEA-6946-6C53-398E-1B67ABBBB86B}"/>
              </a:ext>
            </a:extLst>
          </p:cNvPr>
          <p:cNvSpPr txBox="1"/>
          <p:nvPr/>
        </p:nvSpPr>
        <p:spPr>
          <a:xfrm>
            <a:off x="2037274" y="4870714"/>
            <a:ext cx="2831566" cy="400110"/>
          </a:xfrm>
          <a:prstGeom prst="rect">
            <a:avLst/>
          </a:prstGeom>
          <a:noFill/>
        </p:spPr>
        <p:txBody>
          <a:bodyPr wrap="square">
            <a:spAutoFit/>
          </a:bodyPr>
          <a:lstStyle/>
          <a:p>
            <a:pPr algn="ctr"/>
            <a:r>
              <a:rPr lang="de-DE" sz="2000" b="1" dirty="0">
                <a:solidFill>
                  <a:schemeClr val="accent5">
                    <a:lumMod val="75000"/>
                  </a:schemeClr>
                </a:solidFill>
              </a:rPr>
              <a:t>häufig </a:t>
            </a:r>
            <a:r>
              <a:rPr lang="de-DE" sz="2000" b="1" dirty="0"/>
              <a:t>und</a:t>
            </a:r>
            <a:r>
              <a:rPr lang="de-DE" sz="2000" b="1" dirty="0">
                <a:solidFill>
                  <a:schemeClr val="accent5">
                    <a:lumMod val="75000"/>
                  </a:schemeClr>
                </a:solidFill>
              </a:rPr>
              <a:t> kontinuierlich</a:t>
            </a:r>
            <a:endParaRPr lang="de-DE" sz="2000" b="1" dirty="0"/>
          </a:p>
        </p:txBody>
      </p:sp>
      <p:sp>
        <p:nvSpPr>
          <p:cNvPr id="77" name="Textfeld 76">
            <a:extLst>
              <a:ext uri="{FF2B5EF4-FFF2-40B4-BE49-F238E27FC236}">
                <a16:creationId xmlns:a16="http://schemas.microsoft.com/office/drawing/2014/main" id="{E6B4533E-9399-CF75-30CB-53A345323674}"/>
              </a:ext>
            </a:extLst>
          </p:cNvPr>
          <p:cNvSpPr txBox="1"/>
          <p:nvPr/>
        </p:nvSpPr>
        <p:spPr>
          <a:xfrm>
            <a:off x="5524038" y="4870714"/>
            <a:ext cx="2831566" cy="400110"/>
          </a:xfrm>
          <a:prstGeom prst="rect">
            <a:avLst/>
          </a:prstGeom>
          <a:noFill/>
        </p:spPr>
        <p:txBody>
          <a:bodyPr wrap="square">
            <a:spAutoFit/>
          </a:bodyPr>
          <a:lstStyle/>
          <a:p>
            <a:pPr algn="ctr"/>
            <a:r>
              <a:rPr lang="de-DE" sz="2000" b="1" dirty="0">
                <a:solidFill>
                  <a:schemeClr val="accent5">
                    <a:lumMod val="75000"/>
                  </a:schemeClr>
                </a:solidFill>
              </a:rPr>
              <a:t>selten </a:t>
            </a:r>
            <a:r>
              <a:rPr lang="de-DE" sz="2000" b="1" dirty="0"/>
              <a:t>und</a:t>
            </a:r>
            <a:r>
              <a:rPr lang="de-DE" sz="2000" b="1" dirty="0">
                <a:solidFill>
                  <a:schemeClr val="accent5">
                    <a:lumMod val="75000"/>
                  </a:schemeClr>
                </a:solidFill>
              </a:rPr>
              <a:t> terminiert</a:t>
            </a:r>
            <a:endParaRPr lang="de-DE" sz="2000" b="1" dirty="0"/>
          </a:p>
        </p:txBody>
      </p:sp>
      <p:sp>
        <p:nvSpPr>
          <p:cNvPr id="78" name="Textfeld 77">
            <a:extLst>
              <a:ext uri="{FF2B5EF4-FFF2-40B4-BE49-F238E27FC236}">
                <a16:creationId xmlns:a16="http://schemas.microsoft.com/office/drawing/2014/main" id="{61AFEC76-532D-72B3-1495-A85E5AF327AD}"/>
              </a:ext>
            </a:extLst>
          </p:cNvPr>
          <p:cNvSpPr txBox="1"/>
          <p:nvPr/>
        </p:nvSpPr>
        <p:spPr>
          <a:xfrm>
            <a:off x="123361" y="5711929"/>
            <a:ext cx="1360358" cy="400110"/>
          </a:xfrm>
          <a:prstGeom prst="rect">
            <a:avLst/>
          </a:prstGeom>
          <a:noFill/>
        </p:spPr>
        <p:txBody>
          <a:bodyPr wrap="square">
            <a:spAutoFit/>
          </a:bodyPr>
          <a:lstStyle/>
          <a:p>
            <a:r>
              <a:rPr lang="de-DE" sz="2000" b="1" dirty="0"/>
              <a:t>Bewertung</a:t>
            </a:r>
          </a:p>
        </p:txBody>
      </p:sp>
      <p:sp>
        <p:nvSpPr>
          <p:cNvPr id="79" name="Textfeld 78">
            <a:extLst>
              <a:ext uri="{FF2B5EF4-FFF2-40B4-BE49-F238E27FC236}">
                <a16:creationId xmlns:a16="http://schemas.microsoft.com/office/drawing/2014/main" id="{4C6EFEE1-B51E-D5F4-9C30-DE83E64078BC}"/>
              </a:ext>
            </a:extLst>
          </p:cNvPr>
          <p:cNvSpPr txBox="1"/>
          <p:nvPr/>
        </p:nvSpPr>
        <p:spPr>
          <a:xfrm>
            <a:off x="1886911" y="5513321"/>
            <a:ext cx="3503824" cy="707886"/>
          </a:xfrm>
          <a:prstGeom prst="rect">
            <a:avLst/>
          </a:prstGeom>
          <a:noFill/>
        </p:spPr>
        <p:txBody>
          <a:bodyPr wrap="square">
            <a:spAutoFit/>
          </a:bodyPr>
          <a:lstStyle/>
          <a:p>
            <a:pPr algn="ctr"/>
            <a:r>
              <a:rPr lang="de-DE" sz="2000" b="1" dirty="0">
                <a:solidFill>
                  <a:schemeClr val="accent3">
                    <a:lumMod val="75000"/>
                  </a:schemeClr>
                </a:solidFill>
              </a:rPr>
              <a:t>niedrige</a:t>
            </a:r>
            <a:r>
              <a:rPr lang="de-DE" sz="2000" b="1" dirty="0"/>
              <a:t> Gewichtung, </a:t>
            </a:r>
            <a:r>
              <a:rPr lang="de-DE" sz="2000" b="1" dirty="0">
                <a:solidFill>
                  <a:schemeClr val="accent3">
                    <a:lumMod val="75000"/>
                  </a:schemeClr>
                </a:solidFill>
              </a:rPr>
              <a:t>diagnostisch</a:t>
            </a:r>
            <a:r>
              <a:rPr lang="de-DE" sz="2000" b="1" dirty="0"/>
              <a:t>, </a:t>
            </a:r>
            <a:r>
              <a:rPr lang="de-DE" sz="2000" b="1" dirty="0">
                <a:solidFill>
                  <a:schemeClr val="accent3">
                    <a:lumMod val="75000"/>
                  </a:schemeClr>
                </a:solidFill>
              </a:rPr>
              <a:t>prozessorientiert</a:t>
            </a:r>
          </a:p>
        </p:txBody>
      </p:sp>
      <p:sp>
        <p:nvSpPr>
          <p:cNvPr id="80" name="Textfeld 79">
            <a:extLst>
              <a:ext uri="{FF2B5EF4-FFF2-40B4-BE49-F238E27FC236}">
                <a16:creationId xmlns:a16="http://schemas.microsoft.com/office/drawing/2014/main" id="{A94C306B-33A1-95AC-522B-6C0EC5D350C5}"/>
              </a:ext>
            </a:extLst>
          </p:cNvPr>
          <p:cNvSpPr txBox="1"/>
          <p:nvPr/>
        </p:nvSpPr>
        <p:spPr>
          <a:xfrm>
            <a:off x="5390735" y="5498200"/>
            <a:ext cx="3503824" cy="707886"/>
          </a:xfrm>
          <a:prstGeom prst="rect">
            <a:avLst/>
          </a:prstGeom>
          <a:noFill/>
        </p:spPr>
        <p:txBody>
          <a:bodyPr wrap="square">
            <a:spAutoFit/>
          </a:bodyPr>
          <a:lstStyle/>
          <a:p>
            <a:pPr algn="ctr"/>
            <a:r>
              <a:rPr lang="de-DE" sz="2000" b="1" dirty="0">
                <a:solidFill>
                  <a:schemeClr val="accent3">
                    <a:lumMod val="75000"/>
                  </a:schemeClr>
                </a:solidFill>
              </a:rPr>
              <a:t>hohe</a:t>
            </a:r>
            <a:r>
              <a:rPr lang="de-DE" sz="2000" b="1" dirty="0"/>
              <a:t> Gewichtung, </a:t>
            </a:r>
            <a:r>
              <a:rPr lang="de-DE" sz="2000" b="1" dirty="0">
                <a:solidFill>
                  <a:schemeClr val="accent3">
                    <a:lumMod val="75000"/>
                  </a:schemeClr>
                </a:solidFill>
              </a:rPr>
              <a:t>leistungsorientiert</a:t>
            </a:r>
          </a:p>
        </p:txBody>
      </p:sp>
      <p:sp>
        <p:nvSpPr>
          <p:cNvPr id="81" name="Textfeld 80">
            <a:extLst>
              <a:ext uri="{FF2B5EF4-FFF2-40B4-BE49-F238E27FC236}">
                <a16:creationId xmlns:a16="http://schemas.microsoft.com/office/drawing/2014/main" id="{5A4427C3-C071-E5EA-3815-511389BC4B94}"/>
              </a:ext>
            </a:extLst>
          </p:cNvPr>
          <p:cNvSpPr txBox="1"/>
          <p:nvPr/>
        </p:nvSpPr>
        <p:spPr>
          <a:xfrm>
            <a:off x="5524038" y="1181055"/>
            <a:ext cx="3098173" cy="400110"/>
          </a:xfrm>
          <a:prstGeom prst="rect">
            <a:avLst/>
          </a:prstGeom>
          <a:noFill/>
        </p:spPr>
        <p:txBody>
          <a:bodyPr wrap="square">
            <a:spAutoFit/>
          </a:bodyPr>
          <a:lstStyle/>
          <a:p>
            <a:r>
              <a:rPr lang="de-DE" sz="2000" b="1" dirty="0"/>
              <a:t>SUMMATIVE BEURTEILUNG</a:t>
            </a:r>
          </a:p>
        </p:txBody>
      </p:sp>
      <p:cxnSp>
        <p:nvCxnSpPr>
          <p:cNvPr id="83" name="Gerader Verbinder 82">
            <a:extLst>
              <a:ext uri="{FF2B5EF4-FFF2-40B4-BE49-F238E27FC236}">
                <a16:creationId xmlns:a16="http://schemas.microsoft.com/office/drawing/2014/main" id="{87292A95-0B1D-D678-1C24-0C1E267FE2B9}"/>
              </a:ext>
            </a:extLst>
          </p:cNvPr>
          <p:cNvCxnSpPr/>
          <p:nvPr/>
        </p:nvCxnSpPr>
        <p:spPr>
          <a:xfrm>
            <a:off x="123361" y="1581165"/>
            <a:ext cx="8822746" cy="0"/>
          </a:xfrm>
          <a:prstGeom prst="line">
            <a:avLst/>
          </a:prstGeom>
          <a:ln w="28575">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85" name="Gerader Verbinder 84">
            <a:extLst>
              <a:ext uri="{FF2B5EF4-FFF2-40B4-BE49-F238E27FC236}">
                <a16:creationId xmlns:a16="http://schemas.microsoft.com/office/drawing/2014/main" id="{15CCD18B-982E-32C4-B683-6831799DFEC0}"/>
              </a:ext>
            </a:extLst>
          </p:cNvPr>
          <p:cNvCxnSpPr/>
          <p:nvPr/>
        </p:nvCxnSpPr>
        <p:spPr>
          <a:xfrm>
            <a:off x="1610436" y="1181055"/>
            <a:ext cx="0" cy="517197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53B6D20E-6145-42FA-D504-B6F3A87D102E}"/>
              </a:ext>
            </a:extLst>
          </p:cNvPr>
          <p:cNvCxnSpPr/>
          <p:nvPr/>
        </p:nvCxnSpPr>
        <p:spPr>
          <a:xfrm>
            <a:off x="5390735" y="1181055"/>
            <a:ext cx="0" cy="517197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Freihandform: Form 18">
            <a:extLst>
              <a:ext uri="{FF2B5EF4-FFF2-40B4-BE49-F238E27FC236}">
                <a16:creationId xmlns:a16="http://schemas.microsoft.com/office/drawing/2014/main" id="{436B6C37-1CD1-53A3-939B-F7858C784E6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4" name="Textfeld 3">
            <a:extLst>
              <a:ext uri="{FF2B5EF4-FFF2-40B4-BE49-F238E27FC236}">
                <a16:creationId xmlns:a16="http://schemas.microsoft.com/office/drawing/2014/main" id="{E9A5EE1E-3E4C-31B0-36B0-904E0866ACB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4E77795A-2339-D9EF-082A-CCF4F03738E7}"/>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A2CF1240-8A2F-7414-5DCB-F4EAB33A0A6D}"/>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8815412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500"/>
                                        <p:tgtEl>
                                          <p:spTgt spid="7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8844-06E5-38CF-94C5-2ABB41447C1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2AA64856-4239-07D1-D79B-2A2E147F79D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Textfeld 7">
            <a:extLst>
              <a:ext uri="{FF2B5EF4-FFF2-40B4-BE49-F238E27FC236}">
                <a16:creationId xmlns:a16="http://schemas.microsoft.com/office/drawing/2014/main" id="{AA806DD8-BDA8-6F8E-27C4-58AD05B9D818}"/>
              </a:ext>
            </a:extLst>
          </p:cNvPr>
          <p:cNvSpPr txBox="1"/>
          <p:nvPr/>
        </p:nvSpPr>
        <p:spPr>
          <a:xfrm>
            <a:off x="123361" y="457780"/>
            <a:ext cx="1360357" cy="307777"/>
          </a:xfrm>
          <a:prstGeom prst="rect">
            <a:avLst/>
          </a:prstGeom>
          <a:noFill/>
        </p:spPr>
        <p:txBody>
          <a:bodyPr wrap="square" rtlCol="0">
            <a:spAutoFit/>
          </a:bodyPr>
          <a:lstStyle/>
          <a:p>
            <a:r>
              <a:rPr lang="de-DE" sz="140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2D99B48-35DE-7721-F971-2A9D9DA5FDBB}"/>
              </a:ext>
            </a:extLst>
          </p:cNvPr>
          <p:cNvSpPr txBox="1"/>
          <p:nvPr/>
        </p:nvSpPr>
        <p:spPr>
          <a:xfrm>
            <a:off x="1107281" y="350058"/>
            <a:ext cx="721519" cy="523220"/>
          </a:xfrm>
          <a:prstGeom prst="rect">
            <a:avLst/>
          </a:prstGeom>
          <a:noFill/>
        </p:spPr>
        <p:txBody>
          <a:bodyPr wrap="square" rtlCol="0">
            <a:spAutoFit/>
          </a:bodyPr>
          <a:lstStyle/>
          <a:p>
            <a:pPr algn="ctr"/>
            <a:r>
              <a:rPr lang="de-DE" sz="2800" dirty="0">
                <a:latin typeface="Montserrat ExtraBold" panose="00000900000000000000" pitchFamily="2" charset="0"/>
              </a:rPr>
              <a:t>05</a:t>
            </a:r>
          </a:p>
        </p:txBody>
      </p:sp>
      <p:sp>
        <p:nvSpPr>
          <p:cNvPr id="11" name="Textfeld 10">
            <a:extLst>
              <a:ext uri="{FF2B5EF4-FFF2-40B4-BE49-F238E27FC236}">
                <a16:creationId xmlns:a16="http://schemas.microsoft.com/office/drawing/2014/main" id="{C9EBF1EE-101A-AFF0-F6C9-C98D1C06D910}"/>
              </a:ext>
            </a:extLst>
          </p:cNvPr>
          <p:cNvSpPr txBox="1"/>
          <p:nvPr/>
        </p:nvSpPr>
        <p:spPr>
          <a:xfrm>
            <a:off x="1951975" y="442391"/>
            <a:ext cx="4432200" cy="338554"/>
          </a:xfrm>
          <a:prstGeom prst="rect">
            <a:avLst/>
          </a:prstGeom>
          <a:noFill/>
        </p:spPr>
        <p:txBody>
          <a:bodyPr wrap="square" rtlCol="0">
            <a:spAutoFit/>
          </a:bodyPr>
          <a:lstStyle/>
          <a:p>
            <a:r>
              <a:rPr lang="de-DE" sz="1600" dirty="0">
                <a:latin typeface="Montserrat SemiBold" panose="00000700000000000000" pitchFamily="2" charset="0"/>
              </a:rPr>
              <a:t>Formative Assessments</a:t>
            </a:r>
          </a:p>
        </p:txBody>
      </p:sp>
      <p:grpSp>
        <p:nvGrpSpPr>
          <p:cNvPr id="10" name="Grafik 6">
            <a:extLst>
              <a:ext uri="{FF2B5EF4-FFF2-40B4-BE49-F238E27FC236}">
                <a16:creationId xmlns:a16="http://schemas.microsoft.com/office/drawing/2014/main" id="{4B7DB025-CD0C-89F6-3183-1165E18BA448}"/>
              </a:ext>
            </a:extLst>
          </p:cNvPr>
          <p:cNvGrpSpPr/>
          <p:nvPr/>
        </p:nvGrpSpPr>
        <p:grpSpPr>
          <a:xfrm>
            <a:off x="1203071" y="1608200"/>
            <a:ext cx="6161246" cy="3861931"/>
            <a:chOff x="1196247" y="1963041"/>
            <a:chExt cx="6161246" cy="3861931"/>
          </a:xfrm>
        </p:grpSpPr>
        <p:sp>
          <p:nvSpPr>
            <p:cNvPr id="12" name="Freihandform: Form 11">
              <a:extLst>
                <a:ext uri="{FF2B5EF4-FFF2-40B4-BE49-F238E27FC236}">
                  <a16:creationId xmlns:a16="http://schemas.microsoft.com/office/drawing/2014/main" id="{3594B23C-912C-A567-3D77-0C57649DE275}"/>
                </a:ext>
              </a:extLst>
            </p:cNvPr>
            <p:cNvSpPr/>
            <p:nvPr/>
          </p:nvSpPr>
          <p:spPr>
            <a:xfrm>
              <a:off x="6279645" y="4474307"/>
              <a:ext cx="685800" cy="685800"/>
            </a:xfrm>
            <a:custGeom>
              <a:avLst/>
              <a:gdLst>
                <a:gd name="connsiteX0" fmla="*/ 543 w 685800"/>
                <a:gd name="connsiteY0" fmla="*/ 343251 h 685800"/>
                <a:gd name="connsiteX1" fmla="*/ 343443 w 685800"/>
                <a:gd name="connsiteY1" fmla="*/ 686151 h 685800"/>
                <a:gd name="connsiteX2" fmla="*/ 686343 w 685800"/>
                <a:gd name="connsiteY2" fmla="*/ 343251 h 685800"/>
                <a:gd name="connsiteX3" fmla="*/ 343443 w 685800"/>
                <a:gd name="connsiteY3" fmla="*/ 351 h 685800"/>
                <a:gd name="connsiteX4" fmla="*/ 543 w 685800"/>
                <a:gd name="connsiteY4" fmla="*/ 34325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543" y="343251"/>
                  </a:moveTo>
                  <a:cubicBezTo>
                    <a:pt x="543" y="532629"/>
                    <a:pt x="154064" y="686151"/>
                    <a:pt x="343443" y="686151"/>
                  </a:cubicBezTo>
                  <a:cubicBezTo>
                    <a:pt x="532821" y="686151"/>
                    <a:pt x="686343" y="532629"/>
                    <a:pt x="686343" y="343251"/>
                  </a:cubicBezTo>
                  <a:cubicBezTo>
                    <a:pt x="686343" y="153872"/>
                    <a:pt x="532821" y="351"/>
                    <a:pt x="343443" y="351"/>
                  </a:cubicBezTo>
                  <a:cubicBezTo>
                    <a:pt x="154064" y="351"/>
                    <a:pt x="543" y="153872"/>
                    <a:pt x="543" y="343251"/>
                  </a:cubicBezTo>
                </a:path>
              </a:pathLst>
            </a:custGeom>
            <a:solidFill>
              <a:srgbClr val="FFFBDA"/>
            </a:solidFill>
            <a:ln w="9525" cap="rnd">
              <a:noFill/>
              <a:prstDash val="solid"/>
              <a:round/>
            </a:ln>
          </p:spPr>
          <p:txBody>
            <a:bodyPr rtlCol="0" anchor="ctr"/>
            <a:lstStyle/>
            <a:p>
              <a:endParaRPr lang="de-DE"/>
            </a:p>
          </p:txBody>
        </p:sp>
        <p:sp>
          <p:nvSpPr>
            <p:cNvPr id="13" name="Freihandform: Form 12">
              <a:extLst>
                <a:ext uri="{FF2B5EF4-FFF2-40B4-BE49-F238E27FC236}">
                  <a16:creationId xmlns:a16="http://schemas.microsoft.com/office/drawing/2014/main" id="{27B0B3CE-0803-52AE-E174-DF19B36D5234}"/>
                </a:ext>
              </a:extLst>
            </p:cNvPr>
            <p:cNvSpPr/>
            <p:nvPr/>
          </p:nvSpPr>
          <p:spPr>
            <a:xfrm>
              <a:off x="5365245" y="3331327"/>
              <a:ext cx="685800" cy="685800"/>
            </a:xfrm>
            <a:custGeom>
              <a:avLst/>
              <a:gdLst>
                <a:gd name="connsiteX0" fmla="*/ 447 w 685800"/>
                <a:gd name="connsiteY0" fmla="*/ 343131 h 685800"/>
                <a:gd name="connsiteX1" fmla="*/ 343347 w 685800"/>
                <a:gd name="connsiteY1" fmla="*/ 686031 h 685800"/>
                <a:gd name="connsiteX2" fmla="*/ 686247 w 685800"/>
                <a:gd name="connsiteY2" fmla="*/ 343131 h 685800"/>
                <a:gd name="connsiteX3" fmla="*/ 343347 w 685800"/>
                <a:gd name="connsiteY3" fmla="*/ 231 h 685800"/>
                <a:gd name="connsiteX4" fmla="*/ 447 w 685800"/>
                <a:gd name="connsiteY4" fmla="*/ 34313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447" y="343131"/>
                  </a:moveTo>
                  <a:cubicBezTo>
                    <a:pt x="447" y="532509"/>
                    <a:pt x="153968" y="686031"/>
                    <a:pt x="343347" y="686031"/>
                  </a:cubicBezTo>
                  <a:cubicBezTo>
                    <a:pt x="532725" y="686031"/>
                    <a:pt x="686247" y="532509"/>
                    <a:pt x="686247" y="343131"/>
                  </a:cubicBezTo>
                  <a:cubicBezTo>
                    <a:pt x="686247" y="153752"/>
                    <a:pt x="532725" y="231"/>
                    <a:pt x="343347" y="231"/>
                  </a:cubicBezTo>
                  <a:cubicBezTo>
                    <a:pt x="153968" y="231"/>
                    <a:pt x="447" y="153752"/>
                    <a:pt x="447" y="343131"/>
                  </a:cubicBezTo>
                </a:path>
              </a:pathLst>
            </a:custGeom>
            <a:solidFill>
              <a:srgbClr val="E8F9FF"/>
            </a:solidFill>
            <a:ln w="9525" cap="rnd">
              <a:noFill/>
              <a:prstDash val="solid"/>
              <a:round/>
            </a:ln>
          </p:spPr>
          <p:txBody>
            <a:bodyPr rtlCol="0" anchor="ctr"/>
            <a:lstStyle/>
            <a:p>
              <a:endParaRPr lang="de-DE"/>
            </a:p>
          </p:txBody>
        </p:sp>
        <p:sp>
          <p:nvSpPr>
            <p:cNvPr id="14" name="Freihandform: Form 13">
              <a:extLst>
                <a:ext uri="{FF2B5EF4-FFF2-40B4-BE49-F238E27FC236}">
                  <a16:creationId xmlns:a16="http://schemas.microsoft.com/office/drawing/2014/main" id="{0FA1791B-1C5E-4631-37BA-4B57C4997F10}"/>
                </a:ext>
              </a:extLst>
            </p:cNvPr>
            <p:cNvSpPr/>
            <p:nvPr/>
          </p:nvSpPr>
          <p:spPr>
            <a:xfrm>
              <a:off x="4450845" y="4474307"/>
              <a:ext cx="685800" cy="685800"/>
            </a:xfrm>
            <a:custGeom>
              <a:avLst/>
              <a:gdLst>
                <a:gd name="connsiteX0" fmla="*/ 351 w 685800"/>
                <a:gd name="connsiteY0" fmla="*/ 343251 h 685800"/>
                <a:gd name="connsiteX1" fmla="*/ 343251 w 685800"/>
                <a:gd name="connsiteY1" fmla="*/ 686151 h 685800"/>
                <a:gd name="connsiteX2" fmla="*/ 686151 w 685800"/>
                <a:gd name="connsiteY2" fmla="*/ 343251 h 685800"/>
                <a:gd name="connsiteX3" fmla="*/ 343251 w 685800"/>
                <a:gd name="connsiteY3" fmla="*/ 351 h 685800"/>
                <a:gd name="connsiteX4" fmla="*/ 351 w 685800"/>
                <a:gd name="connsiteY4" fmla="*/ 34325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51" y="343251"/>
                  </a:moveTo>
                  <a:cubicBezTo>
                    <a:pt x="351" y="532629"/>
                    <a:pt x="153872" y="686151"/>
                    <a:pt x="343251" y="686151"/>
                  </a:cubicBezTo>
                  <a:cubicBezTo>
                    <a:pt x="532629" y="686151"/>
                    <a:pt x="686151" y="532629"/>
                    <a:pt x="686151" y="343251"/>
                  </a:cubicBezTo>
                  <a:cubicBezTo>
                    <a:pt x="686151" y="153872"/>
                    <a:pt x="532629" y="351"/>
                    <a:pt x="343251" y="351"/>
                  </a:cubicBezTo>
                  <a:cubicBezTo>
                    <a:pt x="153872" y="351"/>
                    <a:pt x="351" y="153872"/>
                    <a:pt x="351" y="343251"/>
                  </a:cubicBezTo>
                </a:path>
              </a:pathLst>
            </a:custGeom>
            <a:solidFill>
              <a:srgbClr val="FFF2E5"/>
            </a:solidFill>
            <a:ln w="9525" cap="rnd">
              <a:noFill/>
              <a:prstDash val="solid"/>
              <a:round/>
            </a:ln>
          </p:spPr>
          <p:txBody>
            <a:bodyPr rtlCol="0" anchor="ctr"/>
            <a:lstStyle/>
            <a:p>
              <a:endParaRPr lang="de-DE"/>
            </a:p>
          </p:txBody>
        </p:sp>
        <p:sp>
          <p:nvSpPr>
            <p:cNvPr id="15" name="Freihandform: Form 14">
              <a:extLst>
                <a:ext uri="{FF2B5EF4-FFF2-40B4-BE49-F238E27FC236}">
                  <a16:creationId xmlns:a16="http://schemas.microsoft.com/office/drawing/2014/main" id="{E63DF2C9-1E32-DE23-C0E8-04B7A1A5EAAF}"/>
                </a:ext>
              </a:extLst>
            </p:cNvPr>
            <p:cNvSpPr/>
            <p:nvPr/>
          </p:nvSpPr>
          <p:spPr>
            <a:xfrm>
              <a:off x="3536445" y="3331327"/>
              <a:ext cx="685800" cy="685800"/>
            </a:xfrm>
            <a:custGeom>
              <a:avLst/>
              <a:gdLst>
                <a:gd name="connsiteX0" fmla="*/ 255 w 685800"/>
                <a:gd name="connsiteY0" fmla="*/ 343131 h 685800"/>
                <a:gd name="connsiteX1" fmla="*/ 343155 w 685800"/>
                <a:gd name="connsiteY1" fmla="*/ 686031 h 685800"/>
                <a:gd name="connsiteX2" fmla="*/ 686055 w 685800"/>
                <a:gd name="connsiteY2" fmla="*/ 343131 h 685800"/>
                <a:gd name="connsiteX3" fmla="*/ 343155 w 685800"/>
                <a:gd name="connsiteY3" fmla="*/ 231 h 685800"/>
                <a:gd name="connsiteX4" fmla="*/ 255 w 685800"/>
                <a:gd name="connsiteY4" fmla="*/ 34313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255" y="343131"/>
                  </a:moveTo>
                  <a:cubicBezTo>
                    <a:pt x="255" y="532509"/>
                    <a:pt x="153776" y="686031"/>
                    <a:pt x="343155" y="686031"/>
                  </a:cubicBezTo>
                  <a:cubicBezTo>
                    <a:pt x="532533" y="686031"/>
                    <a:pt x="686055" y="532509"/>
                    <a:pt x="686055" y="343131"/>
                  </a:cubicBezTo>
                  <a:cubicBezTo>
                    <a:pt x="686055" y="153752"/>
                    <a:pt x="532533" y="231"/>
                    <a:pt x="343155" y="231"/>
                  </a:cubicBezTo>
                  <a:cubicBezTo>
                    <a:pt x="153776" y="231"/>
                    <a:pt x="255" y="153752"/>
                    <a:pt x="255" y="343131"/>
                  </a:cubicBezTo>
                </a:path>
              </a:pathLst>
            </a:custGeom>
            <a:solidFill>
              <a:srgbClr val="F4FFDC"/>
            </a:solidFill>
            <a:ln w="9525" cap="rnd">
              <a:noFill/>
              <a:prstDash val="solid"/>
              <a:round/>
            </a:ln>
          </p:spPr>
          <p:txBody>
            <a:bodyPr rtlCol="0" anchor="ctr"/>
            <a:lstStyle/>
            <a:p>
              <a:endParaRPr lang="de-DE"/>
            </a:p>
          </p:txBody>
        </p:sp>
        <p:sp>
          <p:nvSpPr>
            <p:cNvPr id="16" name="Freihandform: Form 15">
              <a:extLst>
                <a:ext uri="{FF2B5EF4-FFF2-40B4-BE49-F238E27FC236}">
                  <a16:creationId xmlns:a16="http://schemas.microsoft.com/office/drawing/2014/main" id="{BA547C82-29CD-D042-BAF7-6B63A1F1ED06}"/>
                </a:ext>
              </a:extLst>
            </p:cNvPr>
            <p:cNvSpPr/>
            <p:nvPr/>
          </p:nvSpPr>
          <p:spPr>
            <a:xfrm>
              <a:off x="2622045" y="4474327"/>
              <a:ext cx="685800" cy="685800"/>
            </a:xfrm>
            <a:custGeom>
              <a:avLst/>
              <a:gdLst>
                <a:gd name="connsiteX0" fmla="*/ 159 w 685800"/>
                <a:gd name="connsiteY0" fmla="*/ 343251 h 685800"/>
                <a:gd name="connsiteX1" fmla="*/ 343059 w 685800"/>
                <a:gd name="connsiteY1" fmla="*/ 686151 h 685800"/>
                <a:gd name="connsiteX2" fmla="*/ 685959 w 685800"/>
                <a:gd name="connsiteY2" fmla="*/ 343251 h 685800"/>
                <a:gd name="connsiteX3" fmla="*/ 343059 w 685800"/>
                <a:gd name="connsiteY3" fmla="*/ 351 h 685800"/>
                <a:gd name="connsiteX4" fmla="*/ 159 w 685800"/>
                <a:gd name="connsiteY4" fmla="*/ 34325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159" y="343251"/>
                  </a:moveTo>
                  <a:cubicBezTo>
                    <a:pt x="159" y="532629"/>
                    <a:pt x="153680" y="686151"/>
                    <a:pt x="343059" y="686151"/>
                  </a:cubicBezTo>
                  <a:cubicBezTo>
                    <a:pt x="532437" y="686151"/>
                    <a:pt x="685959" y="532629"/>
                    <a:pt x="685959" y="343251"/>
                  </a:cubicBezTo>
                  <a:cubicBezTo>
                    <a:pt x="685959" y="153872"/>
                    <a:pt x="532437" y="351"/>
                    <a:pt x="343059" y="351"/>
                  </a:cubicBezTo>
                  <a:cubicBezTo>
                    <a:pt x="153680" y="351"/>
                    <a:pt x="159" y="153872"/>
                    <a:pt x="159" y="343251"/>
                  </a:cubicBezTo>
                </a:path>
              </a:pathLst>
            </a:custGeom>
            <a:solidFill>
              <a:srgbClr val="E3FFF2"/>
            </a:solidFill>
            <a:ln w="9525" cap="rnd">
              <a:noFill/>
              <a:prstDash val="solid"/>
              <a:round/>
            </a:ln>
          </p:spPr>
          <p:txBody>
            <a:bodyPr rtlCol="0" anchor="ctr"/>
            <a:lstStyle/>
            <a:p>
              <a:endParaRPr lang="de-DE"/>
            </a:p>
          </p:txBody>
        </p:sp>
        <p:sp>
          <p:nvSpPr>
            <p:cNvPr id="17" name="Freihandform: Form 16">
              <a:extLst>
                <a:ext uri="{FF2B5EF4-FFF2-40B4-BE49-F238E27FC236}">
                  <a16:creationId xmlns:a16="http://schemas.microsoft.com/office/drawing/2014/main" id="{DE5AD4CD-D786-CA7B-CEE8-8FA12D6E3FD0}"/>
                </a:ext>
              </a:extLst>
            </p:cNvPr>
            <p:cNvSpPr/>
            <p:nvPr/>
          </p:nvSpPr>
          <p:spPr>
            <a:xfrm>
              <a:off x="1707645" y="3331327"/>
              <a:ext cx="685800" cy="685800"/>
            </a:xfrm>
            <a:custGeom>
              <a:avLst/>
              <a:gdLst>
                <a:gd name="connsiteX0" fmla="*/ 63 w 685800"/>
                <a:gd name="connsiteY0" fmla="*/ 343131 h 685800"/>
                <a:gd name="connsiteX1" fmla="*/ 342963 w 685800"/>
                <a:gd name="connsiteY1" fmla="*/ 686031 h 685800"/>
                <a:gd name="connsiteX2" fmla="*/ 685863 w 685800"/>
                <a:gd name="connsiteY2" fmla="*/ 343131 h 685800"/>
                <a:gd name="connsiteX3" fmla="*/ 342963 w 685800"/>
                <a:gd name="connsiteY3" fmla="*/ 231 h 685800"/>
                <a:gd name="connsiteX4" fmla="*/ 63 w 685800"/>
                <a:gd name="connsiteY4" fmla="*/ 34313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3" y="343131"/>
                  </a:moveTo>
                  <a:cubicBezTo>
                    <a:pt x="63" y="532509"/>
                    <a:pt x="153584" y="686031"/>
                    <a:pt x="342963" y="686031"/>
                  </a:cubicBezTo>
                  <a:cubicBezTo>
                    <a:pt x="532341" y="686031"/>
                    <a:pt x="685863" y="532509"/>
                    <a:pt x="685863" y="343131"/>
                  </a:cubicBezTo>
                  <a:cubicBezTo>
                    <a:pt x="685863" y="153752"/>
                    <a:pt x="532341" y="231"/>
                    <a:pt x="342963" y="231"/>
                  </a:cubicBezTo>
                  <a:cubicBezTo>
                    <a:pt x="153584" y="231"/>
                    <a:pt x="63" y="153752"/>
                    <a:pt x="63" y="343131"/>
                  </a:cubicBezTo>
                </a:path>
              </a:pathLst>
            </a:custGeom>
            <a:solidFill>
              <a:srgbClr val="EDF4FF"/>
            </a:solidFill>
            <a:ln w="9525" cap="rnd">
              <a:noFill/>
              <a:prstDash val="solid"/>
              <a:round/>
            </a:ln>
          </p:spPr>
          <p:txBody>
            <a:bodyPr rtlCol="0" anchor="ctr"/>
            <a:lstStyle/>
            <a:p>
              <a:endParaRPr lang="de-DE"/>
            </a:p>
          </p:txBody>
        </p:sp>
        <p:sp>
          <p:nvSpPr>
            <p:cNvPr id="18" name="Textfeld 17">
              <a:extLst>
                <a:ext uri="{FF2B5EF4-FFF2-40B4-BE49-F238E27FC236}">
                  <a16:creationId xmlns:a16="http://schemas.microsoft.com/office/drawing/2014/main" id="{80771CAB-6373-BF50-01A6-279CE8405DFE}"/>
                </a:ext>
              </a:extLst>
            </p:cNvPr>
            <p:cNvSpPr txBox="1"/>
            <p:nvPr/>
          </p:nvSpPr>
          <p:spPr>
            <a:xfrm>
              <a:off x="5898264" y="5276332"/>
              <a:ext cx="1459229" cy="32004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Lernfortschritt </a:t>
              </a:r>
            </a:p>
          </p:txBody>
        </p:sp>
        <p:sp>
          <p:nvSpPr>
            <p:cNvPr id="20" name="Textfeld 19">
              <a:extLst>
                <a:ext uri="{FF2B5EF4-FFF2-40B4-BE49-F238E27FC236}">
                  <a16:creationId xmlns:a16="http://schemas.microsoft.com/office/drawing/2014/main" id="{65561A33-BA86-7E8D-E90E-49DE02F37260}"/>
                </a:ext>
              </a:extLst>
            </p:cNvPr>
            <p:cNvSpPr txBox="1"/>
            <p:nvPr/>
          </p:nvSpPr>
          <p:spPr>
            <a:xfrm>
              <a:off x="6199539" y="5504932"/>
              <a:ext cx="802005" cy="32004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fördern</a:t>
              </a:r>
            </a:p>
          </p:txBody>
        </p:sp>
        <p:sp>
          <p:nvSpPr>
            <p:cNvPr id="21" name="Textfeld 20">
              <a:extLst>
                <a:ext uri="{FF2B5EF4-FFF2-40B4-BE49-F238E27FC236}">
                  <a16:creationId xmlns:a16="http://schemas.microsoft.com/office/drawing/2014/main" id="{8A5BE9C1-6896-F2FD-767A-5A9D6B05DC51}"/>
                </a:ext>
              </a:extLst>
            </p:cNvPr>
            <p:cNvSpPr txBox="1"/>
            <p:nvPr/>
          </p:nvSpPr>
          <p:spPr>
            <a:xfrm>
              <a:off x="1196247" y="2990332"/>
              <a:ext cx="1706880" cy="32004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Bewertungsphase</a:t>
              </a:r>
            </a:p>
          </p:txBody>
        </p:sp>
        <p:sp>
          <p:nvSpPr>
            <p:cNvPr id="23" name="Textfeld 22">
              <a:extLst>
                <a:ext uri="{FF2B5EF4-FFF2-40B4-BE49-F238E27FC236}">
                  <a16:creationId xmlns:a16="http://schemas.microsoft.com/office/drawing/2014/main" id="{F8F260B1-74CC-5FB5-55AC-CD0234B56804}"/>
                </a:ext>
              </a:extLst>
            </p:cNvPr>
            <p:cNvSpPr txBox="1"/>
            <p:nvPr/>
          </p:nvSpPr>
          <p:spPr>
            <a:xfrm>
              <a:off x="5014153" y="2761732"/>
              <a:ext cx="1383030"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Rückmeldung </a:t>
              </a:r>
            </a:p>
          </p:txBody>
        </p:sp>
        <p:sp>
          <p:nvSpPr>
            <p:cNvPr id="25" name="Textfeld 24">
              <a:extLst>
                <a:ext uri="{FF2B5EF4-FFF2-40B4-BE49-F238E27FC236}">
                  <a16:creationId xmlns:a16="http://schemas.microsoft.com/office/drawing/2014/main" id="{A4C495B5-DB4A-1F6C-6AB1-51D6E87FAC9B}"/>
                </a:ext>
              </a:extLst>
            </p:cNvPr>
            <p:cNvSpPr txBox="1"/>
            <p:nvPr/>
          </p:nvSpPr>
          <p:spPr>
            <a:xfrm>
              <a:off x="5332478" y="2990332"/>
              <a:ext cx="706755"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geben</a:t>
              </a:r>
            </a:p>
          </p:txBody>
        </p:sp>
        <p:sp>
          <p:nvSpPr>
            <p:cNvPr id="26" name="Textfeld 25">
              <a:extLst>
                <a:ext uri="{FF2B5EF4-FFF2-40B4-BE49-F238E27FC236}">
                  <a16:creationId xmlns:a16="http://schemas.microsoft.com/office/drawing/2014/main" id="{E6FCDDE5-7F2A-24AB-0684-1DCF36180366}"/>
                </a:ext>
              </a:extLst>
            </p:cNvPr>
            <p:cNvSpPr txBox="1"/>
            <p:nvPr/>
          </p:nvSpPr>
          <p:spPr>
            <a:xfrm>
              <a:off x="3465578" y="2761732"/>
              <a:ext cx="887730"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Stärken </a:t>
              </a:r>
            </a:p>
          </p:txBody>
        </p:sp>
        <p:sp>
          <p:nvSpPr>
            <p:cNvPr id="27" name="Textfeld 26">
              <a:extLst>
                <a:ext uri="{FF2B5EF4-FFF2-40B4-BE49-F238E27FC236}">
                  <a16:creationId xmlns:a16="http://schemas.microsoft.com/office/drawing/2014/main" id="{C10B03A8-DB3F-6803-699B-6703DDD6E775}"/>
                </a:ext>
              </a:extLst>
            </p:cNvPr>
            <p:cNvSpPr txBox="1"/>
            <p:nvPr/>
          </p:nvSpPr>
          <p:spPr>
            <a:xfrm>
              <a:off x="3245360" y="2990332"/>
              <a:ext cx="1287779"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identifizieren</a:t>
              </a:r>
            </a:p>
          </p:txBody>
        </p:sp>
        <p:sp>
          <p:nvSpPr>
            <p:cNvPr id="28" name="Textfeld 27">
              <a:extLst>
                <a:ext uri="{FF2B5EF4-FFF2-40B4-BE49-F238E27FC236}">
                  <a16:creationId xmlns:a16="http://schemas.microsoft.com/office/drawing/2014/main" id="{DE8862EC-16C1-0D02-417F-5961F27B5842}"/>
                </a:ext>
              </a:extLst>
            </p:cNvPr>
            <p:cNvSpPr txBox="1"/>
            <p:nvPr/>
          </p:nvSpPr>
          <p:spPr>
            <a:xfrm>
              <a:off x="2424686" y="5276332"/>
              <a:ext cx="1087754"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Lernstand </a:t>
              </a:r>
            </a:p>
          </p:txBody>
        </p:sp>
        <p:sp>
          <p:nvSpPr>
            <p:cNvPr id="29" name="Textfeld 28">
              <a:extLst>
                <a:ext uri="{FF2B5EF4-FFF2-40B4-BE49-F238E27FC236}">
                  <a16:creationId xmlns:a16="http://schemas.microsoft.com/office/drawing/2014/main" id="{54FA30B8-5116-56DE-2C50-0B2C095C3E72}"/>
                </a:ext>
              </a:extLst>
            </p:cNvPr>
            <p:cNvSpPr txBox="1"/>
            <p:nvPr/>
          </p:nvSpPr>
          <p:spPr>
            <a:xfrm>
              <a:off x="2460882" y="5504932"/>
              <a:ext cx="973455"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erkennen</a:t>
              </a:r>
            </a:p>
          </p:txBody>
        </p:sp>
        <p:sp>
          <p:nvSpPr>
            <p:cNvPr id="30" name="Textfeld 29">
              <a:extLst>
                <a:ext uri="{FF2B5EF4-FFF2-40B4-BE49-F238E27FC236}">
                  <a16:creationId xmlns:a16="http://schemas.microsoft.com/office/drawing/2014/main" id="{2B49C842-7992-B68A-07A5-3F350CDC2A65}"/>
                </a:ext>
              </a:extLst>
            </p:cNvPr>
            <p:cNvSpPr txBox="1"/>
            <p:nvPr/>
          </p:nvSpPr>
          <p:spPr>
            <a:xfrm>
              <a:off x="4214529" y="5276332"/>
              <a:ext cx="1202055"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Schwächen </a:t>
              </a:r>
            </a:p>
          </p:txBody>
        </p:sp>
        <p:sp>
          <p:nvSpPr>
            <p:cNvPr id="31" name="Textfeld 30">
              <a:extLst>
                <a:ext uri="{FF2B5EF4-FFF2-40B4-BE49-F238E27FC236}">
                  <a16:creationId xmlns:a16="http://schemas.microsoft.com/office/drawing/2014/main" id="{269C890B-6EF0-2ACA-3E2E-6B8655ECAE21}"/>
                </a:ext>
              </a:extLst>
            </p:cNvPr>
            <p:cNvSpPr txBox="1"/>
            <p:nvPr/>
          </p:nvSpPr>
          <p:spPr>
            <a:xfrm>
              <a:off x="4159760" y="5504932"/>
              <a:ext cx="1287779" cy="320040"/>
            </a:xfrm>
            <a:prstGeom prst="rect">
              <a:avLst/>
            </a:prstGeom>
            <a:noFill/>
          </p:spPr>
          <p:txBody>
            <a:bodyPr wrap="none" rtlCol="0">
              <a:spAutoFit/>
            </a:bodyPr>
            <a:lstStyle/>
            <a:p>
              <a:pPr algn="l"/>
              <a:r>
                <a:rPr lang="de-DE" sz="1500" spc="0" baseline="0">
                  <a:ln/>
                  <a:solidFill>
                    <a:srgbClr val="484848"/>
                  </a:solidFill>
                  <a:latin typeface="Roboto"/>
                  <a:ea typeface="Roboto"/>
                  <a:sym typeface="Roboto"/>
                  <a:rtl val="0"/>
                </a:rPr>
                <a:t>identifizieren</a:t>
              </a:r>
            </a:p>
          </p:txBody>
        </p:sp>
        <p:sp>
          <p:nvSpPr>
            <p:cNvPr id="32" name="Textfeld 31">
              <a:extLst>
                <a:ext uri="{FF2B5EF4-FFF2-40B4-BE49-F238E27FC236}">
                  <a16:creationId xmlns:a16="http://schemas.microsoft.com/office/drawing/2014/main" id="{B97C64E1-9996-A734-8AAD-5069BFC0A276}"/>
                </a:ext>
              </a:extLst>
            </p:cNvPr>
            <p:cNvSpPr txBox="1"/>
            <p:nvPr/>
          </p:nvSpPr>
          <p:spPr>
            <a:xfrm>
              <a:off x="2608966" y="1963041"/>
              <a:ext cx="3788217" cy="400110"/>
            </a:xfrm>
            <a:prstGeom prst="rect">
              <a:avLst/>
            </a:prstGeom>
            <a:noFill/>
          </p:spPr>
          <p:txBody>
            <a:bodyPr wrap="none" rtlCol="0">
              <a:spAutoFit/>
            </a:bodyPr>
            <a:lstStyle/>
            <a:p>
              <a:pPr algn="l"/>
              <a:r>
                <a:rPr lang="de-DE" sz="2000" b="1" spc="0" baseline="0" dirty="0">
                  <a:ln/>
                  <a:solidFill>
                    <a:srgbClr val="484848"/>
                  </a:solidFill>
                  <a:latin typeface="Roboto"/>
                  <a:ea typeface="Roboto"/>
                  <a:sym typeface="Roboto"/>
                  <a:rtl val="0"/>
                </a:rPr>
                <a:t>Formativer Bewertungsprozess</a:t>
              </a:r>
            </a:p>
          </p:txBody>
        </p:sp>
        <p:grpSp>
          <p:nvGrpSpPr>
            <p:cNvPr id="33" name="Grafik 6">
              <a:extLst>
                <a:ext uri="{FF2B5EF4-FFF2-40B4-BE49-F238E27FC236}">
                  <a16:creationId xmlns:a16="http://schemas.microsoft.com/office/drawing/2014/main" id="{92895D88-211B-EC96-735F-E78D1BF7BF33}"/>
                </a:ext>
              </a:extLst>
            </p:cNvPr>
            <p:cNvGrpSpPr/>
            <p:nvPr/>
          </p:nvGrpSpPr>
          <p:grpSpPr>
            <a:xfrm>
              <a:off x="6651120" y="4183813"/>
              <a:ext cx="642937" cy="123824"/>
              <a:chOff x="6651120" y="4183813"/>
              <a:chExt cx="642937" cy="123824"/>
            </a:xfrm>
            <a:noFill/>
          </p:grpSpPr>
          <p:sp>
            <p:nvSpPr>
              <p:cNvPr id="34" name="Freihandform: Form 33">
                <a:extLst>
                  <a:ext uri="{FF2B5EF4-FFF2-40B4-BE49-F238E27FC236}">
                    <a16:creationId xmlns:a16="http://schemas.microsoft.com/office/drawing/2014/main" id="{A43EEE7B-E68C-C01D-2C22-A6FAE0AA97B3}"/>
                  </a:ext>
                </a:extLst>
              </p:cNvPr>
              <p:cNvSpPr/>
              <p:nvPr/>
            </p:nvSpPr>
            <p:spPr>
              <a:xfrm>
                <a:off x="6651120" y="4245726"/>
                <a:ext cx="638175" cy="9525"/>
              </a:xfrm>
              <a:custGeom>
                <a:avLst/>
                <a:gdLst>
                  <a:gd name="connsiteX0" fmla="*/ 638757 w 638175"/>
                  <a:gd name="connsiteY0" fmla="*/ 327 h 9525"/>
                  <a:gd name="connsiteX1" fmla="*/ 582 w 638175"/>
                  <a:gd name="connsiteY1" fmla="*/ 327 h 9525"/>
                </a:gdLst>
                <a:ahLst/>
                <a:cxnLst>
                  <a:cxn ang="0">
                    <a:pos x="connsiteX0" y="connsiteY0"/>
                  </a:cxn>
                  <a:cxn ang="0">
                    <a:pos x="connsiteX1" y="connsiteY1"/>
                  </a:cxn>
                </a:cxnLst>
                <a:rect l="l" t="t" r="r" b="b"/>
                <a:pathLst>
                  <a:path w="638175" h="9525">
                    <a:moveTo>
                      <a:pt x="638757" y="327"/>
                    </a:moveTo>
                    <a:lnTo>
                      <a:pt x="582" y="327"/>
                    </a:lnTo>
                  </a:path>
                </a:pathLst>
              </a:custGeom>
              <a:noFill/>
              <a:ln w="19050" cap="rnd">
                <a:solidFill>
                  <a:srgbClr val="969696"/>
                </a:solidFill>
                <a:prstDash val="solid"/>
                <a:round/>
              </a:ln>
            </p:spPr>
            <p:txBody>
              <a:bodyPr rtlCol="0" anchor="ctr"/>
              <a:lstStyle/>
              <a:p>
                <a:endParaRPr lang="de-DE"/>
              </a:p>
            </p:txBody>
          </p:sp>
          <p:sp>
            <p:nvSpPr>
              <p:cNvPr id="35" name="Freihandform: Form 34">
                <a:extLst>
                  <a:ext uri="{FF2B5EF4-FFF2-40B4-BE49-F238E27FC236}">
                    <a16:creationId xmlns:a16="http://schemas.microsoft.com/office/drawing/2014/main" id="{3CA4DED9-519A-BFF7-B150-879BB9ED819D}"/>
                  </a:ext>
                </a:extLst>
              </p:cNvPr>
              <p:cNvSpPr/>
              <p:nvPr/>
            </p:nvSpPr>
            <p:spPr>
              <a:xfrm>
                <a:off x="7232145" y="4183813"/>
                <a:ext cx="61912" cy="123824"/>
              </a:xfrm>
              <a:custGeom>
                <a:avLst/>
                <a:gdLst>
                  <a:gd name="connsiteX0" fmla="*/ 582 w 61912"/>
                  <a:gd name="connsiteY0" fmla="*/ 124152 h 123824"/>
                  <a:gd name="connsiteX1" fmla="*/ 62495 w 61912"/>
                  <a:gd name="connsiteY1" fmla="*/ 62239 h 123824"/>
                  <a:gd name="connsiteX2" fmla="*/ 582 w 61912"/>
                  <a:gd name="connsiteY2" fmla="*/ 327 h 123824"/>
                </a:gdLst>
                <a:ahLst/>
                <a:cxnLst>
                  <a:cxn ang="0">
                    <a:pos x="connsiteX0" y="connsiteY0"/>
                  </a:cxn>
                  <a:cxn ang="0">
                    <a:pos x="connsiteX1" y="connsiteY1"/>
                  </a:cxn>
                  <a:cxn ang="0">
                    <a:pos x="connsiteX2" y="connsiteY2"/>
                  </a:cxn>
                </a:cxnLst>
                <a:rect l="l" t="t" r="r" b="b"/>
                <a:pathLst>
                  <a:path w="61912" h="123824">
                    <a:moveTo>
                      <a:pt x="582" y="124152"/>
                    </a:moveTo>
                    <a:lnTo>
                      <a:pt x="62495" y="62239"/>
                    </a:lnTo>
                    <a:lnTo>
                      <a:pt x="582" y="327"/>
                    </a:lnTo>
                  </a:path>
                </a:pathLst>
              </a:custGeom>
              <a:noFill/>
              <a:ln w="19050" cap="rnd">
                <a:solidFill>
                  <a:srgbClr val="969696"/>
                </a:solidFill>
                <a:prstDash val="solid"/>
                <a:round/>
              </a:ln>
            </p:spPr>
            <p:txBody>
              <a:bodyPr rtlCol="0" anchor="ctr"/>
              <a:lstStyle/>
              <a:p>
                <a:endParaRPr lang="de-DE"/>
              </a:p>
            </p:txBody>
          </p:sp>
        </p:grpSp>
        <p:sp>
          <p:nvSpPr>
            <p:cNvPr id="36" name="Freihandform: Form 35">
              <a:extLst>
                <a:ext uri="{FF2B5EF4-FFF2-40B4-BE49-F238E27FC236}">
                  <a16:creationId xmlns:a16="http://schemas.microsoft.com/office/drawing/2014/main" id="{9CA94272-FE02-978C-247B-0F2A5A9041E9}"/>
                </a:ext>
              </a:extLst>
            </p:cNvPr>
            <p:cNvSpPr/>
            <p:nvPr/>
          </p:nvSpPr>
          <p:spPr>
            <a:xfrm>
              <a:off x="1364745" y="4245688"/>
              <a:ext cx="5229225" cy="9525"/>
            </a:xfrm>
            <a:custGeom>
              <a:avLst/>
              <a:gdLst>
                <a:gd name="connsiteX0" fmla="*/ 5229252 w 5229225"/>
                <a:gd name="connsiteY0" fmla="*/ 327 h 9525"/>
                <a:gd name="connsiteX1" fmla="*/ 4372002 w 5229225"/>
                <a:gd name="connsiteY1" fmla="*/ 327 h 9525"/>
                <a:gd name="connsiteX2" fmla="*/ 657229 w 5229225"/>
                <a:gd name="connsiteY2" fmla="*/ 327 h 9525"/>
                <a:gd name="connsiteX3" fmla="*/ 27 w 5229225"/>
                <a:gd name="connsiteY3" fmla="*/ 327 h 9525"/>
                <a:gd name="connsiteX4" fmla="*/ 1571633 w 5229225"/>
                <a:gd name="connsiteY4" fmla="*/ 327 h 9525"/>
                <a:gd name="connsiteX5" fmla="*/ 714379 w 5229225"/>
                <a:gd name="connsiteY5" fmla="*/ 327 h 9525"/>
                <a:gd name="connsiteX6" fmla="*/ 2486052 w 5229225"/>
                <a:gd name="connsiteY6" fmla="*/ 327 h 9525"/>
                <a:gd name="connsiteX7" fmla="*/ 1628802 w 5229225"/>
                <a:gd name="connsiteY7" fmla="*/ 327 h 9525"/>
                <a:gd name="connsiteX8" fmla="*/ 3400452 w 5229225"/>
                <a:gd name="connsiteY8" fmla="*/ 327 h 9525"/>
                <a:gd name="connsiteX9" fmla="*/ 2543202 w 5229225"/>
                <a:gd name="connsiteY9" fmla="*/ 327 h 9525"/>
                <a:gd name="connsiteX10" fmla="*/ 4314852 w 5229225"/>
                <a:gd name="connsiteY10" fmla="*/ 327 h 9525"/>
                <a:gd name="connsiteX11" fmla="*/ 3457602 w 5229225"/>
                <a:gd name="connsiteY11" fmla="*/ 32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225" h="9525">
                  <a:moveTo>
                    <a:pt x="5229252" y="327"/>
                  </a:moveTo>
                  <a:lnTo>
                    <a:pt x="4372002" y="327"/>
                  </a:lnTo>
                  <a:moveTo>
                    <a:pt x="657229" y="327"/>
                  </a:moveTo>
                  <a:lnTo>
                    <a:pt x="27" y="327"/>
                  </a:lnTo>
                  <a:moveTo>
                    <a:pt x="1571633" y="327"/>
                  </a:moveTo>
                  <a:lnTo>
                    <a:pt x="714379" y="327"/>
                  </a:lnTo>
                  <a:moveTo>
                    <a:pt x="2486052" y="327"/>
                  </a:moveTo>
                  <a:lnTo>
                    <a:pt x="1628802" y="327"/>
                  </a:lnTo>
                  <a:moveTo>
                    <a:pt x="3400452" y="327"/>
                  </a:moveTo>
                  <a:lnTo>
                    <a:pt x="2543202" y="327"/>
                  </a:lnTo>
                  <a:moveTo>
                    <a:pt x="4314852" y="327"/>
                  </a:moveTo>
                  <a:lnTo>
                    <a:pt x="3457602" y="327"/>
                  </a:lnTo>
                </a:path>
              </a:pathLst>
            </a:custGeom>
            <a:noFill/>
            <a:ln w="19050" cap="rnd">
              <a:solidFill>
                <a:srgbClr val="969696"/>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012E9EFD-9ECA-05E7-0A2E-B3034534F2C5}"/>
                </a:ext>
              </a:extLst>
            </p:cNvPr>
            <p:cNvSpPr/>
            <p:nvPr/>
          </p:nvSpPr>
          <p:spPr>
            <a:xfrm>
              <a:off x="6279645" y="4474307"/>
              <a:ext cx="685800" cy="685800"/>
            </a:xfrm>
            <a:custGeom>
              <a:avLst/>
              <a:gdLst>
                <a:gd name="connsiteX0" fmla="*/ 543 w 685800"/>
                <a:gd name="connsiteY0" fmla="*/ 343251 h 685800"/>
                <a:gd name="connsiteX1" fmla="*/ 343443 w 685800"/>
                <a:gd name="connsiteY1" fmla="*/ 686151 h 685800"/>
                <a:gd name="connsiteX2" fmla="*/ 686343 w 685800"/>
                <a:gd name="connsiteY2" fmla="*/ 343251 h 685800"/>
                <a:gd name="connsiteX3" fmla="*/ 343443 w 685800"/>
                <a:gd name="connsiteY3" fmla="*/ 351 h 685800"/>
                <a:gd name="connsiteX4" fmla="*/ 543 w 685800"/>
                <a:gd name="connsiteY4" fmla="*/ 34325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543" y="343251"/>
                  </a:moveTo>
                  <a:cubicBezTo>
                    <a:pt x="543" y="532629"/>
                    <a:pt x="154064" y="686151"/>
                    <a:pt x="343443" y="686151"/>
                  </a:cubicBezTo>
                  <a:cubicBezTo>
                    <a:pt x="532821" y="686151"/>
                    <a:pt x="686343" y="532629"/>
                    <a:pt x="686343" y="343251"/>
                  </a:cubicBezTo>
                  <a:cubicBezTo>
                    <a:pt x="686343" y="153872"/>
                    <a:pt x="532821" y="351"/>
                    <a:pt x="343443" y="351"/>
                  </a:cubicBezTo>
                  <a:cubicBezTo>
                    <a:pt x="154064" y="351"/>
                    <a:pt x="543" y="153872"/>
                    <a:pt x="543" y="343251"/>
                  </a:cubicBezTo>
                </a:path>
              </a:pathLst>
            </a:custGeom>
            <a:noFill/>
            <a:ln w="19050" cap="rnd">
              <a:solidFill>
                <a:srgbClr val="E0CB15"/>
              </a:solidFill>
              <a:prstDash val="solid"/>
              <a:round/>
            </a:ln>
          </p:spPr>
          <p:txBody>
            <a:bodyPr rtlCol="0" anchor="ctr"/>
            <a:lstStyle/>
            <a:p>
              <a:endParaRPr lang="de-DE"/>
            </a:p>
          </p:txBody>
        </p:sp>
        <p:sp>
          <p:nvSpPr>
            <p:cNvPr id="38" name="Freihandform: Form 37">
              <a:extLst>
                <a:ext uri="{FF2B5EF4-FFF2-40B4-BE49-F238E27FC236}">
                  <a16:creationId xmlns:a16="http://schemas.microsoft.com/office/drawing/2014/main" id="{9A643486-AFE2-1F58-9F17-917B92DFD21F}"/>
                </a:ext>
              </a:extLst>
            </p:cNvPr>
            <p:cNvSpPr/>
            <p:nvPr/>
          </p:nvSpPr>
          <p:spPr>
            <a:xfrm>
              <a:off x="6593970" y="4217171"/>
              <a:ext cx="57150" cy="57150"/>
            </a:xfrm>
            <a:custGeom>
              <a:avLst/>
              <a:gdLst>
                <a:gd name="connsiteX0" fmla="*/ 576 w 57150"/>
                <a:gd name="connsiteY0" fmla="*/ 28899 h 57150"/>
                <a:gd name="connsiteX1" fmla="*/ 29151 w 57150"/>
                <a:gd name="connsiteY1" fmla="*/ 324 h 57150"/>
                <a:gd name="connsiteX2" fmla="*/ 57726 w 57150"/>
                <a:gd name="connsiteY2" fmla="*/ 28899 h 57150"/>
                <a:gd name="connsiteX3" fmla="*/ 29151 w 57150"/>
                <a:gd name="connsiteY3" fmla="*/ 57474 h 57150"/>
                <a:gd name="connsiteX4" fmla="*/ 576 w 57150"/>
                <a:gd name="connsiteY4" fmla="*/ 2889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6" y="28899"/>
                  </a:moveTo>
                  <a:cubicBezTo>
                    <a:pt x="576" y="13117"/>
                    <a:pt x="13369" y="324"/>
                    <a:pt x="29151" y="324"/>
                  </a:cubicBezTo>
                  <a:cubicBezTo>
                    <a:pt x="44933" y="324"/>
                    <a:pt x="57726" y="13117"/>
                    <a:pt x="57726" y="28899"/>
                  </a:cubicBezTo>
                  <a:cubicBezTo>
                    <a:pt x="57726" y="44681"/>
                    <a:pt x="44933" y="57474"/>
                    <a:pt x="29151" y="57474"/>
                  </a:cubicBezTo>
                  <a:cubicBezTo>
                    <a:pt x="13369" y="57474"/>
                    <a:pt x="576" y="44681"/>
                    <a:pt x="576" y="28899"/>
                  </a:cubicBezTo>
                  <a:close/>
                </a:path>
              </a:pathLst>
            </a:custGeom>
            <a:noFill/>
            <a:ln w="19050" cap="rnd">
              <a:solidFill>
                <a:srgbClr val="E0CB15"/>
              </a:solidFill>
              <a:prstDash val="solid"/>
              <a:round/>
            </a:ln>
          </p:spPr>
          <p:txBody>
            <a:bodyPr rtlCol="0" anchor="ctr"/>
            <a:lstStyle/>
            <a:p>
              <a:endParaRPr lang="de-DE"/>
            </a:p>
          </p:txBody>
        </p:sp>
        <p:sp>
          <p:nvSpPr>
            <p:cNvPr id="39" name="Freihandform: Form 38">
              <a:extLst>
                <a:ext uri="{FF2B5EF4-FFF2-40B4-BE49-F238E27FC236}">
                  <a16:creationId xmlns:a16="http://schemas.microsoft.com/office/drawing/2014/main" id="{64E5A12E-9A15-7184-0C3E-8B6984816B35}"/>
                </a:ext>
              </a:extLst>
            </p:cNvPr>
            <p:cNvSpPr/>
            <p:nvPr/>
          </p:nvSpPr>
          <p:spPr>
            <a:xfrm>
              <a:off x="6622545" y="4274321"/>
              <a:ext cx="9525" cy="200025"/>
            </a:xfrm>
            <a:custGeom>
              <a:avLst/>
              <a:gdLst>
                <a:gd name="connsiteX0" fmla="*/ 579 w 9525"/>
                <a:gd name="connsiteY0" fmla="*/ 200355 h 200025"/>
                <a:gd name="connsiteX1" fmla="*/ 579 w 9525"/>
                <a:gd name="connsiteY1" fmla="*/ 100343 h 200025"/>
                <a:gd name="connsiteX2" fmla="*/ 579 w 9525"/>
                <a:gd name="connsiteY2" fmla="*/ 330 h 200025"/>
              </a:gdLst>
              <a:ahLst/>
              <a:cxnLst>
                <a:cxn ang="0">
                  <a:pos x="connsiteX0" y="connsiteY0"/>
                </a:cxn>
                <a:cxn ang="0">
                  <a:pos x="connsiteX1" y="connsiteY1"/>
                </a:cxn>
                <a:cxn ang="0">
                  <a:pos x="connsiteX2" y="connsiteY2"/>
                </a:cxn>
              </a:cxnLst>
              <a:rect l="l" t="t" r="r" b="b"/>
              <a:pathLst>
                <a:path w="9525" h="200025">
                  <a:moveTo>
                    <a:pt x="579" y="200355"/>
                  </a:moveTo>
                  <a:lnTo>
                    <a:pt x="579" y="100343"/>
                  </a:lnTo>
                  <a:lnTo>
                    <a:pt x="579" y="330"/>
                  </a:lnTo>
                </a:path>
              </a:pathLst>
            </a:custGeom>
            <a:noFill/>
            <a:ln w="19050" cap="rnd">
              <a:solidFill>
                <a:srgbClr val="E0CB15"/>
              </a:solidFill>
              <a:prstDash val="solid"/>
              <a:round/>
            </a:ln>
          </p:spPr>
          <p:txBody>
            <a:bodyPr rtlCol="0" anchor="ctr"/>
            <a:lstStyle/>
            <a:p>
              <a:endParaRPr lang="de-DE"/>
            </a:p>
          </p:txBody>
        </p:sp>
        <p:sp>
          <p:nvSpPr>
            <p:cNvPr id="40" name="Freihandform: Form 39">
              <a:extLst>
                <a:ext uri="{FF2B5EF4-FFF2-40B4-BE49-F238E27FC236}">
                  <a16:creationId xmlns:a16="http://schemas.microsoft.com/office/drawing/2014/main" id="{2698142F-211C-08A9-2629-B007B8DC3722}"/>
                </a:ext>
              </a:extLst>
            </p:cNvPr>
            <p:cNvSpPr/>
            <p:nvPr/>
          </p:nvSpPr>
          <p:spPr>
            <a:xfrm>
              <a:off x="5365245" y="3331327"/>
              <a:ext cx="685800" cy="685800"/>
            </a:xfrm>
            <a:custGeom>
              <a:avLst/>
              <a:gdLst>
                <a:gd name="connsiteX0" fmla="*/ 447 w 685800"/>
                <a:gd name="connsiteY0" fmla="*/ 343131 h 685800"/>
                <a:gd name="connsiteX1" fmla="*/ 343347 w 685800"/>
                <a:gd name="connsiteY1" fmla="*/ 686031 h 685800"/>
                <a:gd name="connsiteX2" fmla="*/ 686247 w 685800"/>
                <a:gd name="connsiteY2" fmla="*/ 343131 h 685800"/>
                <a:gd name="connsiteX3" fmla="*/ 343347 w 685800"/>
                <a:gd name="connsiteY3" fmla="*/ 231 h 685800"/>
                <a:gd name="connsiteX4" fmla="*/ 447 w 685800"/>
                <a:gd name="connsiteY4" fmla="*/ 34313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447" y="343131"/>
                  </a:moveTo>
                  <a:cubicBezTo>
                    <a:pt x="447" y="532509"/>
                    <a:pt x="153968" y="686031"/>
                    <a:pt x="343347" y="686031"/>
                  </a:cubicBezTo>
                  <a:cubicBezTo>
                    <a:pt x="532725" y="686031"/>
                    <a:pt x="686247" y="532509"/>
                    <a:pt x="686247" y="343131"/>
                  </a:cubicBezTo>
                  <a:cubicBezTo>
                    <a:pt x="686247" y="153752"/>
                    <a:pt x="532725" y="231"/>
                    <a:pt x="343347" y="231"/>
                  </a:cubicBezTo>
                  <a:cubicBezTo>
                    <a:pt x="153968" y="231"/>
                    <a:pt x="447" y="153752"/>
                    <a:pt x="447" y="343131"/>
                  </a:cubicBezTo>
                </a:path>
              </a:pathLst>
            </a:custGeom>
            <a:noFill/>
            <a:ln w="19050" cap="rnd">
              <a:solidFill>
                <a:srgbClr val="1EABDA"/>
              </a:solidFill>
              <a:prstDash val="solid"/>
              <a:round/>
            </a:ln>
          </p:spPr>
          <p:txBody>
            <a:bodyPr rtlCol="0" anchor="ctr"/>
            <a:lstStyle/>
            <a:p>
              <a:endParaRPr lang="de-DE"/>
            </a:p>
          </p:txBody>
        </p:sp>
        <p:sp>
          <p:nvSpPr>
            <p:cNvPr id="41" name="Freihandform: Form 40">
              <a:extLst>
                <a:ext uri="{FF2B5EF4-FFF2-40B4-BE49-F238E27FC236}">
                  <a16:creationId xmlns:a16="http://schemas.microsoft.com/office/drawing/2014/main" id="{84161FF2-6A97-AD65-FF68-F1E6C5A09154}"/>
                </a:ext>
              </a:extLst>
            </p:cNvPr>
            <p:cNvSpPr/>
            <p:nvPr/>
          </p:nvSpPr>
          <p:spPr>
            <a:xfrm>
              <a:off x="5679570" y="4217113"/>
              <a:ext cx="57150" cy="57150"/>
            </a:xfrm>
            <a:custGeom>
              <a:avLst/>
              <a:gdLst>
                <a:gd name="connsiteX0" fmla="*/ 57630 w 57150"/>
                <a:gd name="connsiteY0" fmla="*/ 28899 h 57150"/>
                <a:gd name="connsiteX1" fmla="*/ 29055 w 57150"/>
                <a:gd name="connsiteY1" fmla="*/ 57474 h 57150"/>
                <a:gd name="connsiteX2" fmla="*/ 480 w 57150"/>
                <a:gd name="connsiteY2" fmla="*/ 28899 h 57150"/>
                <a:gd name="connsiteX3" fmla="*/ 29055 w 57150"/>
                <a:gd name="connsiteY3" fmla="*/ 324 h 57150"/>
                <a:gd name="connsiteX4" fmla="*/ 57630 w 57150"/>
                <a:gd name="connsiteY4" fmla="*/ 2889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630" y="28899"/>
                  </a:moveTo>
                  <a:cubicBezTo>
                    <a:pt x="57630" y="44681"/>
                    <a:pt x="44837" y="57474"/>
                    <a:pt x="29055" y="57474"/>
                  </a:cubicBezTo>
                  <a:cubicBezTo>
                    <a:pt x="13273" y="57474"/>
                    <a:pt x="480" y="44681"/>
                    <a:pt x="480" y="28899"/>
                  </a:cubicBezTo>
                  <a:cubicBezTo>
                    <a:pt x="480" y="13117"/>
                    <a:pt x="13273" y="324"/>
                    <a:pt x="29055" y="324"/>
                  </a:cubicBezTo>
                  <a:cubicBezTo>
                    <a:pt x="44837" y="324"/>
                    <a:pt x="57630" y="13117"/>
                    <a:pt x="57630" y="28899"/>
                  </a:cubicBezTo>
                  <a:close/>
                </a:path>
              </a:pathLst>
            </a:custGeom>
            <a:noFill/>
            <a:ln w="19050" cap="rnd">
              <a:solidFill>
                <a:srgbClr val="1EABDA"/>
              </a:solidFill>
              <a:prstDash val="solid"/>
              <a:round/>
            </a:ln>
          </p:spPr>
          <p:txBody>
            <a:bodyPr rtlCol="0" anchor="ctr"/>
            <a:lstStyle/>
            <a:p>
              <a:endParaRPr lang="de-DE"/>
            </a:p>
          </p:txBody>
        </p:sp>
        <p:sp>
          <p:nvSpPr>
            <p:cNvPr id="42" name="Freihandform: Form 41">
              <a:extLst>
                <a:ext uri="{FF2B5EF4-FFF2-40B4-BE49-F238E27FC236}">
                  <a16:creationId xmlns:a16="http://schemas.microsoft.com/office/drawing/2014/main" id="{263E7320-DE1E-5D8E-6F22-AB218BC624EE}"/>
                </a:ext>
              </a:extLst>
            </p:cNvPr>
            <p:cNvSpPr/>
            <p:nvPr/>
          </p:nvSpPr>
          <p:spPr>
            <a:xfrm>
              <a:off x="5708145" y="4017127"/>
              <a:ext cx="9525" cy="200025"/>
            </a:xfrm>
            <a:custGeom>
              <a:avLst/>
              <a:gdLst>
                <a:gd name="connsiteX0" fmla="*/ 483 w 9525"/>
                <a:gd name="connsiteY0" fmla="*/ 303 h 200025"/>
                <a:gd name="connsiteX1" fmla="*/ 483 w 9525"/>
                <a:gd name="connsiteY1" fmla="*/ 100316 h 200025"/>
                <a:gd name="connsiteX2" fmla="*/ 483 w 9525"/>
                <a:gd name="connsiteY2" fmla="*/ 200328 h 200025"/>
              </a:gdLst>
              <a:ahLst/>
              <a:cxnLst>
                <a:cxn ang="0">
                  <a:pos x="connsiteX0" y="connsiteY0"/>
                </a:cxn>
                <a:cxn ang="0">
                  <a:pos x="connsiteX1" y="connsiteY1"/>
                </a:cxn>
                <a:cxn ang="0">
                  <a:pos x="connsiteX2" y="connsiteY2"/>
                </a:cxn>
              </a:cxnLst>
              <a:rect l="l" t="t" r="r" b="b"/>
              <a:pathLst>
                <a:path w="9525" h="200025">
                  <a:moveTo>
                    <a:pt x="483" y="303"/>
                  </a:moveTo>
                  <a:lnTo>
                    <a:pt x="483" y="100316"/>
                  </a:lnTo>
                  <a:lnTo>
                    <a:pt x="483" y="200328"/>
                  </a:lnTo>
                </a:path>
              </a:pathLst>
            </a:custGeom>
            <a:noFill/>
            <a:ln w="19050" cap="rnd">
              <a:solidFill>
                <a:srgbClr val="1EABDA"/>
              </a:solidFill>
              <a:prstDash val="solid"/>
              <a:round/>
            </a:ln>
          </p:spPr>
          <p:txBody>
            <a:bodyPr rtlCol="0" anchor="ctr"/>
            <a:lstStyle/>
            <a:p>
              <a:endParaRPr lang="de-DE"/>
            </a:p>
          </p:txBody>
        </p:sp>
        <p:sp>
          <p:nvSpPr>
            <p:cNvPr id="43" name="Freihandform: Form 42">
              <a:extLst>
                <a:ext uri="{FF2B5EF4-FFF2-40B4-BE49-F238E27FC236}">
                  <a16:creationId xmlns:a16="http://schemas.microsoft.com/office/drawing/2014/main" id="{DCB54138-CBBF-328E-B0A2-BED595767DF3}"/>
                </a:ext>
              </a:extLst>
            </p:cNvPr>
            <p:cNvSpPr/>
            <p:nvPr/>
          </p:nvSpPr>
          <p:spPr>
            <a:xfrm>
              <a:off x="4450845" y="4474307"/>
              <a:ext cx="685800" cy="685800"/>
            </a:xfrm>
            <a:custGeom>
              <a:avLst/>
              <a:gdLst>
                <a:gd name="connsiteX0" fmla="*/ 351 w 685800"/>
                <a:gd name="connsiteY0" fmla="*/ 343251 h 685800"/>
                <a:gd name="connsiteX1" fmla="*/ 343251 w 685800"/>
                <a:gd name="connsiteY1" fmla="*/ 686151 h 685800"/>
                <a:gd name="connsiteX2" fmla="*/ 686151 w 685800"/>
                <a:gd name="connsiteY2" fmla="*/ 343251 h 685800"/>
                <a:gd name="connsiteX3" fmla="*/ 343251 w 685800"/>
                <a:gd name="connsiteY3" fmla="*/ 351 h 685800"/>
                <a:gd name="connsiteX4" fmla="*/ 351 w 685800"/>
                <a:gd name="connsiteY4" fmla="*/ 34325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51" y="343251"/>
                  </a:moveTo>
                  <a:cubicBezTo>
                    <a:pt x="351" y="532629"/>
                    <a:pt x="153872" y="686151"/>
                    <a:pt x="343251" y="686151"/>
                  </a:cubicBezTo>
                  <a:cubicBezTo>
                    <a:pt x="532629" y="686151"/>
                    <a:pt x="686151" y="532629"/>
                    <a:pt x="686151" y="343251"/>
                  </a:cubicBezTo>
                  <a:cubicBezTo>
                    <a:pt x="686151" y="153872"/>
                    <a:pt x="532629" y="351"/>
                    <a:pt x="343251" y="351"/>
                  </a:cubicBezTo>
                  <a:cubicBezTo>
                    <a:pt x="153872" y="351"/>
                    <a:pt x="351" y="153872"/>
                    <a:pt x="351" y="343251"/>
                  </a:cubicBezTo>
                </a:path>
              </a:pathLst>
            </a:custGeom>
            <a:noFill/>
            <a:ln w="19050" cap="rnd">
              <a:solidFill>
                <a:srgbClr val="DE8431"/>
              </a:solidFill>
              <a:prstDash val="solid"/>
              <a:round/>
            </a:ln>
          </p:spPr>
          <p:txBody>
            <a:bodyPr rtlCol="0" anchor="ctr"/>
            <a:lstStyle/>
            <a:p>
              <a:endParaRPr lang="de-DE"/>
            </a:p>
          </p:txBody>
        </p:sp>
        <p:sp>
          <p:nvSpPr>
            <p:cNvPr id="44" name="Freihandform: Form 43">
              <a:extLst>
                <a:ext uri="{FF2B5EF4-FFF2-40B4-BE49-F238E27FC236}">
                  <a16:creationId xmlns:a16="http://schemas.microsoft.com/office/drawing/2014/main" id="{8506164A-6CBE-826A-7275-C954FF15A326}"/>
                </a:ext>
              </a:extLst>
            </p:cNvPr>
            <p:cNvSpPr/>
            <p:nvPr/>
          </p:nvSpPr>
          <p:spPr>
            <a:xfrm>
              <a:off x="4765170" y="4217171"/>
              <a:ext cx="57150" cy="57150"/>
            </a:xfrm>
            <a:custGeom>
              <a:avLst/>
              <a:gdLst>
                <a:gd name="connsiteX0" fmla="*/ 384 w 57150"/>
                <a:gd name="connsiteY0" fmla="*/ 28899 h 57150"/>
                <a:gd name="connsiteX1" fmla="*/ 28959 w 57150"/>
                <a:gd name="connsiteY1" fmla="*/ 324 h 57150"/>
                <a:gd name="connsiteX2" fmla="*/ 57534 w 57150"/>
                <a:gd name="connsiteY2" fmla="*/ 28899 h 57150"/>
                <a:gd name="connsiteX3" fmla="*/ 28959 w 57150"/>
                <a:gd name="connsiteY3" fmla="*/ 57474 h 57150"/>
                <a:gd name="connsiteX4" fmla="*/ 384 w 57150"/>
                <a:gd name="connsiteY4" fmla="*/ 2889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84" y="28899"/>
                  </a:moveTo>
                  <a:cubicBezTo>
                    <a:pt x="384" y="13117"/>
                    <a:pt x="13177" y="324"/>
                    <a:pt x="28959" y="324"/>
                  </a:cubicBezTo>
                  <a:cubicBezTo>
                    <a:pt x="44741" y="324"/>
                    <a:pt x="57534" y="13117"/>
                    <a:pt x="57534" y="28899"/>
                  </a:cubicBezTo>
                  <a:cubicBezTo>
                    <a:pt x="57534" y="44681"/>
                    <a:pt x="44741" y="57474"/>
                    <a:pt x="28959" y="57474"/>
                  </a:cubicBezTo>
                  <a:cubicBezTo>
                    <a:pt x="13177" y="57474"/>
                    <a:pt x="384" y="44681"/>
                    <a:pt x="384" y="28899"/>
                  </a:cubicBezTo>
                  <a:close/>
                </a:path>
              </a:pathLst>
            </a:custGeom>
            <a:noFill/>
            <a:ln w="19050" cap="rnd">
              <a:solidFill>
                <a:srgbClr val="DE8431"/>
              </a:solidFill>
              <a:prstDash val="solid"/>
              <a:round/>
            </a:ln>
          </p:spPr>
          <p:txBody>
            <a:bodyPr rtlCol="0" anchor="ctr"/>
            <a:lstStyle/>
            <a:p>
              <a:endParaRPr lang="de-DE"/>
            </a:p>
          </p:txBody>
        </p:sp>
        <p:sp>
          <p:nvSpPr>
            <p:cNvPr id="45" name="Freihandform: Form 44">
              <a:extLst>
                <a:ext uri="{FF2B5EF4-FFF2-40B4-BE49-F238E27FC236}">
                  <a16:creationId xmlns:a16="http://schemas.microsoft.com/office/drawing/2014/main" id="{E610EF83-740A-0E4F-3FDD-CD9DCB33884F}"/>
                </a:ext>
              </a:extLst>
            </p:cNvPr>
            <p:cNvSpPr/>
            <p:nvPr/>
          </p:nvSpPr>
          <p:spPr>
            <a:xfrm>
              <a:off x="4793745" y="4274321"/>
              <a:ext cx="9525" cy="200025"/>
            </a:xfrm>
            <a:custGeom>
              <a:avLst/>
              <a:gdLst>
                <a:gd name="connsiteX0" fmla="*/ 387 w 9525"/>
                <a:gd name="connsiteY0" fmla="*/ 200355 h 200025"/>
                <a:gd name="connsiteX1" fmla="*/ 387 w 9525"/>
                <a:gd name="connsiteY1" fmla="*/ 100343 h 200025"/>
                <a:gd name="connsiteX2" fmla="*/ 387 w 9525"/>
                <a:gd name="connsiteY2" fmla="*/ 330 h 200025"/>
              </a:gdLst>
              <a:ahLst/>
              <a:cxnLst>
                <a:cxn ang="0">
                  <a:pos x="connsiteX0" y="connsiteY0"/>
                </a:cxn>
                <a:cxn ang="0">
                  <a:pos x="connsiteX1" y="connsiteY1"/>
                </a:cxn>
                <a:cxn ang="0">
                  <a:pos x="connsiteX2" y="connsiteY2"/>
                </a:cxn>
              </a:cxnLst>
              <a:rect l="l" t="t" r="r" b="b"/>
              <a:pathLst>
                <a:path w="9525" h="200025">
                  <a:moveTo>
                    <a:pt x="387" y="200355"/>
                  </a:moveTo>
                  <a:lnTo>
                    <a:pt x="387" y="100343"/>
                  </a:lnTo>
                  <a:lnTo>
                    <a:pt x="387" y="330"/>
                  </a:lnTo>
                </a:path>
              </a:pathLst>
            </a:custGeom>
            <a:noFill/>
            <a:ln w="19050" cap="rnd">
              <a:solidFill>
                <a:srgbClr val="DE8431"/>
              </a:solidFill>
              <a:prstDash val="solid"/>
              <a:round/>
            </a:ln>
          </p:spPr>
          <p:txBody>
            <a:bodyPr rtlCol="0" anchor="ctr"/>
            <a:lstStyle/>
            <a:p>
              <a:endParaRPr lang="de-DE"/>
            </a:p>
          </p:txBody>
        </p:sp>
        <p:sp>
          <p:nvSpPr>
            <p:cNvPr id="46" name="Freihandform: Form 45">
              <a:extLst>
                <a:ext uri="{FF2B5EF4-FFF2-40B4-BE49-F238E27FC236}">
                  <a16:creationId xmlns:a16="http://schemas.microsoft.com/office/drawing/2014/main" id="{AA076325-A324-9B60-66C3-9C77B298BFB9}"/>
                </a:ext>
              </a:extLst>
            </p:cNvPr>
            <p:cNvSpPr/>
            <p:nvPr/>
          </p:nvSpPr>
          <p:spPr>
            <a:xfrm>
              <a:off x="3536445" y="3331327"/>
              <a:ext cx="685800" cy="685800"/>
            </a:xfrm>
            <a:custGeom>
              <a:avLst/>
              <a:gdLst>
                <a:gd name="connsiteX0" fmla="*/ 255 w 685800"/>
                <a:gd name="connsiteY0" fmla="*/ 343131 h 685800"/>
                <a:gd name="connsiteX1" fmla="*/ 343155 w 685800"/>
                <a:gd name="connsiteY1" fmla="*/ 686031 h 685800"/>
                <a:gd name="connsiteX2" fmla="*/ 686055 w 685800"/>
                <a:gd name="connsiteY2" fmla="*/ 343131 h 685800"/>
                <a:gd name="connsiteX3" fmla="*/ 343155 w 685800"/>
                <a:gd name="connsiteY3" fmla="*/ 231 h 685800"/>
                <a:gd name="connsiteX4" fmla="*/ 255 w 685800"/>
                <a:gd name="connsiteY4" fmla="*/ 34313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255" y="343131"/>
                  </a:moveTo>
                  <a:cubicBezTo>
                    <a:pt x="255" y="532509"/>
                    <a:pt x="153776" y="686031"/>
                    <a:pt x="343155" y="686031"/>
                  </a:cubicBezTo>
                  <a:cubicBezTo>
                    <a:pt x="532533" y="686031"/>
                    <a:pt x="686055" y="532509"/>
                    <a:pt x="686055" y="343131"/>
                  </a:cubicBezTo>
                  <a:cubicBezTo>
                    <a:pt x="686055" y="153752"/>
                    <a:pt x="532533" y="231"/>
                    <a:pt x="343155" y="231"/>
                  </a:cubicBezTo>
                  <a:cubicBezTo>
                    <a:pt x="153776" y="231"/>
                    <a:pt x="255" y="153752"/>
                    <a:pt x="255" y="343131"/>
                  </a:cubicBezTo>
                </a:path>
              </a:pathLst>
            </a:custGeom>
            <a:noFill/>
            <a:ln w="19050" cap="rnd">
              <a:solidFill>
                <a:srgbClr val="92BD39"/>
              </a:solidFill>
              <a:prstDash val="solid"/>
              <a:round/>
            </a:ln>
          </p:spPr>
          <p:txBody>
            <a:bodyPr rtlCol="0" anchor="ctr"/>
            <a:lstStyle/>
            <a:p>
              <a:endParaRPr lang="de-DE"/>
            </a:p>
          </p:txBody>
        </p:sp>
        <p:sp>
          <p:nvSpPr>
            <p:cNvPr id="47" name="Freihandform: Form 46">
              <a:extLst>
                <a:ext uri="{FF2B5EF4-FFF2-40B4-BE49-F238E27FC236}">
                  <a16:creationId xmlns:a16="http://schemas.microsoft.com/office/drawing/2014/main" id="{CA4F4497-95C4-1B4C-C74F-E8AA32D52099}"/>
                </a:ext>
              </a:extLst>
            </p:cNvPr>
            <p:cNvSpPr/>
            <p:nvPr/>
          </p:nvSpPr>
          <p:spPr>
            <a:xfrm>
              <a:off x="3850770" y="4217113"/>
              <a:ext cx="57150" cy="57150"/>
            </a:xfrm>
            <a:custGeom>
              <a:avLst/>
              <a:gdLst>
                <a:gd name="connsiteX0" fmla="*/ 57438 w 57150"/>
                <a:gd name="connsiteY0" fmla="*/ 28899 h 57150"/>
                <a:gd name="connsiteX1" fmla="*/ 28863 w 57150"/>
                <a:gd name="connsiteY1" fmla="*/ 57474 h 57150"/>
                <a:gd name="connsiteX2" fmla="*/ 288 w 57150"/>
                <a:gd name="connsiteY2" fmla="*/ 28899 h 57150"/>
                <a:gd name="connsiteX3" fmla="*/ 28863 w 57150"/>
                <a:gd name="connsiteY3" fmla="*/ 324 h 57150"/>
                <a:gd name="connsiteX4" fmla="*/ 57438 w 57150"/>
                <a:gd name="connsiteY4" fmla="*/ 2889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438" y="28899"/>
                  </a:moveTo>
                  <a:cubicBezTo>
                    <a:pt x="57438" y="44681"/>
                    <a:pt x="44645" y="57474"/>
                    <a:pt x="28863" y="57474"/>
                  </a:cubicBezTo>
                  <a:cubicBezTo>
                    <a:pt x="13081" y="57474"/>
                    <a:pt x="288" y="44681"/>
                    <a:pt x="288" y="28899"/>
                  </a:cubicBezTo>
                  <a:cubicBezTo>
                    <a:pt x="288" y="13117"/>
                    <a:pt x="13081" y="324"/>
                    <a:pt x="28863" y="324"/>
                  </a:cubicBezTo>
                  <a:cubicBezTo>
                    <a:pt x="44645" y="324"/>
                    <a:pt x="57438" y="13117"/>
                    <a:pt x="57438" y="28899"/>
                  </a:cubicBezTo>
                  <a:close/>
                </a:path>
              </a:pathLst>
            </a:custGeom>
            <a:noFill/>
            <a:ln w="19050" cap="rnd">
              <a:solidFill>
                <a:srgbClr val="92BD39"/>
              </a:solidFill>
              <a:prstDash val="solid"/>
              <a:round/>
            </a:ln>
          </p:spPr>
          <p:txBody>
            <a:bodyPr rtlCol="0" anchor="ctr"/>
            <a:lstStyle/>
            <a:p>
              <a:endParaRPr lang="de-DE"/>
            </a:p>
          </p:txBody>
        </p:sp>
        <p:sp>
          <p:nvSpPr>
            <p:cNvPr id="48" name="Freihandform: Form 47">
              <a:extLst>
                <a:ext uri="{FF2B5EF4-FFF2-40B4-BE49-F238E27FC236}">
                  <a16:creationId xmlns:a16="http://schemas.microsoft.com/office/drawing/2014/main" id="{F8C350DF-3B02-E30A-22AB-B5867D74CC66}"/>
                </a:ext>
              </a:extLst>
            </p:cNvPr>
            <p:cNvSpPr/>
            <p:nvPr/>
          </p:nvSpPr>
          <p:spPr>
            <a:xfrm>
              <a:off x="3879345" y="4017127"/>
              <a:ext cx="9525" cy="200025"/>
            </a:xfrm>
            <a:custGeom>
              <a:avLst/>
              <a:gdLst>
                <a:gd name="connsiteX0" fmla="*/ 291 w 9525"/>
                <a:gd name="connsiteY0" fmla="*/ 303 h 200025"/>
                <a:gd name="connsiteX1" fmla="*/ 291 w 9525"/>
                <a:gd name="connsiteY1" fmla="*/ 100316 h 200025"/>
                <a:gd name="connsiteX2" fmla="*/ 291 w 9525"/>
                <a:gd name="connsiteY2" fmla="*/ 200328 h 200025"/>
              </a:gdLst>
              <a:ahLst/>
              <a:cxnLst>
                <a:cxn ang="0">
                  <a:pos x="connsiteX0" y="connsiteY0"/>
                </a:cxn>
                <a:cxn ang="0">
                  <a:pos x="connsiteX1" y="connsiteY1"/>
                </a:cxn>
                <a:cxn ang="0">
                  <a:pos x="connsiteX2" y="connsiteY2"/>
                </a:cxn>
              </a:cxnLst>
              <a:rect l="l" t="t" r="r" b="b"/>
              <a:pathLst>
                <a:path w="9525" h="200025">
                  <a:moveTo>
                    <a:pt x="291" y="303"/>
                  </a:moveTo>
                  <a:lnTo>
                    <a:pt x="291" y="100316"/>
                  </a:lnTo>
                  <a:lnTo>
                    <a:pt x="291" y="200328"/>
                  </a:lnTo>
                </a:path>
              </a:pathLst>
            </a:custGeom>
            <a:noFill/>
            <a:ln w="19050" cap="rnd">
              <a:solidFill>
                <a:srgbClr val="92BD39"/>
              </a:solidFill>
              <a:prstDash val="solid"/>
              <a:round/>
            </a:ln>
          </p:spPr>
          <p:txBody>
            <a:bodyPr rtlCol="0" anchor="ctr"/>
            <a:lstStyle/>
            <a:p>
              <a:endParaRPr lang="de-DE"/>
            </a:p>
          </p:txBody>
        </p:sp>
        <p:sp>
          <p:nvSpPr>
            <p:cNvPr id="49" name="Freihandform: Form 48">
              <a:extLst>
                <a:ext uri="{FF2B5EF4-FFF2-40B4-BE49-F238E27FC236}">
                  <a16:creationId xmlns:a16="http://schemas.microsoft.com/office/drawing/2014/main" id="{D3142C6B-6A0A-5559-24BE-9C8343FB8D8B}"/>
                </a:ext>
              </a:extLst>
            </p:cNvPr>
            <p:cNvSpPr/>
            <p:nvPr/>
          </p:nvSpPr>
          <p:spPr>
            <a:xfrm>
              <a:off x="2622045" y="4474327"/>
              <a:ext cx="685800" cy="685800"/>
            </a:xfrm>
            <a:custGeom>
              <a:avLst/>
              <a:gdLst>
                <a:gd name="connsiteX0" fmla="*/ 159 w 685800"/>
                <a:gd name="connsiteY0" fmla="*/ 343251 h 685800"/>
                <a:gd name="connsiteX1" fmla="*/ 343059 w 685800"/>
                <a:gd name="connsiteY1" fmla="*/ 686151 h 685800"/>
                <a:gd name="connsiteX2" fmla="*/ 685959 w 685800"/>
                <a:gd name="connsiteY2" fmla="*/ 343251 h 685800"/>
                <a:gd name="connsiteX3" fmla="*/ 343059 w 685800"/>
                <a:gd name="connsiteY3" fmla="*/ 351 h 685800"/>
                <a:gd name="connsiteX4" fmla="*/ 159 w 685800"/>
                <a:gd name="connsiteY4" fmla="*/ 34325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159" y="343251"/>
                  </a:moveTo>
                  <a:cubicBezTo>
                    <a:pt x="159" y="532629"/>
                    <a:pt x="153680" y="686151"/>
                    <a:pt x="343059" y="686151"/>
                  </a:cubicBezTo>
                  <a:cubicBezTo>
                    <a:pt x="532437" y="686151"/>
                    <a:pt x="685959" y="532629"/>
                    <a:pt x="685959" y="343251"/>
                  </a:cubicBezTo>
                  <a:cubicBezTo>
                    <a:pt x="685959" y="153872"/>
                    <a:pt x="532437" y="351"/>
                    <a:pt x="343059" y="351"/>
                  </a:cubicBezTo>
                  <a:cubicBezTo>
                    <a:pt x="153680" y="351"/>
                    <a:pt x="159" y="153872"/>
                    <a:pt x="159" y="343251"/>
                  </a:cubicBezTo>
                </a:path>
              </a:pathLst>
            </a:custGeom>
            <a:noFill/>
            <a:ln w="19050" cap="rnd">
              <a:solidFill>
                <a:srgbClr val="3CC583"/>
              </a:solidFill>
              <a:prstDash val="solid"/>
              <a:round/>
            </a:ln>
          </p:spPr>
          <p:txBody>
            <a:bodyPr rtlCol="0" anchor="ctr"/>
            <a:lstStyle/>
            <a:p>
              <a:endParaRPr lang="de-DE"/>
            </a:p>
          </p:txBody>
        </p:sp>
        <p:sp>
          <p:nvSpPr>
            <p:cNvPr id="50" name="Freihandform: Form 49">
              <a:extLst>
                <a:ext uri="{FF2B5EF4-FFF2-40B4-BE49-F238E27FC236}">
                  <a16:creationId xmlns:a16="http://schemas.microsoft.com/office/drawing/2014/main" id="{F46BE570-AE7E-9F65-9AAC-0DB4D581ED72}"/>
                </a:ext>
              </a:extLst>
            </p:cNvPr>
            <p:cNvSpPr/>
            <p:nvPr/>
          </p:nvSpPr>
          <p:spPr>
            <a:xfrm>
              <a:off x="2936370" y="4217171"/>
              <a:ext cx="57150" cy="57150"/>
            </a:xfrm>
            <a:custGeom>
              <a:avLst/>
              <a:gdLst>
                <a:gd name="connsiteX0" fmla="*/ 192 w 57150"/>
                <a:gd name="connsiteY0" fmla="*/ 28899 h 57150"/>
                <a:gd name="connsiteX1" fmla="*/ 28767 w 57150"/>
                <a:gd name="connsiteY1" fmla="*/ 324 h 57150"/>
                <a:gd name="connsiteX2" fmla="*/ 57342 w 57150"/>
                <a:gd name="connsiteY2" fmla="*/ 28899 h 57150"/>
                <a:gd name="connsiteX3" fmla="*/ 28767 w 57150"/>
                <a:gd name="connsiteY3" fmla="*/ 57474 h 57150"/>
                <a:gd name="connsiteX4" fmla="*/ 192 w 57150"/>
                <a:gd name="connsiteY4" fmla="*/ 2889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192" y="28899"/>
                  </a:moveTo>
                  <a:cubicBezTo>
                    <a:pt x="192" y="13117"/>
                    <a:pt x="12985" y="324"/>
                    <a:pt x="28767" y="324"/>
                  </a:cubicBezTo>
                  <a:cubicBezTo>
                    <a:pt x="44549" y="324"/>
                    <a:pt x="57342" y="13117"/>
                    <a:pt x="57342" y="28899"/>
                  </a:cubicBezTo>
                  <a:cubicBezTo>
                    <a:pt x="57342" y="44681"/>
                    <a:pt x="44549" y="57474"/>
                    <a:pt x="28767" y="57474"/>
                  </a:cubicBezTo>
                  <a:cubicBezTo>
                    <a:pt x="12985" y="57474"/>
                    <a:pt x="192" y="44681"/>
                    <a:pt x="192" y="28899"/>
                  </a:cubicBezTo>
                  <a:close/>
                </a:path>
              </a:pathLst>
            </a:custGeom>
            <a:noFill/>
            <a:ln w="19050" cap="rnd">
              <a:solidFill>
                <a:srgbClr val="3CC583"/>
              </a:solidFill>
              <a:prstDash val="solid"/>
              <a:round/>
            </a:ln>
          </p:spPr>
          <p:txBody>
            <a:bodyPr rtlCol="0" anchor="ctr"/>
            <a:lstStyle/>
            <a:p>
              <a:endParaRPr lang="de-DE"/>
            </a:p>
          </p:txBody>
        </p:sp>
        <p:sp>
          <p:nvSpPr>
            <p:cNvPr id="51" name="Freihandform: Form 50">
              <a:extLst>
                <a:ext uri="{FF2B5EF4-FFF2-40B4-BE49-F238E27FC236}">
                  <a16:creationId xmlns:a16="http://schemas.microsoft.com/office/drawing/2014/main" id="{A841ED72-477C-FA8A-81DE-269E3ED3C40A}"/>
                </a:ext>
              </a:extLst>
            </p:cNvPr>
            <p:cNvSpPr/>
            <p:nvPr/>
          </p:nvSpPr>
          <p:spPr>
            <a:xfrm>
              <a:off x="2964945" y="4274321"/>
              <a:ext cx="9525" cy="200025"/>
            </a:xfrm>
            <a:custGeom>
              <a:avLst/>
              <a:gdLst>
                <a:gd name="connsiteX0" fmla="*/ 195 w 9525"/>
                <a:gd name="connsiteY0" fmla="*/ 200355 h 200025"/>
                <a:gd name="connsiteX1" fmla="*/ 195 w 9525"/>
                <a:gd name="connsiteY1" fmla="*/ 100343 h 200025"/>
                <a:gd name="connsiteX2" fmla="*/ 195 w 9525"/>
                <a:gd name="connsiteY2" fmla="*/ 330 h 200025"/>
              </a:gdLst>
              <a:ahLst/>
              <a:cxnLst>
                <a:cxn ang="0">
                  <a:pos x="connsiteX0" y="connsiteY0"/>
                </a:cxn>
                <a:cxn ang="0">
                  <a:pos x="connsiteX1" y="connsiteY1"/>
                </a:cxn>
                <a:cxn ang="0">
                  <a:pos x="connsiteX2" y="connsiteY2"/>
                </a:cxn>
              </a:cxnLst>
              <a:rect l="l" t="t" r="r" b="b"/>
              <a:pathLst>
                <a:path w="9525" h="200025">
                  <a:moveTo>
                    <a:pt x="195" y="200355"/>
                  </a:moveTo>
                  <a:lnTo>
                    <a:pt x="195" y="100343"/>
                  </a:lnTo>
                  <a:lnTo>
                    <a:pt x="195" y="330"/>
                  </a:lnTo>
                </a:path>
              </a:pathLst>
            </a:custGeom>
            <a:noFill/>
            <a:ln w="19050" cap="rnd">
              <a:solidFill>
                <a:srgbClr val="3CC583"/>
              </a:solidFill>
              <a:prstDash val="solid"/>
              <a:round/>
            </a:ln>
          </p:spPr>
          <p:txBody>
            <a:bodyPr rtlCol="0" anchor="ctr"/>
            <a:lstStyle/>
            <a:p>
              <a:endParaRPr lang="de-DE"/>
            </a:p>
          </p:txBody>
        </p:sp>
        <p:sp>
          <p:nvSpPr>
            <p:cNvPr id="52" name="Freihandform: Form 51">
              <a:extLst>
                <a:ext uri="{FF2B5EF4-FFF2-40B4-BE49-F238E27FC236}">
                  <a16:creationId xmlns:a16="http://schemas.microsoft.com/office/drawing/2014/main" id="{A43A76EA-2D8E-87D2-8B14-1FA985FCE208}"/>
                </a:ext>
              </a:extLst>
            </p:cNvPr>
            <p:cNvSpPr/>
            <p:nvPr/>
          </p:nvSpPr>
          <p:spPr>
            <a:xfrm>
              <a:off x="1707645" y="3331327"/>
              <a:ext cx="685800" cy="685800"/>
            </a:xfrm>
            <a:custGeom>
              <a:avLst/>
              <a:gdLst>
                <a:gd name="connsiteX0" fmla="*/ 63 w 685800"/>
                <a:gd name="connsiteY0" fmla="*/ 343131 h 685800"/>
                <a:gd name="connsiteX1" fmla="*/ 342963 w 685800"/>
                <a:gd name="connsiteY1" fmla="*/ 686031 h 685800"/>
                <a:gd name="connsiteX2" fmla="*/ 685863 w 685800"/>
                <a:gd name="connsiteY2" fmla="*/ 343131 h 685800"/>
                <a:gd name="connsiteX3" fmla="*/ 342963 w 685800"/>
                <a:gd name="connsiteY3" fmla="*/ 231 h 685800"/>
                <a:gd name="connsiteX4" fmla="*/ 63 w 685800"/>
                <a:gd name="connsiteY4" fmla="*/ 343131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63" y="343131"/>
                  </a:moveTo>
                  <a:cubicBezTo>
                    <a:pt x="63" y="532509"/>
                    <a:pt x="153584" y="686031"/>
                    <a:pt x="342963" y="686031"/>
                  </a:cubicBezTo>
                  <a:cubicBezTo>
                    <a:pt x="532341" y="686031"/>
                    <a:pt x="685863" y="532509"/>
                    <a:pt x="685863" y="343131"/>
                  </a:cubicBezTo>
                  <a:cubicBezTo>
                    <a:pt x="685863" y="153752"/>
                    <a:pt x="532341" y="231"/>
                    <a:pt x="342963" y="231"/>
                  </a:cubicBezTo>
                  <a:cubicBezTo>
                    <a:pt x="153584" y="231"/>
                    <a:pt x="63" y="153752"/>
                    <a:pt x="63" y="343131"/>
                  </a:cubicBezTo>
                </a:path>
              </a:pathLst>
            </a:custGeom>
            <a:noFill/>
            <a:ln w="19050" cap="rnd">
              <a:solidFill>
                <a:srgbClr val="4E88E7"/>
              </a:solidFill>
              <a:prstDash val="solid"/>
              <a:round/>
            </a:ln>
          </p:spPr>
          <p:txBody>
            <a:bodyPr rtlCol="0" anchor="ctr"/>
            <a:lstStyle/>
            <a:p>
              <a:endParaRPr lang="de-DE"/>
            </a:p>
          </p:txBody>
        </p:sp>
        <p:sp>
          <p:nvSpPr>
            <p:cNvPr id="53" name="Freihandform: Form 52">
              <a:extLst>
                <a:ext uri="{FF2B5EF4-FFF2-40B4-BE49-F238E27FC236}">
                  <a16:creationId xmlns:a16="http://schemas.microsoft.com/office/drawing/2014/main" id="{46466D24-A858-6398-847A-AFB46C59494D}"/>
                </a:ext>
              </a:extLst>
            </p:cNvPr>
            <p:cNvSpPr/>
            <p:nvPr/>
          </p:nvSpPr>
          <p:spPr>
            <a:xfrm>
              <a:off x="2021970" y="4217113"/>
              <a:ext cx="57150" cy="57150"/>
            </a:xfrm>
            <a:custGeom>
              <a:avLst/>
              <a:gdLst>
                <a:gd name="connsiteX0" fmla="*/ 57246 w 57150"/>
                <a:gd name="connsiteY0" fmla="*/ 28899 h 57150"/>
                <a:gd name="connsiteX1" fmla="*/ 28671 w 57150"/>
                <a:gd name="connsiteY1" fmla="*/ 57474 h 57150"/>
                <a:gd name="connsiteX2" fmla="*/ 96 w 57150"/>
                <a:gd name="connsiteY2" fmla="*/ 28899 h 57150"/>
                <a:gd name="connsiteX3" fmla="*/ 28671 w 57150"/>
                <a:gd name="connsiteY3" fmla="*/ 324 h 57150"/>
                <a:gd name="connsiteX4" fmla="*/ 57246 w 57150"/>
                <a:gd name="connsiteY4" fmla="*/ 2889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246" y="28899"/>
                  </a:moveTo>
                  <a:cubicBezTo>
                    <a:pt x="57246" y="44681"/>
                    <a:pt x="44453" y="57474"/>
                    <a:pt x="28671" y="57474"/>
                  </a:cubicBezTo>
                  <a:cubicBezTo>
                    <a:pt x="12889" y="57474"/>
                    <a:pt x="96" y="44681"/>
                    <a:pt x="96" y="28899"/>
                  </a:cubicBezTo>
                  <a:cubicBezTo>
                    <a:pt x="96" y="13117"/>
                    <a:pt x="12889" y="324"/>
                    <a:pt x="28671" y="324"/>
                  </a:cubicBezTo>
                  <a:cubicBezTo>
                    <a:pt x="44453" y="324"/>
                    <a:pt x="57246" y="13117"/>
                    <a:pt x="57246" y="28899"/>
                  </a:cubicBezTo>
                  <a:close/>
                </a:path>
              </a:pathLst>
            </a:custGeom>
            <a:noFill/>
            <a:ln w="19050" cap="rnd">
              <a:solidFill>
                <a:srgbClr val="4E88E7"/>
              </a:solidFill>
              <a:prstDash val="solid"/>
              <a:round/>
            </a:ln>
          </p:spPr>
          <p:txBody>
            <a:bodyPr rtlCol="0" anchor="ctr"/>
            <a:lstStyle/>
            <a:p>
              <a:endParaRPr lang="de-DE"/>
            </a:p>
          </p:txBody>
        </p:sp>
        <p:sp>
          <p:nvSpPr>
            <p:cNvPr id="54" name="Freihandform: Form 53">
              <a:extLst>
                <a:ext uri="{FF2B5EF4-FFF2-40B4-BE49-F238E27FC236}">
                  <a16:creationId xmlns:a16="http://schemas.microsoft.com/office/drawing/2014/main" id="{52F771DA-0777-993B-AE99-22E7BFCFCF78}"/>
                </a:ext>
              </a:extLst>
            </p:cNvPr>
            <p:cNvSpPr/>
            <p:nvPr/>
          </p:nvSpPr>
          <p:spPr>
            <a:xfrm>
              <a:off x="2050545" y="4017127"/>
              <a:ext cx="9525" cy="200025"/>
            </a:xfrm>
            <a:custGeom>
              <a:avLst/>
              <a:gdLst>
                <a:gd name="connsiteX0" fmla="*/ 99 w 9525"/>
                <a:gd name="connsiteY0" fmla="*/ 303 h 200025"/>
                <a:gd name="connsiteX1" fmla="*/ 99 w 9525"/>
                <a:gd name="connsiteY1" fmla="*/ 100316 h 200025"/>
                <a:gd name="connsiteX2" fmla="*/ 99 w 9525"/>
                <a:gd name="connsiteY2" fmla="*/ 200328 h 200025"/>
              </a:gdLst>
              <a:ahLst/>
              <a:cxnLst>
                <a:cxn ang="0">
                  <a:pos x="connsiteX0" y="connsiteY0"/>
                </a:cxn>
                <a:cxn ang="0">
                  <a:pos x="connsiteX1" y="connsiteY1"/>
                </a:cxn>
                <a:cxn ang="0">
                  <a:pos x="connsiteX2" y="connsiteY2"/>
                </a:cxn>
              </a:cxnLst>
              <a:rect l="l" t="t" r="r" b="b"/>
              <a:pathLst>
                <a:path w="9525" h="200025">
                  <a:moveTo>
                    <a:pt x="99" y="303"/>
                  </a:moveTo>
                  <a:lnTo>
                    <a:pt x="99" y="100316"/>
                  </a:lnTo>
                  <a:lnTo>
                    <a:pt x="99" y="200328"/>
                  </a:lnTo>
                </a:path>
              </a:pathLst>
            </a:custGeom>
            <a:noFill/>
            <a:ln w="19050" cap="rnd">
              <a:solidFill>
                <a:srgbClr val="4E88E7"/>
              </a:solidFill>
              <a:prstDash val="solid"/>
              <a:round/>
            </a:ln>
          </p:spPr>
          <p:txBody>
            <a:bodyPr rtlCol="0" anchor="ctr"/>
            <a:lstStyle/>
            <a:p>
              <a:endParaRPr lang="de-DE"/>
            </a:p>
          </p:txBody>
        </p:sp>
        <p:sp>
          <p:nvSpPr>
            <p:cNvPr id="55" name="Freihandform: Form 54">
              <a:extLst>
                <a:ext uri="{FF2B5EF4-FFF2-40B4-BE49-F238E27FC236}">
                  <a16:creationId xmlns:a16="http://schemas.microsoft.com/office/drawing/2014/main" id="{6B1E7176-B480-8BA3-B644-6723421994CF}"/>
                </a:ext>
              </a:extLst>
            </p:cNvPr>
            <p:cNvSpPr/>
            <p:nvPr/>
          </p:nvSpPr>
          <p:spPr>
            <a:xfrm>
              <a:off x="5502352" y="3466425"/>
              <a:ext cx="411597" cy="415619"/>
            </a:xfrm>
            <a:custGeom>
              <a:avLst/>
              <a:gdLst>
                <a:gd name="connsiteX0" fmla="*/ 176551 w 411597"/>
                <a:gd name="connsiteY0" fmla="*/ 47087 h 415619"/>
                <a:gd name="connsiteX1" fmla="*/ 375568 w 411597"/>
                <a:gd name="connsiteY1" fmla="*/ 47087 h 415619"/>
                <a:gd name="connsiteX2" fmla="*/ 412056 w 411597"/>
                <a:gd name="connsiteY2" fmla="*/ 83576 h 415619"/>
                <a:gd name="connsiteX3" fmla="*/ 412056 w 411597"/>
                <a:gd name="connsiteY3" fmla="*/ 309533 h 415619"/>
                <a:gd name="connsiteX4" fmla="*/ 375568 w 411597"/>
                <a:gd name="connsiteY4" fmla="*/ 346023 h 415619"/>
                <a:gd name="connsiteX5" fmla="*/ 186847 w 411597"/>
                <a:gd name="connsiteY5" fmla="*/ 346023 h 415619"/>
                <a:gd name="connsiteX6" fmla="*/ 90471 w 411597"/>
                <a:gd name="connsiteY6" fmla="*/ 412597 h 415619"/>
                <a:gd name="connsiteX7" fmla="*/ 61857 w 411597"/>
                <a:gd name="connsiteY7" fmla="*/ 397586 h 415619"/>
                <a:gd name="connsiteX8" fmla="*/ 61857 w 411597"/>
                <a:gd name="connsiteY8" fmla="*/ 346023 h 415619"/>
                <a:gd name="connsiteX9" fmla="*/ 36949 w 411597"/>
                <a:gd name="connsiteY9" fmla="*/ 346023 h 415619"/>
                <a:gd name="connsiteX10" fmla="*/ 459 w 411597"/>
                <a:gd name="connsiteY10" fmla="*/ 309533 h 415619"/>
                <a:gd name="connsiteX11" fmla="*/ 459 w 411597"/>
                <a:gd name="connsiteY11" fmla="*/ 83576 h 415619"/>
                <a:gd name="connsiteX12" fmla="*/ 36948 w 411597"/>
                <a:gd name="connsiteY12" fmla="*/ 47087 h 415619"/>
                <a:gd name="connsiteX13" fmla="*/ 77835 w 411597"/>
                <a:gd name="connsiteY13" fmla="*/ 47087 h 415619"/>
                <a:gd name="connsiteX14" fmla="*/ 215889 w 411597"/>
                <a:gd name="connsiteY14" fmla="*/ 243 h 415619"/>
                <a:gd name="connsiteX15" fmla="*/ 169054 w 411597"/>
                <a:gd name="connsiteY15" fmla="*/ 47077 h 415619"/>
                <a:gd name="connsiteX16" fmla="*/ 215889 w 411597"/>
                <a:gd name="connsiteY16" fmla="*/ 93912 h 415619"/>
                <a:gd name="connsiteX17" fmla="*/ 119028 w 411597"/>
                <a:gd name="connsiteY17" fmla="*/ 218556 h 415619"/>
                <a:gd name="connsiteX18" fmla="*/ 155036 w 411597"/>
                <a:gd name="connsiteY18" fmla="*/ 182550 h 415619"/>
                <a:gd name="connsiteX19" fmla="*/ 119028 w 411597"/>
                <a:gd name="connsiteY19" fmla="*/ 146541 h 415619"/>
                <a:gd name="connsiteX20" fmla="*/ 83021 w 411597"/>
                <a:gd name="connsiteY20" fmla="*/ 182550 h 415619"/>
                <a:gd name="connsiteX21" fmla="*/ 119028 w 411597"/>
                <a:gd name="connsiteY21" fmla="*/ 218556 h 415619"/>
                <a:gd name="connsiteX22" fmla="*/ 179421 w 411597"/>
                <a:gd name="connsiteY22" fmla="*/ 274504 h 415619"/>
                <a:gd name="connsiteX23" fmla="*/ 119074 w 411597"/>
                <a:gd name="connsiteY23" fmla="*/ 229308 h 415619"/>
                <a:gd name="connsiteX24" fmla="*/ 58725 w 411597"/>
                <a:gd name="connsiteY24" fmla="*/ 274504 h 415619"/>
                <a:gd name="connsiteX25" fmla="*/ 291706 w 411597"/>
                <a:gd name="connsiteY25" fmla="*/ 218556 h 415619"/>
                <a:gd name="connsiteX26" fmla="*/ 327714 w 411597"/>
                <a:gd name="connsiteY26" fmla="*/ 182550 h 415619"/>
                <a:gd name="connsiteX27" fmla="*/ 291706 w 411597"/>
                <a:gd name="connsiteY27" fmla="*/ 146541 h 415619"/>
                <a:gd name="connsiteX28" fmla="*/ 255698 w 411597"/>
                <a:gd name="connsiteY28" fmla="*/ 182550 h 415619"/>
                <a:gd name="connsiteX29" fmla="*/ 291706 w 411597"/>
                <a:gd name="connsiteY29" fmla="*/ 218556 h 415619"/>
                <a:gd name="connsiteX30" fmla="*/ 352100 w 411597"/>
                <a:gd name="connsiteY30" fmla="*/ 274504 h 415619"/>
                <a:gd name="connsiteX31" fmla="*/ 291752 w 411597"/>
                <a:gd name="connsiteY31" fmla="*/ 229308 h 415619"/>
                <a:gd name="connsiteX32" fmla="*/ 231403 w 411597"/>
                <a:gd name="connsiteY32" fmla="*/ 274504 h 41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1597" h="415619">
                  <a:moveTo>
                    <a:pt x="176551" y="47087"/>
                  </a:moveTo>
                  <a:lnTo>
                    <a:pt x="375568" y="47087"/>
                  </a:lnTo>
                  <a:cubicBezTo>
                    <a:pt x="395719" y="47087"/>
                    <a:pt x="412056" y="63423"/>
                    <a:pt x="412056" y="83576"/>
                  </a:cubicBezTo>
                  <a:lnTo>
                    <a:pt x="412056" y="309533"/>
                  </a:lnTo>
                  <a:cubicBezTo>
                    <a:pt x="412056" y="329686"/>
                    <a:pt x="395719" y="346023"/>
                    <a:pt x="375568" y="346023"/>
                  </a:cubicBezTo>
                  <a:lnTo>
                    <a:pt x="186847" y="346023"/>
                  </a:lnTo>
                  <a:lnTo>
                    <a:pt x="90471" y="412597"/>
                  </a:lnTo>
                  <a:cubicBezTo>
                    <a:pt x="78370" y="420958"/>
                    <a:pt x="61857" y="412295"/>
                    <a:pt x="61857" y="397586"/>
                  </a:cubicBezTo>
                  <a:lnTo>
                    <a:pt x="61857" y="346023"/>
                  </a:lnTo>
                  <a:lnTo>
                    <a:pt x="36949" y="346023"/>
                  </a:lnTo>
                  <a:cubicBezTo>
                    <a:pt x="16796" y="346023"/>
                    <a:pt x="459" y="329686"/>
                    <a:pt x="459" y="309533"/>
                  </a:cubicBezTo>
                  <a:lnTo>
                    <a:pt x="459" y="83576"/>
                  </a:lnTo>
                  <a:cubicBezTo>
                    <a:pt x="459" y="63423"/>
                    <a:pt x="16796" y="47087"/>
                    <a:pt x="36948" y="47087"/>
                  </a:cubicBezTo>
                  <a:lnTo>
                    <a:pt x="77835" y="47087"/>
                  </a:lnTo>
                  <a:moveTo>
                    <a:pt x="215889" y="243"/>
                  </a:moveTo>
                  <a:lnTo>
                    <a:pt x="169054" y="47077"/>
                  </a:lnTo>
                  <a:lnTo>
                    <a:pt x="215889" y="93912"/>
                  </a:lnTo>
                  <a:moveTo>
                    <a:pt x="119028" y="218556"/>
                  </a:moveTo>
                  <a:cubicBezTo>
                    <a:pt x="138914" y="218556"/>
                    <a:pt x="155036" y="202436"/>
                    <a:pt x="155036" y="182550"/>
                  </a:cubicBezTo>
                  <a:cubicBezTo>
                    <a:pt x="155036" y="162662"/>
                    <a:pt x="138914" y="146541"/>
                    <a:pt x="119028" y="146541"/>
                  </a:cubicBezTo>
                  <a:cubicBezTo>
                    <a:pt x="99142" y="146541"/>
                    <a:pt x="83021" y="162662"/>
                    <a:pt x="83021" y="182550"/>
                  </a:cubicBezTo>
                  <a:cubicBezTo>
                    <a:pt x="83021" y="202436"/>
                    <a:pt x="99142" y="218556"/>
                    <a:pt x="119028" y="218556"/>
                  </a:cubicBezTo>
                  <a:close/>
                  <a:moveTo>
                    <a:pt x="179421" y="274504"/>
                  </a:moveTo>
                  <a:cubicBezTo>
                    <a:pt x="171538" y="248674"/>
                    <a:pt x="147121" y="229308"/>
                    <a:pt x="119074" y="229308"/>
                  </a:cubicBezTo>
                  <a:cubicBezTo>
                    <a:pt x="91026" y="229308"/>
                    <a:pt x="66609" y="248674"/>
                    <a:pt x="58725" y="274504"/>
                  </a:cubicBezTo>
                  <a:moveTo>
                    <a:pt x="291706" y="218556"/>
                  </a:moveTo>
                  <a:cubicBezTo>
                    <a:pt x="311592" y="218556"/>
                    <a:pt x="327714" y="202436"/>
                    <a:pt x="327714" y="182550"/>
                  </a:cubicBezTo>
                  <a:cubicBezTo>
                    <a:pt x="327714" y="162662"/>
                    <a:pt x="311592" y="146541"/>
                    <a:pt x="291706" y="146541"/>
                  </a:cubicBezTo>
                  <a:cubicBezTo>
                    <a:pt x="271820" y="146541"/>
                    <a:pt x="255698" y="162662"/>
                    <a:pt x="255698" y="182550"/>
                  </a:cubicBezTo>
                  <a:cubicBezTo>
                    <a:pt x="255698" y="202436"/>
                    <a:pt x="271820" y="218556"/>
                    <a:pt x="291706" y="218556"/>
                  </a:cubicBezTo>
                  <a:close/>
                  <a:moveTo>
                    <a:pt x="352100" y="274504"/>
                  </a:moveTo>
                  <a:cubicBezTo>
                    <a:pt x="344215" y="248674"/>
                    <a:pt x="319799" y="229308"/>
                    <a:pt x="291752" y="229308"/>
                  </a:cubicBezTo>
                  <a:cubicBezTo>
                    <a:pt x="263704" y="229308"/>
                    <a:pt x="239288" y="248674"/>
                    <a:pt x="231403" y="274504"/>
                  </a:cubicBezTo>
                </a:path>
              </a:pathLst>
            </a:custGeom>
            <a:noFill/>
            <a:ln w="19050" cap="rnd">
              <a:solidFill>
                <a:srgbClr val="1EABDA"/>
              </a:solidFill>
              <a:prstDash val="solid"/>
              <a:round/>
            </a:ln>
          </p:spPr>
          <p:txBody>
            <a:bodyPr rtlCol="0" anchor="ctr"/>
            <a:lstStyle/>
            <a:p>
              <a:endParaRPr lang="de-DE"/>
            </a:p>
          </p:txBody>
        </p:sp>
        <p:sp>
          <p:nvSpPr>
            <p:cNvPr id="56" name="Freihandform: Form 55">
              <a:extLst>
                <a:ext uri="{FF2B5EF4-FFF2-40B4-BE49-F238E27FC236}">
                  <a16:creationId xmlns:a16="http://schemas.microsoft.com/office/drawing/2014/main" id="{08E024D7-08C7-D751-C352-A58C4C178638}"/>
                </a:ext>
              </a:extLst>
            </p:cNvPr>
            <p:cNvSpPr/>
            <p:nvPr/>
          </p:nvSpPr>
          <p:spPr>
            <a:xfrm>
              <a:off x="3660270" y="3459000"/>
              <a:ext cx="438150" cy="430453"/>
            </a:xfrm>
            <a:custGeom>
              <a:avLst/>
              <a:gdLst>
                <a:gd name="connsiteX0" fmla="*/ 347320 w 438150"/>
                <a:gd name="connsiteY0" fmla="*/ 36819 h 430453"/>
                <a:gd name="connsiteX1" fmla="*/ 356845 w 438150"/>
                <a:gd name="connsiteY1" fmla="*/ 36819 h 430453"/>
                <a:gd name="connsiteX2" fmla="*/ 403022 w 438150"/>
                <a:gd name="connsiteY2" fmla="*/ 53126 h 430453"/>
                <a:gd name="connsiteX3" fmla="*/ 421753 w 438150"/>
                <a:gd name="connsiteY3" fmla="*/ 102341 h 430453"/>
                <a:gd name="connsiteX4" fmla="*/ 394602 w 438150"/>
                <a:gd name="connsiteY4" fmla="*/ 147461 h 430453"/>
                <a:gd name="connsiteX5" fmla="*/ 371323 w 438150"/>
                <a:gd name="connsiteY5" fmla="*/ 156415 h 430453"/>
                <a:gd name="connsiteX6" fmla="*/ 361798 w 438150"/>
                <a:gd name="connsiteY6" fmla="*/ 157177 h 430453"/>
                <a:gd name="connsiteX7" fmla="*/ 322593 w 438150"/>
                <a:gd name="connsiteY7" fmla="*/ 353849 h 430453"/>
                <a:gd name="connsiteX8" fmla="*/ 323393 w 438150"/>
                <a:gd name="connsiteY8" fmla="*/ 363336 h 430453"/>
                <a:gd name="connsiteX9" fmla="*/ 328213 w 438150"/>
                <a:gd name="connsiteY9" fmla="*/ 421210 h 430453"/>
                <a:gd name="connsiteX10" fmla="*/ 329013 w 438150"/>
                <a:gd name="connsiteY10" fmla="*/ 430697 h 430453"/>
                <a:gd name="connsiteX11" fmla="*/ 338538 w 438150"/>
                <a:gd name="connsiteY11" fmla="*/ 430697 h 430453"/>
                <a:gd name="connsiteX12" fmla="*/ 385134 w 438150"/>
                <a:gd name="connsiteY12" fmla="*/ 430697 h 430453"/>
                <a:gd name="connsiteX13" fmla="*/ 394659 w 438150"/>
                <a:gd name="connsiteY13" fmla="*/ 430697 h 430453"/>
                <a:gd name="connsiteX14" fmla="*/ 395440 w 438150"/>
                <a:gd name="connsiteY14" fmla="*/ 421210 h 430453"/>
                <a:gd name="connsiteX15" fmla="*/ 398679 w 438150"/>
                <a:gd name="connsiteY15" fmla="*/ 382443 h 430453"/>
                <a:gd name="connsiteX16" fmla="*/ 401365 w 438150"/>
                <a:gd name="connsiteY16" fmla="*/ 350153 h 430453"/>
                <a:gd name="connsiteX17" fmla="*/ 402984 w 438150"/>
                <a:gd name="connsiteY17" fmla="*/ 330780 h 430453"/>
                <a:gd name="connsiteX18" fmla="*/ 403784 w 438150"/>
                <a:gd name="connsiteY18" fmla="*/ 321293 h 430453"/>
                <a:gd name="connsiteX19" fmla="*/ 413309 w 438150"/>
                <a:gd name="connsiteY19" fmla="*/ 321293 h 430453"/>
                <a:gd name="connsiteX20" fmla="*/ 428892 w 438150"/>
                <a:gd name="connsiteY20" fmla="*/ 321293 h 430453"/>
                <a:gd name="connsiteX21" fmla="*/ 438417 w 438150"/>
                <a:gd name="connsiteY21" fmla="*/ 321293 h 430453"/>
                <a:gd name="connsiteX22" fmla="*/ 438417 w 438150"/>
                <a:gd name="connsiteY22" fmla="*/ 311768 h 430453"/>
                <a:gd name="connsiteX23" fmla="*/ 438417 w 438150"/>
                <a:gd name="connsiteY23" fmla="*/ 262714 h 430453"/>
                <a:gd name="connsiteX24" fmla="*/ 438417 w 438150"/>
                <a:gd name="connsiteY24" fmla="*/ 255646 h 430453"/>
                <a:gd name="connsiteX25" fmla="*/ 382467 w 438150"/>
                <a:gd name="connsiteY25" fmla="*/ 181866 h 430453"/>
                <a:gd name="connsiteX26" fmla="*/ 358159 w 438150"/>
                <a:gd name="connsiteY26" fmla="*/ 179142 h 430453"/>
                <a:gd name="connsiteX27" fmla="*/ 348730 w 438150"/>
                <a:gd name="connsiteY27" fmla="*/ 180170 h 430453"/>
                <a:gd name="connsiteX28" fmla="*/ 154610 w 438150"/>
                <a:gd name="connsiteY28" fmla="*/ 65756 h 430453"/>
                <a:gd name="connsiteX29" fmla="*/ 220123 w 438150"/>
                <a:gd name="connsiteY29" fmla="*/ 131269 h 430453"/>
                <a:gd name="connsiteX30" fmla="*/ 285636 w 438150"/>
                <a:gd name="connsiteY30" fmla="*/ 65756 h 430453"/>
                <a:gd name="connsiteX31" fmla="*/ 220123 w 438150"/>
                <a:gd name="connsiteY31" fmla="*/ 243 h 430453"/>
                <a:gd name="connsiteX32" fmla="*/ 154610 w 438150"/>
                <a:gd name="connsiteY32" fmla="*/ 65756 h 430453"/>
                <a:gd name="connsiteX33" fmla="*/ 136741 w 438150"/>
                <a:gd name="connsiteY33" fmla="*/ 238444 h 430453"/>
                <a:gd name="connsiteX34" fmla="*/ 220114 w 438150"/>
                <a:gd name="connsiteY34" fmla="*/ 156323 h 430453"/>
                <a:gd name="connsiteX35" fmla="*/ 303486 w 438150"/>
                <a:gd name="connsiteY35" fmla="*/ 238444 h 430453"/>
                <a:gd name="connsiteX36" fmla="*/ 303486 w 438150"/>
                <a:gd name="connsiteY36" fmla="*/ 309920 h 430453"/>
                <a:gd name="connsiteX37" fmla="*/ 265786 w 438150"/>
                <a:gd name="connsiteY37" fmla="*/ 309920 h 430453"/>
                <a:gd name="connsiteX38" fmla="*/ 255842 w 438150"/>
                <a:gd name="connsiteY38" fmla="*/ 429020 h 430453"/>
                <a:gd name="connsiteX39" fmla="*/ 184385 w 438150"/>
                <a:gd name="connsiteY39" fmla="*/ 429020 h 430453"/>
                <a:gd name="connsiteX40" fmla="*/ 174460 w 438150"/>
                <a:gd name="connsiteY40" fmla="*/ 309920 h 430453"/>
                <a:gd name="connsiteX41" fmla="*/ 136741 w 438150"/>
                <a:gd name="connsiteY41" fmla="*/ 309920 h 430453"/>
                <a:gd name="connsiteX42" fmla="*/ 91364 w 438150"/>
                <a:gd name="connsiteY42" fmla="*/ 36819 h 430453"/>
                <a:gd name="connsiteX43" fmla="*/ 81839 w 438150"/>
                <a:gd name="connsiteY43" fmla="*/ 36819 h 430453"/>
                <a:gd name="connsiteX44" fmla="*/ 35662 w 438150"/>
                <a:gd name="connsiteY44" fmla="*/ 53126 h 430453"/>
                <a:gd name="connsiteX45" fmla="*/ 16931 w 438150"/>
                <a:gd name="connsiteY45" fmla="*/ 102341 h 430453"/>
                <a:gd name="connsiteX46" fmla="*/ 44082 w 438150"/>
                <a:gd name="connsiteY46" fmla="*/ 147461 h 430453"/>
                <a:gd name="connsiteX47" fmla="*/ 67361 w 438150"/>
                <a:gd name="connsiteY47" fmla="*/ 156415 h 430453"/>
                <a:gd name="connsiteX48" fmla="*/ 76886 w 438150"/>
                <a:gd name="connsiteY48" fmla="*/ 157177 h 430453"/>
                <a:gd name="connsiteX49" fmla="*/ 116091 w 438150"/>
                <a:gd name="connsiteY49" fmla="*/ 353849 h 430453"/>
                <a:gd name="connsiteX50" fmla="*/ 115291 w 438150"/>
                <a:gd name="connsiteY50" fmla="*/ 363336 h 430453"/>
                <a:gd name="connsiteX51" fmla="*/ 110471 w 438150"/>
                <a:gd name="connsiteY51" fmla="*/ 421210 h 430453"/>
                <a:gd name="connsiteX52" fmla="*/ 109671 w 438150"/>
                <a:gd name="connsiteY52" fmla="*/ 430697 h 430453"/>
                <a:gd name="connsiteX53" fmla="*/ 100146 w 438150"/>
                <a:gd name="connsiteY53" fmla="*/ 430697 h 430453"/>
                <a:gd name="connsiteX54" fmla="*/ 53550 w 438150"/>
                <a:gd name="connsiteY54" fmla="*/ 430697 h 430453"/>
                <a:gd name="connsiteX55" fmla="*/ 44025 w 438150"/>
                <a:gd name="connsiteY55" fmla="*/ 430697 h 430453"/>
                <a:gd name="connsiteX56" fmla="*/ 43244 w 438150"/>
                <a:gd name="connsiteY56" fmla="*/ 421210 h 430453"/>
                <a:gd name="connsiteX57" fmla="*/ 40005 w 438150"/>
                <a:gd name="connsiteY57" fmla="*/ 382443 h 430453"/>
                <a:gd name="connsiteX58" fmla="*/ 37319 w 438150"/>
                <a:gd name="connsiteY58" fmla="*/ 350153 h 430453"/>
                <a:gd name="connsiteX59" fmla="*/ 35700 w 438150"/>
                <a:gd name="connsiteY59" fmla="*/ 330780 h 430453"/>
                <a:gd name="connsiteX60" fmla="*/ 34900 w 438150"/>
                <a:gd name="connsiteY60" fmla="*/ 321293 h 430453"/>
                <a:gd name="connsiteX61" fmla="*/ 25375 w 438150"/>
                <a:gd name="connsiteY61" fmla="*/ 321293 h 430453"/>
                <a:gd name="connsiteX62" fmla="*/ 9792 w 438150"/>
                <a:gd name="connsiteY62" fmla="*/ 321293 h 430453"/>
                <a:gd name="connsiteX63" fmla="*/ 267 w 438150"/>
                <a:gd name="connsiteY63" fmla="*/ 321293 h 430453"/>
                <a:gd name="connsiteX64" fmla="*/ 267 w 438150"/>
                <a:gd name="connsiteY64" fmla="*/ 311768 h 430453"/>
                <a:gd name="connsiteX65" fmla="*/ 267 w 438150"/>
                <a:gd name="connsiteY65" fmla="*/ 262714 h 430453"/>
                <a:gd name="connsiteX66" fmla="*/ 267 w 438150"/>
                <a:gd name="connsiteY66" fmla="*/ 255646 h 430453"/>
                <a:gd name="connsiteX67" fmla="*/ 56217 w 438150"/>
                <a:gd name="connsiteY67" fmla="*/ 181866 h 430453"/>
                <a:gd name="connsiteX68" fmla="*/ 80525 w 438150"/>
                <a:gd name="connsiteY68" fmla="*/ 179142 h 430453"/>
                <a:gd name="connsiteX69" fmla="*/ 90050 w 438150"/>
                <a:gd name="connsiteY69" fmla="*/ 180170 h 430453"/>
                <a:gd name="connsiteX70" fmla="*/ 173127 w 438150"/>
                <a:gd name="connsiteY70" fmla="*/ 20150 h 430453"/>
                <a:gd name="connsiteX71" fmla="*/ 285522 w 438150"/>
                <a:gd name="connsiteY71" fmla="*/ 65756 h 43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8150" h="430453">
                  <a:moveTo>
                    <a:pt x="347320" y="36819"/>
                  </a:moveTo>
                  <a:lnTo>
                    <a:pt x="356845" y="36819"/>
                  </a:lnTo>
                  <a:moveTo>
                    <a:pt x="403022" y="53126"/>
                  </a:moveTo>
                  <a:cubicBezTo>
                    <a:pt x="416490" y="65785"/>
                    <a:pt x="423397" y="83931"/>
                    <a:pt x="421753" y="102341"/>
                  </a:cubicBezTo>
                  <a:cubicBezTo>
                    <a:pt x="420110" y="120752"/>
                    <a:pt x="410100" y="137388"/>
                    <a:pt x="394602" y="147461"/>
                  </a:cubicBezTo>
                  <a:moveTo>
                    <a:pt x="371323" y="156415"/>
                  </a:moveTo>
                  <a:cubicBezTo>
                    <a:pt x="368173" y="156922"/>
                    <a:pt x="364988" y="157177"/>
                    <a:pt x="361798" y="157177"/>
                  </a:cubicBezTo>
                  <a:moveTo>
                    <a:pt x="322593" y="353849"/>
                  </a:moveTo>
                  <a:lnTo>
                    <a:pt x="323393" y="363336"/>
                  </a:lnTo>
                  <a:moveTo>
                    <a:pt x="328213" y="421210"/>
                  </a:moveTo>
                  <a:lnTo>
                    <a:pt x="329013" y="430697"/>
                  </a:lnTo>
                  <a:lnTo>
                    <a:pt x="338538" y="430697"/>
                  </a:lnTo>
                  <a:moveTo>
                    <a:pt x="385134" y="430697"/>
                  </a:moveTo>
                  <a:lnTo>
                    <a:pt x="394659" y="430697"/>
                  </a:lnTo>
                  <a:lnTo>
                    <a:pt x="395440" y="421210"/>
                  </a:lnTo>
                  <a:moveTo>
                    <a:pt x="398679" y="382443"/>
                  </a:moveTo>
                  <a:lnTo>
                    <a:pt x="401365" y="350153"/>
                  </a:lnTo>
                  <a:moveTo>
                    <a:pt x="402984" y="330780"/>
                  </a:moveTo>
                  <a:lnTo>
                    <a:pt x="403784" y="321293"/>
                  </a:lnTo>
                  <a:lnTo>
                    <a:pt x="413309" y="321293"/>
                  </a:lnTo>
                  <a:moveTo>
                    <a:pt x="428892" y="321293"/>
                  </a:moveTo>
                  <a:lnTo>
                    <a:pt x="438417" y="321293"/>
                  </a:lnTo>
                  <a:lnTo>
                    <a:pt x="438417" y="311768"/>
                  </a:lnTo>
                  <a:moveTo>
                    <a:pt x="438417" y="262714"/>
                  </a:moveTo>
                  <a:lnTo>
                    <a:pt x="438417" y="255646"/>
                  </a:lnTo>
                  <a:cubicBezTo>
                    <a:pt x="438411" y="221293"/>
                    <a:pt x="415546" y="191139"/>
                    <a:pt x="382467" y="181866"/>
                  </a:cubicBezTo>
                  <a:moveTo>
                    <a:pt x="358159" y="179142"/>
                  </a:moveTo>
                  <a:cubicBezTo>
                    <a:pt x="354998" y="179290"/>
                    <a:pt x="351849" y="179633"/>
                    <a:pt x="348730" y="180170"/>
                  </a:cubicBezTo>
                  <a:moveTo>
                    <a:pt x="154610" y="65756"/>
                  </a:moveTo>
                  <a:cubicBezTo>
                    <a:pt x="154610" y="101938"/>
                    <a:pt x="183941" y="131269"/>
                    <a:pt x="220123" y="131269"/>
                  </a:cubicBezTo>
                  <a:cubicBezTo>
                    <a:pt x="256305" y="131269"/>
                    <a:pt x="285636" y="101938"/>
                    <a:pt x="285636" y="65756"/>
                  </a:cubicBezTo>
                  <a:cubicBezTo>
                    <a:pt x="285636" y="29574"/>
                    <a:pt x="256305" y="243"/>
                    <a:pt x="220123" y="243"/>
                  </a:cubicBezTo>
                  <a:cubicBezTo>
                    <a:pt x="183941" y="243"/>
                    <a:pt x="154610" y="29574"/>
                    <a:pt x="154610" y="65756"/>
                  </a:cubicBezTo>
                  <a:moveTo>
                    <a:pt x="136741" y="238444"/>
                  </a:moveTo>
                  <a:cubicBezTo>
                    <a:pt x="137430" y="192890"/>
                    <a:pt x="174554" y="156323"/>
                    <a:pt x="220114" y="156323"/>
                  </a:cubicBezTo>
                  <a:cubicBezTo>
                    <a:pt x="265673" y="156323"/>
                    <a:pt x="302797" y="192890"/>
                    <a:pt x="303486" y="238444"/>
                  </a:cubicBezTo>
                  <a:lnTo>
                    <a:pt x="303486" y="309920"/>
                  </a:lnTo>
                  <a:lnTo>
                    <a:pt x="265786" y="309920"/>
                  </a:lnTo>
                  <a:lnTo>
                    <a:pt x="255842" y="429020"/>
                  </a:lnTo>
                  <a:lnTo>
                    <a:pt x="184385" y="429020"/>
                  </a:lnTo>
                  <a:lnTo>
                    <a:pt x="174460" y="309920"/>
                  </a:lnTo>
                  <a:lnTo>
                    <a:pt x="136741" y="309920"/>
                  </a:lnTo>
                  <a:close/>
                  <a:moveTo>
                    <a:pt x="91364" y="36819"/>
                  </a:moveTo>
                  <a:lnTo>
                    <a:pt x="81839" y="36819"/>
                  </a:lnTo>
                  <a:moveTo>
                    <a:pt x="35662" y="53126"/>
                  </a:moveTo>
                  <a:cubicBezTo>
                    <a:pt x="22194" y="65785"/>
                    <a:pt x="15287" y="83931"/>
                    <a:pt x="16931" y="102341"/>
                  </a:cubicBezTo>
                  <a:cubicBezTo>
                    <a:pt x="18574" y="120752"/>
                    <a:pt x="28584" y="137388"/>
                    <a:pt x="44082" y="147461"/>
                  </a:cubicBezTo>
                  <a:moveTo>
                    <a:pt x="67361" y="156415"/>
                  </a:moveTo>
                  <a:cubicBezTo>
                    <a:pt x="70511" y="156922"/>
                    <a:pt x="73696" y="157177"/>
                    <a:pt x="76886" y="157177"/>
                  </a:cubicBezTo>
                  <a:moveTo>
                    <a:pt x="116091" y="353849"/>
                  </a:moveTo>
                  <a:lnTo>
                    <a:pt x="115291" y="363336"/>
                  </a:lnTo>
                  <a:moveTo>
                    <a:pt x="110471" y="421210"/>
                  </a:moveTo>
                  <a:lnTo>
                    <a:pt x="109671" y="430697"/>
                  </a:lnTo>
                  <a:lnTo>
                    <a:pt x="100146" y="430697"/>
                  </a:lnTo>
                  <a:moveTo>
                    <a:pt x="53550" y="430697"/>
                  </a:moveTo>
                  <a:lnTo>
                    <a:pt x="44025" y="430697"/>
                  </a:lnTo>
                  <a:lnTo>
                    <a:pt x="43244" y="421210"/>
                  </a:lnTo>
                  <a:moveTo>
                    <a:pt x="40005" y="382443"/>
                  </a:moveTo>
                  <a:lnTo>
                    <a:pt x="37319" y="350153"/>
                  </a:lnTo>
                  <a:moveTo>
                    <a:pt x="35700" y="330780"/>
                  </a:moveTo>
                  <a:lnTo>
                    <a:pt x="34900" y="321293"/>
                  </a:lnTo>
                  <a:lnTo>
                    <a:pt x="25375" y="321293"/>
                  </a:lnTo>
                  <a:moveTo>
                    <a:pt x="9792" y="321293"/>
                  </a:moveTo>
                  <a:lnTo>
                    <a:pt x="267" y="321293"/>
                  </a:lnTo>
                  <a:lnTo>
                    <a:pt x="267" y="311768"/>
                  </a:lnTo>
                  <a:moveTo>
                    <a:pt x="267" y="262714"/>
                  </a:moveTo>
                  <a:lnTo>
                    <a:pt x="267" y="255646"/>
                  </a:lnTo>
                  <a:cubicBezTo>
                    <a:pt x="273" y="221293"/>
                    <a:pt x="23138" y="191139"/>
                    <a:pt x="56217" y="181866"/>
                  </a:cubicBezTo>
                  <a:moveTo>
                    <a:pt x="80525" y="179142"/>
                  </a:moveTo>
                  <a:cubicBezTo>
                    <a:pt x="83718" y="179285"/>
                    <a:pt x="86899" y="179629"/>
                    <a:pt x="90050" y="180170"/>
                  </a:cubicBezTo>
                  <a:moveTo>
                    <a:pt x="173127" y="20150"/>
                  </a:moveTo>
                  <a:cubicBezTo>
                    <a:pt x="202426" y="50609"/>
                    <a:pt x="243283" y="67188"/>
                    <a:pt x="285522" y="65756"/>
                  </a:cubicBezTo>
                </a:path>
              </a:pathLst>
            </a:custGeom>
            <a:noFill/>
            <a:ln w="19050" cap="rnd">
              <a:solidFill>
                <a:srgbClr val="92BD39"/>
              </a:solidFill>
              <a:prstDash val="solid"/>
              <a:round/>
            </a:ln>
          </p:spPr>
          <p:txBody>
            <a:bodyPr rtlCol="0" anchor="ctr"/>
            <a:lstStyle/>
            <a:p>
              <a:endParaRPr lang="de-DE"/>
            </a:p>
          </p:txBody>
        </p:sp>
        <p:sp>
          <p:nvSpPr>
            <p:cNvPr id="57" name="Freihandform: Form 56">
              <a:extLst>
                <a:ext uri="{FF2B5EF4-FFF2-40B4-BE49-F238E27FC236}">
                  <a16:creationId xmlns:a16="http://schemas.microsoft.com/office/drawing/2014/main" id="{C7553B6E-8A54-70D2-10D2-19A4468208FA}"/>
                </a:ext>
              </a:extLst>
            </p:cNvPr>
            <p:cNvSpPr/>
            <p:nvPr/>
          </p:nvSpPr>
          <p:spPr>
            <a:xfrm>
              <a:off x="1898145" y="3455152"/>
              <a:ext cx="304800" cy="438150"/>
            </a:xfrm>
            <a:custGeom>
              <a:avLst/>
              <a:gdLst>
                <a:gd name="connsiteX0" fmla="*/ 183679 w 304800"/>
                <a:gd name="connsiteY0" fmla="*/ 438393 h 438150"/>
                <a:gd name="connsiteX1" fmla="*/ 19125 w 304800"/>
                <a:gd name="connsiteY1" fmla="*/ 438393 h 438150"/>
                <a:gd name="connsiteX2" fmla="*/ 75 w 304800"/>
                <a:gd name="connsiteY2" fmla="*/ 419343 h 438150"/>
                <a:gd name="connsiteX3" fmla="*/ 75 w 304800"/>
                <a:gd name="connsiteY3" fmla="*/ 19293 h 438150"/>
                <a:gd name="connsiteX4" fmla="*/ 19125 w 304800"/>
                <a:gd name="connsiteY4" fmla="*/ 243 h 438150"/>
                <a:gd name="connsiteX5" fmla="*/ 285825 w 304800"/>
                <a:gd name="connsiteY5" fmla="*/ 243 h 438150"/>
                <a:gd name="connsiteX6" fmla="*/ 304875 w 304800"/>
                <a:gd name="connsiteY6" fmla="*/ 19293 h 438150"/>
                <a:gd name="connsiteX7" fmla="*/ 304875 w 304800"/>
                <a:gd name="connsiteY7" fmla="*/ 334228 h 438150"/>
                <a:gd name="connsiteX8" fmla="*/ 298017 w 304800"/>
                <a:gd name="connsiteY8" fmla="*/ 348858 h 438150"/>
                <a:gd name="connsiteX9" fmla="*/ 195871 w 304800"/>
                <a:gd name="connsiteY9" fmla="*/ 433973 h 438150"/>
                <a:gd name="connsiteX10" fmla="*/ 183679 w 304800"/>
                <a:gd name="connsiteY10" fmla="*/ 438393 h 438150"/>
                <a:gd name="connsiteX11" fmla="*/ 190575 w 304800"/>
                <a:gd name="connsiteY11" fmla="*/ 437079 h 438150"/>
                <a:gd name="connsiteX12" fmla="*/ 190575 w 304800"/>
                <a:gd name="connsiteY12" fmla="*/ 362193 h 438150"/>
                <a:gd name="connsiteX13" fmla="*/ 209625 w 304800"/>
                <a:gd name="connsiteY13" fmla="*/ 343143 h 438150"/>
                <a:gd name="connsiteX14" fmla="*/ 302646 w 304800"/>
                <a:gd name="connsiteY14" fmla="*/ 343143 h 438150"/>
                <a:gd name="connsiteX15" fmla="*/ 38175 w 304800"/>
                <a:gd name="connsiteY15" fmla="*/ 247893 h 438150"/>
                <a:gd name="connsiteX16" fmla="*/ 228675 w 304800"/>
                <a:gd name="connsiteY16" fmla="*/ 247893 h 438150"/>
                <a:gd name="connsiteX17" fmla="*/ 38175 w 304800"/>
                <a:gd name="connsiteY17" fmla="*/ 324093 h 438150"/>
                <a:gd name="connsiteX18" fmla="*/ 152475 w 304800"/>
                <a:gd name="connsiteY18" fmla="*/ 324093 h 438150"/>
                <a:gd name="connsiteX19" fmla="*/ 190575 w 304800"/>
                <a:gd name="connsiteY19" fmla="*/ 171693 h 438150"/>
                <a:gd name="connsiteX20" fmla="*/ 190575 w 304800"/>
                <a:gd name="connsiteY20" fmla="*/ 85968 h 438150"/>
                <a:gd name="connsiteX21" fmla="*/ 219150 w 304800"/>
                <a:gd name="connsiteY21" fmla="*/ 57393 h 438150"/>
                <a:gd name="connsiteX22" fmla="*/ 247725 w 304800"/>
                <a:gd name="connsiteY22" fmla="*/ 85968 h 438150"/>
                <a:gd name="connsiteX23" fmla="*/ 247725 w 304800"/>
                <a:gd name="connsiteY23" fmla="*/ 171693 h 438150"/>
                <a:gd name="connsiteX24" fmla="*/ 190575 w 304800"/>
                <a:gd name="connsiteY24" fmla="*/ 114543 h 438150"/>
                <a:gd name="connsiteX25" fmla="*/ 247725 w 304800"/>
                <a:gd name="connsiteY25" fmla="*/ 114543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800" h="438150">
                  <a:moveTo>
                    <a:pt x="183679" y="438393"/>
                  </a:moveTo>
                  <a:lnTo>
                    <a:pt x="19125" y="438393"/>
                  </a:lnTo>
                  <a:cubicBezTo>
                    <a:pt x="8604" y="438393"/>
                    <a:pt x="75" y="429864"/>
                    <a:pt x="75" y="419343"/>
                  </a:cubicBezTo>
                  <a:lnTo>
                    <a:pt x="75" y="19293"/>
                  </a:lnTo>
                  <a:cubicBezTo>
                    <a:pt x="75" y="8772"/>
                    <a:pt x="8604" y="243"/>
                    <a:pt x="19125" y="243"/>
                  </a:cubicBezTo>
                  <a:lnTo>
                    <a:pt x="285825" y="243"/>
                  </a:lnTo>
                  <a:cubicBezTo>
                    <a:pt x="296346" y="243"/>
                    <a:pt x="304875" y="8772"/>
                    <a:pt x="304875" y="19293"/>
                  </a:cubicBezTo>
                  <a:lnTo>
                    <a:pt x="304875" y="334228"/>
                  </a:lnTo>
                  <a:cubicBezTo>
                    <a:pt x="304873" y="339881"/>
                    <a:pt x="302360" y="345240"/>
                    <a:pt x="298017" y="348858"/>
                  </a:cubicBezTo>
                  <a:lnTo>
                    <a:pt x="195871" y="433973"/>
                  </a:lnTo>
                  <a:cubicBezTo>
                    <a:pt x="192449" y="436827"/>
                    <a:pt x="188135" y="438391"/>
                    <a:pt x="183679" y="438393"/>
                  </a:cubicBezTo>
                  <a:close/>
                  <a:moveTo>
                    <a:pt x="190575" y="437079"/>
                  </a:moveTo>
                  <a:lnTo>
                    <a:pt x="190575" y="362193"/>
                  </a:lnTo>
                  <a:cubicBezTo>
                    <a:pt x="190575" y="351672"/>
                    <a:pt x="199104" y="343143"/>
                    <a:pt x="209625" y="343143"/>
                  </a:cubicBezTo>
                  <a:lnTo>
                    <a:pt x="302646" y="343143"/>
                  </a:lnTo>
                  <a:moveTo>
                    <a:pt x="38175" y="247893"/>
                  </a:moveTo>
                  <a:lnTo>
                    <a:pt x="228675" y="247893"/>
                  </a:lnTo>
                  <a:moveTo>
                    <a:pt x="38175" y="324093"/>
                  </a:moveTo>
                  <a:lnTo>
                    <a:pt x="152475" y="324093"/>
                  </a:lnTo>
                  <a:moveTo>
                    <a:pt x="190575" y="171693"/>
                  </a:moveTo>
                  <a:lnTo>
                    <a:pt x="190575" y="85968"/>
                  </a:lnTo>
                  <a:cubicBezTo>
                    <a:pt x="190575" y="70186"/>
                    <a:pt x="203368" y="57393"/>
                    <a:pt x="219150" y="57393"/>
                  </a:cubicBezTo>
                  <a:cubicBezTo>
                    <a:pt x="234932" y="57393"/>
                    <a:pt x="247725" y="70186"/>
                    <a:pt x="247725" y="85968"/>
                  </a:cubicBezTo>
                  <a:lnTo>
                    <a:pt x="247725" y="171693"/>
                  </a:lnTo>
                  <a:moveTo>
                    <a:pt x="190575" y="114543"/>
                  </a:moveTo>
                  <a:lnTo>
                    <a:pt x="247725" y="114543"/>
                  </a:lnTo>
                </a:path>
              </a:pathLst>
            </a:custGeom>
            <a:noFill/>
            <a:ln w="19050" cap="rnd">
              <a:solidFill>
                <a:srgbClr val="4E88E7"/>
              </a:solidFill>
              <a:prstDash val="solid"/>
              <a:round/>
            </a:ln>
          </p:spPr>
          <p:txBody>
            <a:bodyPr rtlCol="0" anchor="ctr"/>
            <a:lstStyle/>
            <a:p>
              <a:endParaRPr lang="de-DE"/>
            </a:p>
          </p:txBody>
        </p:sp>
        <p:sp>
          <p:nvSpPr>
            <p:cNvPr id="58" name="Freihandform: Form 57">
              <a:extLst>
                <a:ext uri="{FF2B5EF4-FFF2-40B4-BE49-F238E27FC236}">
                  <a16:creationId xmlns:a16="http://schemas.microsoft.com/office/drawing/2014/main" id="{E05A10D5-9BBC-1B97-08DF-A45EBFBFE820}"/>
                </a:ext>
              </a:extLst>
            </p:cNvPr>
            <p:cNvSpPr/>
            <p:nvPr/>
          </p:nvSpPr>
          <p:spPr>
            <a:xfrm>
              <a:off x="2769677" y="4602914"/>
              <a:ext cx="390533" cy="428625"/>
            </a:xfrm>
            <a:custGeom>
              <a:avLst/>
              <a:gdLst>
                <a:gd name="connsiteX0" fmla="*/ 169717 w 390533"/>
                <a:gd name="connsiteY0" fmla="*/ 398508 h 428625"/>
                <a:gd name="connsiteX1" fmla="*/ 51606 w 390533"/>
                <a:gd name="connsiteY1" fmla="*/ 398508 h 428625"/>
                <a:gd name="connsiteX2" fmla="*/ 171 w 390533"/>
                <a:gd name="connsiteY2" fmla="*/ 347073 h 428625"/>
                <a:gd name="connsiteX3" fmla="*/ 171 w 390533"/>
                <a:gd name="connsiteY3" fmla="*/ 51798 h 428625"/>
                <a:gd name="connsiteX4" fmla="*/ 51606 w 390533"/>
                <a:gd name="connsiteY4" fmla="*/ 363 h 428625"/>
                <a:gd name="connsiteX5" fmla="*/ 190672 w 390533"/>
                <a:gd name="connsiteY5" fmla="*/ 363 h 428625"/>
                <a:gd name="connsiteX6" fmla="*/ 247822 w 390533"/>
                <a:gd name="connsiteY6" fmla="*/ 57513 h 428625"/>
                <a:gd name="connsiteX7" fmla="*/ 247822 w 390533"/>
                <a:gd name="connsiteY7" fmla="*/ 156573 h 428625"/>
                <a:gd name="connsiteX8" fmla="*/ 171 w 390533"/>
                <a:gd name="connsiteY8" fmla="*/ 312783 h 428625"/>
                <a:gd name="connsiteX9" fmla="*/ 169717 w 390533"/>
                <a:gd name="connsiteY9" fmla="*/ 312783 h 428625"/>
                <a:gd name="connsiteX10" fmla="*/ 304980 w 390533"/>
                <a:gd name="connsiteY10" fmla="*/ 314688 h 428625"/>
                <a:gd name="connsiteX11" fmla="*/ 247830 w 390533"/>
                <a:gd name="connsiteY11" fmla="*/ 257538 h 428625"/>
                <a:gd name="connsiteX12" fmla="*/ 304980 w 390533"/>
                <a:gd name="connsiteY12" fmla="*/ 200388 h 428625"/>
                <a:gd name="connsiteX13" fmla="*/ 362130 w 390533"/>
                <a:gd name="connsiteY13" fmla="*/ 257538 h 428625"/>
                <a:gd name="connsiteX14" fmla="*/ 304980 w 390533"/>
                <a:gd name="connsiteY14" fmla="*/ 314688 h 428625"/>
                <a:gd name="connsiteX15" fmla="*/ 219255 w 390533"/>
                <a:gd name="connsiteY15" fmla="*/ 428988 h 428625"/>
                <a:gd name="connsiteX16" fmla="*/ 304980 w 390533"/>
                <a:gd name="connsiteY16" fmla="*/ 343263 h 428625"/>
                <a:gd name="connsiteX17" fmla="*/ 390705 w 390533"/>
                <a:gd name="connsiteY17" fmla="*/ 428988 h 428625"/>
                <a:gd name="connsiteX18" fmla="*/ 76371 w 390533"/>
                <a:gd name="connsiteY18" fmla="*/ 200388 h 428625"/>
                <a:gd name="connsiteX19" fmla="*/ 111459 w 390533"/>
                <a:gd name="connsiteY19" fmla="*/ 95124 h 428625"/>
                <a:gd name="connsiteX20" fmla="*/ 123996 w 390533"/>
                <a:gd name="connsiteY20" fmla="*/ 86088 h 428625"/>
                <a:gd name="connsiteX21" fmla="*/ 123996 w 390533"/>
                <a:gd name="connsiteY21" fmla="*/ 86088 h 428625"/>
                <a:gd name="connsiteX22" fmla="*/ 136533 w 390533"/>
                <a:gd name="connsiteY22" fmla="*/ 95124 h 428625"/>
                <a:gd name="connsiteX23" fmla="*/ 171622 w 390533"/>
                <a:gd name="connsiteY23" fmla="*/ 200388 h 428625"/>
                <a:gd name="connsiteX24" fmla="*/ 89071 w 390533"/>
                <a:gd name="connsiteY24" fmla="*/ 162288 h 428625"/>
                <a:gd name="connsiteX25" fmla="*/ 158921 w 390533"/>
                <a:gd name="connsiteY25" fmla="*/ 162288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0533" h="428625">
                  <a:moveTo>
                    <a:pt x="169717" y="398508"/>
                  </a:moveTo>
                  <a:lnTo>
                    <a:pt x="51606" y="398508"/>
                  </a:lnTo>
                  <a:cubicBezTo>
                    <a:pt x="23031" y="398508"/>
                    <a:pt x="171" y="375648"/>
                    <a:pt x="171" y="347073"/>
                  </a:cubicBezTo>
                  <a:lnTo>
                    <a:pt x="171" y="51798"/>
                  </a:lnTo>
                  <a:cubicBezTo>
                    <a:pt x="171" y="23223"/>
                    <a:pt x="23031" y="363"/>
                    <a:pt x="51606" y="363"/>
                  </a:cubicBezTo>
                  <a:lnTo>
                    <a:pt x="190672" y="363"/>
                  </a:lnTo>
                  <a:cubicBezTo>
                    <a:pt x="223057" y="363"/>
                    <a:pt x="247822" y="25128"/>
                    <a:pt x="247822" y="57513"/>
                  </a:cubicBezTo>
                  <a:lnTo>
                    <a:pt x="247822" y="156573"/>
                  </a:lnTo>
                  <a:moveTo>
                    <a:pt x="171" y="312783"/>
                  </a:moveTo>
                  <a:lnTo>
                    <a:pt x="169717" y="312783"/>
                  </a:lnTo>
                  <a:moveTo>
                    <a:pt x="304980" y="314688"/>
                  </a:moveTo>
                  <a:cubicBezTo>
                    <a:pt x="273418" y="314688"/>
                    <a:pt x="247830" y="289102"/>
                    <a:pt x="247830" y="257538"/>
                  </a:cubicBezTo>
                  <a:cubicBezTo>
                    <a:pt x="247830" y="225974"/>
                    <a:pt x="273418" y="200388"/>
                    <a:pt x="304980" y="200388"/>
                  </a:cubicBezTo>
                  <a:cubicBezTo>
                    <a:pt x="336544" y="200388"/>
                    <a:pt x="362130" y="225974"/>
                    <a:pt x="362130" y="257538"/>
                  </a:cubicBezTo>
                  <a:cubicBezTo>
                    <a:pt x="362130" y="289102"/>
                    <a:pt x="336544" y="314688"/>
                    <a:pt x="304980" y="314688"/>
                  </a:cubicBezTo>
                  <a:close/>
                  <a:moveTo>
                    <a:pt x="219255" y="428988"/>
                  </a:moveTo>
                  <a:cubicBezTo>
                    <a:pt x="219255" y="381363"/>
                    <a:pt x="257355" y="343263"/>
                    <a:pt x="304980" y="343263"/>
                  </a:cubicBezTo>
                  <a:cubicBezTo>
                    <a:pt x="352605" y="343263"/>
                    <a:pt x="390705" y="381363"/>
                    <a:pt x="390705" y="428988"/>
                  </a:cubicBezTo>
                  <a:moveTo>
                    <a:pt x="76371" y="200388"/>
                  </a:moveTo>
                  <a:lnTo>
                    <a:pt x="111459" y="95124"/>
                  </a:lnTo>
                  <a:cubicBezTo>
                    <a:pt x="113258" y="89727"/>
                    <a:pt x="118308" y="86088"/>
                    <a:pt x="123996" y="86088"/>
                  </a:cubicBezTo>
                  <a:lnTo>
                    <a:pt x="123996" y="86088"/>
                  </a:lnTo>
                  <a:cubicBezTo>
                    <a:pt x="129684" y="86088"/>
                    <a:pt x="134734" y="89727"/>
                    <a:pt x="136533" y="95124"/>
                  </a:cubicBezTo>
                  <a:lnTo>
                    <a:pt x="171622" y="200388"/>
                  </a:lnTo>
                  <a:moveTo>
                    <a:pt x="89071" y="162288"/>
                  </a:moveTo>
                  <a:lnTo>
                    <a:pt x="158921" y="162288"/>
                  </a:lnTo>
                </a:path>
              </a:pathLst>
            </a:custGeom>
            <a:noFill/>
            <a:ln w="19050" cap="rnd">
              <a:solidFill>
                <a:srgbClr val="3CC583"/>
              </a:solidFill>
              <a:prstDash val="solid"/>
              <a:round/>
            </a:ln>
          </p:spPr>
          <p:txBody>
            <a:bodyPr rtlCol="0" anchor="ctr"/>
            <a:lstStyle/>
            <a:p>
              <a:endParaRPr lang="de-DE"/>
            </a:p>
          </p:txBody>
        </p:sp>
        <p:sp>
          <p:nvSpPr>
            <p:cNvPr id="59" name="Freihandform: Form 58">
              <a:extLst>
                <a:ext uri="{FF2B5EF4-FFF2-40B4-BE49-F238E27FC236}">
                  <a16:creationId xmlns:a16="http://schemas.microsoft.com/office/drawing/2014/main" id="{C5BB37A3-049D-9266-5641-AFB293603739}"/>
                </a:ext>
              </a:extLst>
            </p:cNvPr>
            <p:cNvSpPr/>
            <p:nvPr/>
          </p:nvSpPr>
          <p:spPr>
            <a:xfrm>
              <a:off x="4574732" y="4617182"/>
              <a:ext cx="438087" cy="419070"/>
            </a:xfrm>
            <a:custGeom>
              <a:avLst/>
              <a:gdLst>
                <a:gd name="connsiteX0" fmla="*/ 171750 w 438087"/>
                <a:gd name="connsiteY0" fmla="*/ 47988 h 419070"/>
                <a:gd name="connsiteX1" fmla="*/ 171750 w 438087"/>
                <a:gd name="connsiteY1" fmla="*/ 363 h 419070"/>
                <a:gd name="connsiteX2" fmla="*/ 86025 w 438087"/>
                <a:gd name="connsiteY2" fmla="*/ 133713 h 419070"/>
                <a:gd name="connsiteX3" fmla="*/ 38400 w 438087"/>
                <a:gd name="connsiteY3" fmla="*/ 133713 h 419070"/>
                <a:gd name="connsiteX4" fmla="*/ 111133 w 438087"/>
                <a:gd name="connsiteY4" fmla="*/ 73096 h 419070"/>
                <a:gd name="connsiteX5" fmla="*/ 77453 w 438087"/>
                <a:gd name="connsiteY5" fmla="*/ 39435 h 419070"/>
                <a:gd name="connsiteX6" fmla="*/ 199068 w 438087"/>
                <a:gd name="connsiteY6" fmla="*/ 335205 h 419070"/>
                <a:gd name="connsiteX7" fmla="*/ 134298 w 438087"/>
                <a:gd name="connsiteY7" fmla="*/ 399975 h 419070"/>
                <a:gd name="connsiteX8" fmla="*/ 40020 w 438087"/>
                <a:gd name="connsiteY8" fmla="*/ 399975 h 419070"/>
                <a:gd name="connsiteX9" fmla="*/ 19808 w 438087"/>
                <a:gd name="connsiteY9" fmla="*/ 379782 h 419070"/>
                <a:gd name="connsiteX10" fmla="*/ 19808 w 438087"/>
                <a:gd name="connsiteY10" fmla="*/ 285484 h 419070"/>
                <a:gd name="connsiteX11" fmla="*/ 84578 w 438087"/>
                <a:gd name="connsiteY11" fmla="*/ 220714 h 419070"/>
                <a:gd name="connsiteX12" fmla="*/ 286050 w 438087"/>
                <a:gd name="connsiteY12" fmla="*/ 133732 h 419070"/>
                <a:gd name="connsiteX13" fmla="*/ 369432 w 438087"/>
                <a:gd name="connsiteY13" fmla="*/ 133732 h 419070"/>
                <a:gd name="connsiteX14" fmla="*/ 438450 w 438087"/>
                <a:gd name="connsiteY14" fmla="*/ 201855 h 419070"/>
                <a:gd name="connsiteX15" fmla="*/ 438450 w 438087"/>
                <a:gd name="connsiteY15" fmla="*/ 239955 h 419070"/>
                <a:gd name="connsiteX16" fmla="*/ 368975 w 438087"/>
                <a:gd name="connsiteY16" fmla="*/ 305182 h 419070"/>
                <a:gd name="connsiteX17" fmla="*/ 286050 w 438087"/>
                <a:gd name="connsiteY17" fmla="*/ 305182 h 41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87" h="419070">
                  <a:moveTo>
                    <a:pt x="171750" y="47988"/>
                  </a:moveTo>
                  <a:lnTo>
                    <a:pt x="171750" y="363"/>
                  </a:lnTo>
                  <a:moveTo>
                    <a:pt x="86025" y="133713"/>
                  </a:moveTo>
                  <a:lnTo>
                    <a:pt x="38400" y="133713"/>
                  </a:lnTo>
                  <a:moveTo>
                    <a:pt x="111133" y="73096"/>
                  </a:moveTo>
                  <a:lnTo>
                    <a:pt x="77453" y="39435"/>
                  </a:lnTo>
                  <a:moveTo>
                    <a:pt x="199068" y="335205"/>
                  </a:moveTo>
                  <a:lnTo>
                    <a:pt x="134298" y="399975"/>
                  </a:lnTo>
                  <a:cubicBezTo>
                    <a:pt x="108227" y="425920"/>
                    <a:pt x="66091" y="425920"/>
                    <a:pt x="40020" y="399975"/>
                  </a:cubicBezTo>
                  <a:lnTo>
                    <a:pt x="19808" y="379782"/>
                  </a:lnTo>
                  <a:cubicBezTo>
                    <a:pt x="-6119" y="353696"/>
                    <a:pt x="-6119" y="311570"/>
                    <a:pt x="19808" y="285484"/>
                  </a:cubicBezTo>
                  <a:lnTo>
                    <a:pt x="84578" y="220714"/>
                  </a:lnTo>
                  <a:moveTo>
                    <a:pt x="286050" y="133732"/>
                  </a:moveTo>
                  <a:lnTo>
                    <a:pt x="369432" y="133732"/>
                  </a:lnTo>
                  <a:cubicBezTo>
                    <a:pt x="406946" y="134347"/>
                    <a:pt x="437345" y="164352"/>
                    <a:pt x="438450" y="201855"/>
                  </a:cubicBezTo>
                  <a:lnTo>
                    <a:pt x="438450" y="239955"/>
                  </a:lnTo>
                  <a:cubicBezTo>
                    <a:pt x="436884" y="276973"/>
                    <a:pt x="406018" y="305951"/>
                    <a:pt x="368975" y="305182"/>
                  </a:cubicBezTo>
                  <a:lnTo>
                    <a:pt x="286050" y="305182"/>
                  </a:lnTo>
                </a:path>
              </a:pathLst>
            </a:custGeom>
            <a:noFill/>
            <a:ln w="19050" cap="rnd">
              <a:solidFill>
                <a:srgbClr val="DE8431"/>
              </a:solidFill>
              <a:prstDash val="solid"/>
              <a:round/>
            </a:ln>
          </p:spPr>
          <p:txBody>
            <a:bodyPr rtlCol="0" anchor="ctr"/>
            <a:lstStyle/>
            <a:p>
              <a:endParaRPr lang="de-DE"/>
            </a:p>
          </p:txBody>
        </p:sp>
        <p:sp>
          <p:nvSpPr>
            <p:cNvPr id="60" name="Freihandform: Form 59">
              <a:extLst>
                <a:ext uri="{FF2B5EF4-FFF2-40B4-BE49-F238E27FC236}">
                  <a16:creationId xmlns:a16="http://schemas.microsoft.com/office/drawing/2014/main" id="{D6ADE016-A3C4-3E48-8BDD-9D464D72CD3D}"/>
                </a:ext>
              </a:extLst>
            </p:cNvPr>
            <p:cNvSpPr/>
            <p:nvPr/>
          </p:nvSpPr>
          <p:spPr>
            <a:xfrm>
              <a:off x="6408232" y="4602914"/>
              <a:ext cx="428625" cy="428625"/>
            </a:xfrm>
            <a:custGeom>
              <a:avLst/>
              <a:gdLst>
                <a:gd name="connsiteX0" fmla="*/ 333930 w 428625"/>
                <a:gd name="connsiteY0" fmla="*/ 299448 h 428625"/>
                <a:gd name="connsiteX1" fmla="*/ 252015 w 428625"/>
                <a:gd name="connsiteY1" fmla="*/ 268968 h 428625"/>
                <a:gd name="connsiteX2" fmla="*/ 238680 w 428625"/>
                <a:gd name="connsiteY2" fmla="*/ 278493 h 428625"/>
                <a:gd name="connsiteX3" fmla="*/ 238680 w 428625"/>
                <a:gd name="connsiteY3" fmla="*/ 388983 h 428625"/>
                <a:gd name="connsiteX4" fmla="*/ 250110 w 428625"/>
                <a:gd name="connsiteY4" fmla="*/ 398508 h 428625"/>
                <a:gd name="connsiteX5" fmla="*/ 333930 w 428625"/>
                <a:gd name="connsiteY5" fmla="*/ 428988 h 428625"/>
                <a:gd name="connsiteX6" fmla="*/ 333930 w 428625"/>
                <a:gd name="connsiteY6" fmla="*/ 299448 h 428625"/>
                <a:gd name="connsiteX7" fmla="*/ 333930 w 428625"/>
                <a:gd name="connsiteY7" fmla="*/ 299448 h 428625"/>
                <a:gd name="connsiteX8" fmla="*/ 415845 w 428625"/>
                <a:gd name="connsiteY8" fmla="*/ 268968 h 428625"/>
                <a:gd name="connsiteX9" fmla="*/ 429180 w 428625"/>
                <a:gd name="connsiteY9" fmla="*/ 278493 h 428625"/>
                <a:gd name="connsiteX10" fmla="*/ 429180 w 428625"/>
                <a:gd name="connsiteY10" fmla="*/ 388983 h 428625"/>
                <a:gd name="connsiteX11" fmla="*/ 417750 w 428625"/>
                <a:gd name="connsiteY11" fmla="*/ 398508 h 428625"/>
                <a:gd name="connsiteX12" fmla="*/ 333930 w 428625"/>
                <a:gd name="connsiteY12" fmla="*/ 428988 h 428625"/>
                <a:gd name="connsiteX13" fmla="*/ 392985 w 428625"/>
                <a:gd name="connsiteY13" fmla="*/ 217533 h 428625"/>
                <a:gd name="connsiteX14" fmla="*/ 392985 w 428625"/>
                <a:gd name="connsiteY14" fmla="*/ 27033 h 428625"/>
                <a:gd name="connsiteX15" fmla="*/ 366315 w 428625"/>
                <a:gd name="connsiteY15" fmla="*/ 363 h 428625"/>
                <a:gd name="connsiteX16" fmla="*/ 27225 w 428625"/>
                <a:gd name="connsiteY16" fmla="*/ 363 h 428625"/>
                <a:gd name="connsiteX17" fmla="*/ 555 w 428625"/>
                <a:gd name="connsiteY17" fmla="*/ 27033 h 428625"/>
                <a:gd name="connsiteX18" fmla="*/ 555 w 428625"/>
                <a:gd name="connsiteY18" fmla="*/ 288018 h 428625"/>
                <a:gd name="connsiteX19" fmla="*/ 27225 w 428625"/>
                <a:gd name="connsiteY19" fmla="*/ 314688 h 428625"/>
                <a:gd name="connsiteX20" fmla="*/ 175814 w 428625"/>
                <a:gd name="connsiteY20" fmla="*/ 314688 h 428625"/>
                <a:gd name="connsiteX21" fmla="*/ 151049 w 428625"/>
                <a:gd name="connsiteY21" fmla="*/ 314688 h 428625"/>
                <a:gd name="connsiteX22" fmla="*/ 137714 w 428625"/>
                <a:gd name="connsiteY22" fmla="*/ 390888 h 428625"/>
                <a:gd name="connsiteX23" fmla="*/ 171052 w 428625"/>
                <a:gd name="connsiteY23" fmla="*/ 390888 h 428625"/>
                <a:gd name="connsiteX24" fmla="*/ 118665 w 428625"/>
                <a:gd name="connsiteY24" fmla="*/ 390888 h 428625"/>
                <a:gd name="connsiteX25" fmla="*/ 136904 w 428625"/>
                <a:gd name="connsiteY25" fmla="*/ 214676 h 428625"/>
                <a:gd name="connsiteX26" fmla="*/ 181010 w 428625"/>
                <a:gd name="connsiteY26" fmla="*/ 82359 h 428625"/>
                <a:gd name="connsiteX27" fmla="*/ 196770 w 428625"/>
                <a:gd name="connsiteY27" fmla="*/ 71000 h 428625"/>
                <a:gd name="connsiteX28" fmla="*/ 196770 w 428625"/>
                <a:gd name="connsiteY28" fmla="*/ 71000 h 428625"/>
                <a:gd name="connsiteX29" fmla="*/ 212528 w 428625"/>
                <a:gd name="connsiteY29" fmla="*/ 82359 h 428625"/>
                <a:gd name="connsiteX30" fmla="*/ 256635 w 428625"/>
                <a:gd name="connsiteY30" fmla="*/ 214676 h 428625"/>
                <a:gd name="connsiteX31" fmla="*/ 152868 w 428625"/>
                <a:gd name="connsiteY31" fmla="*/ 166784 h 428625"/>
                <a:gd name="connsiteX32" fmla="*/ 240671 w 428625"/>
                <a:gd name="connsiteY32" fmla="*/ 166784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8625" h="428625">
                  <a:moveTo>
                    <a:pt x="333930" y="299448"/>
                  </a:moveTo>
                  <a:cubicBezTo>
                    <a:pt x="333930" y="299448"/>
                    <a:pt x="324405" y="272778"/>
                    <a:pt x="252015" y="268968"/>
                  </a:cubicBezTo>
                  <a:cubicBezTo>
                    <a:pt x="244395" y="268968"/>
                    <a:pt x="238680" y="272778"/>
                    <a:pt x="238680" y="278493"/>
                  </a:cubicBezTo>
                  <a:lnTo>
                    <a:pt x="238680" y="388983"/>
                  </a:lnTo>
                  <a:cubicBezTo>
                    <a:pt x="238680" y="394698"/>
                    <a:pt x="244395" y="398508"/>
                    <a:pt x="250110" y="398508"/>
                  </a:cubicBezTo>
                  <a:cubicBezTo>
                    <a:pt x="324405" y="400413"/>
                    <a:pt x="333930" y="428988"/>
                    <a:pt x="333930" y="428988"/>
                  </a:cubicBezTo>
                  <a:lnTo>
                    <a:pt x="333930" y="299448"/>
                  </a:lnTo>
                  <a:close/>
                  <a:moveTo>
                    <a:pt x="333930" y="299448"/>
                  </a:moveTo>
                  <a:cubicBezTo>
                    <a:pt x="333930" y="299448"/>
                    <a:pt x="343455" y="272778"/>
                    <a:pt x="415845" y="268968"/>
                  </a:cubicBezTo>
                  <a:cubicBezTo>
                    <a:pt x="423465" y="268968"/>
                    <a:pt x="429180" y="272778"/>
                    <a:pt x="429180" y="278493"/>
                  </a:cubicBezTo>
                  <a:lnTo>
                    <a:pt x="429180" y="388983"/>
                  </a:lnTo>
                  <a:cubicBezTo>
                    <a:pt x="429180" y="394698"/>
                    <a:pt x="423465" y="398508"/>
                    <a:pt x="417750" y="398508"/>
                  </a:cubicBezTo>
                  <a:cubicBezTo>
                    <a:pt x="343455" y="400413"/>
                    <a:pt x="333930" y="428988"/>
                    <a:pt x="333930" y="428988"/>
                  </a:cubicBezTo>
                  <a:moveTo>
                    <a:pt x="392985" y="217533"/>
                  </a:moveTo>
                  <a:lnTo>
                    <a:pt x="392985" y="27033"/>
                  </a:lnTo>
                  <a:cubicBezTo>
                    <a:pt x="392985" y="11793"/>
                    <a:pt x="381555" y="363"/>
                    <a:pt x="366315" y="363"/>
                  </a:cubicBezTo>
                  <a:lnTo>
                    <a:pt x="27225" y="363"/>
                  </a:lnTo>
                  <a:cubicBezTo>
                    <a:pt x="11985" y="363"/>
                    <a:pt x="555" y="11793"/>
                    <a:pt x="555" y="27033"/>
                  </a:cubicBezTo>
                  <a:lnTo>
                    <a:pt x="555" y="288018"/>
                  </a:lnTo>
                  <a:cubicBezTo>
                    <a:pt x="555" y="303258"/>
                    <a:pt x="11985" y="314688"/>
                    <a:pt x="27225" y="314688"/>
                  </a:cubicBezTo>
                  <a:lnTo>
                    <a:pt x="175814" y="314688"/>
                  </a:lnTo>
                  <a:moveTo>
                    <a:pt x="151049" y="314688"/>
                  </a:moveTo>
                  <a:lnTo>
                    <a:pt x="137714" y="390888"/>
                  </a:lnTo>
                  <a:moveTo>
                    <a:pt x="171052" y="390888"/>
                  </a:moveTo>
                  <a:lnTo>
                    <a:pt x="118665" y="390888"/>
                  </a:lnTo>
                  <a:moveTo>
                    <a:pt x="136904" y="214676"/>
                  </a:moveTo>
                  <a:lnTo>
                    <a:pt x="181010" y="82359"/>
                  </a:lnTo>
                  <a:cubicBezTo>
                    <a:pt x="183271" y="75575"/>
                    <a:pt x="189619" y="71000"/>
                    <a:pt x="196770" y="71000"/>
                  </a:cubicBezTo>
                  <a:lnTo>
                    <a:pt x="196770" y="71000"/>
                  </a:lnTo>
                  <a:cubicBezTo>
                    <a:pt x="203919" y="71000"/>
                    <a:pt x="210267" y="75575"/>
                    <a:pt x="212528" y="82359"/>
                  </a:cubicBezTo>
                  <a:lnTo>
                    <a:pt x="256635" y="214676"/>
                  </a:lnTo>
                  <a:moveTo>
                    <a:pt x="152868" y="166784"/>
                  </a:moveTo>
                  <a:lnTo>
                    <a:pt x="240671" y="166784"/>
                  </a:lnTo>
                </a:path>
              </a:pathLst>
            </a:custGeom>
            <a:noFill/>
            <a:ln w="19050" cap="rnd">
              <a:solidFill>
                <a:srgbClr val="E0CB15"/>
              </a:solidFill>
              <a:prstDash val="solid"/>
              <a:round/>
            </a:ln>
          </p:spPr>
          <p:txBody>
            <a:bodyPr rtlCol="0" anchor="ctr"/>
            <a:lstStyle/>
            <a:p>
              <a:endParaRPr lang="de-DE"/>
            </a:p>
          </p:txBody>
        </p:sp>
      </p:grpSp>
      <p:sp>
        <p:nvSpPr>
          <p:cNvPr id="2" name="Freihandform: Form 18">
            <a:extLst>
              <a:ext uri="{FF2B5EF4-FFF2-40B4-BE49-F238E27FC236}">
                <a16:creationId xmlns:a16="http://schemas.microsoft.com/office/drawing/2014/main" id="{9A3FE3F4-A054-2683-6E97-38EFC0886C1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33AD95EC-43F6-FFE4-25C3-BB1E2EE4ABE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4" name="Textfeld 3">
            <a:extLst>
              <a:ext uri="{FF2B5EF4-FFF2-40B4-BE49-F238E27FC236}">
                <a16:creationId xmlns:a16="http://schemas.microsoft.com/office/drawing/2014/main" id="{FA0BA10A-4AD6-D210-1988-8332569B6AED}"/>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5" name="Textfeld 4">
            <a:extLst>
              <a:ext uri="{FF2B5EF4-FFF2-40B4-BE49-F238E27FC236}">
                <a16:creationId xmlns:a16="http://schemas.microsoft.com/office/drawing/2014/main" id="{C7A5D9C0-1133-9ACA-AF0A-045E452402F7}"/>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4881842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02C45-D2D4-33EB-8B3A-9A1D785E7763}"/>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7C9A7358-4785-C96E-7FE8-D6EEDE48454E}"/>
              </a:ext>
            </a:extLst>
          </p:cNvPr>
          <p:cNvSpPr txBox="1"/>
          <p:nvPr/>
        </p:nvSpPr>
        <p:spPr>
          <a:xfrm>
            <a:off x="3471874" y="1158982"/>
            <a:ext cx="2189514"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Lernen </a:t>
            </a:r>
            <a:r>
              <a:rPr lang="de-DE" sz="2400" b="1" i="1" noProof="0" dirty="0">
                <a:solidFill>
                  <a:srgbClr val="000000"/>
                </a:solidFill>
                <a:latin typeface="Helvetica Bold"/>
                <a:ea typeface="Helvetica Bold"/>
                <a:cs typeface="Helvetica Bold"/>
                <a:sym typeface="Helvetica Bold"/>
              </a:rPr>
              <a:t>trotz </a:t>
            </a:r>
            <a:r>
              <a:rPr lang="de-DE" sz="2400" b="1" noProof="0" dirty="0">
                <a:solidFill>
                  <a:srgbClr val="000000"/>
                </a:solidFill>
                <a:latin typeface="Helvetica Bold"/>
                <a:ea typeface="Helvetica Bold"/>
                <a:cs typeface="Helvetica Bold"/>
                <a:sym typeface="Helvetica Bold"/>
              </a:rPr>
              <a:t>KI</a:t>
            </a:r>
          </a:p>
        </p:txBody>
      </p:sp>
      <p:sp>
        <p:nvSpPr>
          <p:cNvPr id="6" name="Freeform 6" descr="Bild">
            <a:extLst>
              <a:ext uri="{FF2B5EF4-FFF2-40B4-BE49-F238E27FC236}">
                <a16:creationId xmlns:a16="http://schemas.microsoft.com/office/drawing/2014/main" id="{6BAC1743-5E30-AD7E-8FC8-742C9A73DC3D}"/>
              </a:ext>
            </a:extLst>
          </p:cNvPr>
          <p:cNvSpPr/>
          <p:nvPr/>
        </p:nvSpPr>
        <p:spPr>
          <a:xfrm>
            <a:off x="3790268" y="3007729"/>
            <a:ext cx="1510674" cy="2063548"/>
          </a:xfrm>
          <a:custGeom>
            <a:avLst/>
            <a:gdLst/>
            <a:ahLst/>
            <a:cxnLst/>
            <a:rect l="l" t="t" r="r" b="b"/>
            <a:pathLst>
              <a:path w="3021347" h="4127096">
                <a:moveTo>
                  <a:pt x="0" y="0"/>
                </a:moveTo>
                <a:lnTo>
                  <a:pt x="3021348" y="0"/>
                </a:lnTo>
                <a:lnTo>
                  <a:pt x="3021348" y="4127096"/>
                </a:lnTo>
                <a:lnTo>
                  <a:pt x="0" y="4127096"/>
                </a:lnTo>
                <a:lnTo>
                  <a:pt x="0" y="0"/>
                </a:lnTo>
                <a:close/>
              </a:path>
            </a:pathLst>
          </a:custGeom>
          <a:blipFill>
            <a:blip r:embed="rId3"/>
            <a:stretch>
              <a:fillRect t="-2" b="-2"/>
            </a:stretch>
          </a:blipFill>
        </p:spPr>
        <p:txBody>
          <a:bodyPr/>
          <a:lstStyle/>
          <a:p>
            <a:endParaRPr lang="de-DE" sz="900" noProof="0" dirty="0"/>
          </a:p>
        </p:txBody>
      </p:sp>
      <p:sp>
        <p:nvSpPr>
          <p:cNvPr id="7" name="TextBox 7">
            <a:extLst>
              <a:ext uri="{FF2B5EF4-FFF2-40B4-BE49-F238E27FC236}">
                <a16:creationId xmlns:a16="http://schemas.microsoft.com/office/drawing/2014/main" id="{347A9D6B-415B-C857-3D97-F98AE495FDC7}"/>
              </a:ext>
            </a:extLst>
          </p:cNvPr>
          <p:cNvSpPr txBox="1"/>
          <p:nvPr/>
        </p:nvSpPr>
        <p:spPr>
          <a:xfrm>
            <a:off x="3635815" y="5161600"/>
            <a:ext cx="1861632" cy="213072"/>
          </a:xfrm>
          <a:prstGeom prst="rect">
            <a:avLst/>
          </a:prstGeom>
        </p:spPr>
        <p:txBody>
          <a:bodyPr lIns="0" tIns="0" rIns="0" bIns="0" rtlCol="0" anchor="t">
            <a:spAutoFit/>
          </a:bodyPr>
          <a:lstStyle/>
          <a:p>
            <a:pPr algn="ctr">
              <a:lnSpc>
                <a:spcPts val="1680"/>
              </a:lnSpc>
            </a:pPr>
            <a:r>
              <a:rPr lang="de-DE" sz="1400" b="1" noProof="0" dirty="0">
                <a:solidFill>
                  <a:srgbClr val="4F81BD"/>
                </a:solidFill>
                <a:latin typeface="Helvetica Bold"/>
                <a:ea typeface="Helvetica Bold"/>
                <a:cs typeface="Helvetica Bold"/>
                <a:sym typeface="Helvetica Bold"/>
              </a:rPr>
              <a:t>LERNEN UND KI</a:t>
            </a:r>
          </a:p>
        </p:txBody>
      </p:sp>
      <p:sp>
        <p:nvSpPr>
          <p:cNvPr id="8" name="Freeform 8" descr="Bild">
            <a:extLst>
              <a:ext uri="{FF2B5EF4-FFF2-40B4-BE49-F238E27FC236}">
                <a16:creationId xmlns:a16="http://schemas.microsoft.com/office/drawing/2014/main" id="{D49E1A0C-847A-F14D-FA01-E296BBF84359}"/>
              </a:ext>
            </a:extLst>
          </p:cNvPr>
          <p:cNvSpPr/>
          <p:nvPr/>
        </p:nvSpPr>
        <p:spPr>
          <a:xfrm>
            <a:off x="2473794" y="3878031"/>
            <a:ext cx="1615242" cy="1724278"/>
          </a:xfrm>
          <a:custGeom>
            <a:avLst/>
            <a:gdLst/>
            <a:ahLst/>
            <a:cxnLst/>
            <a:rect l="l" t="t" r="r" b="b"/>
            <a:pathLst>
              <a:path w="3230484" h="3448556">
                <a:moveTo>
                  <a:pt x="0" y="0"/>
                </a:moveTo>
                <a:lnTo>
                  <a:pt x="3230484" y="0"/>
                </a:lnTo>
                <a:lnTo>
                  <a:pt x="3230484" y="3448556"/>
                </a:lnTo>
                <a:lnTo>
                  <a:pt x="0" y="3448556"/>
                </a:lnTo>
                <a:lnTo>
                  <a:pt x="0" y="0"/>
                </a:lnTo>
                <a:close/>
              </a:path>
            </a:pathLst>
          </a:custGeom>
          <a:blipFill>
            <a:blip r:embed="rId4">
              <a:alphaModFix amt="25000"/>
            </a:blip>
            <a:stretch>
              <a:fillRect t="-1" b="-1"/>
            </a:stretch>
          </a:blipFill>
        </p:spPr>
        <p:txBody>
          <a:bodyPr/>
          <a:lstStyle/>
          <a:p>
            <a:endParaRPr lang="de-DE" sz="900" noProof="0" dirty="0"/>
          </a:p>
        </p:txBody>
      </p:sp>
      <p:sp>
        <p:nvSpPr>
          <p:cNvPr id="9" name="TextBox 9">
            <a:extLst>
              <a:ext uri="{FF2B5EF4-FFF2-40B4-BE49-F238E27FC236}">
                <a16:creationId xmlns:a16="http://schemas.microsoft.com/office/drawing/2014/main" id="{0B5D8CC0-9C46-1B2C-FA95-F7A307720202}"/>
              </a:ext>
            </a:extLst>
          </p:cNvPr>
          <p:cNvSpPr txBox="1"/>
          <p:nvPr/>
        </p:nvSpPr>
        <p:spPr>
          <a:xfrm>
            <a:off x="2464962" y="3883314"/>
            <a:ext cx="122331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trotz</a:t>
            </a:r>
            <a:r>
              <a:rPr lang="de-DE" sz="1300" b="1" noProof="0" dirty="0">
                <a:solidFill>
                  <a:srgbClr val="FFFFFF"/>
                </a:solidFill>
                <a:latin typeface="Helvetica Bold"/>
                <a:ea typeface="Helvetica Bold"/>
                <a:cs typeface="Helvetica Bold"/>
                <a:sym typeface="Helvetica Bold"/>
              </a:rPr>
              <a:t> KI</a:t>
            </a:r>
          </a:p>
        </p:txBody>
      </p:sp>
      <p:sp>
        <p:nvSpPr>
          <p:cNvPr id="10" name="TextBox 10">
            <a:extLst>
              <a:ext uri="{FF2B5EF4-FFF2-40B4-BE49-F238E27FC236}">
                <a16:creationId xmlns:a16="http://schemas.microsoft.com/office/drawing/2014/main" id="{022ED026-758D-92B4-F19F-2804235F056A}"/>
              </a:ext>
            </a:extLst>
          </p:cNvPr>
          <p:cNvSpPr txBox="1"/>
          <p:nvPr/>
        </p:nvSpPr>
        <p:spPr>
          <a:xfrm>
            <a:off x="2631538" y="4155905"/>
            <a:ext cx="1260070"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benötigen</a:t>
            </a:r>
          </a:p>
          <a:p>
            <a:pPr algn="ctr">
              <a:lnSpc>
                <a:spcPts val="840"/>
              </a:lnSpc>
            </a:pPr>
            <a:r>
              <a:rPr lang="de-DE" sz="700" noProof="0" dirty="0">
                <a:solidFill>
                  <a:srgbClr val="000000"/>
                </a:solidFill>
                <a:latin typeface="Helvetica"/>
                <a:ea typeface="Helvetica"/>
                <a:cs typeface="Helvetica"/>
                <a:sym typeface="Helvetica"/>
              </a:rPr>
              <a:t>Reflexions- und Diskussions-möglichkeiten sowie</a:t>
            </a:r>
          </a:p>
          <a:p>
            <a:pPr algn="ctr">
              <a:lnSpc>
                <a:spcPts val="840"/>
              </a:lnSpc>
            </a:pPr>
            <a:r>
              <a:rPr lang="de-DE" sz="700" noProof="0" dirty="0">
                <a:solidFill>
                  <a:srgbClr val="000000"/>
                </a:solidFill>
                <a:latin typeface="Helvetica"/>
                <a:ea typeface="Helvetica"/>
                <a:cs typeface="Helvetica"/>
                <a:sym typeface="Helvetica"/>
              </a:rPr>
              <a:t>Antworten auf die Frage, warum sie lernen sollen, was die Maschine besser kann.</a:t>
            </a:r>
          </a:p>
        </p:txBody>
      </p:sp>
      <p:sp>
        <p:nvSpPr>
          <p:cNvPr id="12" name="TextBox 12">
            <a:extLst>
              <a:ext uri="{FF2B5EF4-FFF2-40B4-BE49-F238E27FC236}">
                <a16:creationId xmlns:a16="http://schemas.microsoft.com/office/drawing/2014/main" id="{500214B4-5827-CFF0-C983-9715AAA30FB4}"/>
              </a:ext>
            </a:extLst>
          </p:cNvPr>
          <p:cNvSpPr txBox="1"/>
          <p:nvPr/>
        </p:nvSpPr>
        <p:spPr>
          <a:xfrm>
            <a:off x="3011004" y="2353715"/>
            <a:ext cx="654731"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über</a:t>
            </a:r>
            <a:r>
              <a:rPr lang="de-DE" sz="1300" b="1" noProof="0" dirty="0">
                <a:solidFill>
                  <a:srgbClr val="FFFFFF"/>
                </a:solidFill>
                <a:latin typeface="Helvetica Bold"/>
                <a:ea typeface="Helvetica Bold"/>
                <a:cs typeface="Helvetica Bold"/>
                <a:sym typeface="Helvetica Bold"/>
              </a:rPr>
              <a:t> KI</a:t>
            </a:r>
          </a:p>
        </p:txBody>
      </p:sp>
      <p:sp>
        <p:nvSpPr>
          <p:cNvPr id="21" name="TextBox 21">
            <a:extLst>
              <a:ext uri="{FF2B5EF4-FFF2-40B4-BE49-F238E27FC236}">
                <a16:creationId xmlns:a16="http://schemas.microsoft.com/office/drawing/2014/main" id="{7C5AFB9A-6599-C4FF-A3C4-5D28DADB97AD}"/>
              </a:ext>
            </a:extLst>
          </p:cNvPr>
          <p:cNvSpPr txBox="1"/>
          <p:nvPr/>
        </p:nvSpPr>
        <p:spPr>
          <a:xfrm>
            <a:off x="5416453" y="2353715"/>
            <a:ext cx="728010"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durch</a:t>
            </a:r>
            <a:r>
              <a:rPr lang="de-DE" sz="1300" b="1" noProof="0" dirty="0">
                <a:solidFill>
                  <a:srgbClr val="FFFFFF"/>
                </a:solidFill>
                <a:latin typeface="Helvetica Bold"/>
                <a:ea typeface="Helvetica Bold"/>
                <a:cs typeface="Helvetica Bold"/>
                <a:sym typeface="Helvetica Bold"/>
              </a:rPr>
              <a:t> KI</a:t>
            </a:r>
          </a:p>
        </p:txBody>
      </p:sp>
      <p:sp>
        <p:nvSpPr>
          <p:cNvPr id="4" name="TextBox 3">
            <a:extLst>
              <a:ext uri="{FF2B5EF4-FFF2-40B4-BE49-F238E27FC236}">
                <a16:creationId xmlns:a16="http://schemas.microsoft.com/office/drawing/2014/main" id="{D4AAD266-4057-472D-9A47-15AA77FD4376}"/>
              </a:ext>
            </a:extLst>
          </p:cNvPr>
          <p:cNvSpPr txBox="1"/>
          <p:nvPr/>
        </p:nvSpPr>
        <p:spPr>
          <a:xfrm>
            <a:off x="5780458" y="2108252"/>
            <a:ext cx="2736148" cy="3139321"/>
          </a:xfrm>
          <a:prstGeom prst="rect">
            <a:avLst/>
          </a:prstGeom>
          <a:noFill/>
        </p:spPr>
        <p:txBody>
          <a:bodyPr wrap="square" rtlCol="0">
            <a:spAutoFit/>
          </a:bodyPr>
          <a:lstStyle/>
          <a:p>
            <a:r>
              <a:rPr lang="en-GB" b="0" i="0" u="none" strike="noStrike" dirty="0" err="1">
                <a:solidFill>
                  <a:srgbClr val="000000"/>
                </a:solidFill>
                <a:effectLst/>
              </a:rPr>
              <a:t>Warum</a:t>
            </a:r>
            <a:r>
              <a:rPr lang="en-GB" b="0" i="0" u="none" strike="noStrike" dirty="0">
                <a:solidFill>
                  <a:srgbClr val="000000"/>
                </a:solidFill>
                <a:effectLst/>
              </a:rPr>
              <a:t> </a:t>
            </a:r>
            <a:r>
              <a:rPr lang="en-GB" b="0" i="0" u="none" strike="noStrike" dirty="0" err="1">
                <a:solidFill>
                  <a:srgbClr val="000000"/>
                </a:solidFill>
                <a:effectLst/>
              </a:rPr>
              <a:t>sollen</a:t>
            </a:r>
            <a:r>
              <a:rPr lang="en-GB" b="0" i="0" u="none" strike="noStrike" dirty="0">
                <a:solidFill>
                  <a:srgbClr val="000000"/>
                </a:solidFill>
                <a:effectLst/>
              </a:rPr>
              <a:t> </a:t>
            </a:r>
            <a:r>
              <a:rPr lang="en-GB" b="0" i="0" u="none" strike="noStrike" dirty="0" err="1">
                <a:solidFill>
                  <a:srgbClr val="000000"/>
                </a:solidFill>
                <a:effectLst/>
              </a:rPr>
              <a:t>Lernende</a:t>
            </a:r>
            <a:r>
              <a:rPr lang="en-GB" b="0" i="0" u="none" strike="noStrike" dirty="0">
                <a:solidFill>
                  <a:srgbClr val="000000"/>
                </a:solidFill>
                <a:effectLst/>
              </a:rPr>
              <a:t> </a:t>
            </a:r>
            <a:r>
              <a:rPr lang="en-GB" b="0" i="0" u="none" strike="noStrike" dirty="0" err="1">
                <a:solidFill>
                  <a:srgbClr val="000000"/>
                </a:solidFill>
                <a:effectLst/>
              </a:rPr>
              <a:t>überhaupt</a:t>
            </a:r>
            <a:r>
              <a:rPr lang="en-GB" b="0" i="0" u="none" strike="noStrike" dirty="0">
                <a:solidFill>
                  <a:srgbClr val="000000"/>
                </a:solidFill>
                <a:effectLst/>
              </a:rPr>
              <a:t> </a:t>
            </a:r>
            <a:r>
              <a:rPr lang="en-GB" b="0" i="0" u="none" strike="noStrike" dirty="0" err="1">
                <a:solidFill>
                  <a:srgbClr val="000000"/>
                </a:solidFill>
                <a:effectLst/>
              </a:rPr>
              <a:t>noch</a:t>
            </a:r>
            <a:r>
              <a:rPr lang="en-GB" b="0" i="0" u="none" strike="noStrike" dirty="0">
                <a:solidFill>
                  <a:srgbClr val="000000"/>
                </a:solidFill>
                <a:effectLst/>
              </a:rPr>
              <a:t> </a:t>
            </a:r>
            <a:r>
              <a:rPr lang="en-GB" b="0" i="0" u="none" strike="noStrike" dirty="0" err="1">
                <a:solidFill>
                  <a:srgbClr val="000000"/>
                </a:solidFill>
                <a:effectLst/>
              </a:rPr>
              <a:t>lernen</a:t>
            </a:r>
            <a:r>
              <a:rPr lang="en-GB" b="0" i="0" u="none" strike="noStrike" dirty="0">
                <a:solidFill>
                  <a:srgbClr val="000000"/>
                </a:solidFill>
                <a:effectLst/>
              </a:rPr>
              <a:t>, was die </a:t>
            </a:r>
            <a:r>
              <a:rPr lang="en-GB" b="0" i="0" u="none" strike="noStrike" dirty="0" err="1">
                <a:solidFill>
                  <a:srgbClr val="000000"/>
                </a:solidFill>
                <a:effectLst/>
              </a:rPr>
              <a:t>Maschine</a:t>
            </a:r>
            <a:r>
              <a:rPr lang="en-GB" b="0" i="0" u="none" strike="noStrike" dirty="0">
                <a:solidFill>
                  <a:srgbClr val="000000"/>
                </a:solidFill>
                <a:effectLst/>
              </a:rPr>
              <a:t> </a:t>
            </a:r>
            <a:r>
              <a:rPr lang="en-GB" b="0" i="0" u="none" strike="noStrike" dirty="0" err="1">
                <a:solidFill>
                  <a:srgbClr val="000000"/>
                </a:solidFill>
                <a:effectLst/>
              </a:rPr>
              <a:t>besser</a:t>
            </a:r>
            <a:r>
              <a:rPr lang="en-GB" b="0" i="0" u="none" strike="noStrike" dirty="0">
                <a:solidFill>
                  <a:srgbClr val="000000"/>
                </a:solidFill>
                <a:effectLst/>
              </a:rPr>
              <a:t> und </a:t>
            </a:r>
            <a:r>
              <a:rPr lang="en-GB" b="0" i="0" u="none" strike="noStrike" dirty="0" err="1">
                <a:solidFill>
                  <a:srgbClr val="000000"/>
                </a:solidFill>
                <a:effectLst/>
              </a:rPr>
              <a:t>schneller</a:t>
            </a:r>
            <a:r>
              <a:rPr lang="en-GB" b="0" i="0" u="none" strike="noStrike" dirty="0">
                <a:solidFill>
                  <a:srgbClr val="000000"/>
                </a:solidFill>
                <a:effectLst/>
              </a:rPr>
              <a:t> </a:t>
            </a:r>
            <a:r>
              <a:rPr lang="en-GB" b="0" i="0" u="none" strike="noStrike" dirty="0" err="1">
                <a:solidFill>
                  <a:srgbClr val="000000"/>
                </a:solidFill>
                <a:effectLst/>
              </a:rPr>
              <a:t>kann</a:t>
            </a:r>
            <a:r>
              <a:rPr lang="en-GB" b="0" i="0" u="none" strike="noStrike" dirty="0">
                <a:solidFill>
                  <a:srgbClr val="000000"/>
                </a:solidFill>
                <a:effectLst/>
              </a:rPr>
              <a:t>? Wie </a:t>
            </a:r>
            <a:r>
              <a:rPr lang="en-GB" b="0" i="0" u="none" strike="noStrike" dirty="0" err="1">
                <a:solidFill>
                  <a:srgbClr val="000000"/>
                </a:solidFill>
                <a:effectLst/>
              </a:rPr>
              <a:t>können</a:t>
            </a:r>
            <a:r>
              <a:rPr lang="en-GB" b="0" i="0" u="none" strike="noStrike" dirty="0">
                <a:solidFill>
                  <a:srgbClr val="000000"/>
                </a:solidFill>
                <a:effectLst/>
              </a:rPr>
              <a:t> </a:t>
            </a:r>
            <a:r>
              <a:rPr lang="en-GB" b="0" i="0" u="none" strike="noStrike" dirty="0" err="1">
                <a:solidFill>
                  <a:srgbClr val="000000"/>
                </a:solidFill>
                <a:effectLst/>
              </a:rPr>
              <a:t>wir</a:t>
            </a:r>
            <a:r>
              <a:rPr lang="en-GB" b="0" i="0" u="none" strike="noStrike" dirty="0">
                <a:solidFill>
                  <a:srgbClr val="000000"/>
                </a:solidFill>
                <a:effectLst/>
              </a:rPr>
              <a:t> </a:t>
            </a:r>
            <a:r>
              <a:rPr lang="en-GB" b="0" i="0" u="none" strike="noStrike" dirty="0" err="1">
                <a:solidFill>
                  <a:srgbClr val="000000"/>
                </a:solidFill>
                <a:effectLst/>
              </a:rPr>
              <a:t>Lernende</a:t>
            </a:r>
            <a:r>
              <a:rPr lang="en-GB" b="0" i="0" u="none" strike="noStrike" dirty="0">
                <a:solidFill>
                  <a:srgbClr val="000000"/>
                </a:solidFill>
                <a:effectLst/>
              </a:rPr>
              <a:t> </a:t>
            </a:r>
            <a:r>
              <a:rPr lang="en-GB" b="0" i="0" u="none" strike="noStrike" dirty="0" err="1">
                <a:solidFill>
                  <a:srgbClr val="000000"/>
                </a:solidFill>
                <a:effectLst/>
              </a:rPr>
              <a:t>zum</a:t>
            </a:r>
            <a:r>
              <a:rPr lang="en-GB" b="0" i="0" u="none" strike="noStrike" dirty="0">
                <a:solidFill>
                  <a:srgbClr val="000000"/>
                </a:solidFill>
                <a:effectLst/>
              </a:rPr>
              <a:t> </a:t>
            </a:r>
            <a:r>
              <a:rPr lang="en-GB" b="0" i="0" u="none" strike="noStrike" dirty="0" err="1">
                <a:solidFill>
                  <a:srgbClr val="000000"/>
                </a:solidFill>
                <a:effectLst/>
              </a:rPr>
              <a:t>Lernen</a:t>
            </a:r>
            <a:r>
              <a:rPr lang="en-GB" b="0" i="0" u="none" strike="noStrike" dirty="0">
                <a:solidFill>
                  <a:srgbClr val="000000"/>
                </a:solidFill>
                <a:effectLst/>
              </a:rPr>
              <a:t> </a:t>
            </a:r>
            <a:r>
              <a:rPr lang="en-GB" b="0" i="0" u="none" strike="noStrike" dirty="0" err="1">
                <a:solidFill>
                  <a:srgbClr val="000000"/>
                </a:solidFill>
                <a:effectLst/>
              </a:rPr>
              <a:t>motivieren</a:t>
            </a:r>
            <a:r>
              <a:rPr lang="en-GB" b="0" i="0" u="none" strike="noStrike" dirty="0">
                <a:solidFill>
                  <a:srgbClr val="000000"/>
                </a:solidFill>
                <a:effectLst/>
              </a:rPr>
              <a:t>, </a:t>
            </a:r>
            <a:r>
              <a:rPr lang="en-GB" b="0" i="0" u="none" strike="noStrike" dirty="0" err="1">
                <a:solidFill>
                  <a:srgbClr val="000000"/>
                </a:solidFill>
                <a:effectLst/>
              </a:rPr>
              <a:t>wenn</a:t>
            </a:r>
            <a:r>
              <a:rPr lang="en-GB" b="0" i="0" u="none" strike="noStrike" dirty="0">
                <a:solidFill>
                  <a:srgbClr val="000000"/>
                </a:solidFill>
                <a:effectLst/>
              </a:rPr>
              <a:t> </a:t>
            </a:r>
            <a:r>
              <a:rPr lang="en-GB" b="0" i="0" u="none" strike="noStrike" dirty="0" err="1">
                <a:solidFill>
                  <a:srgbClr val="000000"/>
                </a:solidFill>
                <a:effectLst/>
              </a:rPr>
              <a:t>jeder</a:t>
            </a:r>
            <a:r>
              <a:rPr lang="en-GB" b="0" i="0" u="none" strike="noStrike" dirty="0">
                <a:solidFill>
                  <a:srgbClr val="000000"/>
                </a:solidFill>
                <a:effectLst/>
              </a:rPr>
              <a:t> in </a:t>
            </a:r>
            <a:r>
              <a:rPr lang="en-GB" b="0" i="0" u="none" strike="noStrike" dirty="0" err="1">
                <a:solidFill>
                  <a:srgbClr val="000000"/>
                </a:solidFill>
                <a:effectLst/>
              </a:rPr>
              <a:t>Echtzeit</a:t>
            </a:r>
            <a:r>
              <a:rPr lang="en-GB" b="0" i="0" u="none" strike="noStrike" dirty="0">
                <a:solidFill>
                  <a:srgbClr val="000000"/>
                </a:solidFill>
                <a:effectLst/>
              </a:rPr>
              <a:t> </a:t>
            </a:r>
            <a:r>
              <a:rPr lang="en-GB" b="0" i="0" u="none" strike="noStrike" dirty="0" err="1">
                <a:solidFill>
                  <a:srgbClr val="000000"/>
                </a:solidFill>
                <a:effectLst/>
              </a:rPr>
              <a:t>mit</a:t>
            </a:r>
            <a:r>
              <a:rPr lang="en-GB" b="0" i="0" u="none" strike="noStrike" dirty="0">
                <a:solidFill>
                  <a:srgbClr val="000000"/>
                </a:solidFill>
                <a:effectLst/>
              </a:rPr>
              <a:t> </a:t>
            </a:r>
            <a:r>
              <a:rPr lang="en-GB" b="0" i="0" u="none" strike="noStrike" dirty="0" err="1">
                <a:solidFill>
                  <a:srgbClr val="000000"/>
                </a:solidFill>
                <a:effectLst/>
              </a:rPr>
              <a:t>einem</a:t>
            </a:r>
            <a:r>
              <a:rPr lang="en-GB" b="0" i="0" u="none" strike="noStrike" dirty="0">
                <a:solidFill>
                  <a:srgbClr val="000000"/>
                </a:solidFill>
                <a:effectLst/>
              </a:rPr>
              <a:t> KI-Tool </a:t>
            </a:r>
            <a:r>
              <a:rPr lang="en-GB" b="0" i="0" u="none" strike="noStrike" dirty="0" err="1">
                <a:solidFill>
                  <a:srgbClr val="000000"/>
                </a:solidFill>
                <a:effectLst/>
              </a:rPr>
              <a:t>eine</a:t>
            </a:r>
            <a:r>
              <a:rPr lang="en-GB" b="0" i="0" u="none" strike="noStrike" dirty="0">
                <a:solidFill>
                  <a:srgbClr val="000000"/>
                </a:solidFill>
                <a:effectLst/>
              </a:rPr>
              <a:t> </a:t>
            </a:r>
            <a:r>
              <a:rPr lang="en-GB" b="0" i="0" u="none" strike="noStrike" dirty="0" err="1">
                <a:solidFill>
                  <a:srgbClr val="000000"/>
                </a:solidFill>
                <a:effectLst/>
              </a:rPr>
              <a:t>hochwertige</a:t>
            </a:r>
            <a:r>
              <a:rPr lang="en-GB" b="0" i="0" u="none" strike="noStrike" dirty="0">
                <a:solidFill>
                  <a:srgbClr val="000000"/>
                </a:solidFill>
                <a:effectLst/>
              </a:rPr>
              <a:t> </a:t>
            </a:r>
            <a:r>
              <a:rPr lang="en-GB" b="0" i="0" u="none" strike="noStrike" dirty="0" err="1">
                <a:solidFill>
                  <a:srgbClr val="000000"/>
                </a:solidFill>
                <a:effectLst/>
              </a:rPr>
              <a:t>Lösung</a:t>
            </a:r>
            <a:r>
              <a:rPr lang="en-GB" b="0" i="0" u="none" strike="noStrike" dirty="0">
                <a:solidFill>
                  <a:srgbClr val="000000"/>
                </a:solidFill>
                <a:effectLst/>
              </a:rPr>
              <a:t> der </a:t>
            </a:r>
            <a:r>
              <a:rPr lang="en-GB" b="0" i="0" u="none" strike="noStrike" dirty="0" err="1">
                <a:solidFill>
                  <a:srgbClr val="000000"/>
                </a:solidFill>
                <a:effectLst/>
              </a:rPr>
              <a:t>im</a:t>
            </a:r>
            <a:r>
              <a:rPr lang="en-GB" b="0" i="0" u="none" strike="noStrike" dirty="0">
                <a:solidFill>
                  <a:srgbClr val="000000"/>
                </a:solidFill>
                <a:effectLst/>
              </a:rPr>
              <a:t> </a:t>
            </a:r>
            <a:r>
              <a:rPr lang="en-GB" b="0" i="0" u="none" strike="noStrike" dirty="0" err="1">
                <a:solidFill>
                  <a:srgbClr val="000000"/>
                </a:solidFill>
                <a:effectLst/>
              </a:rPr>
              <a:t>Unterricht</a:t>
            </a:r>
            <a:r>
              <a:rPr lang="en-GB" b="0" i="0" u="none" strike="noStrike" dirty="0">
                <a:solidFill>
                  <a:srgbClr val="000000"/>
                </a:solidFill>
                <a:effectLst/>
              </a:rPr>
              <a:t> </a:t>
            </a:r>
            <a:r>
              <a:rPr lang="en-GB" b="0" i="0" u="none" strike="noStrike" dirty="0" err="1">
                <a:solidFill>
                  <a:srgbClr val="000000"/>
                </a:solidFill>
                <a:effectLst/>
              </a:rPr>
              <a:t>gestellten</a:t>
            </a:r>
            <a:r>
              <a:rPr lang="en-GB" b="0" i="0" u="none" strike="noStrike" dirty="0">
                <a:solidFill>
                  <a:srgbClr val="000000"/>
                </a:solidFill>
                <a:effectLst/>
              </a:rPr>
              <a:t> Aufgabe </a:t>
            </a:r>
            <a:r>
              <a:rPr lang="en-GB" b="0" i="0" u="none" strike="noStrike" dirty="0" err="1">
                <a:solidFill>
                  <a:srgbClr val="000000"/>
                </a:solidFill>
                <a:effectLst/>
              </a:rPr>
              <a:t>erzeugen</a:t>
            </a:r>
            <a:r>
              <a:rPr lang="en-GB" b="0" i="0" u="none" strike="noStrike" dirty="0">
                <a:solidFill>
                  <a:srgbClr val="000000"/>
                </a:solidFill>
                <a:effectLst/>
              </a:rPr>
              <a:t> </a:t>
            </a:r>
            <a:r>
              <a:rPr lang="en-GB" b="0" i="0" u="none" strike="noStrike" dirty="0" err="1">
                <a:solidFill>
                  <a:srgbClr val="000000"/>
                </a:solidFill>
                <a:effectLst/>
              </a:rPr>
              <a:t>kann</a:t>
            </a:r>
            <a:r>
              <a:rPr lang="en-GB" b="0" i="0" u="none" strike="noStrike" dirty="0">
                <a:solidFill>
                  <a:srgbClr val="000000"/>
                </a:solidFill>
                <a:effectLst/>
              </a:rPr>
              <a:t>?</a:t>
            </a:r>
            <a:endParaRPr lang="en-DE" dirty="0"/>
          </a:p>
        </p:txBody>
      </p:sp>
    </p:spTree>
    <p:extLst>
      <p:ext uri="{BB962C8B-B14F-4D97-AF65-F5344CB8AC3E}">
        <p14:creationId xmlns:p14="http://schemas.microsoft.com/office/powerpoint/2010/main" val="353776091"/>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FEE5-C725-5769-E167-AF808A34E477}"/>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5646CB9E-2E06-797E-E7B0-52AAFE32D78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Textfeld 7">
            <a:extLst>
              <a:ext uri="{FF2B5EF4-FFF2-40B4-BE49-F238E27FC236}">
                <a16:creationId xmlns:a16="http://schemas.microsoft.com/office/drawing/2014/main" id="{99629C0F-5619-0826-121F-02113E8F8A5B}"/>
              </a:ext>
            </a:extLst>
          </p:cNvPr>
          <p:cNvSpPr txBox="1"/>
          <p:nvPr/>
        </p:nvSpPr>
        <p:spPr>
          <a:xfrm>
            <a:off x="123361" y="457780"/>
            <a:ext cx="1360357" cy="307777"/>
          </a:xfrm>
          <a:prstGeom prst="rect">
            <a:avLst/>
          </a:prstGeom>
          <a:noFill/>
        </p:spPr>
        <p:txBody>
          <a:bodyPr wrap="square" rtlCol="0">
            <a:spAutoFit/>
          </a:bodyPr>
          <a:lstStyle/>
          <a:p>
            <a:r>
              <a:rPr lang="de-DE" sz="140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65E3C36-EC9E-E2D0-71CD-DEFA824AE6FF}"/>
              </a:ext>
            </a:extLst>
          </p:cNvPr>
          <p:cNvSpPr txBox="1"/>
          <p:nvPr/>
        </p:nvSpPr>
        <p:spPr>
          <a:xfrm>
            <a:off x="1107281" y="350058"/>
            <a:ext cx="721519" cy="523220"/>
          </a:xfrm>
          <a:prstGeom prst="rect">
            <a:avLst/>
          </a:prstGeom>
          <a:noFill/>
        </p:spPr>
        <p:txBody>
          <a:bodyPr wrap="square" rtlCol="0">
            <a:spAutoFit/>
          </a:bodyPr>
          <a:lstStyle/>
          <a:p>
            <a:pPr algn="ctr"/>
            <a:r>
              <a:rPr lang="de-DE" sz="2800" dirty="0">
                <a:latin typeface="Montserrat ExtraBold" panose="00000900000000000000" pitchFamily="2" charset="0"/>
              </a:rPr>
              <a:t>05</a:t>
            </a:r>
          </a:p>
        </p:txBody>
      </p:sp>
      <p:sp>
        <p:nvSpPr>
          <p:cNvPr id="11" name="Textfeld 10">
            <a:extLst>
              <a:ext uri="{FF2B5EF4-FFF2-40B4-BE49-F238E27FC236}">
                <a16:creationId xmlns:a16="http://schemas.microsoft.com/office/drawing/2014/main" id="{947786A6-CF3B-B280-B875-1A766CE4612E}"/>
              </a:ext>
            </a:extLst>
          </p:cNvPr>
          <p:cNvSpPr txBox="1"/>
          <p:nvPr/>
        </p:nvSpPr>
        <p:spPr>
          <a:xfrm>
            <a:off x="1951975" y="442391"/>
            <a:ext cx="4432200" cy="338554"/>
          </a:xfrm>
          <a:prstGeom prst="rect">
            <a:avLst/>
          </a:prstGeom>
          <a:noFill/>
        </p:spPr>
        <p:txBody>
          <a:bodyPr wrap="square" rtlCol="0">
            <a:spAutoFit/>
          </a:bodyPr>
          <a:lstStyle/>
          <a:p>
            <a:r>
              <a:rPr lang="de-DE" sz="1600" dirty="0">
                <a:latin typeface="Montserrat SemiBold" panose="00000700000000000000" pitchFamily="2" charset="0"/>
              </a:rPr>
              <a:t>Formative Assessments</a:t>
            </a:r>
          </a:p>
        </p:txBody>
      </p:sp>
      <p:sp>
        <p:nvSpPr>
          <p:cNvPr id="7" name="Freihandform: Form 6">
            <a:extLst>
              <a:ext uri="{FF2B5EF4-FFF2-40B4-BE49-F238E27FC236}">
                <a16:creationId xmlns:a16="http://schemas.microsoft.com/office/drawing/2014/main" id="{6D88D653-408A-2107-1B3D-EC5C47ADAF35}"/>
              </a:ext>
            </a:extLst>
          </p:cNvPr>
          <p:cNvSpPr/>
          <p:nvPr/>
        </p:nvSpPr>
        <p:spPr>
          <a:xfrm>
            <a:off x="3662710" y="2647155"/>
            <a:ext cx="1606650" cy="1338875"/>
          </a:xfrm>
          <a:custGeom>
            <a:avLst/>
            <a:gdLst>
              <a:gd name="connsiteX0" fmla="*/ 214583 w 1606650"/>
              <a:gd name="connsiteY0" fmla="*/ 186 h 1338875"/>
              <a:gd name="connsiteX1" fmla="*/ 1392793 w 1606650"/>
              <a:gd name="connsiteY1" fmla="*/ 186 h 1338875"/>
              <a:gd name="connsiteX2" fmla="*/ 1607013 w 1606650"/>
              <a:gd name="connsiteY2" fmla="*/ 214406 h 1338875"/>
              <a:gd name="connsiteX3" fmla="*/ 1607013 w 1606650"/>
              <a:gd name="connsiteY3" fmla="*/ 1124841 h 1338875"/>
              <a:gd name="connsiteX4" fmla="*/ 1392793 w 1606650"/>
              <a:gd name="connsiteY4" fmla="*/ 1339061 h 1338875"/>
              <a:gd name="connsiteX5" fmla="*/ 214583 w 1606650"/>
              <a:gd name="connsiteY5" fmla="*/ 1339061 h 1338875"/>
              <a:gd name="connsiteX6" fmla="*/ 363 w 1606650"/>
              <a:gd name="connsiteY6" fmla="*/ 1124841 h 1338875"/>
              <a:gd name="connsiteX7" fmla="*/ 363 w 1606650"/>
              <a:gd name="connsiteY7" fmla="*/ 214406 h 1338875"/>
              <a:gd name="connsiteX8" fmla="*/ 214583 w 1606650"/>
              <a:gd name="connsiteY8" fmla="*/ 186 h 13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650" h="1338875">
                <a:moveTo>
                  <a:pt x="214583" y="186"/>
                </a:moveTo>
                <a:lnTo>
                  <a:pt x="1392793" y="186"/>
                </a:lnTo>
                <a:cubicBezTo>
                  <a:pt x="1392793" y="186"/>
                  <a:pt x="1607013" y="186"/>
                  <a:pt x="1607013" y="214406"/>
                </a:cubicBezTo>
                <a:lnTo>
                  <a:pt x="1607013" y="1124841"/>
                </a:lnTo>
                <a:cubicBezTo>
                  <a:pt x="1607013" y="1124841"/>
                  <a:pt x="1607013" y="1339061"/>
                  <a:pt x="1392793" y="1339061"/>
                </a:cubicBezTo>
                <a:lnTo>
                  <a:pt x="214583" y="1339061"/>
                </a:lnTo>
                <a:cubicBezTo>
                  <a:pt x="214583" y="1339061"/>
                  <a:pt x="363" y="1339061"/>
                  <a:pt x="363" y="1124841"/>
                </a:cubicBezTo>
                <a:lnTo>
                  <a:pt x="363" y="214406"/>
                </a:lnTo>
                <a:cubicBezTo>
                  <a:pt x="363" y="214406"/>
                  <a:pt x="363" y="186"/>
                  <a:pt x="214583" y="186"/>
                </a:cubicBezTo>
              </a:path>
            </a:pathLst>
          </a:custGeom>
          <a:solidFill>
            <a:schemeClr val="accent5">
              <a:lumMod val="50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22" name="Freihandform: Form 21">
            <a:extLst>
              <a:ext uri="{FF2B5EF4-FFF2-40B4-BE49-F238E27FC236}">
                <a16:creationId xmlns:a16="http://schemas.microsoft.com/office/drawing/2014/main" id="{3BFA5289-8DA2-4746-8F17-3D9DFD88BD9D}"/>
              </a:ext>
            </a:extLst>
          </p:cNvPr>
          <p:cNvSpPr/>
          <p:nvPr/>
        </p:nvSpPr>
        <p:spPr>
          <a:xfrm>
            <a:off x="3127159" y="4762578"/>
            <a:ext cx="3092105" cy="481995"/>
          </a:xfrm>
          <a:custGeom>
            <a:avLst/>
            <a:gdLst>
              <a:gd name="connsiteX0" fmla="*/ 107413 w 2677750"/>
              <a:gd name="connsiteY0" fmla="*/ 423 h 481995"/>
              <a:gd name="connsiteX1" fmla="*/ 2570943 w 2677750"/>
              <a:gd name="connsiteY1" fmla="*/ 423 h 481995"/>
              <a:gd name="connsiteX2" fmla="*/ 2678053 w 2677750"/>
              <a:gd name="connsiteY2" fmla="*/ 107533 h 481995"/>
              <a:gd name="connsiteX3" fmla="*/ 2678053 w 2677750"/>
              <a:gd name="connsiteY3" fmla="*/ 375308 h 481995"/>
              <a:gd name="connsiteX4" fmla="*/ 2570943 w 2677750"/>
              <a:gd name="connsiteY4" fmla="*/ 482418 h 481995"/>
              <a:gd name="connsiteX5" fmla="*/ 107413 w 2677750"/>
              <a:gd name="connsiteY5" fmla="*/ 482418 h 481995"/>
              <a:gd name="connsiteX6" fmla="*/ 303 w 2677750"/>
              <a:gd name="connsiteY6" fmla="*/ 375308 h 481995"/>
              <a:gd name="connsiteX7" fmla="*/ 303 w 2677750"/>
              <a:gd name="connsiteY7" fmla="*/ 107533 h 481995"/>
              <a:gd name="connsiteX8" fmla="*/ 107413 w 2677750"/>
              <a:gd name="connsiteY8" fmla="*/ 4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50" h="481995">
                <a:moveTo>
                  <a:pt x="107413" y="423"/>
                </a:moveTo>
                <a:lnTo>
                  <a:pt x="2570943" y="423"/>
                </a:lnTo>
                <a:cubicBezTo>
                  <a:pt x="2570943" y="423"/>
                  <a:pt x="2678053" y="423"/>
                  <a:pt x="2678053" y="107533"/>
                </a:cubicBezTo>
                <a:lnTo>
                  <a:pt x="2678053" y="375308"/>
                </a:lnTo>
                <a:cubicBezTo>
                  <a:pt x="2678053" y="375308"/>
                  <a:pt x="2678053" y="482418"/>
                  <a:pt x="2570943" y="482418"/>
                </a:cubicBezTo>
                <a:lnTo>
                  <a:pt x="107413" y="482418"/>
                </a:lnTo>
                <a:cubicBezTo>
                  <a:pt x="107413" y="482418"/>
                  <a:pt x="303" y="482418"/>
                  <a:pt x="303" y="375308"/>
                </a:cubicBezTo>
                <a:lnTo>
                  <a:pt x="303" y="107533"/>
                </a:lnTo>
                <a:cubicBezTo>
                  <a:pt x="303" y="107533"/>
                  <a:pt x="303" y="423"/>
                  <a:pt x="107413" y="423"/>
                </a:cubicBezTo>
              </a:path>
            </a:pathLst>
          </a:custGeom>
          <a:solidFill>
            <a:schemeClr val="accent5">
              <a:lumMod val="75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24" name="Freihandform: Form 23">
            <a:extLst>
              <a:ext uri="{FF2B5EF4-FFF2-40B4-BE49-F238E27FC236}">
                <a16:creationId xmlns:a16="http://schemas.microsoft.com/office/drawing/2014/main" id="{F4AC84E7-CB60-B2C7-BBB4-FF43B1E134CC}"/>
              </a:ext>
            </a:extLst>
          </p:cNvPr>
          <p:cNvSpPr/>
          <p:nvPr/>
        </p:nvSpPr>
        <p:spPr>
          <a:xfrm>
            <a:off x="198121" y="3423702"/>
            <a:ext cx="3036150" cy="481995"/>
          </a:xfrm>
          <a:custGeom>
            <a:avLst/>
            <a:gdLst>
              <a:gd name="connsiteX0" fmla="*/ 107149 w 2463530"/>
              <a:gd name="connsiteY0" fmla="*/ 273 h 481995"/>
              <a:gd name="connsiteX1" fmla="*/ 2356459 w 2463530"/>
              <a:gd name="connsiteY1" fmla="*/ 273 h 481995"/>
              <a:gd name="connsiteX2" fmla="*/ 2463569 w 2463530"/>
              <a:gd name="connsiteY2" fmla="*/ 107383 h 481995"/>
              <a:gd name="connsiteX3" fmla="*/ 2463569 w 2463530"/>
              <a:gd name="connsiteY3" fmla="*/ 375158 h 481995"/>
              <a:gd name="connsiteX4" fmla="*/ 2356459 w 2463530"/>
              <a:gd name="connsiteY4" fmla="*/ 482268 h 481995"/>
              <a:gd name="connsiteX5" fmla="*/ 107149 w 2463530"/>
              <a:gd name="connsiteY5" fmla="*/ 482268 h 481995"/>
              <a:gd name="connsiteX6" fmla="*/ 39 w 2463530"/>
              <a:gd name="connsiteY6" fmla="*/ 375158 h 481995"/>
              <a:gd name="connsiteX7" fmla="*/ 39 w 2463530"/>
              <a:gd name="connsiteY7" fmla="*/ 107383 h 481995"/>
              <a:gd name="connsiteX8" fmla="*/ 107149 w 2463530"/>
              <a:gd name="connsiteY8" fmla="*/ 27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530" h="481995">
                <a:moveTo>
                  <a:pt x="107149" y="273"/>
                </a:moveTo>
                <a:lnTo>
                  <a:pt x="2356459" y="273"/>
                </a:lnTo>
                <a:cubicBezTo>
                  <a:pt x="2356459" y="273"/>
                  <a:pt x="2463569" y="273"/>
                  <a:pt x="2463569" y="107383"/>
                </a:cubicBezTo>
                <a:lnTo>
                  <a:pt x="2463569" y="375158"/>
                </a:lnTo>
                <a:cubicBezTo>
                  <a:pt x="2463569" y="375158"/>
                  <a:pt x="2463569" y="482268"/>
                  <a:pt x="2356459" y="482268"/>
                </a:cubicBezTo>
                <a:lnTo>
                  <a:pt x="107149" y="482268"/>
                </a:lnTo>
                <a:cubicBezTo>
                  <a:pt x="107149" y="482268"/>
                  <a:pt x="39" y="482268"/>
                  <a:pt x="39" y="375158"/>
                </a:cubicBezTo>
                <a:lnTo>
                  <a:pt x="39" y="107383"/>
                </a:lnTo>
                <a:cubicBezTo>
                  <a:pt x="39" y="107383"/>
                  <a:pt x="39" y="273"/>
                  <a:pt x="107149" y="273"/>
                </a:cubicBezTo>
              </a:path>
            </a:pathLst>
          </a:custGeom>
          <a:solidFill>
            <a:schemeClr val="accent5">
              <a:lumMod val="75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61" name="Freihandform: Form 60">
            <a:extLst>
              <a:ext uri="{FF2B5EF4-FFF2-40B4-BE49-F238E27FC236}">
                <a16:creationId xmlns:a16="http://schemas.microsoft.com/office/drawing/2014/main" id="{D28CABDC-F761-F191-F070-2E7FD18294EE}"/>
              </a:ext>
            </a:extLst>
          </p:cNvPr>
          <p:cNvSpPr/>
          <p:nvPr/>
        </p:nvSpPr>
        <p:spPr>
          <a:xfrm>
            <a:off x="5697800" y="2084827"/>
            <a:ext cx="2696525" cy="481995"/>
          </a:xfrm>
          <a:custGeom>
            <a:avLst/>
            <a:gdLst>
              <a:gd name="connsiteX0" fmla="*/ 107701 w 2356420"/>
              <a:gd name="connsiteY0" fmla="*/ 123 h 481995"/>
              <a:gd name="connsiteX1" fmla="*/ 2249901 w 2356420"/>
              <a:gd name="connsiteY1" fmla="*/ 123 h 481995"/>
              <a:gd name="connsiteX2" fmla="*/ 2357011 w 2356420"/>
              <a:gd name="connsiteY2" fmla="*/ 107233 h 481995"/>
              <a:gd name="connsiteX3" fmla="*/ 2357011 w 2356420"/>
              <a:gd name="connsiteY3" fmla="*/ 375008 h 481995"/>
              <a:gd name="connsiteX4" fmla="*/ 2249901 w 2356420"/>
              <a:gd name="connsiteY4" fmla="*/ 482118 h 481995"/>
              <a:gd name="connsiteX5" fmla="*/ 107701 w 2356420"/>
              <a:gd name="connsiteY5" fmla="*/ 482118 h 481995"/>
              <a:gd name="connsiteX6" fmla="*/ 591 w 2356420"/>
              <a:gd name="connsiteY6" fmla="*/ 375008 h 481995"/>
              <a:gd name="connsiteX7" fmla="*/ 591 w 2356420"/>
              <a:gd name="connsiteY7" fmla="*/ 107233 h 481995"/>
              <a:gd name="connsiteX8" fmla="*/ 107701 w 235642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420" h="481995">
                <a:moveTo>
                  <a:pt x="107701" y="123"/>
                </a:moveTo>
                <a:lnTo>
                  <a:pt x="2249901" y="123"/>
                </a:lnTo>
                <a:cubicBezTo>
                  <a:pt x="2249901" y="123"/>
                  <a:pt x="2357011" y="123"/>
                  <a:pt x="2357011" y="107233"/>
                </a:cubicBezTo>
                <a:lnTo>
                  <a:pt x="2357011" y="375008"/>
                </a:lnTo>
                <a:cubicBezTo>
                  <a:pt x="2357011" y="375008"/>
                  <a:pt x="2357011" y="482118"/>
                  <a:pt x="2249901" y="482118"/>
                </a:cubicBezTo>
                <a:lnTo>
                  <a:pt x="107701" y="482118"/>
                </a:lnTo>
                <a:cubicBezTo>
                  <a:pt x="107701" y="482118"/>
                  <a:pt x="591" y="482118"/>
                  <a:pt x="591" y="375008"/>
                </a:cubicBezTo>
                <a:lnTo>
                  <a:pt x="591" y="107233"/>
                </a:lnTo>
                <a:cubicBezTo>
                  <a:pt x="591" y="107233"/>
                  <a:pt x="591" y="123"/>
                  <a:pt x="107701" y="123"/>
                </a:cubicBezTo>
              </a:path>
            </a:pathLst>
          </a:custGeom>
          <a:solidFill>
            <a:schemeClr val="accent5">
              <a:lumMod val="75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62" name="Freihandform: Form 61">
            <a:extLst>
              <a:ext uri="{FF2B5EF4-FFF2-40B4-BE49-F238E27FC236}">
                <a16:creationId xmlns:a16="http://schemas.microsoft.com/office/drawing/2014/main" id="{A1C0693D-46B9-4C2D-2CC7-1C964EAA48B0}"/>
              </a:ext>
            </a:extLst>
          </p:cNvPr>
          <p:cNvSpPr/>
          <p:nvPr/>
        </p:nvSpPr>
        <p:spPr>
          <a:xfrm>
            <a:off x="477371" y="2084827"/>
            <a:ext cx="2756899" cy="481995"/>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solidFill>
            <a:schemeClr val="accent5">
              <a:lumMod val="75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63" name="Freihandform: Form 62">
            <a:extLst>
              <a:ext uri="{FF2B5EF4-FFF2-40B4-BE49-F238E27FC236}">
                <a16:creationId xmlns:a16="http://schemas.microsoft.com/office/drawing/2014/main" id="{419B4318-1317-0594-EF7B-CFC9461E72E3}"/>
              </a:ext>
            </a:extLst>
          </p:cNvPr>
          <p:cNvSpPr/>
          <p:nvPr/>
        </p:nvSpPr>
        <p:spPr>
          <a:xfrm>
            <a:off x="5697801" y="3423702"/>
            <a:ext cx="2091408" cy="481995"/>
          </a:xfrm>
          <a:custGeom>
            <a:avLst/>
            <a:gdLst>
              <a:gd name="connsiteX0" fmla="*/ 107701 w 1820870"/>
              <a:gd name="connsiteY0" fmla="*/ 273 h 481995"/>
              <a:gd name="connsiteX1" fmla="*/ 1714351 w 1820870"/>
              <a:gd name="connsiteY1" fmla="*/ 273 h 481995"/>
              <a:gd name="connsiteX2" fmla="*/ 1821461 w 1820870"/>
              <a:gd name="connsiteY2" fmla="*/ 107383 h 481995"/>
              <a:gd name="connsiteX3" fmla="*/ 1821461 w 1820870"/>
              <a:gd name="connsiteY3" fmla="*/ 375158 h 481995"/>
              <a:gd name="connsiteX4" fmla="*/ 1714351 w 1820870"/>
              <a:gd name="connsiteY4" fmla="*/ 482268 h 481995"/>
              <a:gd name="connsiteX5" fmla="*/ 107701 w 1820870"/>
              <a:gd name="connsiteY5" fmla="*/ 482268 h 481995"/>
              <a:gd name="connsiteX6" fmla="*/ 591 w 1820870"/>
              <a:gd name="connsiteY6" fmla="*/ 375158 h 481995"/>
              <a:gd name="connsiteX7" fmla="*/ 591 w 1820870"/>
              <a:gd name="connsiteY7" fmla="*/ 107383 h 481995"/>
              <a:gd name="connsiteX8" fmla="*/ 107701 w 1820870"/>
              <a:gd name="connsiteY8" fmla="*/ 27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870" h="481995">
                <a:moveTo>
                  <a:pt x="107701" y="273"/>
                </a:moveTo>
                <a:lnTo>
                  <a:pt x="1714351" y="273"/>
                </a:lnTo>
                <a:cubicBezTo>
                  <a:pt x="1714351" y="273"/>
                  <a:pt x="1821461" y="273"/>
                  <a:pt x="1821461" y="107383"/>
                </a:cubicBezTo>
                <a:lnTo>
                  <a:pt x="1821461" y="375158"/>
                </a:lnTo>
                <a:cubicBezTo>
                  <a:pt x="1821461" y="375158"/>
                  <a:pt x="1821461" y="482268"/>
                  <a:pt x="1714351" y="482268"/>
                </a:cubicBezTo>
                <a:lnTo>
                  <a:pt x="107701" y="482268"/>
                </a:lnTo>
                <a:cubicBezTo>
                  <a:pt x="107701" y="482268"/>
                  <a:pt x="591" y="482268"/>
                  <a:pt x="591" y="375158"/>
                </a:cubicBezTo>
                <a:lnTo>
                  <a:pt x="591" y="107383"/>
                </a:lnTo>
                <a:cubicBezTo>
                  <a:pt x="591" y="107383"/>
                  <a:pt x="591" y="273"/>
                  <a:pt x="107701" y="273"/>
                </a:cubicBezTo>
              </a:path>
            </a:pathLst>
          </a:custGeom>
          <a:solidFill>
            <a:schemeClr val="accent5">
              <a:lumMod val="75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64" name="Textfeld 63">
            <a:extLst>
              <a:ext uri="{FF2B5EF4-FFF2-40B4-BE49-F238E27FC236}">
                <a16:creationId xmlns:a16="http://schemas.microsoft.com/office/drawing/2014/main" id="{B6D56661-759F-52EA-B9F7-D32A843DF202}"/>
              </a:ext>
            </a:extLst>
          </p:cNvPr>
          <p:cNvSpPr txBox="1"/>
          <p:nvPr/>
        </p:nvSpPr>
        <p:spPr>
          <a:xfrm>
            <a:off x="6098441" y="4293695"/>
            <a:ext cx="1486051"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Feedback geben</a:t>
            </a:r>
          </a:p>
        </p:txBody>
      </p:sp>
      <p:sp>
        <p:nvSpPr>
          <p:cNvPr id="65" name="Textfeld 64">
            <a:extLst>
              <a:ext uri="{FF2B5EF4-FFF2-40B4-BE49-F238E27FC236}">
                <a16:creationId xmlns:a16="http://schemas.microsoft.com/office/drawing/2014/main" id="{8CE917A9-15C6-6481-7111-6113CE807B10}"/>
              </a:ext>
            </a:extLst>
          </p:cNvPr>
          <p:cNvSpPr txBox="1"/>
          <p:nvPr/>
        </p:nvSpPr>
        <p:spPr>
          <a:xfrm>
            <a:off x="3526641" y="5619458"/>
            <a:ext cx="1262905"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Digitale Tools</a:t>
            </a:r>
          </a:p>
        </p:txBody>
      </p:sp>
      <p:sp>
        <p:nvSpPr>
          <p:cNvPr id="66" name="Textfeld 65">
            <a:extLst>
              <a:ext uri="{FF2B5EF4-FFF2-40B4-BE49-F238E27FC236}">
                <a16:creationId xmlns:a16="http://schemas.microsoft.com/office/drawing/2014/main" id="{6EBC6862-A332-CDCC-7D87-A09D39704E75}"/>
              </a:ext>
            </a:extLst>
          </p:cNvPr>
          <p:cNvSpPr txBox="1"/>
          <p:nvPr/>
        </p:nvSpPr>
        <p:spPr>
          <a:xfrm>
            <a:off x="3502045" y="5313798"/>
            <a:ext cx="2575003"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Automatisierte Auswertungen</a:t>
            </a:r>
          </a:p>
        </p:txBody>
      </p:sp>
      <p:sp>
        <p:nvSpPr>
          <p:cNvPr id="67" name="Textfeld 66">
            <a:extLst>
              <a:ext uri="{FF2B5EF4-FFF2-40B4-BE49-F238E27FC236}">
                <a16:creationId xmlns:a16="http://schemas.microsoft.com/office/drawing/2014/main" id="{C7EB70B5-A48E-BE9F-C803-A65E567915BE}"/>
              </a:ext>
            </a:extLst>
          </p:cNvPr>
          <p:cNvSpPr txBox="1"/>
          <p:nvPr/>
        </p:nvSpPr>
        <p:spPr>
          <a:xfrm>
            <a:off x="6070709" y="2617104"/>
            <a:ext cx="1441422"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Lerntagebücher</a:t>
            </a:r>
          </a:p>
        </p:txBody>
      </p:sp>
      <p:sp>
        <p:nvSpPr>
          <p:cNvPr id="68" name="Textfeld 67">
            <a:extLst>
              <a:ext uri="{FF2B5EF4-FFF2-40B4-BE49-F238E27FC236}">
                <a16:creationId xmlns:a16="http://schemas.microsoft.com/office/drawing/2014/main" id="{384E5151-EF9A-DD8D-83C3-87F4BFB38E72}"/>
              </a:ext>
            </a:extLst>
          </p:cNvPr>
          <p:cNvSpPr txBox="1"/>
          <p:nvPr/>
        </p:nvSpPr>
        <p:spPr>
          <a:xfrm>
            <a:off x="1900486" y="2919826"/>
            <a:ext cx="950501"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Kurztests</a:t>
            </a:r>
          </a:p>
        </p:txBody>
      </p:sp>
      <p:sp>
        <p:nvSpPr>
          <p:cNvPr id="69" name="Textfeld 68">
            <a:extLst>
              <a:ext uri="{FF2B5EF4-FFF2-40B4-BE49-F238E27FC236}">
                <a16:creationId xmlns:a16="http://schemas.microsoft.com/office/drawing/2014/main" id="{BC8DA40E-5E05-184A-0AFF-5ADCACA8C1F4}"/>
              </a:ext>
            </a:extLst>
          </p:cNvPr>
          <p:cNvSpPr txBox="1"/>
          <p:nvPr/>
        </p:nvSpPr>
        <p:spPr>
          <a:xfrm>
            <a:off x="6062737" y="2950019"/>
            <a:ext cx="1521755"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Reflexionsfragen</a:t>
            </a:r>
          </a:p>
        </p:txBody>
      </p:sp>
      <p:sp>
        <p:nvSpPr>
          <p:cNvPr id="70" name="Textfeld 69">
            <a:extLst>
              <a:ext uri="{FF2B5EF4-FFF2-40B4-BE49-F238E27FC236}">
                <a16:creationId xmlns:a16="http://schemas.microsoft.com/office/drawing/2014/main" id="{4E52397A-8B0B-FA89-3D90-A1A1E106E33B}"/>
              </a:ext>
            </a:extLst>
          </p:cNvPr>
          <p:cNvSpPr txBox="1"/>
          <p:nvPr/>
        </p:nvSpPr>
        <p:spPr>
          <a:xfrm>
            <a:off x="2686541" y="1352582"/>
            <a:ext cx="3558988" cy="400110"/>
          </a:xfrm>
          <a:prstGeom prst="rect">
            <a:avLst/>
          </a:prstGeom>
          <a:noFill/>
        </p:spPr>
        <p:txBody>
          <a:bodyPr wrap="none" rtlCol="0">
            <a:spAutoFit/>
          </a:bodyPr>
          <a:lstStyle/>
          <a:p>
            <a:pPr algn="l"/>
            <a:r>
              <a:rPr lang="de-DE" sz="2000" b="1" spc="0" baseline="0" dirty="0">
                <a:ln/>
                <a:solidFill>
                  <a:srgbClr val="484848"/>
                </a:solidFill>
                <a:latin typeface="Roboto"/>
                <a:ea typeface="Roboto"/>
                <a:sym typeface="Roboto"/>
                <a:rtl val="0"/>
              </a:rPr>
              <a:t>Methoden und Anwendungen</a:t>
            </a:r>
          </a:p>
        </p:txBody>
      </p:sp>
      <p:sp>
        <p:nvSpPr>
          <p:cNvPr id="71" name="Textfeld 70">
            <a:extLst>
              <a:ext uri="{FF2B5EF4-FFF2-40B4-BE49-F238E27FC236}">
                <a16:creationId xmlns:a16="http://schemas.microsoft.com/office/drawing/2014/main" id="{BCABCE89-E3BF-55EC-274E-AB0A9EC484E2}"/>
              </a:ext>
            </a:extLst>
          </p:cNvPr>
          <p:cNvSpPr txBox="1"/>
          <p:nvPr/>
        </p:nvSpPr>
        <p:spPr>
          <a:xfrm>
            <a:off x="2115235" y="2609572"/>
            <a:ext cx="727355"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Quizze</a:t>
            </a:r>
          </a:p>
        </p:txBody>
      </p:sp>
      <p:sp>
        <p:nvSpPr>
          <p:cNvPr id="72" name="Textfeld 71">
            <a:extLst>
              <a:ext uri="{FF2B5EF4-FFF2-40B4-BE49-F238E27FC236}">
                <a16:creationId xmlns:a16="http://schemas.microsoft.com/office/drawing/2014/main" id="{6B17A561-10F0-8336-7CCF-E6F3781357DD}"/>
              </a:ext>
            </a:extLst>
          </p:cNvPr>
          <p:cNvSpPr txBox="1"/>
          <p:nvPr/>
        </p:nvSpPr>
        <p:spPr>
          <a:xfrm>
            <a:off x="425207" y="3964360"/>
            <a:ext cx="2360783"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Fortschritte dokumentieren</a:t>
            </a:r>
          </a:p>
        </p:txBody>
      </p:sp>
      <p:sp>
        <p:nvSpPr>
          <p:cNvPr id="73" name="Textfeld 72">
            <a:extLst>
              <a:ext uri="{FF2B5EF4-FFF2-40B4-BE49-F238E27FC236}">
                <a16:creationId xmlns:a16="http://schemas.microsoft.com/office/drawing/2014/main" id="{3FFDF4C9-9FC7-09B3-FDBE-948AC5422DEA}"/>
              </a:ext>
            </a:extLst>
          </p:cNvPr>
          <p:cNvSpPr txBox="1"/>
          <p:nvPr/>
        </p:nvSpPr>
        <p:spPr>
          <a:xfrm>
            <a:off x="6070709" y="3970530"/>
            <a:ext cx="2538770" cy="323165"/>
          </a:xfrm>
          <a:prstGeom prst="rect">
            <a:avLst/>
          </a:prstGeom>
          <a:noFill/>
        </p:spPr>
        <p:txBody>
          <a:bodyPr wrap="square" rtlCol="0">
            <a:spAutoFit/>
          </a:bodyPr>
          <a:lstStyle/>
          <a:p>
            <a:pPr algn="l"/>
            <a:r>
              <a:rPr lang="de-DE" sz="1500" spc="0" baseline="0" dirty="0">
                <a:ln/>
                <a:solidFill>
                  <a:srgbClr val="484848"/>
                </a:solidFill>
                <a:latin typeface="Roboto"/>
                <a:ea typeface="Roboto"/>
                <a:sym typeface="Roboto"/>
                <a:rtl val="0"/>
              </a:rPr>
              <a:t>Texte kriterial bewerten</a:t>
            </a:r>
          </a:p>
        </p:txBody>
      </p:sp>
      <p:sp>
        <p:nvSpPr>
          <p:cNvPr id="74" name="Textfeld 73">
            <a:extLst>
              <a:ext uri="{FF2B5EF4-FFF2-40B4-BE49-F238E27FC236}">
                <a16:creationId xmlns:a16="http://schemas.microsoft.com/office/drawing/2014/main" id="{E44CF1D0-776B-1B61-2B52-F550059F483D}"/>
              </a:ext>
            </a:extLst>
          </p:cNvPr>
          <p:cNvSpPr txBox="1"/>
          <p:nvPr/>
        </p:nvSpPr>
        <p:spPr>
          <a:xfrm>
            <a:off x="477371" y="4262027"/>
            <a:ext cx="2280450" cy="305660"/>
          </a:xfrm>
          <a:prstGeom prst="rect">
            <a:avLst/>
          </a:prstGeom>
          <a:noFill/>
        </p:spPr>
        <p:txBody>
          <a:bodyPr wrap="none" rtlCol="0">
            <a:spAutoFit/>
          </a:bodyPr>
          <a:lstStyle/>
          <a:p>
            <a:pPr algn="l"/>
            <a:r>
              <a:rPr lang="de-DE" sz="1500" spc="0" baseline="0" dirty="0">
                <a:ln/>
                <a:solidFill>
                  <a:srgbClr val="484848"/>
                </a:solidFill>
                <a:latin typeface="Roboto"/>
                <a:ea typeface="Roboto"/>
                <a:sym typeface="Roboto"/>
                <a:rtl val="0"/>
              </a:rPr>
              <a:t>Beobachtungen festhalten</a:t>
            </a:r>
          </a:p>
        </p:txBody>
      </p:sp>
      <p:sp>
        <p:nvSpPr>
          <p:cNvPr id="75" name="Freihandform: Form 74">
            <a:extLst>
              <a:ext uri="{FF2B5EF4-FFF2-40B4-BE49-F238E27FC236}">
                <a16:creationId xmlns:a16="http://schemas.microsoft.com/office/drawing/2014/main" id="{761E17F9-B7AA-6DED-3DF8-D25AC727EBD0}"/>
              </a:ext>
            </a:extLst>
          </p:cNvPr>
          <p:cNvSpPr/>
          <p:nvPr/>
        </p:nvSpPr>
        <p:spPr>
          <a:xfrm>
            <a:off x="4252025" y="2861728"/>
            <a:ext cx="428230" cy="421857"/>
          </a:xfrm>
          <a:custGeom>
            <a:avLst/>
            <a:gdLst>
              <a:gd name="connsiteX0" fmla="*/ 361037 w 428230"/>
              <a:gd name="connsiteY0" fmla="*/ 35918 h 421857"/>
              <a:gd name="connsiteX1" fmla="*/ 368178 w 428230"/>
              <a:gd name="connsiteY1" fmla="*/ 43058 h 421857"/>
              <a:gd name="connsiteX2" fmla="*/ 368178 w 428230"/>
              <a:gd name="connsiteY2" fmla="*/ 189049 h 421857"/>
              <a:gd name="connsiteX3" fmla="*/ 386029 w 428230"/>
              <a:gd name="connsiteY3" fmla="*/ 206901 h 421857"/>
              <a:gd name="connsiteX4" fmla="*/ 403881 w 428230"/>
              <a:gd name="connsiteY4" fmla="*/ 189049 h 421857"/>
              <a:gd name="connsiteX5" fmla="*/ 403881 w 428230"/>
              <a:gd name="connsiteY5" fmla="*/ 43058 h 421857"/>
              <a:gd name="connsiteX6" fmla="*/ 361037 w 428230"/>
              <a:gd name="connsiteY6" fmla="*/ 214 h 421857"/>
              <a:gd name="connsiteX7" fmla="*/ 43277 w 428230"/>
              <a:gd name="connsiteY7" fmla="*/ 214 h 421857"/>
              <a:gd name="connsiteX8" fmla="*/ 12800 w 428230"/>
              <a:gd name="connsiteY8" fmla="*/ 12581 h 421857"/>
              <a:gd name="connsiteX9" fmla="*/ 433 w 428230"/>
              <a:gd name="connsiteY9" fmla="*/ 43058 h 421857"/>
              <a:gd name="connsiteX10" fmla="*/ 433 w 428230"/>
              <a:gd name="connsiteY10" fmla="*/ 287626 h 421857"/>
              <a:gd name="connsiteX11" fmla="*/ 43277 w 428230"/>
              <a:gd name="connsiteY11" fmla="*/ 330470 h 421857"/>
              <a:gd name="connsiteX12" fmla="*/ 142604 w 428230"/>
              <a:gd name="connsiteY12" fmla="*/ 330470 h 421857"/>
              <a:gd name="connsiteX13" fmla="*/ 136356 w 428230"/>
              <a:gd name="connsiteY13" fmla="*/ 366174 h 421857"/>
              <a:gd name="connsiteX14" fmla="*/ 128965 w 428230"/>
              <a:gd name="connsiteY14" fmla="*/ 366174 h 421857"/>
              <a:gd name="connsiteX15" fmla="*/ 111114 w 428230"/>
              <a:gd name="connsiteY15" fmla="*/ 384025 h 421857"/>
              <a:gd name="connsiteX16" fmla="*/ 128965 w 428230"/>
              <a:gd name="connsiteY16" fmla="*/ 401877 h 421857"/>
              <a:gd name="connsiteX17" fmla="*/ 189072 w 428230"/>
              <a:gd name="connsiteY17" fmla="*/ 401877 h 421857"/>
              <a:gd name="connsiteX18" fmla="*/ 187662 w 428230"/>
              <a:gd name="connsiteY18" fmla="*/ 391826 h 421857"/>
              <a:gd name="connsiteX19" fmla="*/ 187662 w 428230"/>
              <a:gd name="connsiteY19" fmla="*/ 294767 h 421857"/>
              <a:gd name="connsiteX20" fmla="*/ 43277 w 428230"/>
              <a:gd name="connsiteY20" fmla="*/ 294767 h 421857"/>
              <a:gd name="connsiteX21" fmla="*/ 36137 w 428230"/>
              <a:gd name="connsiteY21" fmla="*/ 287626 h 421857"/>
              <a:gd name="connsiteX22" fmla="*/ 36137 w 428230"/>
              <a:gd name="connsiteY22" fmla="*/ 43058 h 421857"/>
              <a:gd name="connsiteX23" fmla="*/ 43277 w 428230"/>
              <a:gd name="connsiteY23" fmla="*/ 35918 h 421857"/>
              <a:gd name="connsiteX24" fmla="*/ 361037 w 428230"/>
              <a:gd name="connsiteY24" fmla="*/ 35918 h 421857"/>
              <a:gd name="connsiteX25" fmla="*/ 321549 w 428230"/>
              <a:gd name="connsiteY25" fmla="*/ 108163 h 421857"/>
              <a:gd name="connsiteX26" fmla="*/ 339401 w 428230"/>
              <a:gd name="connsiteY26" fmla="*/ 126015 h 421857"/>
              <a:gd name="connsiteX27" fmla="*/ 321549 w 428230"/>
              <a:gd name="connsiteY27" fmla="*/ 143867 h 421857"/>
              <a:gd name="connsiteX28" fmla="*/ 234879 w 428230"/>
              <a:gd name="connsiteY28" fmla="*/ 143867 h 421857"/>
              <a:gd name="connsiteX29" fmla="*/ 217028 w 428230"/>
              <a:gd name="connsiteY29" fmla="*/ 126015 h 421857"/>
              <a:gd name="connsiteX30" fmla="*/ 234879 w 428230"/>
              <a:gd name="connsiteY30" fmla="*/ 108163 h 421857"/>
              <a:gd name="connsiteX31" fmla="*/ 321549 w 428230"/>
              <a:gd name="connsiteY31" fmla="*/ 108163 h 421857"/>
              <a:gd name="connsiteX32" fmla="*/ 127591 w 428230"/>
              <a:gd name="connsiteY32" fmla="*/ 158719 h 421857"/>
              <a:gd name="connsiteX33" fmla="*/ 110150 w 428230"/>
              <a:gd name="connsiteY33" fmla="*/ 172733 h 421857"/>
              <a:gd name="connsiteX34" fmla="*/ 99796 w 428230"/>
              <a:gd name="connsiteY34" fmla="*/ 219861 h 421857"/>
              <a:gd name="connsiteX35" fmla="*/ 90584 w 428230"/>
              <a:gd name="connsiteY35" fmla="*/ 212578 h 421857"/>
              <a:gd name="connsiteX36" fmla="*/ 65500 w 428230"/>
              <a:gd name="connsiteY36" fmla="*/ 215503 h 421857"/>
              <a:gd name="connsiteX37" fmla="*/ 68430 w 428230"/>
              <a:gd name="connsiteY37" fmla="*/ 240587 h 421857"/>
              <a:gd name="connsiteX38" fmla="*/ 100028 w 428230"/>
              <a:gd name="connsiteY38" fmla="*/ 265579 h 421857"/>
              <a:gd name="connsiteX39" fmla="*/ 117101 w 428230"/>
              <a:gd name="connsiteY39" fmla="*/ 268389 h 421857"/>
              <a:gd name="connsiteX40" fmla="*/ 128537 w 428230"/>
              <a:gd name="connsiteY40" fmla="*/ 255404 h 421857"/>
              <a:gd name="connsiteX41" fmla="*/ 141926 w 428230"/>
              <a:gd name="connsiteY41" fmla="*/ 194423 h 421857"/>
              <a:gd name="connsiteX42" fmla="*/ 189411 w 428230"/>
              <a:gd name="connsiteY42" fmla="*/ 194423 h 421857"/>
              <a:gd name="connsiteX43" fmla="*/ 207263 w 428230"/>
              <a:gd name="connsiteY43" fmla="*/ 176571 h 421857"/>
              <a:gd name="connsiteX44" fmla="*/ 189411 w 428230"/>
              <a:gd name="connsiteY44" fmla="*/ 158719 h 421857"/>
              <a:gd name="connsiteX45" fmla="*/ 127591 w 428230"/>
              <a:gd name="connsiteY45" fmla="*/ 158719 h 421857"/>
              <a:gd name="connsiteX46" fmla="*/ 229435 w 428230"/>
              <a:gd name="connsiteY46" fmla="*/ 256868 h 421857"/>
              <a:gd name="connsiteX47" fmla="*/ 308160 w 428230"/>
              <a:gd name="connsiteY47" fmla="*/ 277005 h 421857"/>
              <a:gd name="connsiteX48" fmla="*/ 308160 w 428230"/>
              <a:gd name="connsiteY48" fmla="*/ 422067 h 421857"/>
              <a:gd name="connsiteX49" fmla="*/ 227292 w 428230"/>
              <a:gd name="connsiteY49" fmla="*/ 402537 h 421857"/>
              <a:gd name="connsiteX50" fmla="*/ 214439 w 428230"/>
              <a:gd name="connsiteY50" fmla="*/ 391826 h 421857"/>
              <a:gd name="connsiteX51" fmla="*/ 214439 w 428230"/>
              <a:gd name="connsiteY51" fmla="*/ 267579 h 421857"/>
              <a:gd name="connsiteX52" fmla="*/ 229435 w 428230"/>
              <a:gd name="connsiteY52" fmla="*/ 256868 h 421857"/>
              <a:gd name="connsiteX53" fmla="*/ 415806 w 428230"/>
              <a:gd name="connsiteY53" fmla="*/ 402537 h 421857"/>
              <a:gd name="connsiteX54" fmla="*/ 334938 w 428230"/>
              <a:gd name="connsiteY54" fmla="*/ 422067 h 421857"/>
              <a:gd name="connsiteX55" fmla="*/ 334938 w 428230"/>
              <a:gd name="connsiteY55" fmla="*/ 277005 h 421857"/>
              <a:gd name="connsiteX56" fmla="*/ 413664 w 428230"/>
              <a:gd name="connsiteY56" fmla="*/ 256868 h 421857"/>
              <a:gd name="connsiteX57" fmla="*/ 428659 w 428230"/>
              <a:gd name="connsiteY57" fmla="*/ 267579 h 421857"/>
              <a:gd name="connsiteX58" fmla="*/ 428659 w 428230"/>
              <a:gd name="connsiteY58" fmla="*/ 391826 h 421857"/>
              <a:gd name="connsiteX59" fmla="*/ 415806 w 428230"/>
              <a:gd name="connsiteY59" fmla="*/ 402537 h 421857"/>
              <a:gd name="connsiteX60" fmla="*/ 278205 w 428230"/>
              <a:gd name="connsiteY60" fmla="*/ 193637 h 421857"/>
              <a:gd name="connsiteX61" fmla="*/ 258243 w 428230"/>
              <a:gd name="connsiteY61" fmla="*/ 173679 h 421857"/>
              <a:gd name="connsiteX62" fmla="*/ 278205 w 428230"/>
              <a:gd name="connsiteY62" fmla="*/ 153721 h 421857"/>
              <a:gd name="connsiteX63" fmla="*/ 298159 w 428230"/>
              <a:gd name="connsiteY63" fmla="*/ 173679 h 421857"/>
              <a:gd name="connsiteX64" fmla="*/ 278205 w 428230"/>
              <a:gd name="connsiteY64" fmla="*/ 193637 h 421857"/>
              <a:gd name="connsiteX65" fmla="*/ 258247 w 428230"/>
              <a:gd name="connsiteY65" fmla="*/ 78351 h 421857"/>
              <a:gd name="connsiteX66" fmla="*/ 278205 w 428230"/>
              <a:gd name="connsiteY66" fmla="*/ 98314 h 421857"/>
              <a:gd name="connsiteX67" fmla="*/ 298164 w 428230"/>
              <a:gd name="connsiteY67" fmla="*/ 78351 h 421857"/>
              <a:gd name="connsiteX68" fmla="*/ 278205 w 428230"/>
              <a:gd name="connsiteY68" fmla="*/ 58397 h 421857"/>
              <a:gd name="connsiteX69" fmla="*/ 258247 w 428230"/>
              <a:gd name="connsiteY69" fmla="*/ 78351 h 42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8230" h="421857">
                <a:moveTo>
                  <a:pt x="361037" y="35918"/>
                </a:moveTo>
                <a:cubicBezTo>
                  <a:pt x="365464" y="35918"/>
                  <a:pt x="368178" y="38631"/>
                  <a:pt x="368178" y="43058"/>
                </a:cubicBezTo>
                <a:lnTo>
                  <a:pt x="368178" y="189049"/>
                </a:lnTo>
                <a:cubicBezTo>
                  <a:pt x="368178" y="198909"/>
                  <a:pt x="376170" y="206901"/>
                  <a:pt x="386029" y="206901"/>
                </a:cubicBezTo>
                <a:cubicBezTo>
                  <a:pt x="395889" y="206901"/>
                  <a:pt x="403881" y="198909"/>
                  <a:pt x="403881" y="189049"/>
                </a:cubicBezTo>
                <a:lnTo>
                  <a:pt x="403881" y="43058"/>
                </a:lnTo>
                <a:cubicBezTo>
                  <a:pt x="403881" y="18923"/>
                  <a:pt x="385190" y="214"/>
                  <a:pt x="361037" y="214"/>
                </a:cubicBezTo>
                <a:lnTo>
                  <a:pt x="43277" y="214"/>
                </a:lnTo>
                <a:cubicBezTo>
                  <a:pt x="31865" y="49"/>
                  <a:pt x="20871" y="4510"/>
                  <a:pt x="12800" y="12581"/>
                </a:cubicBezTo>
                <a:cubicBezTo>
                  <a:pt x="4729" y="20652"/>
                  <a:pt x="268" y="31646"/>
                  <a:pt x="433" y="43058"/>
                </a:cubicBezTo>
                <a:lnTo>
                  <a:pt x="433" y="287626"/>
                </a:lnTo>
                <a:cubicBezTo>
                  <a:pt x="433" y="311762"/>
                  <a:pt x="19142" y="330470"/>
                  <a:pt x="43277" y="330470"/>
                </a:cubicBezTo>
                <a:lnTo>
                  <a:pt x="142604" y="330470"/>
                </a:lnTo>
                <a:lnTo>
                  <a:pt x="136356" y="366174"/>
                </a:lnTo>
                <a:lnTo>
                  <a:pt x="128965" y="366174"/>
                </a:lnTo>
                <a:cubicBezTo>
                  <a:pt x="119106" y="366174"/>
                  <a:pt x="111114" y="374166"/>
                  <a:pt x="111114" y="384025"/>
                </a:cubicBezTo>
                <a:cubicBezTo>
                  <a:pt x="111114" y="393885"/>
                  <a:pt x="119106" y="401877"/>
                  <a:pt x="128965" y="401877"/>
                </a:cubicBezTo>
                <a:lnTo>
                  <a:pt x="189072" y="401877"/>
                </a:lnTo>
                <a:cubicBezTo>
                  <a:pt x="188128" y="398610"/>
                  <a:pt x="187654" y="395226"/>
                  <a:pt x="187662" y="391826"/>
                </a:cubicBezTo>
                <a:lnTo>
                  <a:pt x="187662" y="294767"/>
                </a:lnTo>
                <a:lnTo>
                  <a:pt x="43277" y="294767"/>
                </a:lnTo>
                <a:cubicBezTo>
                  <a:pt x="38868" y="294767"/>
                  <a:pt x="36137" y="292054"/>
                  <a:pt x="36137" y="287626"/>
                </a:cubicBezTo>
                <a:lnTo>
                  <a:pt x="36137" y="43058"/>
                </a:lnTo>
                <a:cubicBezTo>
                  <a:pt x="36137" y="38631"/>
                  <a:pt x="38868" y="35918"/>
                  <a:pt x="43277" y="35918"/>
                </a:cubicBezTo>
                <a:lnTo>
                  <a:pt x="361037" y="35918"/>
                </a:lnTo>
                <a:close/>
                <a:moveTo>
                  <a:pt x="321549" y="108163"/>
                </a:moveTo>
                <a:cubicBezTo>
                  <a:pt x="331409" y="108163"/>
                  <a:pt x="339401" y="116156"/>
                  <a:pt x="339401" y="126015"/>
                </a:cubicBezTo>
                <a:cubicBezTo>
                  <a:pt x="339401" y="135875"/>
                  <a:pt x="331409" y="143867"/>
                  <a:pt x="321549" y="143867"/>
                </a:cubicBezTo>
                <a:lnTo>
                  <a:pt x="234879" y="143867"/>
                </a:lnTo>
                <a:cubicBezTo>
                  <a:pt x="225020" y="143867"/>
                  <a:pt x="217028" y="135875"/>
                  <a:pt x="217028" y="126015"/>
                </a:cubicBezTo>
                <a:cubicBezTo>
                  <a:pt x="217028" y="116156"/>
                  <a:pt x="225020" y="108163"/>
                  <a:pt x="234879" y="108163"/>
                </a:cubicBezTo>
                <a:lnTo>
                  <a:pt x="321549" y="108163"/>
                </a:lnTo>
                <a:close/>
                <a:moveTo>
                  <a:pt x="127591" y="158719"/>
                </a:moveTo>
                <a:cubicBezTo>
                  <a:pt x="119208" y="158716"/>
                  <a:pt x="111952" y="164546"/>
                  <a:pt x="110150" y="172733"/>
                </a:cubicBezTo>
                <a:lnTo>
                  <a:pt x="99796" y="219861"/>
                </a:lnTo>
                <a:lnTo>
                  <a:pt x="90584" y="212578"/>
                </a:lnTo>
                <a:cubicBezTo>
                  <a:pt x="82850" y="206457"/>
                  <a:pt x="71619" y="207768"/>
                  <a:pt x="65500" y="215503"/>
                </a:cubicBezTo>
                <a:cubicBezTo>
                  <a:pt x="59381" y="223239"/>
                  <a:pt x="60694" y="234470"/>
                  <a:pt x="68430" y="240587"/>
                </a:cubicBezTo>
                <a:lnTo>
                  <a:pt x="100028" y="265579"/>
                </a:lnTo>
                <a:cubicBezTo>
                  <a:pt x="104854" y="269396"/>
                  <a:pt x="111307" y="270457"/>
                  <a:pt x="117101" y="268389"/>
                </a:cubicBezTo>
                <a:cubicBezTo>
                  <a:pt x="122897" y="266321"/>
                  <a:pt x="127218" y="261414"/>
                  <a:pt x="128537" y="255404"/>
                </a:cubicBezTo>
                <a:lnTo>
                  <a:pt x="141926" y="194423"/>
                </a:lnTo>
                <a:lnTo>
                  <a:pt x="189411" y="194423"/>
                </a:lnTo>
                <a:cubicBezTo>
                  <a:pt x="199271" y="194423"/>
                  <a:pt x="207263" y="186431"/>
                  <a:pt x="207263" y="176571"/>
                </a:cubicBezTo>
                <a:cubicBezTo>
                  <a:pt x="207263" y="166712"/>
                  <a:pt x="199271" y="158719"/>
                  <a:pt x="189411" y="158719"/>
                </a:cubicBezTo>
                <a:lnTo>
                  <a:pt x="127591" y="158719"/>
                </a:lnTo>
                <a:close/>
                <a:moveTo>
                  <a:pt x="229435" y="256868"/>
                </a:moveTo>
                <a:cubicBezTo>
                  <a:pt x="272511" y="259135"/>
                  <a:pt x="295789" y="268596"/>
                  <a:pt x="308160" y="277005"/>
                </a:cubicBezTo>
                <a:lnTo>
                  <a:pt x="308160" y="422067"/>
                </a:lnTo>
                <a:cubicBezTo>
                  <a:pt x="295593" y="413320"/>
                  <a:pt x="271743" y="403680"/>
                  <a:pt x="227292" y="402537"/>
                </a:cubicBezTo>
                <a:cubicBezTo>
                  <a:pt x="220866" y="402537"/>
                  <a:pt x="214439" y="398253"/>
                  <a:pt x="214439" y="391826"/>
                </a:cubicBezTo>
                <a:lnTo>
                  <a:pt x="214439" y="267579"/>
                </a:lnTo>
                <a:cubicBezTo>
                  <a:pt x="214439" y="261152"/>
                  <a:pt x="220866" y="256868"/>
                  <a:pt x="229435" y="256868"/>
                </a:cubicBezTo>
                <a:close/>
                <a:moveTo>
                  <a:pt x="415806" y="402537"/>
                </a:moveTo>
                <a:cubicBezTo>
                  <a:pt x="371355" y="403680"/>
                  <a:pt x="347506" y="413302"/>
                  <a:pt x="334938" y="422067"/>
                </a:cubicBezTo>
                <a:lnTo>
                  <a:pt x="334938" y="277005"/>
                </a:lnTo>
                <a:cubicBezTo>
                  <a:pt x="347309" y="268596"/>
                  <a:pt x="370588" y="259135"/>
                  <a:pt x="413664" y="256868"/>
                </a:cubicBezTo>
                <a:cubicBezTo>
                  <a:pt x="422233" y="256868"/>
                  <a:pt x="428659" y="261152"/>
                  <a:pt x="428659" y="267579"/>
                </a:cubicBezTo>
                <a:lnTo>
                  <a:pt x="428659" y="391826"/>
                </a:lnTo>
                <a:cubicBezTo>
                  <a:pt x="428659" y="398253"/>
                  <a:pt x="422233" y="402537"/>
                  <a:pt x="415806" y="402537"/>
                </a:cubicBezTo>
                <a:close/>
                <a:moveTo>
                  <a:pt x="278205" y="193637"/>
                </a:moveTo>
                <a:cubicBezTo>
                  <a:pt x="267181" y="193640"/>
                  <a:pt x="258243" y="184703"/>
                  <a:pt x="258243" y="173679"/>
                </a:cubicBezTo>
                <a:cubicBezTo>
                  <a:pt x="258243" y="162655"/>
                  <a:pt x="267181" y="153718"/>
                  <a:pt x="278205" y="153721"/>
                </a:cubicBezTo>
                <a:cubicBezTo>
                  <a:pt x="289226" y="153724"/>
                  <a:pt x="298159" y="162658"/>
                  <a:pt x="298159" y="173679"/>
                </a:cubicBezTo>
                <a:cubicBezTo>
                  <a:pt x="298159" y="184700"/>
                  <a:pt x="289226" y="193635"/>
                  <a:pt x="278205" y="193637"/>
                </a:cubicBezTo>
                <a:close/>
                <a:moveTo>
                  <a:pt x="258247" y="78351"/>
                </a:moveTo>
                <a:cubicBezTo>
                  <a:pt x="258245" y="89375"/>
                  <a:pt x="267181" y="98314"/>
                  <a:pt x="278205" y="98314"/>
                </a:cubicBezTo>
                <a:cubicBezTo>
                  <a:pt x="289230" y="98314"/>
                  <a:pt x="298166" y="89375"/>
                  <a:pt x="298164" y="78351"/>
                </a:cubicBezTo>
                <a:cubicBezTo>
                  <a:pt x="298161" y="67330"/>
                  <a:pt x="289226" y="58397"/>
                  <a:pt x="278205" y="58397"/>
                </a:cubicBezTo>
                <a:cubicBezTo>
                  <a:pt x="267185" y="58397"/>
                  <a:pt x="258250" y="67330"/>
                  <a:pt x="258247" y="78351"/>
                </a:cubicBezTo>
                <a:close/>
              </a:path>
            </a:pathLst>
          </a:custGeom>
          <a:solidFill>
            <a:schemeClr val="bg1"/>
          </a:solidFill>
          <a:ln w="8926" cap="rnd">
            <a:noFill/>
            <a:prstDash val="solid"/>
            <a:round/>
          </a:ln>
        </p:spPr>
        <p:txBody>
          <a:bodyPr rtlCol="0" anchor="ctr"/>
          <a:lstStyle/>
          <a:p>
            <a:endParaRPr lang="de-DE"/>
          </a:p>
        </p:txBody>
      </p:sp>
      <p:sp>
        <p:nvSpPr>
          <p:cNvPr id="76" name="Freihandform: Form 75">
            <a:extLst>
              <a:ext uri="{FF2B5EF4-FFF2-40B4-BE49-F238E27FC236}">
                <a16:creationId xmlns:a16="http://schemas.microsoft.com/office/drawing/2014/main" id="{CC6742E3-B6D1-C21D-D170-02A160E39592}"/>
              </a:ext>
            </a:extLst>
          </p:cNvPr>
          <p:cNvSpPr/>
          <p:nvPr/>
        </p:nvSpPr>
        <p:spPr>
          <a:xfrm>
            <a:off x="5827225" y="2191937"/>
            <a:ext cx="223145" cy="267775"/>
          </a:xfrm>
          <a:custGeom>
            <a:avLst/>
            <a:gdLst>
              <a:gd name="connsiteX0" fmla="*/ 112176 w 223145"/>
              <a:gd name="connsiteY0" fmla="*/ 122865 h 267775"/>
              <a:gd name="connsiteX1" fmla="*/ 173541 w 223145"/>
              <a:gd name="connsiteY1" fmla="*/ 61500 h 267775"/>
              <a:gd name="connsiteX2" fmla="*/ 112176 w 223145"/>
              <a:gd name="connsiteY2" fmla="*/ 135 h 267775"/>
              <a:gd name="connsiteX3" fmla="*/ 50811 w 223145"/>
              <a:gd name="connsiteY3" fmla="*/ 61500 h 267775"/>
              <a:gd name="connsiteX4" fmla="*/ 112176 w 223145"/>
              <a:gd name="connsiteY4" fmla="*/ 122865 h 267775"/>
              <a:gd name="connsiteX5" fmla="*/ 603 w 223145"/>
              <a:gd name="connsiteY5" fmla="*/ 251174 h 267775"/>
              <a:gd name="connsiteX6" fmla="*/ 112176 w 223145"/>
              <a:gd name="connsiteY6" fmla="*/ 139601 h 267775"/>
              <a:gd name="connsiteX7" fmla="*/ 223749 w 223145"/>
              <a:gd name="connsiteY7" fmla="*/ 251174 h 267775"/>
              <a:gd name="connsiteX8" fmla="*/ 223749 w 223145"/>
              <a:gd name="connsiteY8" fmla="*/ 256753 h 267775"/>
              <a:gd name="connsiteX9" fmla="*/ 212592 w 223145"/>
              <a:gd name="connsiteY9" fmla="*/ 267910 h 267775"/>
              <a:gd name="connsiteX10" fmla="*/ 195856 w 223145"/>
              <a:gd name="connsiteY10" fmla="*/ 267910 h 267775"/>
              <a:gd name="connsiteX11" fmla="*/ 195856 w 223145"/>
              <a:gd name="connsiteY11" fmla="*/ 240017 h 267775"/>
              <a:gd name="connsiteX12" fmla="*/ 173541 w 223145"/>
              <a:gd name="connsiteY12" fmla="*/ 217702 h 267775"/>
              <a:gd name="connsiteX13" fmla="*/ 173541 w 223145"/>
              <a:gd name="connsiteY13" fmla="*/ 184230 h 267775"/>
              <a:gd name="connsiteX14" fmla="*/ 151226 w 223145"/>
              <a:gd name="connsiteY14" fmla="*/ 161916 h 267775"/>
              <a:gd name="connsiteX15" fmla="*/ 126123 w 223145"/>
              <a:gd name="connsiteY15" fmla="*/ 161916 h 267775"/>
              <a:gd name="connsiteX16" fmla="*/ 104310 w 223145"/>
              <a:gd name="connsiteY16" fmla="*/ 179489 h 267775"/>
              <a:gd name="connsiteX17" fmla="*/ 98229 w 223145"/>
              <a:gd name="connsiteY17" fmla="*/ 178652 h 267775"/>
              <a:gd name="connsiteX18" fmla="*/ 61968 w 223145"/>
              <a:gd name="connsiteY18" fmla="*/ 178652 h 267775"/>
              <a:gd name="connsiteX19" fmla="*/ 39654 w 223145"/>
              <a:gd name="connsiteY19" fmla="*/ 200966 h 267775"/>
              <a:gd name="connsiteX20" fmla="*/ 39654 w 223145"/>
              <a:gd name="connsiteY20" fmla="*/ 220692 h 267775"/>
              <a:gd name="connsiteX21" fmla="*/ 28496 w 223145"/>
              <a:gd name="connsiteY21" fmla="*/ 240017 h 267775"/>
              <a:gd name="connsiteX22" fmla="*/ 28496 w 223145"/>
              <a:gd name="connsiteY22" fmla="*/ 267910 h 267775"/>
              <a:gd name="connsiteX23" fmla="*/ 11760 w 223145"/>
              <a:gd name="connsiteY23" fmla="*/ 267910 h 267775"/>
              <a:gd name="connsiteX24" fmla="*/ 603 w 223145"/>
              <a:gd name="connsiteY24" fmla="*/ 256753 h 267775"/>
              <a:gd name="connsiteX25" fmla="*/ 603 w 223145"/>
              <a:gd name="connsiteY25" fmla="*/ 251174 h 267775"/>
              <a:gd name="connsiteX26" fmla="*/ 45232 w 223145"/>
              <a:gd name="connsiteY26" fmla="*/ 267910 h 267775"/>
              <a:gd name="connsiteX27" fmla="*/ 179120 w 223145"/>
              <a:gd name="connsiteY27" fmla="*/ 267910 h 267775"/>
              <a:gd name="connsiteX28" fmla="*/ 179120 w 223145"/>
              <a:gd name="connsiteY28" fmla="*/ 240017 h 267775"/>
              <a:gd name="connsiteX29" fmla="*/ 173541 w 223145"/>
              <a:gd name="connsiteY29" fmla="*/ 234438 h 267775"/>
              <a:gd name="connsiteX30" fmla="*/ 50811 w 223145"/>
              <a:gd name="connsiteY30" fmla="*/ 234438 h 267775"/>
              <a:gd name="connsiteX31" fmla="*/ 45232 w 223145"/>
              <a:gd name="connsiteY31" fmla="*/ 240017 h 267775"/>
              <a:gd name="connsiteX32" fmla="*/ 45232 w 223145"/>
              <a:gd name="connsiteY32" fmla="*/ 267910 h 267775"/>
              <a:gd name="connsiteX33" fmla="*/ 121883 w 223145"/>
              <a:gd name="connsiteY33" fmla="*/ 90844 h 267775"/>
              <a:gd name="connsiteX34" fmla="*/ 102469 w 223145"/>
              <a:gd name="connsiteY34" fmla="*/ 90844 h 267775"/>
              <a:gd name="connsiteX35" fmla="*/ 94276 w 223145"/>
              <a:gd name="connsiteY35" fmla="*/ 93247 h 267775"/>
              <a:gd name="connsiteX36" fmla="*/ 88240 w 223145"/>
              <a:gd name="connsiteY36" fmla="*/ 87210 h 267775"/>
              <a:gd name="connsiteX37" fmla="*/ 90642 w 223145"/>
              <a:gd name="connsiteY37" fmla="*/ 79017 h 267775"/>
              <a:gd name="connsiteX38" fmla="*/ 133710 w 223145"/>
              <a:gd name="connsiteY38" fmla="*/ 79017 h 267775"/>
              <a:gd name="connsiteX39" fmla="*/ 133504 w 223145"/>
              <a:gd name="connsiteY39" fmla="*/ 90638 h 267775"/>
              <a:gd name="connsiteX40" fmla="*/ 121883 w 223145"/>
              <a:gd name="connsiteY40" fmla="*/ 90844 h 267775"/>
              <a:gd name="connsiteX41" fmla="*/ 156805 w 223145"/>
              <a:gd name="connsiteY41" fmla="*/ 220492 h 267775"/>
              <a:gd name="connsiteX42" fmla="*/ 156805 w 223145"/>
              <a:gd name="connsiteY42" fmla="*/ 184230 h 267775"/>
              <a:gd name="connsiteX43" fmla="*/ 151226 w 223145"/>
              <a:gd name="connsiteY43" fmla="*/ 178652 h 267775"/>
              <a:gd name="connsiteX44" fmla="*/ 126123 w 223145"/>
              <a:gd name="connsiteY44" fmla="*/ 178652 h 267775"/>
              <a:gd name="connsiteX45" fmla="*/ 120544 w 223145"/>
              <a:gd name="connsiteY45" fmla="*/ 184230 h 267775"/>
              <a:gd name="connsiteX46" fmla="*/ 120544 w 223145"/>
              <a:gd name="connsiteY46" fmla="*/ 220492 h 267775"/>
              <a:gd name="connsiteX47" fmla="*/ 156805 w 223145"/>
              <a:gd name="connsiteY47" fmla="*/ 220492 h 267775"/>
              <a:gd name="connsiteX48" fmla="*/ 103808 w 223145"/>
              <a:gd name="connsiteY48" fmla="*/ 217702 h 267775"/>
              <a:gd name="connsiteX49" fmla="*/ 103808 w 223145"/>
              <a:gd name="connsiteY49" fmla="*/ 220492 h 267775"/>
              <a:gd name="connsiteX50" fmla="*/ 56389 w 223145"/>
              <a:gd name="connsiteY50" fmla="*/ 220492 h 267775"/>
              <a:gd name="connsiteX51" fmla="*/ 56389 w 223145"/>
              <a:gd name="connsiteY51" fmla="*/ 200966 h 267775"/>
              <a:gd name="connsiteX52" fmla="*/ 61968 w 223145"/>
              <a:gd name="connsiteY52" fmla="*/ 195388 h 267775"/>
              <a:gd name="connsiteX53" fmla="*/ 98229 w 223145"/>
              <a:gd name="connsiteY53" fmla="*/ 195388 h 267775"/>
              <a:gd name="connsiteX54" fmla="*/ 103808 w 223145"/>
              <a:gd name="connsiteY54" fmla="*/ 200966 h 267775"/>
              <a:gd name="connsiteX55" fmla="*/ 103808 w 223145"/>
              <a:gd name="connsiteY55" fmla="*/ 217702 h 2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3145" h="267775">
                <a:moveTo>
                  <a:pt x="112176" y="122865"/>
                </a:moveTo>
                <a:cubicBezTo>
                  <a:pt x="146067" y="122865"/>
                  <a:pt x="173541" y="95392"/>
                  <a:pt x="173541" y="61500"/>
                </a:cubicBezTo>
                <a:cubicBezTo>
                  <a:pt x="173541" y="27609"/>
                  <a:pt x="146067" y="135"/>
                  <a:pt x="112176" y="135"/>
                </a:cubicBezTo>
                <a:cubicBezTo>
                  <a:pt x="78285" y="135"/>
                  <a:pt x="50811" y="27609"/>
                  <a:pt x="50811" y="61500"/>
                </a:cubicBezTo>
                <a:cubicBezTo>
                  <a:pt x="50811" y="95392"/>
                  <a:pt x="78285" y="122865"/>
                  <a:pt x="112176" y="122865"/>
                </a:cubicBezTo>
                <a:close/>
                <a:moveTo>
                  <a:pt x="603" y="251174"/>
                </a:moveTo>
                <a:cubicBezTo>
                  <a:pt x="603" y="189552"/>
                  <a:pt x="50555" y="139601"/>
                  <a:pt x="112176" y="139601"/>
                </a:cubicBezTo>
                <a:cubicBezTo>
                  <a:pt x="173798" y="139601"/>
                  <a:pt x="223749" y="189552"/>
                  <a:pt x="223749" y="251174"/>
                </a:cubicBezTo>
                <a:lnTo>
                  <a:pt x="223749" y="256753"/>
                </a:lnTo>
                <a:cubicBezTo>
                  <a:pt x="223749" y="262915"/>
                  <a:pt x="218754" y="267910"/>
                  <a:pt x="212592" y="267910"/>
                </a:cubicBezTo>
                <a:lnTo>
                  <a:pt x="195856" y="267910"/>
                </a:lnTo>
                <a:lnTo>
                  <a:pt x="195856" y="240017"/>
                </a:lnTo>
                <a:cubicBezTo>
                  <a:pt x="195856" y="227693"/>
                  <a:pt x="185865" y="217702"/>
                  <a:pt x="173541" y="217702"/>
                </a:cubicBezTo>
                <a:lnTo>
                  <a:pt x="173541" y="184230"/>
                </a:lnTo>
                <a:cubicBezTo>
                  <a:pt x="173541" y="171906"/>
                  <a:pt x="163550" y="161916"/>
                  <a:pt x="151226" y="161916"/>
                </a:cubicBezTo>
                <a:lnTo>
                  <a:pt x="126123" y="161916"/>
                </a:lnTo>
                <a:cubicBezTo>
                  <a:pt x="115623" y="161912"/>
                  <a:pt x="106541" y="169229"/>
                  <a:pt x="104310" y="179489"/>
                </a:cubicBezTo>
                <a:cubicBezTo>
                  <a:pt x="102332" y="178931"/>
                  <a:pt x="100285" y="178649"/>
                  <a:pt x="98229" y="178652"/>
                </a:cubicBezTo>
                <a:lnTo>
                  <a:pt x="61968" y="178652"/>
                </a:lnTo>
                <a:cubicBezTo>
                  <a:pt x="49644" y="178652"/>
                  <a:pt x="39654" y="188642"/>
                  <a:pt x="39654" y="200966"/>
                </a:cubicBezTo>
                <a:lnTo>
                  <a:pt x="39654" y="220692"/>
                </a:lnTo>
                <a:cubicBezTo>
                  <a:pt x="32749" y="224679"/>
                  <a:pt x="28496" y="232045"/>
                  <a:pt x="28496" y="240017"/>
                </a:cubicBezTo>
                <a:lnTo>
                  <a:pt x="28496" y="267910"/>
                </a:lnTo>
                <a:lnTo>
                  <a:pt x="11760" y="267910"/>
                </a:lnTo>
                <a:cubicBezTo>
                  <a:pt x="5598" y="267910"/>
                  <a:pt x="603" y="262915"/>
                  <a:pt x="603" y="256753"/>
                </a:cubicBezTo>
                <a:lnTo>
                  <a:pt x="603" y="251174"/>
                </a:lnTo>
                <a:close/>
                <a:moveTo>
                  <a:pt x="45232" y="267910"/>
                </a:moveTo>
                <a:lnTo>
                  <a:pt x="179120" y="267910"/>
                </a:lnTo>
                <a:lnTo>
                  <a:pt x="179120" y="240017"/>
                </a:lnTo>
                <a:cubicBezTo>
                  <a:pt x="179120" y="236936"/>
                  <a:pt x="176622" y="234438"/>
                  <a:pt x="173541" y="234438"/>
                </a:cubicBezTo>
                <a:lnTo>
                  <a:pt x="50811" y="234438"/>
                </a:lnTo>
                <a:cubicBezTo>
                  <a:pt x="47730" y="234438"/>
                  <a:pt x="45232" y="236936"/>
                  <a:pt x="45232" y="240017"/>
                </a:cubicBezTo>
                <a:lnTo>
                  <a:pt x="45232" y="267910"/>
                </a:lnTo>
                <a:close/>
                <a:moveTo>
                  <a:pt x="121883" y="90844"/>
                </a:moveTo>
                <a:cubicBezTo>
                  <a:pt x="116226" y="85187"/>
                  <a:pt x="108137" y="85187"/>
                  <a:pt x="102469" y="90844"/>
                </a:cubicBezTo>
                <a:cubicBezTo>
                  <a:pt x="100383" y="93082"/>
                  <a:pt x="97241" y="94004"/>
                  <a:pt x="94276" y="93247"/>
                </a:cubicBezTo>
                <a:cubicBezTo>
                  <a:pt x="91312" y="92490"/>
                  <a:pt x="88996" y="90174"/>
                  <a:pt x="88240" y="87210"/>
                </a:cubicBezTo>
                <a:cubicBezTo>
                  <a:pt x="87482" y="84245"/>
                  <a:pt x="88404" y="81103"/>
                  <a:pt x="90642" y="79017"/>
                </a:cubicBezTo>
                <a:cubicBezTo>
                  <a:pt x="102838" y="66823"/>
                  <a:pt x="121526" y="66823"/>
                  <a:pt x="133710" y="79017"/>
                </a:cubicBezTo>
                <a:cubicBezTo>
                  <a:pt x="136782" y="82314"/>
                  <a:pt x="136691" y="87452"/>
                  <a:pt x="133504" y="90638"/>
                </a:cubicBezTo>
                <a:cubicBezTo>
                  <a:pt x="130318" y="93825"/>
                  <a:pt x="125180" y="93916"/>
                  <a:pt x="121883" y="90844"/>
                </a:cubicBezTo>
                <a:close/>
                <a:moveTo>
                  <a:pt x="156805" y="220492"/>
                </a:moveTo>
                <a:lnTo>
                  <a:pt x="156805" y="184230"/>
                </a:lnTo>
                <a:cubicBezTo>
                  <a:pt x="156805" y="181149"/>
                  <a:pt x="154308" y="178652"/>
                  <a:pt x="151226" y="178652"/>
                </a:cubicBezTo>
                <a:lnTo>
                  <a:pt x="126123" y="178652"/>
                </a:lnTo>
                <a:cubicBezTo>
                  <a:pt x="123041" y="178652"/>
                  <a:pt x="120544" y="181149"/>
                  <a:pt x="120544" y="184230"/>
                </a:cubicBezTo>
                <a:lnTo>
                  <a:pt x="120544" y="220492"/>
                </a:lnTo>
                <a:lnTo>
                  <a:pt x="156805" y="220492"/>
                </a:lnTo>
                <a:close/>
                <a:moveTo>
                  <a:pt x="103808" y="217702"/>
                </a:moveTo>
                <a:lnTo>
                  <a:pt x="103808" y="220492"/>
                </a:lnTo>
                <a:lnTo>
                  <a:pt x="56389" y="220492"/>
                </a:lnTo>
                <a:lnTo>
                  <a:pt x="56389" y="200966"/>
                </a:lnTo>
                <a:cubicBezTo>
                  <a:pt x="56389" y="197885"/>
                  <a:pt x="58887" y="195388"/>
                  <a:pt x="61968" y="195388"/>
                </a:cubicBezTo>
                <a:lnTo>
                  <a:pt x="98229" y="195388"/>
                </a:lnTo>
                <a:cubicBezTo>
                  <a:pt x="101311" y="195388"/>
                  <a:pt x="103808" y="197885"/>
                  <a:pt x="103808" y="200966"/>
                </a:cubicBezTo>
                <a:lnTo>
                  <a:pt x="103808" y="217702"/>
                </a:lnTo>
                <a:close/>
              </a:path>
            </a:pathLst>
          </a:custGeom>
          <a:solidFill>
            <a:schemeClr val="bg1"/>
          </a:solidFill>
          <a:ln w="8926" cap="rnd">
            <a:noFill/>
            <a:prstDash val="solid"/>
            <a:round/>
          </a:ln>
        </p:spPr>
        <p:txBody>
          <a:bodyPr rtlCol="0" anchor="ctr"/>
          <a:lstStyle/>
          <a:p>
            <a:endParaRPr lang="de-DE"/>
          </a:p>
        </p:txBody>
      </p:sp>
      <p:sp>
        <p:nvSpPr>
          <p:cNvPr id="77" name="Freihandform: Form 76">
            <a:extLst>
              <a:ext uri="{FF2B5EF4-FFF2-40B4-BE49-F238E27FC236}">
                <a16:creationId xmlns:a16="http://schemas.microsoft.com/office/drawing/2014/main" id="{48BFEB47-B1CB-74C0-FF8A-DA22FA7319E4}"/>
              </a:ext>
            </a:extLst>
          </p:cNvPr>
          <p:cNvSpPr/>
          <p:nvPr/>
        </p:nvSpPr>
        <p:spPr>
          <a:xfrm>
            <a:off x="2859385" y="3530812"/>
            <a:ext cx="267775" cy="267775"/>
          </a:xfrm>
          <a:custGeom>
            <a:avLst/>
            <a:gdLst>
              <a:gd name="connsiteX0" fmla="*/ 273 w 267775"/>
              <a:gd name="connsiteY0" fmla="*/ 22600 h 267775"/>
              <a:gd name="connsiteX1" fmla="*/ 22588 w 267775"/>
              <a:gd name="connsiteY1" fmla="*/ 285 h 267775"/>
              <a:gd name="connsiteX2" fmla="*/ 145318 w 267775"/>
              <a:gd name="connsiteY2" fmla="*/ 285 h 267775"/>
              <a:gd name="connsiteX3" fmla="*/ 167632 w 267775"/>
              <a:gd name="connsiteY3" fmla="*/ 22600 h 267775"/>
              <a:gd name="connsiteX4" fmla="*/ 167632 w 267775"/>
              <a:gd name="connsiteY4" fmla="*/ 131472 h 267775"/>
              <a:gd name="connsiteX5" fmla="*/ 139739 w 267775"/>
              <a:gd name="connsiteY5" fmla="*/ 123015 h 267775"/>
              <a:gd name="connsiteX6" fmla="*/ 105018 w 267775"/>
              <a:gd name="connsiteY6" fmla="*/ 136962 h 267775"/>
              <a:gd name="connsiteX7" fmla="*/ 39324 w 267775"/>
              <a:gd name="connsiteY7" fmla="*/ 136962 h 267775"/>
              <a:gd name="connsiteX8" fmla="*/ 30956 w 267775"/>
              <a:gd name="connsiteY8" fmla="*/ 145330 h 267775"/>
              <a:gd name="connsiteX9" fmla="*/ 39324 w 267775"/>
              <a:gd name="connsiteY9" fmla="*/ 153698 h 267775"/>
              <a:gd name="connsiteX10" fmla="*/ 93469 w 267775"/>
              <a:gd name="connsiteY10" fmla="*/ 153698 h 267775"/>
              <a:gd name="connsiteX11" fmla="*/ 90235 w 267775"/>
              <a:gd name="connsiteY11" fmla="*/ 181591 h 267775"/>
              <a:gd name="connsiteX12" fmla="*/ 39324 w 267775"/>
              <a:gd name="connsiteY12" fmla="*/ 181591 h 267775"/>
              <a:gd name="connsiteX13" fmla="*/ 30956 w 267775"/>
              <a:gd name="connsiteY13" fmla="*/ 189959 h 267775"/>
              <a:gd name="connsiteX14" fmla="*/ 39324 w 267775"/>
              <a:gd name="connsiteY14" fmla="*/ 198327 h 267775"/>
              <a:gd name="connsiteX15" fmla="*/ 96248 w 267775"/>
              <a:gd name="connsiteY15" fmla="*/ 198327 h 267775"/>
              <a:gd name="connsiteX16" fmla="*/ 106523 w 267775"/>
              <a:gd name="connsiteY16" fmla="*/ 210879 h 267775"/>
              <a:gd name="connsiteX17" fmla="*/ 78374 w 267775"/>
              <a:gd name="connsiteY17" fmla="*/ 262481 h 267775"/>
              <a:gd name="connsiteX18" fmla="*/ 79077 w 267775"/>
              <a:gd name="connsiteY18" fmla="*/ 268060 h 267775"/>
              <a:gd name="connsiteX19" fmla="*/ 273 w 267775"/>
              <a:gd name="connsiteY19" fmla="*/ 268060 h 267775"/>
              <a:gd name="connsiteX20" fmla="*/ 273 w 267775"/>
              <a:gd name="connsiteY20" fmla="*/ 22600 h 267775"/>
              <a:gd name="connsiteX21" fmla="*/ 30956 w 267775"/>
              <a:gd name="connsiteY21" fmla="*/ 56071 h 267775"/>
              <a:gd name="connsiteX22" fmla="*/ 39324 w 267775"/>
              <a:gd name="connsiteY22" fmla="*/ 47703 h 267775"/>
              <a:gd name="connsiteX23" fmla="*/ 128582 w 267775"/>
              <a:gd name="connsiteY23" fmla="*/ 47703 h 267775"/>
              <a:gd name="connsiteX24" fmla="*/ 136950 w 267775"/>
              <a:gd name="connsiteY24" fmla="*/ 56071 h 267775"/>
              <a:gd name="connsiteX25" fmla="*/ 128582 w 267775"/>
              <a:gd name="connsiteY25" fmla="*/ 64439 h 267775"/>
              <a:gd name="connsiteX26" fmla="*/ 39324 w 267775"/>
              <a:gd name="connsiteY26" fmla="*/ 64439 h 267775"/>
              <a:gd name="connsiteX27" fmla="*/ 30956 w 267775"/>
              <a:gd name="connsiteY27" fmla="*/ 56071 h 267775"/>
              <a:gd name="connsiteX28" fmla="*/ 39324 w 267775"/>
              <a:gd name="connsiteY28" fmla="*/ 92333 h 267775"/>
              <a:gd name="connsiteX29" fmla="*/ 30956 w 267775"/>
              <a:gd name="connsiteY29" fmla="*/ 100701 h 267775"/>
              <a:gd name="connsiteX30" fmla="*/ 39324 w 267775"/>
              <a:gd name="connsiteY30" fmla="*/ 109069 h 267775"/>
              <a:gd name="connsiteX31" fmla="*/ 128582 w 267775"/>
              <a:gd name="connsiteY31" fmla="*/ 109069 h 267775"/>
              <a:gd name="connsiteX32" fmla="*/ 136950 w 267775"/>
              <a:gd name="connsiteY32" fmla="*/ 100701 h 267775"/>
              <a:gd name="connsiteX33" fmla="*/ 128582 w 267775"/>
              <a:gd name="connsiteY33" fmla="*/ 92333 h 267775"/>
              <a:gd name="connsiteX34" fmla="*/ 39324 w 267775"/>
              <a:gd name="connsiteY34" fmla="*/ 92333 h 267775"/>
              <a:gd name="connsiteX35" fmla="*/ 139739 w 267775"/>
              <a:gd name="connsiteY35" fmla="*/ 206695 h 267775"/>
              <a:gd name="connsiteX36" fmla="*/ 173211 w 267775"/>
              <a:gd name="connsiteY36" fmla="*/ 173223 h 267775"/>
              <a:gd name="connsiteX37" fmla="*/ 139739 w 267775"/>
              <a:gd name="connsiteY37" fmla="*/ 139751 h 267775"/>
              <a:gd name="connsiteX38" fmla="*/ 106267 w 267775"/>
              <a:gd name="connsiteY38" fmla="*/ 173223 h 267775"/>
              <a:gd name="connsiteX39" fmla="*/ 139739 w 267775"/>
              <a:gd name="connsiteY39" fmla="*/ 206695 h 267775"/>
              <a:gd name="connsiteX40" fmla="*/ 256891 w 267775"/>
              <a:gd name="connsiteY40" fmla="*/ 173223 h 267775"/>
              <a:gd name="connsiteX41" fmla="*/ 223419 w 267775"/>
              <a:gd name="connsiteY41" fmla="*/ 206695 h 267775"/>
              <a:gd name="connsiteX42" fmla="*/ 189947 w 267775"/>
              <a:gd name="connsiteY42" fmla="*/ 173223 h 267775"/>
              <a:gd name="connsiteX43" fmla="*/ 223419 w 267775"/>
              <a:gd name="connsiteY43" fmla="*/ 139751 h 267775"/>
              <a:gd name="connsiteX44" fmla="*/ 256891 w 267775"/>
              <a:gd name="connsiteY44" fmla="*/ 173223 h 267775"/>
              <a:gd name="connsiteX45" fmla="*/ 223419 w 267775"/>
              <a:gd name="connsiteY45" fmla="*/ 217852 h 267775"/>
              <a:gd name="connsiteX46" fmla="*/ 181579 w 267775"/>
              <a:gd name="connsiteY46" fmla="*/ 246916 h 267775"/>
              <a:gd name="connsiteX47" fmla="*/ 131851 w 267775"/>
              <a:gd name="connsiteY47" fmla="*/ 218625 h 267775"/>
              <a:gd name="connsiteX48" fmla="*/ 95110 w 267775"/>
              <a:gd name="connsiteY48" fmla="*/ 262481 h 267775"/>
              <a:gd name="connsiteX49" fmla="*/ 100689 w 267775"/>
              <a:gd name="connsiteY49" fmla="*/ 268060 h 267775"/>
              <a:gd name="connsiteX50" fmla="*/ 178790 w 267775"/>
              <a:gd name="connsiteY50" fmla="*/ 268060 h 267775"/>
              <a:gd name="connsiteX51" fmla="*/ 181579 w 267775"/>
              <a:gd name="connsiteY51" fmla="*/ 267312 h 267775"/>
              <a:gd name="connsiteX52" fmla="*/ 184368 w 267775"/>
              <a:gd name="connsiteY52" fmla="*/ 268060 h 267775"/>
              <a:gd name="connsiteX53" fmla="*/ 262469 w 267775"/>
              <a:gd name="connsiteY53" fmla="*/ 268060 h 267775"/>
              <a:gd name="connsiteX54" fmla="*/ 268048 w 267775"/>
              <a:gd name="connsiteY54" fmla="*/ 262481 h 267775"/>
              <a:gd name="connsiteX55" fmla="*/ 223419 w 267775"/>
              <a:gd name="connsiteY55" fmla="*/ 217852 h 2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775" h="267775">
                <a:moveTo>
                  <a:pt x="273" y="22600"/>
                </a:moveTo>
                <a:cubicBezTo>
                  <a:pt x="273" y="10276"/>
                  <a:pt x="10264" y="285"/>
                  <a:pt x="22588" y="285"/>
                </a:cubicBezTo>
                <a:lnTo>
                  <a:pt x="145318" y="285"/>
                </a:lnTo>
                <a:cubicBezTo>
                  <a:pt x="157642" y="285"/>
                  <a:pt x="167632" y="10276"/>
                  <a:pt x="167632" y="22600"/>
                </a:cubicBezTo>
                <a:lnTo>
                  <a:pt x="167632" y="131472"/>
                </a:lnTo>
                <a:cubicBezTo>
                  <a:pt x="159382" y="125944"/>
                  <a:pt x="149671" y="122999"/>
                  <a:pt x="139739" y="123015"/>
                </a:cubicBezTo>
                <a:cubicBezTo>
                  <a:pt x="126798" y="122999"/>
                  <a:pt x="114352" y="127998"/>
                  <a:pt x="105018" y="136962"/>
                </a:cubicBezTo>
                <a:lnTo>
                  <a:pt x="39324" y="136962"/>
                </a:lnTo>
                <a:cubicBezTo>
                  <a:pt x="34702" y="136962"/>
                  <a:pt x="30956" y="140708"/>
                  <a:pt x="30956" y="145330"/>
                </a:cubicBezTo>
                <a:cubicBezTo>
                  <a:pt x="30956" y="149952"/>
                  <a:pt x="34702" y="153698"/>
                  <a:pt x="39324" y="153698"/>
                </a:cubicBezTo>
                <a:lnTo>
                  <a:pt x="93469" y="153698"/>
                </a:lnTo>
                <a:cubicBezTo>
                  <a:pt x="89752" y="162496"/>
                  <a:pt x="88629" y="172175"/>
                  <a:pt x="90235" y="181591"/>
                </a:cubicBezTo>
                <a:lnTo>
                  <a:pt x="39324" y="181591"/>
                </a:lnTo>
                <a:cubicBezTo>
                  <a:pt x="34702" y="181591"/>
                  <a:pt x="30956" y="185337"/>
                  <a:pt x="30956" y="189959"/>
                </a:cubicBezTo>
                <a:cubicBezTo>
                  <a:pt x="30956" y="194581"/>
                  <a:pt x="34702" y="198327"/>
                  <a:pt x="39324" y="198327"/>
                </a:cubicBezTo>
                <a:lnTo>
                  <a:pt x="96248" y="198327"/>
                </a:lnTo>
                <a:cubicBezTo>
                  <a:pt x="98982" y="203047"/>
                  <a:pt x="102462" y="207286"/>
                  <a:pt x="106523" y="210879"/>
                </a:cubicBezTo>
                <a:cubicBezTo>
                  <a:pt x="88971" y="222169"/>
                  <a:pt x="78364" y="241611"/>
                  <a:pt x="78374" y="262481"/>
                </a:cubicBezTo>
                <a:cubicBezTo>
                  <a:pt x="78374" y="264412"/>
                  <a:pt x="78620" y="266275"/>
                  <a:pt x="79077" y="268060"/>
                </a:cubicBezTo>
                <a:lnTo>
                  <a:pt x="273" y="268060"/>
                </a:lnTo>
                <a:lnTo>
                  <a:pt x="273" y="22600"/>
                </a:lnTo>
                <a:close/>
                <a:moveTo>
                  <a:pt x="30956" y="56071"/>
                </a:moveTo>
                <a:cubicBezTo>
                  <a:pt x="30956" y="51450"/>
                  <a:pt x="34702" y="47703"/>
                  <a:pt x="39324" y="47703"/>
                </a:cubicBezTo>
                <a:lnTo>
                  <a:pt x="128582" y="47703"/>
                </a:lnTo>
                <a:cubicBezTo>
                  <a:pt x="133204" y="47703"/>
                  <a:pt x="136950" y="51450"/>
                  <a:pt x="136950" y="56071"/>
                </a:cubicBezTo>
                <a:cubicBezTo>
                  <a:pt x="136950" y="60693"/>
                  <a:pt x="133204" y="64439"/>
                  <a:pt x="128582" y="64439"/>
                </a:cubicBezTo>
                <a:lnTo>
                  <a:pt x="39324" y="64439"/>
                </a:lnTo>
                <a:cubicBezTo>
                  <a:pt x="34702" y="64439"/>
                  <a:pt x="30956" y="60693"/>
                  <a:pt x="30956" y="56071"/>
                </a:cubicBezTo>
                <a:close/>
                <a:moveTo>
                  <a:pt x="39324" y="92333"/>
                </a:moveTo>
                <a:cubicBezTo>
                  <a:pt x="34702" y="92333"/>
                  <a:pt x="30956" y="96079"/>
                  <a:pt x="30956" y="100701"/>
                </a:cubicBezTo>
                <a:cubicBezTo>
                  <a:pt x="30956" y="105322"/>
                  <a:pt x="34702" y="109069"/>
                  <a:pt x="39324" y="109069"/>
                </a:cubicBezTo>
                <a:lnTo>
                  <a:pt x="128582" y="109069"/>
                </a:lnTo>
                <a:cubicBezTo>
                  <a:pt x="133204" y="109069"/>
                  <a:pt x="136950" y="105322"/>
                  <a:pt x="136950" y="100701"/>
                </a:cubicBezTo>
                <a:cubicBezTo>
                  <a:pt x="136950" y="96079"/>
                  <a:pt x="133204" y="92333"/>
                  <a:pt x="128582" y="92333"/>
                </a:cubicBezTo>
                <a:lnTo>
                  <a:pt x="39324" y="92333"/>
                </a:lnTo>
                <a:close/>
                <a:moveTo>
                  <a:pt x="139739" y="206695"/>
                </a:moveTo>
                <a:cubicBezTo>
                  <a:pt x="158225" y="206695"/>
                  <a:pt x="173211" y="191709"/>
                  <a:pt x="173211" y="173223"/>
                </a:cubicBezTo>
                <a:cubicBezTo>
                  <a:pt x="173211" y="154737"/>
                  <a:pt x="158225" y="139751"/>
                  <a:pt x="139739" y="139751"/>
                </a:cubicBezTo>
                <a:cubicBezTo>
                  <a:pt x="121253" y="139751"/>
                  <a:pt x="106267" y="154737"/>
                  <a:pt x="106267" y="173223"/>
                </a:cubicBezTo>
                <a:cubicBezTo>
                  <a:pt x="106267" y="191709"/>
                  <a:pt x="121253" y="206695"/>
                  <a:pt x="139739" y="206695"/>
                </a:cubicBezTo>
                <a:close/>
                <a:moveTo>
                  <a:pt x="256891" y="173223"/>
                </a:moveTo>
                <a:cubicBezTo>
                  <a:pt x="256891" y="191709"/>
                  <a:pt x="241905" y="206695"/>
                  <a:pt x="223419" y="206695"/>
                </a:cubicBezTo>
                <a:cubicBezTo>
                  <a:pt x="204933" y="206695"/>
                  <a:pt x="189947" y="191709"/>
                  <a:pt x="189947" y="173223"/>
                </a:cubicBezTo>
                <a:cubicBezTo>
                  <a:pt x="189947" y="154737"/>
                  <a:pt x="204933" y="139751"/>
                  <a:pt x="223419" y="139751"/>
                </a:cubicBezTo>
                <a:cubicBezTo>
                  <a:pt x="241905" y="139751"/>
                  <a:pt x="256891" y="154737"/>
                  <a:pt x="256891" y="173223"/>
                </a:cubicBezTo>
                <a:close/>
                <a:moveTo>
                  <a:pt x="223419" y="217852"/>
                </a:moveTo>
                <a:cubicBezTo>
                  <a:pt x="204771" y="217853"/>
                  <a:pt x="188089" y="229442"/>
                  <a:pt x="181579" y="246916"/>
                </a:cubicBezTo>
                <a:cubicBezTo>
                  <a:pt x="174015" y="226711"/>
                  <a:pt x="153085" y="214803"/>
                  <a:pt x="131851" y="218625"/>
                </a:cubicBezTo>
                <a:cubicBezTo>
                  <a:pt x="110617" y="222447"/>
                  <a:pt x="95153" y="240906"/>
                  <a:pt x="95110" y="262481"/>
                </a:cubicBezTo>
                <a:cubicBezTo>
                  <a:pt x="95110" y="265563"/>
                  <a:pt x="97607" y="268060"/>
                  <a:pt x="100689" y="268060"/>
                </a:cubicBezTo>
                <a:lnTo>
                  <a:pt x="178790" y="268060"/>
                </a:lnTo>
                <a:cubicBezTo>
                  <a:pt x="179769" y="268062"/>
                  <a:pt x="180732" y="267804"/>
                  <a:pt x="181579" y="267312"/>
                </a:cubicBezTo>
                <a:cubicBezTo>
                  <a:pt x="182426" y="267804"/>
                  <a:pt x="183389" y="268062"/>
                  <a:pt x="184368" y="268060"/>
                </a:cubicBezTo>
                <a:lnTo>
                  <a:pt x="262469" y="268060"/>
                </a:lnTo>
                <a:cubicBezTo>
                  <a:pt x="265551" y="268060"/>
                  <a:pt x="268048" y="265563"/>
                  <a:pt x="268048" y="262481"/>
                </a:cubicBezTo>
                <a:cubicBezTo>
                  <a:pt x="268048" y="237834"/>
                  <a:pt x="248067" y="217852"/>
                  <a:pt x="223419" y="217852"/>
                </a:cubicBezTo>
                <a:close/>
              </a:path>
            </a:pathLst>
          </a:custGeom>
          <a:solidFill>
            <a:schemeClr val="bg1"/>
          </a:solidFill>
          <a:ln w="8926" cap="rnd">
            <a:noFill/>
            <a:prstDash val="solid"/>
            <a:round/>
          </a:ln>
        </p:spPr>
        <p:txBody>
          <a:bodyPr rtlCol="0" anchor="ctr"/>
          <a:lstStyle/>
          <a:p>
            <a:endParaRPr lang="de-DE"/>
          </a:p>
        </p:txBody>
      </p:sp>
      <p:sp>
        <p:nvSpPr>
          <p:cNvPr id="78" name="Freihandform: Form 77">
            <a:extLst>
              <a:ext uri="{FF2B5EF4-FFF2-40B4-BE49-F238E27FC236}">
                <a16:creationId xmlns:a16="http://schemas.microsoft.com/office/drawing/2014/main" id="{140160DF-5486-09A9-DC01-DAD4839BBCCD}"/>
              </a:ext>
            </a:extLst>
          </p:cNvPr>
          <p:cNvSpPr/>
          <p:nvPr/>
        </p:nvSpPr>
        <p:spPr>
          <a:xfrm>
            <a:off x="2859765" y="2192227"/>
            <a:ext cx="267183" cy="267486"/>
          </a:xfrm>
          <a:custGeom>
            <a:avLst/>
            <a:gdLst>
              <a:gd name="connsiteX0" fmla="*/ 167633 w 267183"/>
              <a:gd name="connsiteY0" fmla="*/ 44764 h 267486"/>
              <a:gd name="connsiteX1" fmla="*/ 123003 w 267183"/>
              <a:gd name="connsiteY1" fmla="*/ 135 h 267486"/>
              <a:gd name="connsiteX2" fmla="*/ 41555 w 267183"/>
              <a:gd name="connsiteY2" fmla="*/ 135 h 267486"/>
              <a:gd name="connsiteX3" fmla="*/ 12328 w 267183"/>
              <a:gd name="connsiteY3" fmla="*/ 12190 h 267486"/>
              <a:gd name="connsiteX4" fmla="*/ 273 w 267183"/>
              <a:gd name="connsiteY4" fmla="*/ 41417 h 267486"/>
              <a:gd name="connsiteX5" fmla="*/ 273 w 267183"/>
              <a:gd name="connsiteY5" fmla="*/ 223649 h 267486"/>
              <a:gd name="connsiteX6" fmla="*/ 33745 w 267183"/>
              <a:gd name="connsiteY6" fmla="*/ 257121 h 267486"/>
              <a:gd name="connsiteX7" fmla="*/ 117693 w 267183"/>
              <a:gd name="connsiteY7" fmla="*/ 257121 h 267486"/>
              <a:gd name="connsiteX8" fmla="*/ 150796 w 267183"/>
              <a:gd name="connsiteY8" fmla="*/ 200331 h 267486"/>
              <a:gd name="connsiteX9" fmla="*/ 148821 w 267183"/>
              <a:gd name="connsiteY9" fmla="*/ 200152 h 267486"/>
              <a:gd name="connsiteX10" fmla="*/ 22588 w 267183"/>
              <a:gd name="connsiteY10" fmla="*/ 200152 h 267486"/>
              <a:gd name="connsiteX11" fmla="*/ 22588 w 267183"/>
              <a:gd name="connsiteY11" fmla="*/ 41417 h 267486"/>
              <a:gd name="connsiteX12" fmla="*/ 41555 w 267183"/>
              <a:gd name="connsiteY12" fmla="*/ 22450 h 267486"/>
              <a:gd name="connsiteX13" fmla="*/ 123003 w 267183"/>
              <a:gd name="connsiteY13" fmla="*/ 22450 h 267486"/>
              <a:gd name="connsiteX14" fmla="*/ 145318 w 267183"/>
              <a:gd name="connsiteY14" fmla="*/ 44764 h 267486"/>
              <a:gd name="connsiteX15" fmla="*/ 145318 w 267183"/>
              <a:gd name="connsiteY15" fmla="*/ 78192 h 267486"/>
              <a:gd name="connsiteX16" fmla="*/ 156475 w 267183"/>
              <a:gd name="connsiteY16" fmla="*/ 89349 h 267486"/>
              <a:gd name="connsiteX17" fmla="*/ 167633 w 267183"/>
              <a:gd name="connsiteY17" fmla="*/ 78192 h 267486"/>
              <a:gd name="connsiteX18" fmla="*/ 167633 w 267183"/>
              <a:gd name="connsiteY18" fmla="*/ 44764 h 267486"/>
              <a:gd name="connsiteX19" fmla="*/ 75563 w 267183"/>
              <a:gd name="connsiteY19" fmla="*/ 104010 h 267486"/>
              <a:gd name="connsiteX20" fmla="*/ 83953 w 267183"/>
              <a:gd name="connsiteY20" fmla="*/ 78849 h 267486"/>
              <a:gd name="connsiteX21" fmla="*/ 92332 w 267183"/>
              <a:gd name="connsiteY21" fmla="*/ 104010 h 267486"/>
              <a:gd name="connsiteX22" fmla="*/ 75563 w 267183"/>
              <a:gd name="connsiteY22" fmla="*/ 104010 h 267486"/>
              <a:gd name="connsiteX23" fmla="*/ 103099 w 267183"/>
              <a:gd name="connsiteY23" fmla="*/ 65740 h 267486"/>
              <a:gd name="connsiteX24" fmla="*/ 118317 w 267183"/>
              <a:gd name="connsiteY24" fmla="*/ 111396 h 267486"/>
              <a:gd name="connsiteX25" fmla="*/ 118484 w 267183"/>
              <a:gd name="connsiteY25" fmla="*/ 111887 h 267486"/>
              <a:gd name="connsiteX26" fmla="*/ 127076 w 267183"/>
              <a:gd name="connsiteY26" fmla="*/ 137682 h 267486"/>
              <a:gd name="connsiteX27" fmla="*/ 119942 w 267183"/>
              <a:gd name="connsiteY27" fmla="*/ 151558 h 267486"/>
              <a:gd name="connsiteX28" fmla="*/ 105910 w 267183"/>
              <a:gd name="connsiteY28" fmla="*/ 144734 h 267486"/>
              <a:gd name="connsiteX29" fmla="*/ 99774 w 267183"/>
              <a:gd name="connsiteY29" fmla="*/ 126324 h 267486"/>
              <a:gd name="connsiteX30" fmla="*/ 68120 w 267183"/>
              <a:gd name="connsiteY30" fmla="*/ 126324 h 267486"/>
              <a:gd name="connsiteX31" fmla="*/ 61984 w 267183"/>
              <a:gd name="connsiteY31" fmla="*/ 144734 h 267486"/>
              <a:gd name="connsiteX32" fmla="*/ 47953 w 267183"/>
              <a:gd name="connsiteY32" fmla="*/ 151558 h 267486"/>
              <a:gd name="connsiteX33" fmla="*/ 40819 w 267183"/>
              <a:gd name="connsiteY33" fmla="*/ 137682 h 267486"/>
              <a:gd name="connsiteX34" fmla="*/ 49410 w 267183"/>
              <a:gd name="connsiteY34" fmla="*/ 111887 h 267486"/>
              <a:gd name="connsiteX35" fmla="*/ 49577 w 267183"/>
              <a:gd name="connsiteY35" fmla="*/ 111396 h 267486"/>
              <a:gd name="connsiteX36" fmla="*/ 64795 w 267183"/>
              <a:gd name="connsiteY36" fmla="*/ 65752 h 267486"/>
              <a:gd name="connsiteX37" fmla="*/ 83948 w 267183"/>
              <a:gd name="connsiteY37" fmla="*/ 51963 h 267486"/>
              <a:gd name="connsiteX38" fmla="*/ 103099 w 267183"/>
              <a:gd name="connsiteY38" fmla="*/ 65751 h 267486"/>
              <a:gd name="connsiteX39" fmla="*/ 161786 w 267183"/>
              <a:gd name="connsiteY39" fmla="*/ 141108 h 267486"/>
              <a:gd name="connsiteX40" fmla="*/ 200720 w 267183"/>
              <a:gd name="connsiteY40" fmla="*/ 180045 h 267486"/>
              <a:gd name="connsiteX41" fmla="*/ 239653 w 267183"/>
              <a:gd name="connsiteY41" fmla="*/ 141108 h 267486"/>
              <a:gd name="connsiteX42" fmla="*/ 200725 w 267183"/>
              <a:gd name="connsiteY42" fmla="*/ 102184 h 267486"/>
              <a:gd name="connsiteX43" fmla="*/ 161798 w 267183"/>
              <a:gd name="connsiteY43" fmla="*/ 141108 h 267486"/>
              <a:gd name="connsiteX44" fmla="*/ 200725 w 267183"/>
              <a:gd name="connsiteY44" fmla="*/ 200676 h 267486"/>
              <a:gd name="connsiteX45" fmla="*/ 134004 w 267183"/>
              <a:gd name="connsiteY45" fmla="*/ 262041 h 267486"/>
              <a:gd name="connsiteX46" fmla="*/ 135455 w 267183"/>
              <a:gd name="connsiteY46" fmla="*/ 266009 h 267486"/>
              <a:gd name="connsiteX47" fmla="*/ 139360 w 267183"/>
              <a:gd name="connsiteY47" fmla="*/ 267620 h 267486"/>
              <a:gd name="connsiteX48" fmla="*/ 262090 w 267183"/>
              <a:gd name="connsiteY48" fmla="*/ 267620 h 267486"/>
              <a:gd name="connsiteX49" fmla="*/ 265995 w 267183"/>
              <a:gd name="connsiteY49" fmla="*/ 266009 h 267486"/>
              <a:gd name="connsiteX50" fmla="*/ 267446 w 267183"/>
              <a:gd name="connsiteY50" fmla="*/ 262041 h 267486"/>
              <a:gd name="connsiteX51" fmla="*/ 200725 w 267183"/>
              <a:gd name="connsiteY51" fmla="*/ 200676 h 26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7183" h="267486">
                <a:moveTo>
                  <a:pt x="167633" y="44764"/>
                </a:moveTo>
                <a:cubicBezTo>
                  <a:pt x="167633" y="19638"/>
                  <a:pt x="148130" y="135"/>
                  <a:pt x="123003" y="135"/>
                </a:cubicBezTo>
                <a:lnTo>
                  <a:pt x="41555" y="135"/>
                </a:lnTo>
                <a:cubicBezTo>
                  <a:pt x="30597" y="102"/>
                  <a:pt x="20077" y="4441"/>
                  <a:pt x="12328" y="12190"/>
                </a:cubicBezTo>
                <a:cubicBezTo>
                  <a:pt x="4579" y="19939"/>
                  <a:pt x="240" y="30459"/>
                  <a:pt x="273" y="41417"/>
                </a:cubicBezTo>
                <a:lnTo>
                  <a:pt x="273" y="223649"/>
                </a:lnTo>
                <a:cubicBezTo>
                  <a:pt x="273" y="242135"/>
                  <a:pt x="15259" y="257121"/>
                  <a:pt x="33745" y="257121"/>
                </a:cubicBezTo>
                <a:lnTo>
                  <a:pt x="117693" y="257121"/>
                </a:lnTo>
                <a:cubicBezTo>
                  <a:pt x="120476" y="234453"/>
                  <a:pt x="132443" y="213922"/>
                  <a:pt x="150796" y="200331"/>
                </a:cubicBezTo>
                <a:cubicBezTo>
                  <a:pt x="150144" y="200213"/>
                  <a:pt x="149484" y="200153"/>
                  <a:pt x="148821" y="200152"/>
                </a:cubicBezTo>
                <a:lnTo>
                  <a:pt x="22588" y="200152"/>
                </a:lnTo>
                <a:lnTo>
                  <a:pt x="22588" y="41417"/>
                </a:lnTo>
                <a:cubicBezTo>
                  <a:pt x="22588" y="30840"/>
                  <a:pt x="30978" y="22450"/>
                  <a:pt x="41555" y="22450"/>
                </a:cubicBezTo>
                <a:lnTo>
                  <a:pt x="123003" y="22450"/>
                </a:lnTo>
                <a:cubicBezTo>
                  <a:pt x="135800" y="22450"/>
                  <a:pt x="145318" y="31956"/>
                  <a:pt x="145318" y="44764"/>
                </a:cubicBezTo>
                <a:lnTo>
                  <a:pt x="145318" y="78192"/>
                </a:lnTo>
                <a:cubicBezTo>
                  <a:pt x="145318" y="84354"/>
                  <a:pt x="150313" y="89349"/>
                  <a:pt x="156475" y="89349"/>
                </a:cubicBezTo>
                <a:cubicBezTo>
                  <a:pt x="162638" y="89349"/>
                  <a:pt x="167633" y="84354"/>
                  <a:pt x="167633" y="78192"/>
                </a:cubicBezTo>
                <a:lnTo>
                  <a:pt x="167633" y="44764"/>
                </a:lnTo>
                <a:close/>
                <a:moveTo>
                  <a:pt x="75563" y="104010"/>
                </a:moveTo>
                <a:lnTo>
                  <a:pt x="83953" y="78849"/>
                </a:lnTo>
                <a:lnTo>
                  <a:pt x="92332" y="104010"/>
                </a:lnTo>
                <a:lnTo>
                  <a:pt x="75563" y="104010"/>
                </a:lnTo>
                <a:close/>
                <a:moveTo>
                  <a:pt x="103099" y="65740"/>
                </a:moveTo>
                <a:lnTo>
                  <a:pt x="118317" y="111396"/>
                </a:lnTo>
                <a:lnTo>
                  <a:pt x="118484" y="111887"/>
                </a:lnTo>
                <a:lnTo>
                  <a:pt x="127076" y="137682"/>
                </a:lnTo>
                <a:cubicBezTo>
                  <a:pt x="128865" y="143478"/>
                  <a:pt x="125696" y="149641"/>
                  <a:pt x="119942" y="151558"/>
                </a:cubicBezTo>
                <a:cubicBezTo>
                  <a:pt x="114186" y="153476"/>
                  <a:pt x="107954" y="150444"/>
                  <a:pt x="105910" y="144734"/>
                </a:cubicBezTo>
                <a:lnTo>
                  <a:pt x="99774" y="126324"/>
                </a:lnTo>
                <a:lnTo>
                  <a:pt x="68120" y="126324"/>
                </a:lnTo>
                <a:lnTo>
                  <a:pt x="61984" y="144734"/>
                </a:lnTo>
                <a:cubicBezTo>
                  <a:pt x="59940" y="150444"/>
                  <a:pt x="53708" y="153476"/>
                  <a:pt x="47953" y="151558"/>
                </a:cubicBezTo>
                <a:cubicBezTo>
                  <a:pt x="42199" y="149641"/>
                  <a:pt x="39030" y="143478"/>
                  <a:pt x="40819" y="137682"/>
                </a:cubicBezTo>
                <a:lnTo>
                  <a:pt x="49410" y="111887"/>
                </a:lnTo>
                <a:cubicBezTo>
                  <a:pt x="49462" y="111722"/>
                  <a:pt x="49518" y="111558"/>
                  <a:pt x="49577" y="111396"/>
                </a:cubicBezTo>
                <a:lnTo>
                  <a:pt x="64795" y="65752"/>
                </a:lnTo>
                <a:cubicBezTo>
                  <a:pt x="67551" y="57516"/>
                  <a:pt x="75263" y="51963"/>
                  <a:pt x="83948" y="51963"/>
                </a:cubicBezTo>
                <a:cubicBezTo>
                  <a:pt x="92631" y="51963"/>
                  <a:pt x="100343" y="57516"/>
                  <a:pt x="103099" y="65751"/>
                </a:cubicBezTo>
                <a:close/>
                <a:moveTo>
                  <a:pt x="161786" y="141108"/>
                </a:moveTo>
                <a:cubicBezTo>
                  <a:pt x="161783" y="162611"/>
                  <a:pt x="179216" y="180045"/>
                  <a:pt x="200720" y="180045"/>
                </a:cubicBezTo>
                <a:cubicBezTo>
                  <a:pt x="222224" y="180045"/>
                  <a:pt x="239655" y="162611"/>
                  <a:pt x="239653" y="141108"/>
                </a:cubicBezTo>
                <a:cubicBezTo>
                  <a:pt x="239650" y="119610"/>
                  <a:pt x="222222" y="102184"/>
                  <a:pt x="200725" y="102184"/>
                </a:cubicBezTo>
                <a:cubicBezTo>
                  <a:pt x="179228" y="102184"/>
                  <a:pt x="161800" y="119610"/>
                  <a:pt x="161798" y="141108"/>
                </a:cubicBezTo>
                <a:close/>
                <a:moveTo>
                  <a:pt x="200725" y="200676"/>
                </a:moveTo>
                <a:cubicBezTo>
                  <a:pt x="165855" y="200526"/>
                  <a:pt x="136765" y="227282"/>
                  <a:pt x="134004" y="262041"/>
                </a:cubicBezTo>
                <a:cubicBezTo>
                  <a:pt x="133910" y="263509"/>
                  <a:pt x="134437" y="264949"/>
                  <a:pt x="135455" y="266009"/>
                </a:cubicBezTo>
                <a:cubicBezTo>
                  <a:pt x="136473" y="267070"/>
                  <a:pt x="137890" y="267654"/>
                  <a:pt x="139360" y="267620"/>
                </a:cubicBezTo>
                <a:lnTo>
                  <a:pt x="262090" y="267620"/>
                </a:lnTo>
                <a:cubicBezTo>
                  <a:pt x="263560" y="267654"/>
                  <a:pt x="264977" y="267070"/>
                  <a:pt x="265995" y="266009"/>
                </a:cubicBezTo>
                <a:cubicBezTo>
                  <a:pt x="267014" y="264949"/>
                  <a:pt x="267540" y="263509"/>
                  <a:pt x="267446" y="262041"/>
                </a:cubicBezTo>
                <a:cubicBezTo>
                  <a:pt x="264685" y="227282"/>
                  <a:pt x="235595" y="200526"/>
                  <a:pt x="200725" y="200676"/>
                </a:cubicBezTo>
                <a:close/>
              </a:path>
            </a:pathLst>
          </a:custGeom>
          <a:solidFill>
            <a:schemeClr val="bg1"/>
          </a:solidFill>
          <a:ln w="8926" cap="rnd">
            <a:noFill/>
            <a:prstDash val="solid"/>
            <a:round/>
          </a:ln>
        </p:spPr>
        <p:txBody>
          <a:bodyPr rtlCol="0" anchor="ctr"/>
          <a:lstStyle/>
          <a:p>
            <a:endParaRPr lang="de-DE"/>
          </a:p>
        </p:txBody>
      </p:sp>
      <p:sp>
        <p:nvSpPr>
          <p:cNvPr id="79" name="Freihandform: Form 78">
            <a:extLst>
              <a:ext uri="{FF2B5EF4-FFF2-40B4-BE49-F238E27FC236}">
                <a16:creationId xmlns:a16="http://schemas.microsoft.com/office/drawing/2014/main" id="{3AD24CB2-F0EC-B94A-26FB-7D4FF734A20C}"/>
              </a:ext>
            </a:extLst>
          </p:cNvPr>
          <p:cNvSpPr/>
          <p:nvPr/>
        </p:nvSpPr>
        <p:spPr>
          <a:xfrm>
            <a:off x="5812525" y="3530812"/>
            <a:ext cx="252545" cy="267775"/>
          </a:xfrm>
          <a:custGeom>
            <a:avLst/>
            <a:gdLst>
              <a:gd name="connsiteX0" fmla="*/ 207766 w 252545"/>
              <a:gd name="connsiteY0" fmla="*/ 285 h 267775"/>
              <a:gd name="connsiteX1" fmla="*/ 51564 w 252545"/>
              <a:gd name="connsiteY1" fmla="*/ 285 h 267775"/>
              <a:gd name="connsiteX2" fmla="*/ 32039 w 252545"/>
              <a:gd name="connsiteY2" fmla="*/ 19810 h 267775"/>
              <a:gd name="connsiteX3" fmla="*/ 32039 w 252545"/>
              <a:gd name="connsiteY3" fmla="*/ 114870 h 267775"/>
              <a:gd name="connsiteX4" fmla="*/ 51564 w 252545"/>
              <a:gd name="connsiteY4" fmla="*/ 134173 h 267775"/>
              <a:gd name="connsiteX5" fmla="*/ 118508 w 252545"/>
              <a:gd name="connsiteY5" fmla="*/ 134173 h 267775"/>
              <a:gd name="connsiteX6" fmla="*/ 121297 w 252545"/>
              <a:gd name="connsiteY6" fmla="*/ 136962 h 267775"/>
              <a:gd name="connsiteX7" fmla="*/ 121297 w 252545"/>
              <a:gd name="connsiteY7" fmla="*/ 159276 h 267775"/>
              <a:gd name="connsiteX8" fmla="*/ 126463 w 252545"/>
              <a:gd name="connsiteY8" fmla="*/ 167001 h 267775"/>
              <a:gd name="connsiteX9" fmla="*/ 135578 w 252545"/>
              <a:gd name="connsiteY9" fmla="*/ 165190 h 267775"/>
              <a:gd name="connsiteX10" fmla="*/ 165815 w 252545"/>
              <a:gd name="connsiteY10" fmla="*/ 134954 h 267775"/>
              <a:gd name="connsiteX11" fmla="*/ 167711 w 252545"/>
              <a:gd name="connsiteY11" fmla="*/ 134061 h 267775"/>
              <a:gd name="connsiteX12" fmla="*/ 207766 w 252545"/>
              <a:gd name="connsiteY12" fmla="*/ 134061 h 267775"/>
              <a:gd name="connsiteX13" fmla="*/ 227291 w 252545"/>
              <a:gd name="connsiteY13" fmla="*/ 114870 h 267775"/>
              <a:gd name="connsiteX14" fmla="*/ 227291 w 252545"/>
              <a:gd name="connsiteY14" fmla="*/ 19810 h 267775"/>
              <a:gd name="connsiteX15" fmla="*/ 207766 w 252545"/>
              <a:gd name="connsiteY15" fmla="*/ 285 h 267775"/>
              <a:gd name="connsiteX16" fmla="*/ 210555 w 252545"/>
              <a:gd name="connsiteY16" fmla="*/ 114870 h 267775"/>
              <a:gd name="connsiteX17" fmla="*/ 207766 w 252545"/>
              <a:gd name="connsiteY17" fmla="*/ 117660 h 267775"/>
              <a:gd name="connsiteX18" fmla="*/ 163137 w 252545"/>
              <a:gd name="connsiteY18" fmla="*/ 117660 h 267775"/>
              <a:gd name="connsiteX19" fmla="*/ 157224 w 252545"/>
              <a:gd name="connsiteY19" fmla="*/ 120114 h 267775"/>
              <a:gd name="connsiteX20" fmla="*/ 142831 w 252545"/>
              <a:gd name="connsiteY20" fmla="*/ 134173 h 267775"/>
              <a:gd name="connsiteX21" fmla="*/ 140822 w 252545"/>
              <a:gd name="connsiteY21" fmla="*/ 135026 h 267775"/>
              <a:gd name="connsiteX22" fmla="*/ 138814 w 252545"/>
              <a:gd name="connsiteY22" fmla="*/ 134173 h 267775"/>
              <a:gd name="connsiteX23" fmla="*/ 138033 w 252545"/>
              <a:gd name="connsiteY23" fmla="*/ 132164 h 267775"/>
              <a:gd name="connsiteX24" fmla="*/ 138033 w 252545"/>
              <a:gd name="connsiteY24" fmla="*/ 125693 h 267775"/>
              <a:gd name="connsiteX25" fmla="*/ 129665 w 252545"/>
              <a:gd name="connsiteY25" fmla="*/ 117325 h 267775"/>
              <a:gd name="connsiteX26" fmla="*/ 51564 w 252545"/>
              <a:gd name="connsiteY26" fmla="*/ 117325 h 267775"/>
              <a:gd name="connsiteX27" fmla="*/ 48775 w 252545"/>
              <a:gd name="connsiteY27" fmla="*/ 114870 h 267775"/>
              <a:gd name="connsiteX28" fmla="*/ 48775 w 252545"/>
              <a:gd name="connsiteY28" fmla="*/ 19810 h 267775"/>
              <a:gd name="connsiteX29" fmla="*/ 51564 w 252545"/>
              <a:gd name="connsiteY29" fmla="*/ 17021 h 267775"/>
              <a:gd name="connsiteX30" fmla="*/ 207766 w 252545"/>
              <a:gd name="connsiteY30" fmla="*/ 17021 h 267775"/>
              <a:gd name="connsiteX31" fmla="*/ 210555 w 252545"/>
              <a:gd name="connsiteY31" fmla="*/ 19810 h 267775"/>
              <a:gd name="connsiteX32" fmla="*/ 15303 w 252545"/>
              <a:gd name="connsiteY32" fmla="*/ 184380 h 267775"/>
              <a:gd name="connsiteX33" fmla="*/ 48775 w 252545"/>
              <a:gd name="connsiteY33" fmla="*/ 217852 h 267775"/>
              <a:gd name="connsiteX34" fmla="*/ 82247 w 252545"/>
              <a:gd name="connsiteY34" fmla="*/ 184380 h 267775"/>
              <a:gd name="connsiteX35" fmla="*/ 48775 w 252545"/>
              <a:gd name="connsiteY35" fmla="*/ 150908 h 267775"/>
              <a:gd name="connsiteX36" fmla="*/ 15303 w 252545"/>
              <a:gd name="connsiteY36" fmla="*/ 184380 h 267775"/>
              <a:gd name="connsiteX37" fmla="*/ 48775 w 252545"/>
              <a:gd name="connsiteY37" fmla="*/ 229010 h 267775"/>
              <a:gd name="connsiteX38" fmla="*/ 1021 w 252545"/>
              <a:gd name="connsiteY38" fmla="*/ 260361 h 267775"/>
              <a:gd name="connsiteX39" fmla="*/ 1540 w 252545"/>
              <a:gd name="connsiteY39" fmla="*/ 265576 h 267775"/>
              <a:gd name="connsiteX40" fmla="*/ 6154 w 252545"/>
              <a:gd name="connsiteY40" fmla="*/ 268060 h 267775"/>
              <a:gd name="connsiteX41" fmla="*/ 91396 w 252545"/>
              <a:gd name="connsiteY41" fmla="*/ 268060 h 267775"/>
              <a:gd name="connsiteX42" fmla="*/ 96009 w 252545"/>
              <a:gd name="connsiteY42" fmla="*/ 265576 h 267775"/>
              <a:gd name="connsiteX43" fmla="*/ 96528 w 252545"/>
              <a:gd name="connsiteY43" fmla="*/ 260361 h 267775"/>
              <a:gd name="connsiteX44" fmla="*/ 48775 w 252545"/>
              <a:gd name="connsiteY44" fmla="*/ 229010 h 267775"/>
              <a:gd name="connsiteX45" fmla="*/ 171505 w 252545"/>
              <a:gd name="connsiteY45" fmla="*/ 184380 h 267775"/>
              <a:gd name="connsiteX46" fmla="*/ 204977 w 252545"/>
              <a:gd name="connsiteY46" fmla="*/ 217852 h 267775"/>
              <a:gd name="connsiteX47" fmla="*/ 238449 w 252545"/>
              <a:gd name="connsiteY47" fmla="*/ 184380 h 267775"/>
              <a:gd name="connsiteX48" fmla="*/ 204977 w 252545"/>
              <a:gd name="connsiteY48" fmla="*/ 150908 h 267775"/>
              <a:gd name="connsiteX49" fmla="*/ 171505 w 252545"/>
              <a:gd name="connsiteY49" fmla="*/ 184380 h 267775"/>
              <a:gd name="connsiteX50" fmla="*/ 252730 w 252545"/>
              <a:gd name="connsiteY50" fmla="*/ 260361 h 267775"/>
              <a:gd name="connsiteX51" fmla="*/ 204977 w 252545"/>
              <a:gd name="connsiteY51" fmla="*/ 229102 h 267775"/>
              <a:gd name="connsiteX52" fmla="*/ 157224 w 252545"/>
              <a:gd name="connsiteY52" fmla="*/ 260361 h 267775"/>
              <a:gd name="connsiteX53" fmla="*/ 157742 w 252545"/>
              <a:gd name="connsiteY53" fmla="*/ 265576 h 267775"/>
              <a:gd name="connsiteX54" fmla="*/ 162356 w 252545"/>
              <a:gd name="connsiteY54" fmla="*/ 268060 h 267775"/>
              <a:gd name="connsiteX55" fmla="*/ 247598 w 252545"/>
              <a:gd name="connsiteY55" fmla="*/ 268060 h 267775"/>
              <a:gd name="connsiteX56" fmla="*/ 252211 w 252545"/>
              <a:gd name="connsiteY56" fmla="*/ 265576 h 267775"/>
              <a:gd name="connsiteX57" fmla="*/ 252730 w 252545"/>
              <a:gd name="connsiteY57" fmla="*/ 260361 h 267775"/>
              <a:gd name="connsiteX58" fmla="*/ 178088 w 252545"/>
              <a:gd name="connsiteY58" fmla="*/ 37662 h 267775"/>
              <a:gd name="connsiteX59" fmla="*/ 166373 w 252545"/>
              <a:gd name="connsiteY59" fmla="*/ 36323 h 267775"/>
              <a:gd name="connsiteX60" fmla="*/ 113822 w 252545"/>
              <a:gd name="connsiteY60" fmla="*/ 78386 h 267775"/>
              <a:gd name="connsiteX61" fmla="*/ 95747 w 252545"/>
              <a:gd name="connsiteY61" fmla="*/ 60311 h 267775"/>
              <a:gd name="connsiteX62" fmla="*/ 87554 w 252545"/>
              <a:gd name="connsiteY62" fmla="*/ 57908 h 267775"/>
              <a:gd name="connsiteX63" fmla="*/ 81517 w 252545"/>
              <a:gd name="connsiteY63" fmla="*/ 63945 h 267775"/>
              <a:gd name="connsiteX64" fmla="*/ 83920 w 252545"/>
              <a:gd name="connsiteY64" fmla="*/ 72138 h 267775"/>
              <a:gd name="connsiteX65" fmla="*/ 107350 w 252545"/>
              <a:gd name="connsiteY65" fmla="*/ 95457 h 267775"/>
              <a:gd name="connsiteX66" fmla="*/ 118508 w 252545"/>
              <a:gd name="connsiteY66" fmla="*/ 96126 h 267775"/>
              <a:gd name="connsiteX67" fmla="*/ 176749 w 252545"/>
              <a:gd name="connsiteY67" fmla="*/ 49377 h 267775"/>
              <a:gd name="connsiteX68" fmla="*/ 179878 w 252545"/>
              <a:gd name="connsiteY68" fmla="*/ 43801 h 267775"/>
              <a:gd name="connsiteX69" fmla="*/ 178088 w 252545"/>
              <a:gd name="connsiteY69" fmla="*/ 37662 h 2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2545" h="267775">
                <a:moveTo>
                  <a:pt x="207766" y="285"/>
                </a:moveTo>
                <a:lnTo>
                  <a:pt x="51564" y="285"/>
                </a:lnTo>
                <a:cubicBezTo>
                  <a:pt x="40781" y="285"/>
                  <a:pt x="32039" y="9027"/>
                  <a:pt x="32039" y="19810"/>
                </a:cubicBezTo>
                <a:lnTo>
                  <a:pt x="32039" y="114870"/>
                </a:lnTo>
                <a:cubicBezTo>
                  <a:pt x="32161" y="125567"/>
                  <a:pt x="40867" y="134173"/>
                  <a:pt x="51564" y="134173"/>
                </a:cubicBezTo>
                <a:lnTo>
                  <a:pt x="118508" y="134173"/>
                </a:lnTo>
                <a:cubicBezTo>
                  <a:pt x="120048" y="134173"/>
                  <a:pt x="121297" y="135421"/>
                  <a:pt x="121297" y="136962"/>
                </a:cubicBezTo>
                <a:lnTo>
                  <a:pt x="121297" y="159276"/>
                </a:lnTo>
                <a:cubicBezTo>
                  <a:pt x="121300" y="162658"/>
                  <a:pt x="123338" y="165707"/>
                  <a:pt x="126463" y="167001"/>
                </a:cubicBezTo>
                <a:cubicBezTo>
                  <a:pt x="129588" y="168294"/>
                  <a:pt x="133185" y="167580"/>
                  <a:pt x="135578" y="165190"/>
                </a:cubicBezTo>
                <a:lnTo>
                  <a:pt x="165815" y="134954"/>
                </a:lnTo>
                <a:cubicBezTo>
                  <a:pt x="166291" y="134399"/>
                  <a:pt x="166981" y="134075"/>
                  <a:pt x="167711" y="134061"/>
                </a:cubicBezTo>
                <a:lnTo>
                  <a:pt x="207766" y="134061"/>
                </a:lnTo>
                <a:cubicBezTo>
                  <a:pt x="218420" y="134063"/>
                  <a:pt x="227108" y="125523"/>
                  <a:pt x="227291" y="114870"/>
                </a:cubicBezTo>
                <a:lnTo>
                  <a:pt x="227291" y="19810"/>
                </a:lnTo>
                <a:cubicBezTo>
                  <a:pt x="227291" y="9027"/>
                  <a:pt x="218549" y="285"/>
                  <a:pt x="207766" y="285"/>
                </a:cubicBezTo>
                <a:close/>
                <a:moveTo>
                  <a:pt x="210555" y="114870"/>
                </a:moveTo>
                <a:cubicBezTo>
                  <a:pt x="210555" y="116411"/>
                  <a:pt x="209307" y="117660"/>
                  <a:pt x="207766" y="117660"/>
                </a:cubicBezTo>
                <a:lnTo>
                  <a:pt x="163137" y="117660"/>
                </a:lnTo>
                <a:cubicBezTo>
                  <a:pt x="160918" y="117662"/>
                  <a:pt x="158791" y="118544"/>
                  <a:pt x="157224" y="120114"/>
                </a:cubicBezTo>
                <a:lnTo>
                  <a:pt x="142831" y="134173"/>
                </a:lnTo>
                <a:cubicBezTo>
                  <a:pt x="142305" y="134718"/>
                  <a:pt x="141580" y="135026"/>
                  <a:pt x="140822" y="135026"/>
                </a:cubicBezTo>
                <a:cubicBezTo>
                  <a:pt x="140065" y="135026"/>
                  <a:pt x="139340" y="134718"/>
                  <a:pt x="138814" y="134173"/>
                </a:cubicBezTo>
                <a:cubicBezTo>
                  <a:pt x="138332" y="133612"/>
                  <a:pt x="138056" y="132903"/>
                  <a:pt x="138033" y="132164"/>
                </a:cubicBezTo>
                <a:lnTo>
                  <a:pt x="138033" y="125693"/>
                </a:lnTo>
                <a:cubicBezTo>
                  <a:pt x="138033" y="121071"/>
                  <a:pt x="134287" y="117325"/>
                  <a:pt x="129665" y="117325"/>
                </a:cubicBezTo>
                <a:lnTo>
                  <a:pt x="51564" y="117325"/>
                </a:lnTo>
                <a:cubicBezTo>
                  <a:pt x="50146" y="117335"/>
                  <a:pt x="48945" y="116279"/>
                  <a:pt x="48775" y="114870"/>
                </a:cubicBezTo>
                <a:lnTo>
                  <a:pt x="48775" y="19810"/>
                </a:lnTo>
                <a:cubicBezTo>
                  <a:pt x="48775" y="18270"/>
                  <a:pt x="50023" y="17021"/>
                  <a:pt x="51564" y="17021"/>
                </a:cubicBezTo>
                <a:lnTo>
                  <a:pt x="207766" y="17021"/>
                </a:lnTo>
                <a:cubicBezTo>
                  <a:pt x="209307" y="17021"/>
                  <a:pt x="210555" y="18270"/>
                  <a:pt x="210555" y="19810"/>
                </a:cubicBezTo>
                <a:close/>
                <a:moveTo>
                  <a:pt x="15303" y="184380"/>
                </a:moveTo>
                <a:cubicBezTo>
                  <a:pt x="15303" y="202867"/>
                  <a:pt x="30288" y="217852"/>
                  <a:pt x="48775" y="217852"/>
                </a:cubicBezTo>
                <a:cubicBezTo>
                  <a:pt x="67261" y="217852"/>
                  <a:pt x="82247" y="202867"/>
                  <a:pt x="82247" y="184380"/>
                </a:cubicBezTo>
                <a:cubicBezTo>
                  <a:pt x="82247" y="165894"/>
                  <a:pt x="67261" y="150908"/>
                  <a:pt x="48775" y="150908"/>
                </a:cubicBezTo>
                <a:cubicBezTo>
                  <a:pt x="30288" y="150908"/>
                  <a:pt x="15303" y="165894"/>
                  <a:pt x="15303" y="184380"/>
                </a:cubicBezTo>
                <a:moveTo>
                  <a:pt x="48775" y="229010"/>
                </a:moveTo>
                <a:cubicBezTo>
                  <a:pt x="28027" y="228996"/>
                  <a:pt x="9258" y="241319"/>
                  <a:pt x="1021" y="260361"/>
                </a:cubicBezTo>
                <a:cubicBezTo>
                  <a:pt x="316" y="262078"/>
                  <a:pt x="511" y="264032"/>
                  <a:pt x="1540" y="265576"/>
                </a:cubicBezTo>
                <a:cubicBezTo>
                  <a:pt x="2569" y="267120"/>
                  <a:pt x="4298" y="268051"/>
                  <a:pt x="6154" y="268060"/>
                </a:cubicBezTo>
                <a:lnTo>
                  <a:pt x="91396" y="268060"/>
                </a:lnTo>
                <a:cubicBezTo>
                  <a:pt x="93251" y="268051"/>
                  <a:pt x="94980" y="267120"/>
                  <a:pt x="96009" y="265576"/>
                </a:cubicBezTo>
                <a:cubicBezTo>
                  <a:pt x="97038" y="264032"/>
                  <a:pt x="97233" y="262078"/>
                  <a:pt x="96528" y="260361"/>
                </a:cubicBezTo>
                <a:cubicBezTo>
                  <a:pt x="88268" y="241339"/>
                  <a:pt x="69513" y="229026"/>
                  <a:pt x="48775" y="229010"/>
                </a:cubicBezTo>
                <a:close/>
                <a:moveTo>
                  <a:pt x="171505" y="184380"/>
                </a:moveTo>
                <a:cubicBezTo>
                  <a:pt x="171505" y="202867"/>
                  <a:pt x="186490" y="217852"/>
                  <a:pt x="204977" y="217852"/>
                </a:cubicBezTo>
                <a:cubicBezTo>
                  <a:pt x="223463" y="217852"/>
                  <a:pt x="238449" y="202867"/>
                  <a:pt x="238449" y="184380"/>
                </a:cubicBezTo>
                <a:cubicBezTo>
                  <a:pt x="238449" y="165894"/>
                  <a:pt x="223463" y="150908"/>
                  <a:pt x="204977" y="150908"/>
                </a:cubicBezTo>
                <a:cubicBezTo>
                  <a:pt x="186490" y="150908"/>
                  <a:pt x="171505" y="165894"/>
                  <a:pt x="171505" y="184380"/>
                </a:cubicBezTo>
                <a:moveTo>
                  <a:pt x="252730" y="260361"/>
                </a:moveTo>
                <a:cubicBezTo>
                  <a:pt x="244442" y="241375"/>
                  <a:pt x="225694" y="229102"/>
                  <a:pt x="204977" y="229102"/>
                </a:cubicBezTo>
                <a:cubicBezTo>
                  <a:pt x="184260" y="229102"/>
                  <a:pt x="165511" y="241375"/>
                  <a:pt x="157224" y="260361"/>
                </a:cubicBezTo>
                <a:cubicBezTo>
                  <a:pt x="156518" y="262078"/>
                  <a:pt x="156713" y="264032"/>
                  <a:pt x="157742" y="265576"/>
                </a:cubicBezTo>
                <a:cubicBezTo>
                  <a:pt x="158771" y="267120"/>
                  <a:pt x="160500" y="268051"/>
                  <a:pt x="162356" y="268060"/>
                </a:cubicBezTo>
                <a:lnTo>
                  <a:pt x="247598" y="268060"/>
                </a:lnTo>
                <a:cubicBezTo>
                  <a:pt x="249453" y="268051"/>
                  <a:pt x="251182" y="267120"/>
                  <a:pt x="252211" y="265576"/>
                </a:cubicBezTo>
                <a:cubicBezTo>
                  <a:pt x="253241" y="264032"/>
                  <a:pt x="253435" y="262078"/>
                  <a:pt x="252730" y="260361"/>
                </a:cubicBezTo>
                <a:close/>
                <a:moveTo>
                  <a:pt x="178088" y="37662"/>
                </a:moveTo>
                <a:cubicBezTo>
                  <a:pt x="175214" y="34073"/>
                  <a:pt x="169982" y="33475"/>
                  <a:pt x="166373" y="36323"/>
                </a:cubicBezTo>
                <a:lnTo>
                  <a:pt x="113822" y="78386"/>
                </a:lnTo>
                <a:lnTo>
                  <a:pt x="95747" y="60311"/>
                </a:lnTo>
                <a:cubicBezTo>
                  <a:pt x="93661" y="58073"/>
                  <a:pt x="90519" y="57151"/>
                  <a:pt x="87554" y="57908"/>
                </a:cubicBezTo>
                <a:cubicBezTo>
                  <a:pt x="84590" y="58665"/>
                  <a:pt x="82274" y="60981"/>
                  <a:pt x="81517" y="63945"/>
                </a:cubicBezTo>
                <a:cubicBezTo>
                  <a:pt x="80760" y="66910"/>
                  <a:pt x="81682" y="70052"/>
                  <a:pt x="83920" y="72138"/>
                </a:cubicBezTo>
                <a:lnTo>
                  <a:pt x="107350" y="95457"/>
                </a:lnTo>
                <a:cubicBezTo>
                  <a:pt x="110353" y="98495"/>
                  <a:pt x="115163" y="98783"/>
                  <a:pt x="118508" y="96126"/>
                </a:cubicBezTo>
                <a:lnTo>
                  <a:pt x="176749" y="49377"/>
                </a:lnTo>
                <a:cubicBezTo>
                  <a:pt x="178499" y="48014"/>
                  <a:pt x="179627" y="46004"/>
                  <a:pt x="179878" y="43801"/>
                </a:cubicBezTo>
                <a:cubicBezTo>
                  <a:pt x="180131" y="41597"/>
                  <a:pt x="179486" y="39385"/>
                  <a:pt x="178088" y="37662"/>
                </a:cubicBezTo>
                <a:close/>
              </a:path>
            </a:pathLst>
          </a:custGeom>
          <a:solidFill>
            <a:schemeClr val="bg1"/>
          </a:solidFill>
          <a:ln w="8926" cap="rnd">
            <a:noFill/>
            <a:prstDash val="solid"/>
            <a:round/>
          </a:ln>
        </p:spPr>
        <p:txBody>
          <a:bodyPr rtlCol="0" anchor="ctr"/>
          <a:lstStyle/>
          <a:p>
            <a:endParaRPr lang="de-DE"/>
          </a:p>
        </p:txBody>
      </p:sp>
      <p:sp>
        <p:nvSpPr>
          <p:cNvPr id="80" name="Freihandform: Form 79">
            <a:extLst>
              <a:ext uri="{FF2B5EF4-FFF2-40B4-BE49-F238E27FC236}">
                <a16:creationId xmlns:a16="http://schemas.microsoft.com/office/drawing/2014/main" id="{76420DE6-D2C1-6AF6-9D9F-0FB335F0E4A3}"/>
              </a:ext>
            </a:extLst>
          </p:cNvPr>
          <p:cNvSpPr/>
          <p:nvPr/>
        </p:nvSpPr>
        <p:spPr>
          <a:xfrm>
            <a:off x="3234402" y="4871741"/>
            <a:ext cx="267643" cy="263669"/>
          </a:xfrm>
          <a:custGeom>
            <a:avLst/>
            <a:gdLst>
              <a:gd name="connsiteX0" fmla="*/ 230158 w 267643"/>
              <a:gd name="connsiteY0" fmla="*/ 27213 h 263669"/>
              <a:gd name="connsiteX1" fmla="*/ 225695 w 267643"/>
              <a:gd name="connsiteY1" fmla="*/ 22750 h 263669"/>
              <a:gd name="connsiteX2" fmla="*/ 27095 w 267643"/>
              <a:gd name="connsiteY2" fmla="*/ 22750 h 263669"/>
              <a:gd name="connsiteX3" fmla="*/ 22632 w 267643"/>
              <a:gd name="connsiteY3" fmla="*/ 27213 h 263669"/>
              <a:gd name="connsiteX4" fmla="*/ 22632 w 267643"/>
              <a:gd name="connsiteY4" fmla="*/ 180067 h 263669"/>
              <a:gd name="connsiteX5" fmla="*/ 27095 w 267643"/>
              <a:gd name="connsiteY5" fmla="*/ 184530 h 263669"/>
              <a:gd name="connsiteX6" fmla="*/ 117335 w 267643"/>
              <a:gd name="connsiteY6" fmla="*/ 184530 h 263669"/>
              <a:gd name="connsiteX7" fmla="*/ 117335 w 267643"/>
              <a:gd name="connsiteY7" fmla="*/ 245192 h 263669"/>
              <a:gd name="connsiteX8" fmla="*/ 118228 w 267643"/>
              <a:gd name="connsiteY8" fmla="*/ 251474 h 263669"/>
              <a:gd name="connsiteX9" fmla="*/ 80640 w 267643"/>
              <a:gd name="connsiteY9" fmla="*/ 251474 h 263669"/>
              <a:gd name="connsiteX10" fmla="*/ 69482 w 267643"/>
              <a:gd name="connsiteY10" fmla="*/ 240317 h 263669"/>
              <a:gd name="connsiteX11" fmla="*/ 80640 w 267643"/>
              <a:gd name="connsiteY11" fmla="*/ 229160 h 263669"/>
              <a:gd name="connsiteX12" fmla="*/ 85258 w 267643"/>
              <a:gd name="connsiteY12" fmla="*/ 229160 h 263669"/>
              <a:gd name="connsiteX13" fmla="*/ 89164 w 267643"/>
              <a:gd name="connsiteY13" fmla="*/ 206845 h 263669"/>
              <a:gd name="connsiteX14" fmla="*/ 27095 w 267643"/>
              <a:gd name="connsiteY14" fmla="*/ 206845 h 263669"/>
              <a:gd name="connsiteX15" fmla="*/ 8047 w 267643"/>
              <a:gd name="connsiteY15" fmla="*/ 199116 h 263669"/>
              <a:gd name="connsiteX16" fmla="*/ 318 w 267643"/>
              <a:gd name="connsiteY16" fmla="*/ 180067 h 263669"/>
              <a:gd name="connsiteX17" fmla="*/ 318 w 267643"/>
              <a:gd name="connsiteY17" fmla="*/ 27213 h 263669"/>
              <a:gd name="connsiteX18" fmla="*/ 27095 w 267643"/>
              <a:gd name="connsiteY18" fmla="*/ 435 h 263669"/>
              <a:gd name="connsiteX19" fmla="*/ 225695 w 267643"/>
              <a:gd name="connsiteY19" fmla="*/ 435 h 263669"/>
              <a:gd name="connsiteX20" fmla="*/ 252473 w 267643"/>
              <a:gd name="connsiteY20" fmla="*/ 27213 h 263669"/>
              <a:gd name="connsiteX21" fmla="*/ 252473 w 267643"/>
              <a:gd name="connsiteY21" fmla="*/ 118457 h 263669"/>
              <a:gd name="connsiteX22" fmla="*/ 241315 w 267643"/>
              <a:gd name="connsiteY22" fmla="*/ 129614 h 263669"/>
              <a:gd name="connsiteX23" fmla="*/ 230158 w 267643"/>
              <a:gd name="connsiteY23" fmla="*/ 118457 h 263669"/>
              <a:gd name="connsiteX24" fmla="*/ 230158 w 267643"/>
              <a:gd name="connsiteY24" fmla="*/ 27213 h 263669"/>
              <a:gd name="connsiteX25" fmla="*/ 126395 w 267643"/>
              <a:gd name="connsiteY25" fmla="*/ 62358 h 263669"/>
              <a:gd name="connsiteX26" fmla="*/ 116164 w 267643"/>
              <a:gd name="connsiteY26" fmla="*/ 93063 h 263669"/>
              <a:gd name="connsiteX27" fmla="*/ 136638 w 267643"/>
              <a:gd name="connsiteY27" fmla="*/ 93063 h 263669"/>
              <a:gd name="connsiteX28" fmla="*/ 126395 w 267643"/>
              <a:gd name="connsiteY28" fmla="*/ 62370 h 263669"/>
              <a:gd name="connsiteX29" fmla="*/ 162612 w 267643"/>
              <a:gd name="connsiteY29" fmla="*/ 100449 h 263669"/>
              <a:gd name="connsiteX30" fmla="*/ 146211 w 267643"/>
              <a:gd name="connsiteY30" fmla="*/ 51245 h 263669"/>
              <a:gd name="connsiteX31" fmla="*/ 126395 w 267643"/>
              <a:gd name="connsiteY31" fmla="*/ 36961 h 263669"/>
              <a:gd name="connsiteX32" fmla="*/ 106580 w 267643"/>
              <a:gd name="connsiteY32" fmla="*/ 51245 h 263669"/>
              <a:gd name="connsiteX33" fmla="*/ 90179 w 267643"/>
              <a:gd name="connsiteY33" fmla="*/ 100449 h 263669"/>
              <a:gd name="connsiteX34" fmla="*/ 90022 w 267643"/>
              <a:gd name="connsiteY34" fmla="*/ 100940 h 263669"/>
              <a:gd name="connsiteX35" fmla="*/ 80762 w 267643"/>
              <a:gd name="connsiteY35" fmla="*/ 128744 h 263669"/>
              <a:gd name="connsiteX36" fmla="*/ 87896 w 267643"/>
              <a:gd name="connsiteY36" fmla="*/ 142620 h 263669"/>
              <a:gd name="connsiteX37" fmla="*/ 101928 w 267643"/>
              <a:gd name="connsiteY37" fmla="*/ 135795 h 263669"/>
              <a:gd name="connsiteX38" fmla="*/ 108734 w 267643"/>
              <a:gd name="connsiteY38" fmla="*/ 115377 h 263669"/>
              <a:gd name="connsiteX39" fmla="*/ 144068 w 267643"/>
              <a:gd name="connsiteY39" fmla="*/ 115377 h 263669"/>
              <a:gd name="connsiteX40" fmla="*/ 150874 w 267643"/>
              <a:gd name="connsiteY40" fmla="*/ 135795 h 263669"/>
              <a:gd name="connsiteX41" fmla="*/ 164989 w 267643"/>
              <a:gd name="connsiteY41" fmla="*/ 142858 h 263669"/>
              <a:gd name="connsiteX42" fmla="*/ 172051 w 267643"/>
              <a:gd name="connsiteY42" fmla="*/ 128744 h 263669"/>
              <a:gd name="connsiteX43" fmla="*/ 162779 w 267643"/>
              <a:gd name="connsiteY43" fmla="*/ 100940 h 263669"/>
              <a:gd name="connsiteX44" fmla="*/ 162612 w 267643"/>
              <a:gd name="connsiteY44" fmla="*/ 100449 h 263669"/>
              <a:gd name="connsiteX45" fmla="*/ 192647 w 267643"/>
              <a:gd name="connsiteY45" fmla="*/ 173428 h 263669"/>
              <a:gd name="connsiteX46" fmla="*/ 143444 w 267643"/>
              <a:gd name="connsiteY46" fmla="*/ 160844 h 263669"/>
              <a:gd name="connsiteX47" fmla="*/ 134071 w 267643"/>
              <a:gd name="connsiteY47" fmla="*/ 167538 h 263669"/>
              <a:gd name="connsiteX48" fmla="*/ 134071 w 267643"/>
              <a:gd name="connsiteY48" fmla="*/ 245192 h 263669"/>
              <a:gd name="connsiteX49" fmla="*/ 142105 w 267643"/>
              <a:gd name="connsiteY49" fmla="*/ 251887 h 263669"/>
              <a:gd name="connsiteX50" fmla="*/ 192647 w 267643"/>
              <a:gd name="connsiteY50" fmla="*/ 264104 h 263669"/>
              <a:gd name="connsiteX51" fmla="*/ 192647 w 267643"/>
              <a:gd name="connsiteY51" fmla="*/ 173428 h 263669"/>
              <a:gd name="connsiteX52" fmla="*/ 209383 w 267643"/>
              <a:gd name="connsiteY52" fmla="*/ 264104 h 263669"/>
              <a:gd name="connsiteX53" fmla="*/ 259926 w 267643"/>
              <a:gd name="connsiteY53" fmla="*/ 251887 h 263669"/>
              <a:gd name="connsiteX54" fmla="*/ 267959 w 267643"/>
              <a:gd name="connsiteY54" fmla="*/ 245192 h 263669"/>
              <a:gd name="connsiteX55" fmla="*/ 267959 w 267643"/>
              <a:gd name="connsiteY55" fmla="*/ 167538 h 263669"/>
              <a:gd name="connsiteX56" fmla="*/ 258587 w 267643"/>
              <a:gd name="connsiteY56" fmla="*/ 160844 h 263669"/>
              <a:gd name="connsiteX57" fmla="*/ 209383 w 267643"/>
              <a:gd name="connsiteY57" fmla="*/ 173428 h 263669"/>
              <a:gd name="connsiteX58" fmla="*/ 209383 w 267643"/>
              <a:gd name="connsiteY58" fmla="*/ 264104 h 26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7643" h="263669">
                <a:moveTo>
                  <a:pt x="230158" y="27213"/>
                </a:moveTo>
                <a:cubicBezTo>
                  <a:pt x="230158" y="24456"/>
                  <a:pt x="228462" y="22750"/>
                  <a:pt x="225695" y="22750"/>
                </a:cubicBezTo>
                <a:lnTo>
                  <a:pt x="27095" y="22750"/>
                </a:lnTo>
                <a:cubicBezTo>
                  <a:pt x="24340" y="22750"/>
                  <a:pt x="22632" y="24456"/>
                  <a:pt x="22632" y="27213"/>
                </a:cubicBezTo>
                <a:lnTo>
                  <a:pt x="22632" y="180067"/>
                </a:lnTo>
                <a:cubicBezTo>
                  <a:pt x="22632" y="182834"/>
                  <a:pt x="24340" y="184530"/>
                  <a:pt x="27095" y="184530"/>
                </a:cubicBezTo>
                <a:lnTo>
                  <a:pt x="117335" y="184530"/>
                </a:lnTo>
                <a:lnTo>
                  <a:pt x="117335" y="245192"/>
                </a:lnTo>
                <a:cubicBezTo>
                  <a:pt x="117335" y="247435"/>
                  <a:pt x="117659" y="249543"/>
                  <a:pt x="118228" y="251474"/>
                </a:cubicBezTo>
                <a:lnTo>
                  <a:pt x="80640" y="251474"/>
                </a:lnTo>
                <a:cubicBezTo>
                  <a:pt x="74477" y="251474"/>
                  <a:pt x="69482" y="246479"/>
                  <a:pt x="69482" y="240317"/>
                </a:cubicBezTo>
                <a:cubicBezTo>
                  <a:pt x="69482" y="234154"/>
                  <a:pt x="74477" y="229160"/>
                  <a:pt x="80640" y="229160"/>
                </a:cubicBezTo>
                <a:lnTo>
                  <a:pt x="85258" y="229160"/>
                </a:lnTo>
                <a:lnTo>
                  <a:pt x="89164" y="206845"/>
                </a:lnTo>
                <a:lnTo>
                  <a:pt x="27095" y="206845"/>
                </a:lnTo>
                <a:cubicBezTo>
                  <a:pt x="19963" y="206948"/>
                  <a:pt x="13092" y="204160"/>
                  <a:pt x="8047" y="199116"/>
                </a:cubicBezTo>
                <a:cubicBezTo>
                  <a:pt x="3003" y="194071"/>
                  <a:pt x="214" y="187200"/>
                  <a:pt x="318" y="180067"/>
                </a:cubicBezTo>
                <a:lnTo>
                  <a:pt x="318" y="27213"/>
                </a:lnTo>
                <a:cubicBezTo>
                  <a:pt x="318" y="12128"/>
                  <a:pt x="12011" y="435"/>
                  <a:pt x="27095" y="435"/>
                </a:cubicBezTo>
                <a:lnTo>
                  <a:pt x="225695" y="435"/>
                </a:lnTo>
                <a:cubicBezTo>
                  <a:pt x="240790" y="435"/>
                  <a:pt x="252473" y="12128"/>
                  <a:pt x="252473" y="27213"/>
                </a:cubicBezTo>
                <a:lnTo>
                  <a:pt x="252473" y="118457"/>
                </a:lnTo>
                <a:cubicBezTo>
                  <a:pt x="252473" y="124619"/>
                  <a:pt x="247478" y="129614"/>
                  <a:pt x="241315" y="129614"/>
                </a:cubicBezTo>
                <a:cubicBezTo>
                  <a:pt x="235153" y="129614"/>
                  <a:pt x="230158" y="124619"/>
                  <a:pt x="230158" y="118457"/>
                </a:cubicBezTo>
                <a:lnTo>
                  <a:pt x="230158" y="27213"/>
                </a:lnTo>
                <a:close/>
                <a:moveTo>
                  <a:pt x="126395" y="62358"/>
                </a:moveTo>
                <a:lnTo>
                  <a:pt x="116164" y="93063"/>
                </a:lnTo>
                <a:lnTo>
                  <a:pt x="136638" y="93063"/>
                </a:lnTo>
                <a:lnTo>
                  <a:pt x="126395" y="62370"/>
                </a:lnTo>
                <a:close/>
                <a:moveTo>
                  <a:pt x="162612" y="100449"/>
                </a:moveTo>
                <a:lnTo>
                  <a:pt x="146211" y="51245"/>
                </a:lnTo>
                <a:cubicBezTo>
                  <a:pt x="143369" y="42716"/>
                  <a:pt x="135386" y="36961"/>
                  <a:pt x="126395" y="36961"/>
                </a:cubicBezTo>
                <a:cubicBezTo>
                  <a:pt x="117404" y="36961"/>
                  <a:pt x="109422" y="42716"/>
                  <a:pt x="106580" y="51245"/>
                </a:cubicBezTo>
                <a:lnTo>
                  <a:pt x="90179" y="100449"/>
                </a:lnTo>
                <a:cubicBezTo>
                  <a:pt x="90122" y="100611"/>
                  <a:pt x="90071" y="100775"/>
                  <a:pt x="90022" y="100940"/>
                </a:cubicBezTo>
                <a:lnTo>
                  <a:pt x="80762" y="128744"/>
                </a:lnTo>
                <a:cubicBezTo>
                  <a:pt x="78973" y="134539"/>
                  <a:pt x="82142" y="140703"/>
                  <a:pt x="87896" y="142620"/>
                </a:cubicBezTo>
                <a:cubicBezTo>
                  <a:pt x="93651" y="144537"/>
                  <a:pt x="99883" y="141506"/>
                  <a:pt x="101928" y="135795"/>
                </a:cubicBezTo>
                <a:lnTo>
                  <a:pt x="108734" y="115377"/>
                </a:lnTo>
                <a:lnTo>
                  <a:pt x="144068" y="115377"/>
                </a:lnTo>
                <a:lnTo>
                  <a:pt x="150874" y="135795"/>
                </a:lnTo>
                <a:cubicBezTo>
                  <a:pt x="152822" y="141643"/>
                  <a:pt x="159140" y="144805"/>
                  <a:pt x="164989" y="142858"/>
                </a:cubicBezTo>
                <a:cubicBezTo>
                  <a:pt x="170836" y="140911"/>
                  <a:pt x="173998" y="134591"/>
                  <a:pt x="172051" y="128744"/>
                </a:cubicBezTo>
                <a:lnTo>
                  <a:pt x="162779" y="100940"/>
                </a:lnTo>
                <a:cubicBezTo>
                  <a:pt x="162727" y="100775"/>
                  <a:pt x="162671" y="100611"/>
                  <a:pt x="162612" y="100449"/>
                </a:cubicBezTo>
                <a:close/>
                <a:moveTo>
                  <a:pt x="192647" y="173428"/>
                </a:moveTo>
                <a:cubicBezTo>
                  <a:pt x="184915" y="168185"/>
                  <a:pt x="170366" y="162260"/>
                  <a:pt x="143444" y="160844"/>
                </a:cubicBezTo>
                <a:cubicBezTo>
                  <a:pt x="138088" y="160844"/>
                  <a:pt x="134071" y="163521"/>
                  <a:pt x="134071" y="167538"/>
                </a:cubicBezTo>
                <a:lnTo>
                  <a:pt x="134071" y="245192"/>
                </a:lnTo>
                <a:cubicBezTo>
                  <a:pt x="134071" y="249209"/>
                  <a:pt x="138088" y="251887"/>
                  <a:pt x="142105" y="251887"/>
                </a:cubicBezTo>
                <a:cubicBezTo>
                  <a:pt x="169886" y="252601"/>
                  <a:pt x="184792" y="258625"/>
                  <a:pt x="192647" y="264104"/>
                </a:cubicBezTo>
                <a:lnTo>
                  <a:pt x="192647" y="173428"/>
                </a:lnTo>
                <a:close/>
                <a:moveTo>
                  <a:pt x="209383" y="264104"/>
                </a:moveTo>
                <a:cubicBezTo>
                  <a:pt x="217238" y="258625"/>
                  <a:pt x="232144" y="252601"/>
                  <a:pt x="259926" y="251887"/>
                </a:cubicBezTo>
                <a:cubicBezTo>
                  <a:pt x="263942" y="251887"/>
                  <a:pt x="267959" y="249209"/>
                  <a:pt x="267959" y="245192"/>
                </a:cubicBezTo>
                <a:lnTo>
                  <a:pt x="267959" y="167538"/>
                </a:lnTo>
                <a:cubicBezTo>
                  <a:pt x="267959" y="163521"/>
                  <a:pt x="263942" y="160844"/>
                  <a:pt x="258587" y="160844"/>
                </a:cubicBezTo>
                <a:cubicBezTo>
                  <a:pt x="231665" y="162260"/>
                  <a:pt x="217115" y="168174"/>
                  <a:pt x="209383" y="173428"/>
                </a:cubicBezTo>
                <a:lnTo>
                  <a:pt x="209383" y="264104"/>
                </a:lnTo>
                <a:close/>
              </a:path>
            </a:pathLst>
          </a:custGeom>
          <a:solidFill>
            <a:schemeClr val="bg1"/>
          </a:solidFill>
          <a:ln w="8926" cap="rnd">
            <a:noFill/>
            <a:prstDash val="solid"/>
            <a:round/>
          </a:ln>
        </p:spPr>
        <p:txBody>
          <a:bodyPr rtlCol="0" anchor="ctr"/>
          <a:lstStyle/>
          <a:p>
            <a:endParaRPr lang="de-DE"/>
          </a:p>
        </p:txBody>
      </p:sp>
      <p:sp>
        <p:nvSpPr>
          <p:cNvPr id="81" name="Textfeld 80">
            <a:extLst>
              <a:ext uri="{FF2B5EF4-FFF2-40B4-BE49-F238E27FC236}">
                <a16:creationId xmlns:a16="http://schemas.microsoft.com/office/drawing/2014/main" id="{217E73C9-040C-AB4A-D4AA-69767CBEB464}"/>
              </a:ext>
            </a:extLst>
          </p:cNvPr>
          <p:cNvSpPr txBox="1"/>
          <p:nvPr/>
        </p:nvSpPr>
        <p:spPr>
          <a:xfrm>
            <a:off x="6271942" y="2170267"/>
            <a:ext cx="2066591" cy="323165"/>
          </a:xfrm>
          <a:prstGeom prst="rect">
            <a:avLst/>
          </a:prstGeom>
          <a:noFill/>
        </p:spPr>
        <p:txBody>
          <a:bodyPr wrap="none" rtlCol="0">
            <a:spAutoFit/>
          </a:bodyPr>
          <a:lstStyle/>
          <a:p>
            <a:pPr algn="l"/>
            <a:r>
              <a:rPr lang="de-DE" sz="1500" spc="0" baseline="0" dirty="0">
                <a:ln/>
                <a:solidFill>
                  <a:srgbClr val="FFFFFF"/>
                </a:solidFill>
                <a:effectLst>
                  <a:outerShdw blurRad="50800" dist="38100" algn="l" rotWithShape="0">
                    <a:prstClr val="black">
                      <a:alpha val="40000"/>
                    </a:prstClr>
                  </a:outerShdw>
                </a:effectLst>
                <a:latin typeface="Roboto"/>
                <a:ea typeface="Roboto"/>
                <a:sym typeface="Roboto"/>
                <a:rtl val="0"/>
              </a:rPr>
              <a:t>Selbsteinschätzungen</a:t>
            </a:r>
          </a:p>
        </p:txBody>
      </p:sp>
      <p:sp>
        <p:nvSpPr>
          <p:cNvPr id="82" name="Textfeld 81">
            <a:extLst>
              <a:ext uri="{FF2B5EF4-FFF2-40B4-BE49-F238E27FC236}">
                <a16:creationId xmlns:a16="http://schemas.microsoft.com/office/drawing/2014/main" id="{74189427-2385-3D64-89B4-2460306F8995}"/>
              </a:ext>
            </a:extLst>
          </p:cNvPr>
          <p:cNvSpPr txBox="1"/>
          <p:nvPr/>
        </p:nvSpPr>
        <p:spPr>
          <a:xfrm>
            <a:off x="3977307" y="3342279"/>
            <a:ext cx="1090363" cy="323165"/>
          </a:xfrm>
          <a:prstGeom prst="rect">
            <a:avLst/>
          </a:prstGeom>
          <a:noFill/>
        </p:spPr>
        <p:txBody>
          <a:bodyPr wrap="none" rtlCol="0">
            <a:spAutoFit/>
          </a:bodyPr>
          <a:lstStyle/>
          <a:p>
            <a:pPr algn="l"/>
            <a:r>
              <a:rPr lang="de-DE" sz="1500" spc="0" baseline="0">
                <a:ln/>
                <a:solidFill>
                  <a:srgbClr val="FFFFFF"/>
                </a:solidFill>
                <a:effectLst>
                  <a:outerShdw blurRad="50800" dist="38100" algn="l" rotWithShape="0">
                    <a:prstClr val="black">
                      <a:alpha val="40000"/>
                    </a:prstClr>
                  </a:outerShdw>
                </a:effectLst>
                <a:latin typeface="Roboto"/>
                <a:ea typeface="Roboto"/>
                <a:sym typeface="Roboto"/>
                <a:rtl val="0"/>
              </a:rPr>
              <a:t>Formative </a:t>
            </a:r>
          </a:p>
        </p:txBody>
      </p:sp>
      <p:sp>
        <p:nvSpPr>
          <p:cNvPr id="83" name="Textfeld 82">
            <a:extLst>
              <a:ext uri="{FF2B5EF4-FFF2-40B4-BE49-F238E27FC236}">
                <a16:creationId xmlns:a16="http://schemas.microsoft.com/office/drawing/2014/main" id="{5087BCBA-9115-9055-B7C1-FC6ACCCA76DA}"/>
              </a:ext>
            </a:extLst>
          </p:cNvPr>
          <p:cNvSpPr txBox="1"/>
          <p:nvPr/>
        </p:nvSpPr>
        <p:spPr>
          <a:xfrm>
            <a:off x="3834583" y="3556499"/>
            <a:ext cx="1348446" cy="323165"/>
          </a:xfrm>
          <a:prstGeom prst="rect">
            <a:avLst/>
          </a:prstGeom>
          <a:noFill/>
        </p:spPr>
        <p:txBody>
          <a:bodyPr wrap="none" rtlCol="0">
            <a:spAutoFit/>
          </a:bodyPr>
          <a:lstStyle/>
          <a:p>
            <a:pPr algn="l"/>
            <a:r>
              <a:rPr lang="de-DE" sz="1500" spc="0" baseline="0">
                <a:ln/>
                <a:solidFill>
                  <a:srgbClr val="FFFFFF"/>
                </a:solidFill>
                <a:effectLst>
                  <a:outerShdw blurRad="50800" dist="38100" algn="l" rotWithShape="0">
                    <a:prstClr val="black">
                      <a:alpha val="40000"/>
                    </a:prstClr>
                  </a:outerShdw>
                </a:effectLst>
                <a:latin typeface="Roboto"/>
                <a:ea typeface="Roboto"/>
                <a:sym typeface="Roboto"/>
                <a:rtl val="0"/>
              </a:rPr>
              <a:t>Assessments</a:t>
            </a:r>
          </a:p>
        </p:txBody>
      </p:sp>
      <p:sp>
        <p:nvSpPr>
          <p:cNvPr id="84" name="Textfeld 83">
            <a:extLst>
              <a:ext uri="{FF2B5EF4-FFF2-40B4-BE49-F238E27FC236}">
                <a16:creationId xmlns:a16="http://schemas.microsoft.com/office/drawing/2014/main" id="{429B1F65-15A8-FFE4-20B2-F80C864EF0FB}"/>
              </a:ext>
            </a:extLst>
          </p:cNvPr>
          <p:cNvSpPr txBox="1"/>
          <p:nvPr/>
        </p:nvSpPr>
        <p:spPr>
          <a:xfrm>
            <a:off x="269293" y="3516759"/>
            <a:ext cx="2470952" cy="323165"/>
          </a:xfrm>
          <a:prstGeom prst="rect">
            <a:avLst/>
          </a:prstGeom>
          <a:noFill/>
        </p:spPr>
        <p:txBody>
          <a:bodyPr wrap="square" rtlCol="0">
            <a:spAutoFit/>
          </a:bodyPr>
          <a:lstStyle/>
          <a:p>
            <a:pPr algn="l"/>
            <a:r>
              <a:rPr lang="de-DE" sz="1500" spc="0" baseline="0" dirty="0">
                <a:ln/>
                <a:solidFill>
                  <a:srgbClr val="FFFFFF"/>
                </a:solidFill>
                <a:effectLst>
                  <a:outerShdw blurRad="50800" dist="38100" algn="l" rotWithShape="0">
                    <a:prstClr val="black">
                      <a:alpha val="40000"/>
                    </a:prstClr>
                  </a:outerShdw>
                </a:effectLst>
                <a:latin typeface="Roboto"/>
                <a:ea typeface="Roboto"/>
                <a:sym typeface="Roboto"/>
                <a:rtl val="0"/>
              </a:rPr>
              <a:t>Beobachtung der Lehrkraft</a:t>
            </a:r>
          </a:p>
        </p:txBody>
      </p:sp>
      <p:sp>
        <p:nvSpPr>
          <p:cNvPr id="85" name="Textfeld 84">
            <a:extLst>
              <a:ext uri="{FF2B5EF4-FFF2-40B4-BE49-F238E27FC236}">
                <a16:creationId xmlns:a16="http://schemas.microsoft.com/office/drawing/2014/main" id="{63616FBC-35CB-A522-4F84-130E2CB288EA}"/>
              </a:ext>
            </a:extLst>
          </p:cNvPr>
          <p:cNvSpPr txBox="1"/>
          <p:nvPr/>
        </p:nvSpPr>
        <p:spPr>
          <a:xfrm>
            <a:off x="6271942" y="3500217"/>
            <a:ext cx="1460656" cy="323165"/>
          </a:xfrm>
          <a:prstGeom prst="rect">
            <a:avLst/>
          </a:prstGeom>
          <a:noFill/>
        </p:spPr>
        <p:txBody>
          <a:bodyPr wrap="none" rtlCol="0">
            <a:spAutoFit/>
          </a:bodyPr>
          <a:lstStyle/>
          <a:p>
            <a:pPr algn="l"/>
            <a:r>
              <a:rPr lang="de-DE" sz="1500" spc="0" baseline="0" dirty="0">
                <a:ln/>
                <a:solidFill>
                  <a:srgbClr val="FFFFFF"/>
                </a:solidFill>
                <a:effectLst>
                  <a:outerShdw blurRad="50800" dist="38100" algn="l" rotWithShape="0">
                    <a:prstClr val="black">
                      <a:alpha val="40000"/>
                    </a:prstClr>
                  </a:outerShdw>
                </a:effectLst>
                <a:latin typeface="Roboto"/>
                <a:ea typeface="Roboto"/>
                <a:sym typeface="Roboto"/>
                <a:rtl val="0"/>
              </a:rPr>
              <a:t>Peer-Feedback</a:t>
            </a:r>
          </a:p>
        </p:txBody>
      </p:sp>
      <p:sp>
        <p:nvSpPr>
          <p:cNvPr id="86" name="Textfeld 85">
            <a:extLst>
              <a:ext uri="{FF2B5EF4-FFF2-40B4-BE49-F238E27FC236}">
                <a16:creationId xmlns:a16="http://schemas.microsoft.com/office/drawing/2014/main" id="{C522BDBF-D810-6D55-40B3-51D0B25EF5BA}"/>
              </a:ext>
            </a:extLst>
          </p:cNvPr>
          <p:cNvSpPr txBox="1"/>
          <p:nvPr/>
        </p:nvSpPr>
        <p:spPr>
          <a:xfrm>
            <a:off x="697800" y="2170267"/>
            <a:ext cx="1928733" cy="323165"/>
          </a:xfrm>
          <a:prstGeom prst="rect">
            <a:avLst/>
          </a:prstGeom>
          <a:noFill/>
        </p:spPr>
        <p:txBody>
          <a:bodyPr wrap="none" rtlCol="0">
            <a:spAutoFit/>
          </a:bodyPr>
          <a:lstStyle/>
          <a:p>
            <a:pPr algn="l"/>
            <a:r>
              <a:rPr lang="de-DE" sz="1500" spc="0" baseline="0" dirty="0">
                <a:ln/>
                <a:solidFill>
                  <a:srgbClr val="FFFFFF"/>
                </a:solidFill>
                <a:effectLst>
                  <a:outerShdw blurRad="50800" dist="38100" algn="l" rotWithShape="0">
                    <a:prstClr val="black">
                      <a:alpha val="40000"/>
                    </a:prstClr>
                  </a:outerShdw>
                </a:effectLst>
                <a:latin typeface="Roboto"/>
                <a:ea typeface="Roboto"/>
                <a:sym typeface="Roboto"/>
                <a:rtl val="0"/>
              </a:rPr>
              <a:t>Diagnostische Tests</a:t>
            </a:r>
          </a:p>
        </p:txBody>
      </p:sp>
      <p:sp>
        <p:nvSpPr>
          <p:cNvPr id="87" name="Textfeld 86">
            <a:extLst>
              <a:ext uri="{FF2B5EF4-FFF2-40B4-BE49-F238E27FC236}">
                <a16:creationId xmlns:a16="http://schemas.microsoft.com/office/drawing/2014/main" id="{49EC3C91-BBA1-2F47-5C4C-2032AFEA713F}"/>
              </a:ext>
            </a:extLst>
          </p:cNvPr>
          <p:cNvSpPr txBox="1"/>
          <p:nvPr/>
        </p:nvSpPr>
        <p:spPr>
          <a:xfrm>
            <a:off x="3662710" y="4850745"/>
            <a:ext cx="2448106" cy="323165"/>
          </a:xfrm>
          <a:prstGeom prst="rect">
            <a:avLst/>
          </a:prstGeom>
          <a:noFill/>
        </p:spPr>
        <p:txBody>
          <a:bodyPr wrap="none" rtlCol="0">
            <a:spAutoFit/>
          </a:bodyPr>
          <a:lstStyle/>
          <a:p>
            <a:pPr algn="l"/>
            <a:r>
              <a:rPr lang="de-DE" sz="1500" spc="0" baseline="0" dirty="0">
                <a:ln/>
                <a:solidFill>
                  <a:srgbClr val="FFFFFF"/>
                </a:solidFill>
                <a:effectLst>
                  <a:outerShdw blurRad="50800" dist="38100" algn="l" rotWithShape="0">
                    <a:prstClr val="black">
                      <a:alpha val="40000"/>
                    </a:prstClr>
                  </a:outerShdw>
                </a:effectLst>
                <a:latin typeface="Roboto"/>
                <a:ea typeface="Roboto"/>
                <a:sym typeface="Roboto"/>
                <a:rtl val="0"/>
              </a:rPr>
              <a:t>Digitale Learning Analytics</a:t>
            </a:r>
          </a:p>
        </p:txBody>
      </p:sp>
      <p:sp>
        <p:nvSpPr>
          <p:cNvPr id="88" name="Freihandform: Form 87">
            <a:extLst>
              <a:ext uri="{FF2B5EF4-FFF2-40B4-BE49-F238E27FC236}">
                <a16:creationId xmlns:a16="http://schemas.microsoft.com/office/drawing/2014/main" id="{48CE54E3-15D4-3684-0550-EA7E58DBB98C}"/>
              </a:ext>
            </a:extLst>
          </p:cNvPr>
          <p:cNvSpPr/>
          <p:nvPr/>
        </p:nvSpPr>
        <p:spPr>
          <a:xfrm>
            <a:off x="3662710" y="2647155"/>
            <a:ext cx="1606650" cy="1338875"/>
          </a:xfrm>
          <a:custGeom>
            <a:avLst/>
            <a:gdLst>
              <a:gd name="connsiteX0" fmla="*/ 214583 w 1606650"/>
              <a:gd name="connsiteY0" fmla="*/ 186 h 1338875"/>
              <a:gd name="connsiteX1" fmla="*/ 1392793 w 1606650"/>
              <a:gd name="connsiteY1" fmla="*/ 186 h 1338875"/>
              <a:gd name="connsiteX2" fmla="*/ 1607013 w 1606650"/>
              <a:gd name="connsiteY2" fmla="*/ 214406 h 1338875"/>
              <a:gd name="connsiteX3" fmla="*/ 1607013 w 1606650"/>
              <a:gd name="connsiteY3" fmla="*/ 1124841 h 1338875"/>
              <a:gd name="connsiteX4" fmla="*/ 1392793 w 1606650"/>
              <a:gd name="connsiteY4" fmla="*/ 1339061 h 1338875"/>
              <a:gd name="connsiteX5" fmla="*/ 214583 w 1606650"/>
              <a:gd name="connsiteY5" fmla="*/ 1339061 h 1338875"/>
              <a:gd name="connsiteX6" fmla="*/ 363 w 1606650"/>
              <a:gd name="connsiteY6" fmla="*/ 1124841 h 1338875"/>
              <a:gd name="connsiteX7" fmla="*/ 363 w 1606650"/>
              <a:gd name="connsiteY7" fmla="*/ 214406 h 1338875"/>
              <a:gd name="connsiteX8" fmla="*/ 214583 w 1606650"/>
              <a:gd name="connsiteY8" fmla="*/ 186 h 13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650" h="1338875">
                <a:moveTo>
                  <a:pt x="214583" y="186"/>
                </a:moveTo>
                <a:lnTo>
                  <a:pt x="1392793" y="186"/>
                </a:lnTo>
                <a:cubicBezTo>
                  <a:pt x="1392793" y="186"/>
                  <a:pt x="1607013" y="186"/>
                  <a:pt x="1607013" y="214406"/>
                </a:cubicBezTo>
                <a:lnTo>
                  <a:pt x="1607013" y="1124841"/>
                </a:lnTo>
                <a:cubicBezTo>
                  <a:pt x="1607013" y="1124841"/>
                  <a:pt x="1607013" y="1339061"/>
                  <a:pt x="1392793" y="1339061"/>
                </a:cubicBezTo>
                <a:lnTo>
                  <a:pt x="214583" y="1339061"/>
                </a:lnTo>
                <a:cubicBezTo>
                  <a:pt x="214583" y="1339061"/>
                  <a:pt x="363" y="1339061"/>
                  <a:pt x="363" y="1124841"/>
                </a:cubicBezTo>
                <a:lnTo>
                  <a:pt x="363" y="214406"/>
                </a:lnTo>
                <a:cubicBezTo>
                  <a:pt x="363" y="214406"/>
                  <a:pt x="363" y="186"/>
                  <a:pt x="214583" y="186"/>
                </a:cubicBezTo>
              </a:path>
            </a:pathLst>
          </a:custGeom>
          <a:noFill/>
          <a:ln w="17851" cap="rnd">
            <a:solidFill>
              <a:srgbClr val="FFFFFF"/>
            </a:solidFill>
            <a:prstDash val="solid"/>
            <a:round/>
          </a:ln>
        </p:spPr>
        <p:txBody>
          <a:bodyPr rtlCol="0" anchor="ctr"/>
          <a:lstStyle/>
          <a:p>
            <a:endParaRPr lang="de-DE"/>
          </a:p>
        </p:txBody>
      </p:sp>
      <p:sp>
        <p:nvSpPr>
          <p:cNvPr id="89" name="Freihandform: Form 88">
            <a:extLst>
              <a:ext uri="{FF2B5EF4-FFF2-40B4-BE49-F238E27FC236}">
                <a16:creationId xmlns:a16="http://schemas.microsoft.com/office/drawing/2014/main" id="{69A93AE9-6A09-55D4-3F58-9DCF2081EAF7}"/>
              </a:ext>
            </a:extLst>
          </p:cNvPr>
          <p:cNvSpPr/>
          <p:nvPr/>
        </p:nvSpPr>
        <p:spPr>
          <a:xfrm>
            <a:off x="3127160" y="4762578"/>
            <a:ext cx="3092104" cy="481995"/>
          </a:xfrm>
          <a:custGeom>
            <a:avLst/>
            <a:gdLst>
              <a:gd name="connsiteX0" fmla="*/ 107413 w 2677750"/>
              <a:gd name="connsiteY0" fmla="*/ 423 h 481995"/>
              <a:gd name="connsiteX1" fmla="*/ 2570943 w 2677750"/>
              <a:gd name="connsiteY1" fmla="*/ 423 h 481995"/>
              <a:gd name="connsiteX2" fmla="*/ 2678053 w 2677750"/>
              <a:gd name="connsiteY2" fmla="*/ 107533 h 481995"/>
              <a:gd name="connsiteX3" fmla="*/ 2678053 w 2677750"/>
              <a:gd name="connsiteY3" fmla="*/ 375308 h 481995"/>
              <a:gd name="connsiteX4" fmla="*/ 2570943 w 2677750"/>
              <a:gd name="connsiteY4" fmla="*/ 482418 h 481995"/>
              <a:gd name="connsiteX5" fmla="*/ 107413 w 2677750"/>
              <a:gd name="connsiteY5" fmla="*/ 482418 h 481995"/>
              <a:gd name="connsiteX6" fmla="*/ 303 w 2677750"/>
              <a:gd name="connsiteY6" fmla="*/ 375308 h 481995"/>
              <a:gd name="connsiteX7" fmla="*/ 303 w 2677750"/>
              <a:gd name="connsiteY7" fmla="*/ 107533 h 481995"/>
              <a:gd name="connsiteX8" fmla="*/ 107413 w 2677750"/>
              <a:gd name="connsiteY8" fmla="*/ 4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50" h="481995">
                <a:moveTo>
                  <a:pt x="107413" y="423"/>
                </a:moveTo>
                <a:lnTo>
                  <a:pt x="2570943" y="423"/>
                </a:lnTo>
                <a:cubicBezTo>
                  <a:pt x="2570943" y="423"/>
                  <a:pt x="2678053" y="423"/>
                  <a:pt x="2678053" y="107533"/>
                </a:cubicBezTo>
                <a:lnTo>
                  <a:pt x="2678053" y="375308"/>
                </a:lnTo>
                <a:cubicBezTo>
                  <a:pt x="2678053" y="375308"/>
                  <a:pt x="2678053" y="482418"/>
                  <a:pt x="2570943" y="482418"/>
                </a:cubicBezTo>
                <a:lnTo>
                  <a:pt x="107413" y="482418"/>
                </a:lnTo>
                <a:cubicBezTo>
                  <a:pt x="107413" y="482418"/>
                  <a:pt x="303" y="482418"/>
                  <a:pt x="303" y="375308"/>
                </a:cubicBezTo>
                <a:lnTo>
                  <a:pt x="303" y="107533"/>
                </a:lnTo>
                <a:cubicBezTo>
                  <a:pt x="303" y="107533"/>
                  <a:pt x="303" y="423"/>
                  <a:pt x="107413" y="423"/>
                </a:cubicBezTo>
              </a:path>
            </a:pathLst>
          </a:custGeom>
          <a:noFill/>
          <a:ln w="17851" cap="rnd">
            <a:solidFill>
              <a:srgbClr val="FFFFFF"/>
            </a:solidFill>
            <a:prstDash val="solid"/>
            <a:round/>
          </a:ln>
        </p:spPr>
        <p:txBody>
          <a:bodyPr rtlCol="0" anchor="ctr"/>
          <a:lstStyle/>
          <a:p>
            <a:endParaRPr lang="de-DE"/>
          </a:p>
        </p:txBody>
      </p:sp>
      <p:sp>
        <p:nvSpPr>
          <p:cNvPr id="90" name="Freihandform: Form 89">
            <a:extLst>
              <a:ext uri="{FF2B5EF4-FFF2-40B4-BE49-F238E27FC236}">
                <a16:creationId xmlns:a16="http://schemas.microsoft.com/office/drawing/2014/main" id="{BB938342-21A3-807F-991A-B68AF651EDC7}"/>
              </a:ext>
            </a:extLst>
          </p:cNvPr>
          <p:cNvSpPr/>
          <p:nvPr/>
        </p:nvSpPr>
        <p:spPr>
          <a:xfrm>
            <a:off x="198119" y="3423702"/>
            <a:ext cx="3036149" cy="481995"/>
          </a:xfrm>
          <a:custGeom>
            <a:avLst/>
            <a:gdLst>
              <a:gd name="connsiteX0" fmla="*/ 107149 w 2463530"/>
              <a:gd name="connsiteY0" fmla="*/ 273 h 481995"/>
              <a:gd name="connsiteX1" fmla="*/ 2356459 w 2463530"/>
              <a:gd name="connsiteY1" fmla="*/ 273 h 481995"/>
              <a:gd name="connsiteX2" fmla="*/ 2463569 w 2463530"/>
              <a:gd name="connsiteY2" fmla="*/ 107383 h 481995"/>
              <a:gd name="connsiteX3" fmla="*/ 2463569 w 2463530"/>
              <a:gd name="connsiteY3" fmla="*/ 375158 h 481995"/>
              <a:gd name="connsiteX4" fmla="*/ 2356459 w 2463530"/>
              <a:gd name="connsiteY4" fmla="*/ 482268 h 481995"/>
              <a:gd name="connsiteX5" fmla="*/ 107149 w 2463530"/>
              <a:gd name="connsiteY5" fmla="*/ 482268 h 481995"/>
              <a:gd name="connsiteX6" fmla="*/ 39 w 2463530"/>
              <a:gd name="connsiteY6" fmla="*/ 375158 h 481995"/>
              <a:gd name="connsiteX7" fmla="*/ 39 w 2463530"/>
              <a:gd name="connsiteY7" fmla="*/ 107383 h 481995"/>
              <a:gd name="connsiteX8" fmla="*/ 107149 w 2463530"/>
              <a:gd name="connsiteY8" fmla="*/ 27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530" h="481995">
                <a:moveTo>
                  <a:pt x="107149" y="273"/>
                </a:moveTo>
                <a:lnTo>
                  <a:pt x="2356459" y="273"/>
                </a:lnTo>
                <a:cubicBezTo>
                  <a:pt x="2356459" y="273"/>
                  <a:pt x="2463569" y="273"/>
                  <a:pt x="2463569" y="107383"/>
                </a:cubicBezTo>
                <a:lnTo>
                  <a:pt x="2463569" y="375158"/>
                </a:lnTo>
                <a:cubicBezTo>
                  <a:pt x="2463569" y="375158"/>
                  <a:pt x="2463569" y="482268"/>
                  <a:pt x="2356459" y="482268"/>
                </a:cubicBezTo>
                <a:lnTo>
                  <a:pt x="107149" y="482268"/>
                </a:lnTo>
                <a:cubicBezTo>
                  <a:pt x="107149" y="482268"/>
                  <a:pt x="39" y="482268"/>
                  <a:pt x="39" y="375158"/>
                </a:cubicBezTo>
                <a:lnTo>
                  <a:pt x="39" y="107383"/>
                </a:lnTo>
                <a:cubicBezTo>
                  <a:pt x="39" y="107383"/>
                  <a:pt x="39" y="273"/>
                  <a:pt x="107149" y="273"/>
                </a:cubicBezTo>
              </a:path>
            </a:pathLst>
          </a:custGeom>
          <a:noFill/>
          <a:ln w="17851" cap="rnd">
            <a:solidFill>
              <a:srgbClr val="FFFFFF"/>
            </a:solidFill>
            <a:prstDash val="solid"/>
            <a:round/>
          </a:ln>
        </p:spPr>
        <p:txBody>
          <a:bodyPr rtlCol="0" anchor="ctr"/>
          <a:lstStyle/>
          <a:p>
            <a:endParaRPr lang="de-DE"/>
          </a:p>
        </p:txBody>
      </p:sp>
      <p:sp>
        <p:nvSpPr>
          <p:cNvPr id="91" name="Freihandform: Form 90">
            <a:extLst>
              <a:ext uri="{FF2B5EF4-FFF2-40B4-BE49-F238E27FC236}">
                <a16:creationId xmlns:a16="http://schemas.microsoft.com/office/drawing/2014/main" id="{D07B04AE-11A3-07BD-DEEB-F0924423CFB4}"/>
              </a:ext>
            </a:extLst>
          </p:cNvPr>
          <p:cNvSpPr/>
          <p:nvPr/>
        </p:nvSpPr>
        <p:spPr>
          <a:xfrm>
            <a:off x="5697801" y="2084827"/>
            <a:ext cx="2720058" cy="481995"/>
          </a:xfrm>
          <a:custGeom>
            <a:avLst/>
            <a:gdLst>
              <a:gd name="connsiteX0" fmla="*/ 107701 w 2356420"/>
              <a:gd name="connsiteY0" fmla="*/ 123 h 481995"/>
              <a:gd name="connsiteX1" fmla="*/ 2249901 w 2356420"/>
              <a:gd name="connsiteY1" fmla="*/ 123 h 481995"/>
              <a:gd name="connsiteX2" fmla="*/ 2357011 w 2356420"/>
              <a:gd name="connsiteY2" fmla="*/ 107233 h 481995"/>
              <a:gd name="connsiteX3" fmla="*/ 2357011 w 2356420"/>
              <a:gd name="connsiteY3" fmla="*/ 375008 h 481995"/>
              <a:gd name="connsiteX4" fmla="*/ 2249901 w 2356420"/>
              <a:gd name="connsiteY4" fmla="*/ 482118 h 481995"/>
              <a:gd name="connsiteX5" fmla="*/ 107701 w 2356420"/>
              <a:gd name="connsiteY5" fmla="*/ 482118 h 481995"/>
              <a:gd name="connsiteX6" fmla="*/ 591 w 2356420"/>
              <a:gd name="connsiteY6" fmla="*/ 375008 h 481995"/>
              <a:gd name="connsiteX7" fmla="*/ 591 w 2356420"/>
              <a:gd name="connsiteY7" fmla="*/ 107233 h 481995"/>
              <a:gd name="connsiteX8" fmla="*/ 107701 w 235642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420" h="481995">
                <a:moveTo>
                  <a:pt x="107701" y="123"/>
                </a:moveTo>
                <a:lnTo>
                  <a:pt x="2249901" y="123"/>
                </a:lnTo>
                <a:cubicBezTo>
                  <a:pt x="2249901" y="123"/>
                  <a:pt x="2357011" y="123"/>
                  <a:pt x="2357011" y="107233"/>
                </a:cubicBezTo>
                <a:lnTo>
                  <a:pt x="2357011" y="375008"/>
                </a:lnTo>
                <a:cubicBezTo>
                  <a:pt x="2357011" y="375008"/>
                  <a:pt x="2357011" y="482118"/>
                  <a:pt x="2249901" y="482118"/>
                </a:cubicBezTo>
                <a:lnTo>
                  <a:pt x="107701" y="482118"/>
                </a:lnTo>
                <a:cubicBezTo>
                  <a:pt x="107701" y="482118"/>
                  <a:pt x="591" y="482118"/>
                  <a:pt x="591" y="375008"/>
                </a:cubicBezTo>
                <a:lnTo>
                  <a:pt x="591" y="107233"/>
                </a:lnTo>
                <a:cubicBezTo>
                  <a:pt x="591" y="107233"/>
                  <a:pt x="591" y="123"/>
                  <a:pt x="107701" y="123"/>
                </a:cubicBezTo>
              </a:path>
            </a:pathLst>
          </a:custGeom>
          <a:noFill/>
          <a:ln w="17851" cap="rnd">
            <a:solidFill>
              <a:srgbClr val="FFFFFF"/>
            </a:solidFill>
            <a:prstDash val="solid"/>
            <a:round/>
          </a:ln>
        </p:spPr>
        <p:txBody>
          <a:bodyPr rtlCol="0" anchor="ctr"/>
          <a:lstStyle/>
          <a:p>
            <a:endParaRPr lang="de-DE"/>
          </a:p>
        </p:txBody>
      </p:sp>
      <p:sp>
        <p:nvSpPr>
          <p:cNvPr id="92" name="Freihandform: Form 91">
            <a:extLst>
              <a:ext uri="{FF2B5EF4-FFF2-40B4-BE49-F238E27FC236}">
                <a16:creationId xmlns:a16="http://schemas.microsoft.com/office/drawing/2014/main" id="{43DDDD62-6D15-28F8-6F67-BECE4BF2E02D}"/>
              </a:ext>
            </a:extLst>
          </p:cNvPr>
          <p:cNvSpPr/>
          <p:nvPr/>
        </p:nvSpPr>
        <p:spPr>
          <a:xfrm>
            <a:off x="457505" y="2084827"/>
            <a:ext cx="2776765" cy="481995"/>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noFill/>
          <a:ln w="17851" cap="rnd">
            <a:solidFill>
              <a:srgbClr val="FFFFFF"/>
            </a:solidFill>
            <a:prstDash val="solid"/>
            <a:round/>
          </a:ln>
        </p:spPr>
        <p:txBody>
          <a:bodyPr rtlCol="0" anchor="ctr"/>
          <a:lstStyle/>
          <a:p>
            <a:endParaRPr lang="de-DE"/>
          </a:p>
        </p:txBody>
      </p:sp>
      <p:sp>
        <p:nvSpPr>
          <p:cNvPr id="93" name="Freihandform: Form 92">
            <a:extLst>
              <a:ext uri="{FF2B5EF4-FFF2-40B4-BE49-F238E27FC236}">
                <a16:creationId xmlns:a16="http://schemas.microsoft.com/office/drawing/2014/main" id="{B11E306D-525D-DA4B-A4AB-2DF36832F85E}"/>
              </a:ext>
            </a:extLst>
          </p:cNvPr>
          <p:cNvSpPr/>
          <p:nvPr/>
        </p:nvSpPr>
        <p:spPr>
          <a:xfrm>
            <a:off x="5697801" y="3423702"/>
            <a:ext cx="2091408" cy="481995"/>
          </a:xfrm>
          <a:custGeom>
            <a:avLst/>
            <a:gdLst>
              <a:gd name="connsiteX0" fmla="*/ 107701 w 1820870"/>
              <a:gd name="connsiteY0" fmla="*/ 273 h 481995"/>
              <a:gd name="connsiteX1" fmla="*/ 1714351 w 1820870"/>
              <a:gd name="connsiteY1" fmla="*/ 273 h 481995"/>
              <a:gd name="connsiteX2" fmla="*/ 1821461 w 1820870"/>
              <a:gd name="connsiteY2" fmla="*/ 107383 h 481995"/>
              <a:gd name="connsiteX3" fmla="*/ 1821461 w 1820870"/>
              <a:gd name="connsiteY3" fmla="*/ 375158 h 481995"/>
              <a:gd name="connsiteX4" fmla="*/ 1714351 w 1820870"/>
              <a:gd name="connsiteY4" fmla="*/ 482268 h 481995"/>
              <a:gd name="connsiteX5" fmla="*/ 107701 w 1820870"/>
              <a:gd name="connsiteY5" fmla="*/ 482268 h 481995"/>
              <a:gd name="connsiteX6" fmla="*/ 591 w 1820870"/>
              <a:gd name="connsiteY6" fmla="*/ 375158 h 481995"/>
              <a:gd name="connsiteX7" fmla="*/ 591 w 1820870"/>
              <a:gd name="connsiteY7" fmla="*/ 107383 h 481995"/>
              <a:gd name="connsiteX8" fmla="*/ 107701 w 1820870"/>
              <a:gd name="connsiteY8" fmla="*/ 27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870" h="481995">
                <a:moveTo>
                  <a:pt x="107701" y="273"/>
                </a:moveTo>
                <a:lnTo>
                  <a:pt x="1714351" y="273"/>
                </a:lnTo>
                <a:cubicBezTo>
                  <a:pt x="1714351" y="273"/>
                  <a:pt x="1821461" y="273"/>
                  <a:pt x="1821461" y="107383"/>
                </a:cubicBezTo>
                <a:lnTo>
                  <a:pt x="1821461" y="375158"/>
                </a:lnTo>
                <a:cubicBezTo>
                  <a:pt x="1821461" y="375158"/>
                  <a:pt x="1821461" y="482268"/>
                  <a:pt x="1714351" y="482268"/>
                </a:cubicBezTo>
                <a:lnTo>
                  <a:pt x="107701" y="482268"/>
                </a:lnTo>
                <a:cubicBezTo>
                  <a:pt x="107701" y="482268"/>
                  <a:pt x="591" y="482268"/>
                  <a:pt x="591" y="375158"/>
                </a:cubicBezTo>
                <a:lnTo>
                  <a:pt x="591" y="107383"/>
                </a:lnTo>
                <a:cubicBezTo>
                  <a:pt x="591" y="107383"/>
                  <a:pt x="591" y="273"/>
                  <a:pt x="107701" y="273"/>
                </a:cubicBezTo>
              </a:path>
            </a:pathLst>
          </a:custGeom>
          <a:noFill/>
          <a:ln w="17851" cap="rnd">
            <a:solidFill>
              <a:srgbClr val="FFFFFF"/>
            </a:solidFill>
            <a:prstDash val="solid"/>
            <a:round/>
          </a:ln>
        </p:spPr>
        <p:txBody>
          <a:bodyPr rtlCol="0" anchor="ctr"/>
          <a:lstStyle/>
          <a:p>
            <a:endParaRPr lang="de-DE"/>
          </a:p>
        </p:txBody>
      </p:sp>
      <p:sp>
        <p:nvSpPr>
          <p:cNvPr id="94" name="Freihandform: Form 93">
            <a:extLst>
              <a:ext uri="{FF2B5EF4-FFF2-40B4-BE49-F238E27FC236}">
                <a16:creationId xmlns:a16="http://schemas.microsoft.com/office/drawing/2014/main" id="{408C9E69-5B86-2924-FC74-3E8C15802EFD}"/>
              </a:ext>
            </a:extLst>
          </p:cNvPr>
          <p:cNvSpPr/>
          <p:nvPr/>
        </p:nvSpPr>
        <p:spPr>
          <a:xfrm>
            <a:off x="5269361" y="2325825"/>
            <a:ext cx="428440" cy="767621"/>
          </a:xfrm>
          <a:custGeom>
            <a:avLst/>
            <a:gdLst>
              <a:gd name="connsiteX0" fmla="*/ 543 w 428440"/>
              <a:gd name="connsiteY0" fmla="*/ 767772 h 767621"/>
              <a:gd name="connsiteX1" fmla="*/ 27321 w 428440"/>
              <a:gd name="connsiteY1" fmla="*/ 767772 h 767621"/>
              <a:gd name="connsiteX2" fmla="*/ 28213 w 428440"/>
              <a:gd name="connsiteY2" fmla="*/ 767772 h 767621"/>
              <a:gd name="connsiteX3" fmla="*/ 214763 w 428440"/>
              <a:gd name="connsiteY3" fmla="*/ 581222 h 767621"/>
              <a:gd name="connsiteX4" fmla="*/ 214763 w 428440"/>
              <a:gd name="connsiteY4" fmla="*/ 580329 h 767621"/>
              <a:gd name="connsiteX5" fmla="*/ 214763 w 428440"/>
              <a:gd name="connsiteY5" fmla="*/ 186700 h 767621"/>
              <a:gd name="connsiteX6" fmla="*/ 401313 w 428440"/>
              <a:gd name="connsiteY6" fmla="*/ 150 h 767621"/>
              <a:gd name="connsiteX7" fmla="*/ 402206 w 428440"/>
              <a:gd name="connsiteY7" fmla="*/ 150 h 767621"/>
              <a:gd name="connsiteX8" fmla="*/ 428983 w 428440"/>
              <a:gd name="connsiteY8" fmla="*/ 150 h 76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40" h="767621">
                <a:moveTo>
                  <a:pt x="543" y="767772"/>
                </a:moveTo>
                <a:lnTo>
                  <a:pt x="27321" y="767772"/>
                </a:lnTo>
                <a:lnTo>
                  <a:pt x="28213" y="767772"/>
                </a:lnTo>
                <a:cubicBezTo>
                  <a:pt x="131241" y="767772"/>
                  <a:pt x="214763" y="684251"/>
                  <a:pt x="214763" y="581222"/>
                </a:cubicBezTo>
                <a:lnTo>
                  <a:pt x="214763" y="580329"/>
                </a:lnTo>
                <a:lnTo>
                  <a:pt x="214763" y="186700"/>
                </a:lnTo>
                <a:cubicBezTo>
                  <a:pt x="214763" y="83671"/>
                  <a:pt x="298284" y="150"/>
                  <a:pt x="401313" y="150"/>
                </a:cubicBezTo>
                <a:lnTo>
                  <a:pt x="402206" y="150"/>
                </a:lnTo>
                <a:lnTo>
                  <a:pt x="428983" y="150"/>
                </a:lnTo>
              </a:path>
            </a:pathLst>
          </a:custGeom>
          <a:noFill/>
          <a:ln w="17851" cap="rnd">
            <a:solidFill>
              <a:srgbClr val="484848"/>
            </a:solidFill>
            <a:prstDash val="solid"/>
            <a:round/>
          </a:ln>
        </p:spPr>
        <p:txBody>
          <a:bodyPr rtlCol="0" anchor="ctr"/>
          <a:lstStyle/>
          <a:p>
            <a:endParaRPr lang="de-DE"/>
          </a:p>
        </p:txBody>
      </p:sp>
      <p:sp>
        <p:nvSpPr>
          <p:cNvPr id="95" name="Freihandform: Form 94">
            <a:extLst>
              <a:ext uri="{FF2B5EF4-FFF2-40B4-BE49-F238E27FC236}">
                <a16:creationId xmlns:a16="http://schemas.microsoft.com/office/drawing/2014/main" id="{3029F3F1-CC68-17E5-E4E7-7F5B4D451627}"/>
              </a:ext>
            </a:extLst>
          </p:cNvPr>
          <p:cNvSpPr/>
          <p:nvPr/>
        </p:nvSpPr>
        <p:spPr>
          <a:xfrm>
            <a:off x="2859385" y="2566822"/>
            <a:ext cx="160665" cy="214220"/>
          </a:xfrm>
          <a:custGeom>
            <a:avLst/>
            <a:gdLst>
              <a:gd name="connsiteX0" fmla="*/ 160938 w 160665"/>
              <a:gd name="connsiteY0" fmla="*/ 177 h 214220"/>
              <a:gd name="connsiteX1" fmla="*/ 160938 w 160665"/>
              <a:gd name="connsiteY1" fmla="*/ 107287 h 214220"/>
              <a:gd name="connsiteX2" fmla="*/ 160938 w 160665"/>
              <a:gd name="connsiteY2" fmla="*/ 214397 h 214220"/>
              <a:gd name="connsiteX3" fmla="*/ 80606 w 160665"/>
              <a:gd name="connsiteY3" fmla="*/ 214397 h 214220"/>
              <a:gd name="connsiteX4" fmla="*/ 273 w 160665"/>
              <a:gd name="connsiteY4" fmla="*/ 214397 h 21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65" h="214220">
                <a:moveTo>
                  <a:pt x="160938" y="177"/>
                </a:moveTo>
                <a:lnTo>
                  <a:pt x="160938" y="107287"/>
                </a:lnTo>
                <a:lnTo>
                  <a:pt x="160938" y="214397"/>
                </a:lnTo>
                <a:lnTo>
                  <a:pt x="80606" y="214397"/>
                </a:lnTo>
                <a:lnTo>
                  <a:pt x="273" y="214397"/>
                </a:lnTo>
              </a:path>
            </a:pathLst>
          </a:custGeom>
          <a:noFill/>
          <a:ln w="17851" cap="rnd">
            <a:solidFill>
              <a:srgbClr val="484848"/>
            </a:solidFill>
            <a:prstDash val="solid"/>
            <a:round/>
          </a:ln>
        </p:spPr>
        <p:txBody>
          <a:bodyPr rtlCol="0" anchor="ctr"/>
          <a:lstStyle/>
          <a:p>
            <a:endParaRPr lang="de-DE"/>
          </a:p>
        </p:txBody>
      </p:sp>
      <p:sp>
        <p:nvSpPr>
          <p:cNvPr id="96" name="Freihandform: Form 95">
            <a:extLst>
              <a:ext uri="{FF2B5EF4-FFF2-40B4-BE49-F238E27FC236}">
                <a16:creationId xmlns:a16="http://schemas.microsoft.com/office/drawing/2014/main" id="{08B9D322-BA5F-5FCF-D4A1-6A29BC90CE32}"/>
              </a:ext>
            </a:extLst>
          </p:cNvPr>
          <p:cNvSpPr/>
          <p:nvPr/>
        </p:nvSpPr>
        <p:spPr>
          <a:xfrm>
            <a:off x="2859385" y="2566822"/>
            <a:ext cx="160665" cy="535550"/>
          </a:xfrm>
          <a:custGeom>
            <a:avLst/>
            <a:gdLst>
              <a:gd name="connsiteX0" fmla="*/ 160938 w 160665"/>
              <a:gd name="connsiteY0" fmla="*/ 177 h 535550"/>
              <a:gd name="connsiteX1" fmla="*/ 160938 w 160665"/>
              <a:gd name="connsiteY1" fmla="*/ 67121 h 535550"/>
              <a:gd name="connsiteX2" fmla="*/ 160938 w 160665"/>
              <a:gd name="connsiteY2" fmla="*/ 428617 h 535550"/>
              <a:gd name="connsiteX3" fmla="*/ 53828 w 160665"/>
              <a:gd name="connsiteY3" fmla="*/ 535727 h 535550"/>
              <a:gd name="connsiteX4" fmla="*/ 52935 w 160665"/>
              <a:gd name="connsiteY4" fmla="*/ 535727 h 535550"/>
              <a:gd name="connsiteX5" fmla="*/ 273 w 160665"/>
              <a:gd name="connsiteY5" fmla="*/ 535727 h 5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65" h="535550">
                <a:moveTo>
                  <a:pt x="160938" y="177"/>
                </a:moveTo>
                <a:lnTo>
                  <a:pt x="160938" y="67121"/>
                </a:lnTo>
                <a:lnTo>
                  <a:pt x="160938" y="428617"/>
                </a:lnTo>
                <a:cubicBezTo>
                  <a:pt x="160938" y="487772"/>
                  <a:pt x="112983" y="535727"/>
                  <a:pt x="53828" y="535727"/>
                </a:cubicBezTo>
                <a:lnTo>
                  <a:pt x="52935" y="535727"/>
                </a:lnTo>
                <a:lnTo>
                  <a:pt x="273" y="535727"/>
                </a:lnTo>
              </a:path>
            </a:pathLst>
          </a:custGeom>
          <a:noFill/>
          <a:ln w="17851" cap="rnd">
            <a:solidFill>
              <a:srgbClr val="484848"/>
            </a:solidFill>
            <a:prstDash val="solid"/>
            <a:round/>
          </a:ln>
        </p:spPr>
        <p:txBody>
          <a:bodyPr rtlCol="0" anchor="ctr"/>
          <a:lstStyle/>
          <a:p>
            <a:endParaRPr lang="de-DE"/>
          </a:p>
        </p:txBody>
      </p:sp>
      <p:sp>
        <p:nvSpPr>
          <p:cNvPr id="97" name="Freihandform: Form 96">
            <a:extLst>
              <a:ext uri="{FF2B5EF4-FFF2-40B4-BE49-F238E27FC236}">
                <a16:creationId xmlns:a16="http://schemas.microsoft.com/office/drawing/2014/main" id="{DF7F3294-7077-585A-E8EC-D9B18A8856C3}"/>
              </a:ext>
            </a:extLst>
          </p:cNvPr>
          <p:cNvSpPr/>
          <p:nvPr/>
        </p:nvSpPr>
        <p:spPr>
          <a:xfrm>
            <a:off x="3234270" y="2325825"/>
            <a:ext cx="428440" cy="767621"/>
          </a:xfrm>
          <a:custGeom>
            <a:avLst/>
            <a:gdLst>
              <a:gd name="connsiteX0" fmla="*/ 428755 w 428440"/>
              <a:gd name="connsiteY0" fmla="*/ 767772 h 767621"/>
              <a:gd name="connsiteX1" fmla="*/ 401978 w 428440"/>
              <a:gd name="connsiteY1" fmla="*/ 767772 h 767621"/>
              <a:gd name="connsiteX2" fmla="*/ 401085 w 428440"/>
              <a:gd name="connsiteY2" fmla="*/ 767772 h 767621"/>
              <a:gd name="connsiteX3" fmla="*/ 214535 w 428440"/>
              <a:gd name="connsiteY3" fmla="*/ 581222 h 767621"/>
              <a:gd name="connsiteX4" fmla="*/ 214535 w 428440"/>
              <a:gd name="connsiteY4" fmla="*/ 580329 h 767621"/>
              <a:gd name="connsiteX5" fmla="*/ 214535 w 428440"/>
              <a:gd name="connsiteY5" fmla="*/ 186700 h 767621"/>
              <a:gd name="connsiteX6" fmla="*/ 27985 w 428440"/>
              <a:gd name="connsiteY6" fmla="*/ 150 h 767621"/>
              <a:gd name="connsiteX7" fmla="*/ 27093 w 428440"/>
              <a:gd name="connsiteY7" fmla="*/ 150 h 767621"/>
              <a:gd name="connsiteX8" fmla="*/ 315 w 428440"/>
              <a:gd name="connsiteY8" fmla="*/ 150 h 76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40" h="767621">
                <a:moveTo>
                  <a:pt x="428755" y="767772"/>
                </a:moveTo>
                <a:lnTo>
                  <a:pt x="401978" y="767772"/>
                </a:lnTo>
                <a:lnTo>
                  <a:pt x="401085" y="767772"/>
                </a:lnTo>
                <a:cubicBezTo>
                  <a:pt x="298056" y="767772"/>
                  <a:pt x="214535" y="684250"/>
                  <a:pt x="214535" y="581222"/>
                </a:cubicBezTo>
                <a:lnTo>
                  <a:pt x="214535" y="580329"/>
                </a:lnTo>
                <a:lnTo>
                  <a:pt x="214535" y="186700"/>
                </a:lnTo>
                <a:cubicBezTo>
                  <a:pt x="214535" y="83671"/>
                  <a:pt x="131013" y="150"/>
                  <a:pt x="27985" y="150"/>
                </a:cubicBezTo>
                <a:lnTo>
                  <a:pt x="27093" y="150"/>
                </a:lnTo>
                <a:lnTo>
                  <a:pt x="315" y="150"/>
                </a:lnTo>
              </a:path>
            </a:pathLst>
          </a:custGeom>
          <a:noFill/>
          <a:ln w="17851" cap="rnd">
            <a:solidFill>
              <a:srgbClr val="484848"/>
            </a:solidFill>
            <a:prstDash val="solid"/>
            <a:round/>
          </a:ln>
        </p:spPr>
        <p:txBody>
          <a:bodyPr rtlCol="0" anchor="ctr"/>
          <a:lstStyle/>
          <a:p>
            <a:endParaRPr lang="de-DE"/>
          </a:p>
        </p:txBody>
      </p:sp>
      <p:sp>
        <p:nvSpPr>
          <p:cNvPr id="98" name="Freihandform: Form 97">
            <a:extLst>
              <a:ext uri="{FF2B5EF4-FFF2-40B4-BE49-F238E27FC236}">
                <a16:creationId xmlns:a16="http://schemas.microsoft.com/office/drawing/2014/main" id="{92D9FA72-DA7A-CE9B-FB19-9615673869A7}"/>
              </a:ext>
            </a:extLst>
          </p:cNvPr>
          <p:cNvSpPr/>
          <p:nvPr/>
        </p:nvSpPr>
        <p:spPr>
          <a:xfrm>
            <a:off x="5912021" y="2566822"/>
            <a:ext cx="160665" cy="214220"/>
          </a:xfrm>
          <a:custGeom>
            <a:avLst/>
            <a:gdLst>
              <a:gd name="connsiteX0" fmla="*/ 615 w 160665"/>
              <a:gd name="connsiteY0" fmla="*/ 177 h 214220"/>
              <a:gd name="connsiteX1" fmla="*/ 615 w 160665"/>
              <a:gd name="connsiteY1" fmla="*/ 107287 h 214220"/>
              <a:gd name="connsiteX2" fmla="*/ 615 w 160665"/>
              <a:gd name="connsiteY2" fmla="*/ 214397 h 214220"/>
              <a:gd name="connsiteX3" fmla="*/ 80948 w 160665"/>
              <a:gd name="connsiteY3" fmla="*/ 214397 h 214220"/>
              <a:gd name="connsiteX4" fmla="*/ 161280 w 160665"/>
              <a:gd name="connsiteY4" fmla="*/ 214397 h 21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65" h="214220">
                <a:moveTo>
                  <a:pt x="615" y="177"/>
                </a:moveTo>
                <a:lnTo>
                  <a:pt x="615" y="107287"/>
                </a:lnTo>
                <a:lnTo>
                  <a:pt x="615" y="214397"/>
                </a:lnTo>
                <a:lnTo>
                  <a:pt x="80948" y="214397"/>
                </a:lnTo>
                <a:lnTo>
                  <a:pt x="161280" y="214397"/>
                </a:lnTo>
              </a:path>
            </a:pathLst>
          </a:custGeom>
          <a:noFill/>
          <a:ln w="17851" cap="rnd">
            <a:solidFill>
              <a:srgbClr val="484848"/>
            </a:solidFill>
            <a:prstDash val="solid"/>
            <a:round/>
          </a:ln>
        </p:spPr>
        <p:txBody>
          <a:bodyPr rtlCol="0" anchor="ctr"/>
          <a:lstStyle/>
          <a:p>
            <a:endParaRPr lang="de-DE"/>
          </a:p>
        </p:txBody>
      </p:sp>
      <p:sp>
        <p:nvSpPr>
          <p:cNvPr id="99" name="Freihandform: Form 98">
            <a:extLst>
              <a:ext uri="{FF2B5EF4-FFF2-40B4-BE49-F238E27FC236}">
                <a16:creationId xmlns:a16="http://schemas.microsoft.com/office/drawing/2014/main" id="{1243AED9-DC68-0B23-1970-6A125091CB83}"/>
              </a:ext>
            </a:extLst>
          </p:cNvPr>
          <p:cNvSpPr/>
          <p:nvPr/>
        </p:nvSpPr>
        <p:spPr>
          <a:xfrm>
            <a:off x="5912021" y="2566822"/>
            <a:ext cx="160665" cy="535550"/>
          </a:xfrm>
          <a:custGeom>
            <a:avLst/>
            <a:gdLst>
              <a:gd name="connsiteX0" fmla="*/ 615 w 160665"/>
              <a:gd name="connsiteY0" fmla="*/ 177 h 535550"/>
              <a:gd name="connsiteX1" fmla="*/ 615 w 160665"/>
              <a:gd name="connsiteY1" fmla="*/ 67121 h 535550"/>
              <a:gd name="connsiteX2" fmla="*/ 615 w 160665"/>
              <a:gd name="connsiteY2" fmla="*/ 428617 h 535550"/>
              <a:gd name="connsiteX3" fmla="*/ 107725 w 160665"/>
              <a:gd name="connsiteY3" fmla="*/ 535727 h 535550"/>
              <a:gd name="connsiteX4" fmla="*/ 108618 w 160665"/>
              <a:gd name="connsiteY4" fmla="*/ 535727 h 535550"/>
              <a:gd name="connsiteX5" fmla="*/ 161280 w 160665"/>
              <a:gd name="connsiteY5" fmla="*/ 535727 h 5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65" h="535550">
                <a:moveTo>
                  <a:pt x="615" y="177"/>
                </a:moveTo>
                <a:lnTo>
                  <a:pt x="615" y="67121"/>
                </a:lnTo>
                <a:lnTo>
                  <a:pt x="615" y="428617"/>
                </a:lnTo>
                <a:cubicBezTo>
                  <a:pt x="615" y="487772"/>
                  <a:pt x="48570" y="535727"/>
                  <a:pt x="107725" y="535727"/>
                </a:cubicBezTo>
                <a:lnTo>
                  <a:pt x="108618" y="535727"/>
                </a:lnTo>
                <a:lnTo>
                  <a:pt x="161280" y="535727"/>
                </a:lnTo>
              </a:path>
            </a:pathLst>
          </a:custGeom>
          <a:noFill/>
          <a:ln w="17851" cap="rnd">
            <a:solidFill>
              <a:srgbClr val="484848"/>
            </a:solidFill>
            <a:prstDash val="solid"/>
            <a:round/>
          </a:ln>
        </p:spPr>
        <p:txBody>
          <a:bodyPr rtlCol="0" anchor="ctr"/>
          <a:lstStyle/>
          <a:p>
            <a:endParaRPr lang="de-DE"/>
          </a:p>
        </p:txBody>
      </p:sp>
      <p:sp>
        <p:nvSpPr>
          <p:cNvPr id="100" name="Freihandform: Form 99">
            <a:extLst>
              <a:ext uri="{FF2B5EF4-FFF2-40B4-BE49-F238E27FC236}">
                <a16:creationId xmlns:a16="http://schemas.microsoft.com/office/drawing/2014/main" id="{1CF0231D-BCD2-8A84-3643-F2A7A3E2B9D0}"/>
              </a:ext>
            </a:extLst>
          </p:cNvPr>
          <p:cNvSpPr/>
          <p:nvPr/>
        </p:nvSpPr>
        <p:spPr>
          <a:xfrm>
            <a:off x="3234270" y="3539738"/>
            <a:ext cx="428440" cy="124961"/>
          </a:xfrm>
          <a:custGeom>
            <a:avLst/>
            <a:gdLst>
              <a:gd name="connsiteX0" fmla="*/ 428755 w 428440"/>
              <a:gd name="connsiteY0" fmla="*/ 286 h 124961"/>
              <a:gd name="connsiteX1" fmla="*/ 401978 w 428440"/>
              <a:gd name="connsiteY1" fmla="*/ 286 h 124961"/>
              <a:gd name="connsiteX2" fmla="*/ 401085 w 428440"/>
              <a:gd name="connsiteY2" fmla="*/ 286 h 124961"/>
              <a:gd name="connsiteX3" fmla="*/ 302901 w 428440"/>
              <a:gd name="connsiteY3" fmla="*/ 16353 h 124961"/>
              <a:gd name="connsiteX4" fmla="*/ 214535 w 428440"/>
              <a:gd name="connsiteY4" fmla="*/ 62767 h 124961"/>
              <a:gd name="connsiteX5" fmla="*/ 126169 w 428440"/>
              <a:gd name="connsiteY5" fmla="*/ 109181 h 124961"/>
              <a:gd name="connsiteX6" fmla="*/ 27985 w 428440"/>
              <a:gd name="connsiteY6" fmla="*/ 125248 h 124961"/>
              <a:gd name="connsiteX7" fmla="*/ 27093 w 428440"/>
              <a:gd name="connsiteY7" fmla="*/ 125248 h 124961"/>
              <a:gd name="connsiteX8" fmla="*/ 315 w 428440"/>
              <a:gd name="connsiteY8" fmla="*/ 125248 h 12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40" h="124961">
                <a:moveTo>
                  <a:pt x="428755" y="286"/>
                </a:moveTo>
                <a:lnTo>
                  <a:pt x="401978" y="286"/>
                </a:lnTo>
                <a:lnTo>
                  <a:pt x="401085" y="286"/>
                </a:lnTo>
                <a:cubicBezTo>
                  <a:pt x="370942" y="321"/>
                  <a:pt x="337717" y="5758"/>
                  <a:pt x="302901" y="16353"/>
                </a:cubicBezTo>
                <a:cubicBezTo>
                  <a:pt x="282061" y="22633"/>
                  <a:pt x="250802" y="39052"/>
                  <a:pt x="214535" y="62767"/>
                </a:cubicBezTo>
                <a:cubicBezTo>
                  <a:pt x="178268" y="86482"/>
                  <a:pt x="147009" y="102901"/>
                  <a:pt x="126169" y="109181"/>
                </a:cubicBezTo>
                <a:cubicBezTo>
                  <a:pt x="91353" y="119776"/>
                  <a:pt x="58129" y="125213"/>
                  <a:pt x="27985" y="125248"/>
                </a:cubicBezTo>
                <a:lnTo>
                  <a:pt x="27093" y="125248"/>
                </a:lnTo>
                <a:lnTo>
                  <a:pt x="315" y="125248"/>
                </a:lnTo>
              </a:path>
            </a:pathLst>
          </a:custGeom>
          <a:noFill/>
          <a:ln w="17851" cap="rnd">
            <a:solidFill>
              <a:srgbClr val="484848"/>
            </a:solidFill>
            <a:prstDash val="solid"/>
            <a:round/>
          </a:ln>
        </p:spPr>
        <p:txBody>
          <a:bodyPr rtlCol="0" anchor="ctr"/>
          <a:lstStyle/>
          <a:p>
            <a:endParaRPr lang="de-DE"/>
          </a:p>
        </p:txBody>
      </p:sp>
      <p:sp>
        <p:nvSpPr>
          <p:cNvPr id="101" name="Freihandform: Form 100">
            <a:extLst>
              <a:ext uri="{FF2B5EF4-FFF2-40B4-BE49-F238E27FC236}">
                <a16:creationId xmlns:a16="http://schemas.microsoft.com/office/drawing/2014/main" id="{C600FF4E-A902-6BD1-97B0-4B1B0CE8E037}"/>
              </a:ext>
            </a:extLst>
          </p:cNvPr>
          <p:cNvSpPr/>
          <p:nvPr/>
        </p:nvSpPr>
        <p:spPr>
          <a:xfrm>
            <a:off x="5269361" y="3539738"/>
            <a:ext cx="428440" cy="124961"/>
          </a:xfrm>
          <a:custGeom>
            <a:avLst/>
            <a:gdLst>
              <a:gd name="connsiteX0" fmla="*/ 543 w 428440"/>
              <a:gd name="connsiteY0" fmla="*/ 286 h 124961"/>
              <a:gd name="connsiteX1" fmla="*/ 27321 w 428440"/>
              <a:gd name="connsiteY1" fmla="*/ 286 h 124961"/>
              <a:gd name="connsiteX2" fmla="*/ 28213 w 428440"/>
              <a:gd name="connsiteY2" fmla="*/ 286 h 124961"/>
              <a:gd name="connsiteX3" fmla="*/ 126397 w 428440"/>
              <a:gd name="connsiteY3" fmla="*/ 16353 h 124961"/>
              <a:gd name="connsiteX4" fmla="*/ 214763 w 428440"/>
              <a:gd name="connsiteY4" fmla="*/ 62767 h 124961"/>
              <a:gd name="connsiteX5" fmla="*/ 303129 w 428440"/>
              <a:gd name="connsiteY5" fmla="*/ 109181 h 124961"/>
              <a:gd name="connsiteX6" fmla="*/ 401313 w 428440"/>
              <a:gd name="connsiteY6" fmla="*/ 125248 h 124961"/>
              <a:gd name="connsiteX7" fmla="*/ 402206 w 428440"/>
              <a:gd name="connsiteY7" fmla="*/ 125248 h 124961"/>
              <a:gd name="connsiteX8" fmla="*/ 428983 w 428440"/>
              <a:gd name="connsiteY8" fmla="*/ 125248 h 12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40" h="124961">
                <a:moveTo>
                  <a:pt x="543" y="286"/>
                </a:moveTo>
                <a:lnTo>
                  <a:pt x="27321" y="286"/>
                </a:lnTo>
                <a:lnTo>
                  <a:pt x="28213" y="286"/>
                </a:lnTo>
                <a:cubicBezTo>
                  <a:pt x="58357" y="321"/>
                  <a:pt x="91581" y="5758"/>
                  <a:pt x="126397" y="16353"/>
                </a:cubicBezTo>
                <a:cubicBezTo>
                  <a:pt x="147237" y="22633"/>
                  <a:pt x="178496" y="39052"/>
                  <a:pt x="214763" y="62767"/>
                </a:cubicBezTo>
                <a:cubicBezTo>
                  <a:pt x="251030" y="86482"/>
                  <a:pt x="282289" y="102901"/>
                  <a:pt x="303129" y="109181"/>
                </a:cubicBezTo>
                <a:cubicBezTo>
                  <a:pt x="337945" y="119776"/>
                  <a:pt x="371170" y="125213"/>
                  <a:pt x="401313" y="125248"/>
                </a:cubicBezTo>
                <a:lnTo>
                  <a:pt x="402206" y="125248"/>
                </a:lnTo>
                <a:lnTo>
                  <a:pt x="428983" y="125248"/>
                </a:lnTo>
              </a:path>
            </a:pathLst>
          </a:custGeom>
          <a:noFill/>
          <a:ln w="17851" cap="rnd">
            <a:solidFill>
              <a:srgbClr val="484848"/>
            </a:solidFill>
            <a:prstDash val="solid"/>
            <a:round/>
          </a:ln>
        </p:spPr>
        <p:txBody>
          <a:bodyPr rtlCol="0" anchor="ctr"/>
          <a:lstStyle/>
          <a:p>
            <a:endParaRPr lang="de-DE"/>
          </a:p>
        </p:txBody>
      </p:sp>
      <p:sp>
        <p:nvSpPr>
          <p:cNvPr id="102" name="Freihandform: Form 101">
            <a:extLst>
              <a:ext uri="{FF2B5EF4-FFF2-40B4-BE49-F238E27FC236}">
                <a16:creationId xmlns:a16="http://schemas.microsoft.com/office/drawing/2014/main" id="{EE525AA6-C6B2-D795-E65E-DCF38056E665}"/>
              </a:ext>
            </a:extLst>
          </p:cNvPr>
          <p:cNvSpPr/>
          <p:nvPr/>
        </p:nvSpPr>
        <p:spPr>
          <a:xfrm>
            <a:off x="3341380" y="5244573"/>
            <a:ext cx="160665" cy="535550"/>
          </a:xfrm>
          <a:custGeom>
            <a:avLst/>
            <a:gdLst>
              <a:gd name="connsiteX0" fmla="*/ 327 w 160665"/>
              <a:gd name="connsiteY0" fmla="*/ 477 h 535550"/>
              <a:gd name="connsiteX1" fmla="*/ 327 w 160665"/>
              <a:gd name="connsiteY1" fmla="*/ 67421 h 535550"/>
              <a:gd name="connsiteX2" fmla="*/ 327 w 160665"/>
              <a:gd name="connsiteY2" fmla="*/ 428917 h 535550"/>
              <a:gd name="connsiteX3" fmla="*/ 107437 w 160665"/>
              <a:gd name="connsiteY3" fmla="*/ 536027 h 535550"/>
              <a:gd name="connsiteX4" fmla="*/ 108330 w 160665"/>
              <a:gd name="connsiteY4" fmla="*/ 536027 h 535550"/>
              <a:gd name="connsiteX5" fmla="*/ 160992 w 160665"/>
              <a:gd name="connsiteY5" fmla="*/ 536027 h 5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65" h="535550">
                <a:moveTo>
                  <a:pt x="327" y="477"/>
                </a:moveTo>
                <a:lnTo>
                  <a:pt x="327" y="67421"/>
                </a:lnTo>
                <a:lnTo>
                  <a:pt x="327" y="428917"/>
                </a:lnTo>
                <a:cubicBezTo>
                  <a:pt x="327" y="488072"/>
                  <a:pt x="48282" y="536027"/>
                  <a:pt x="107437" y="536027"/>
                </a:cubicBezTo>
                <a:lnTo>
                  <a:pt x="108330" y="536027"/>
                </a:lnTo>
                <a:lnTo>
                  <a:pt x="160992" y="536027"/>
                </a:lnTo>
              </a:path>
            </a:pathLst>
          </a:custGeom>
          <a:noFill/>
          <a:ln w="17851" cap="rnd">
            <a:solidFill>
              <a:srgbClr val="484848"/>
            </a:solidFill>
            <a:prstDash val="solid"/>
            <a:round/>
          </a:ln>
        </p:spPr>
        <p:txBody>
          <a:bodyPr rtlCol="0" anchor="ctr"/>
          <a:lstStyle/>
          <a:p>
            <a:endParaRPr lang="de-DE"/>
          </a:p>
        </p:txBody>
      </p:sp>
      <p:sp>
        <p:nvSpPr>
          <p:cNvPr id="103" name="Freihandform: Form 102">
            <a:extLst>
              <a:ext uri="{FF2B5EF4-FFF2-40B4-BE49-F238E27FC236}">
                <a16:creationId xmlns:a16="http://schemas.microsoft.com/office/drawing/2014/main" id="{B6425854-A188-27BB-675A-C8FE7A7C8B39}"/>
              </a:ext>
            </a:extLst>
          </p:cNvPr>
          <p:cNvSpPr/>
          <p:nvPr/>
        </p:nvSpPr>
        <p:spPr>
          <a:xfrm>
            <a:off x="2859385" y="3905698"/>
            <a:ext cx="160665" cy="214220"/>
          </a:xfrm>
          <a:custGeom>
            <a:avLst/>
            <a:gdLst>
              <a:gd name="connsiteX0" fmla="*/ 160938 w 160665"/>
              <a:gd name="connsiteY0" fmla="*/ 327 h 214220"/>
              <a:gd name="connsiteX1" fmla="*/ 160938 w 160665"/>
              <a:gd name="connsiteY1" fmla="*/ 107437 h 214220"/>
              <a:gd name="connsiteX2" fmla="*/ 160938 w 160665"/>
              <a:gd name="connsiteY2" fmla="*/ 214547 h 214220"/>
              <a:gd name="connsiteX3" fmla="*/ 80606 w 160665"/>
              <a:gd name="connsiteY3" fmla="*/ 214547 h 214220"/>
              <a:gd name="connsiteX4" fmla="*/ 273 w 160665"/>
              <a:gd name="connsiteY4" fmla="*/ 214547 h 21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65" h="214220">
                <a:moveTo>
                  <a:pt x="160938" y="327"/>
                </a:moveTo>
                <a:lnTo>
                  <a:pt x="160938" y="107437"/>
                </a:lnTo>
                <a:lnTo>
                  <a:pt x="160938" y="214547"/>
                </a:lnTo>
                <a:lnTo>
                  <a:pt x="80606" y="214547"/>
                </a:lnTo>
                <a:lnTo>
                  <a:pt x="273" y="214547"/>
                </a:lnTo>
              </a:path>
            </a:pathLst>
          </a:custGeom>
          <a:noFill/>
          <a:ln w="17851" cap="rnd">
            <a:solidFill>
              <a:srgbClr val="484848"/>
            </a:solidFill>
            <a:prstDash val="solid"/>
            <a:round/>
          </a:ln>
        </p:spPr>
        <p:txBody>
          <a:bodyPr rtlCol="0" anchor="ctr"/>
          <a:lstStyle/>
          <a:p>
            <a:endParaRPr lang="de-DE"/>
          </a:p>
        </p:txBody>
      </p:sp>
      <p:sp>
        <p:nvSpPr>
          <p:cNvPr id="104" name="Freihandform: Form 103">
            <a:extLst>
              <a:ext uri="{FF2B5EF4-FFF2-40B4-BE49-F238E27FC236}">
                <a16:creationId xmlns:a16="http://schemas.microsoft.com/office/drawing/2014/main" id="{1926D79E-4FF4-72A3-B3D6-2E4DA1039E7B}"/>
              </a:ext>
            </a:extLst>
          </p:cNvPr>
          <p:cNvSpPr/>
          <p:nvPr/>
        </p:nvSpPr>
        <p:spPr>
          <a:xfrm>
            <a:off x="2859385" y="3905698"/>
            <a:ext cx="160665" cy="535550"/>
          </a:xfrm>
          <a:custGeom>
            <a:avLst/>
            <a:gdLst>
              <a:gd name="connsiteX0" fmla="*/ 160938 w 160665"/>
              <a:gd name="connsiteY0" fmla="*/ 327 h 535550"/>
              <a:gd name="connsiteX1" fmla="*/ 160938 w 160665"/>
              <a:gd name="connsiteY1" fmla="*/ 67271 h 535550"/>
              <a:gd name="connsiteX2" fmla="*/ 160938 w 160665"/>
              <a:gd name="connsiteY2" fmla="*/ 428767 h 535550"/>
              <a:gd name="connsiteX3" fmla="*/ 53828 w 160665"/>
              <a:gd name="connsiteY3" fmla="*/ 535877 h 535550"/>
              <a:gd name="connsiteX4" fmla="*/ 52935 w 160665"/>
              <a:gd name="connsiteY4" fmla="*/ 535877 h 535550"/>
              <a:gd name="connsiteX5" fmla="*/ 273 w 160665"/>
              <a:gd name="connsiteY5" fmla="*/ 535877 h 5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65" h="535550">
                <a:moveTo>
                  <a:pt x="160938" y="327"/>
                </a:moveTo>
                <a:lnTo>
                  <a:pt x="160938" y="67271"/>
                </a:lnTo>
                <a:lnTo>
                  <a:pt x="160938" y="428767"/>
                </a:lnTo>
                <a:cubicBezTo>
                  <a:pt x="160938" y="487922"/>
                  <a:pt x="112983" y="535877"/>
                  <a:pt x="53828" y="535877"/>
                </a:cubicBezTo>
                <a:lnTo>
                  <a:pt x="52935" y="535877"/>
                </a:lnTo>
                <a:lnTo>
                  <a:pt x="273" y="535877"/>
                </a:lnTo>
              </a:path>
            </a:pathLst>
          </a:custGeom>
          <a:noFill/>
          <a:ln w="17851" cap="rnd">
            <a:solidFill>
              <a:srgbClr val="484848"/>
            </a:solidFill>
            <a:prstDash val="solid"/>
            <a:round/>
          </a:ln>
        </p:spPr>
        <p:txBody>
          <a:bodyPr rtlCol="0" anchor="ctr"/>
          <a:lstStyle/>
          <a:p>
            <a:endParaRPr lang="de-DE"/>
          </a:p>
        </p:txBody>
      </p:sp>
      <p:sp>
        <p:nvSpPr>
          <p:cNvPr id="105" name="Freihandform: Form 104">
            <a:extLst>
              <a:ext uri="{FF2B5EF4-FFF2-40B4-BE49-F238E27FC236}">
                <a16:creationId xmlns:a16="http://schemas.microsoft.com/office/drawing/2014/main" id="{4437AAA4-E27E-B194-ADD0-9A497671E408}"/>
              </a:ext>
            </a:extLst>
          </p:cNvPr>
          <p:cNvSpPr/>
          <p:nvPr/>
        </p:nvSpPr>
        <p:spPr>
          <a:xfrm>
            <a:off x="4466036" y="3986030"/>
            <a:ext cx="8925" cy="776547"/>
          </a:xfrm>
          <a:custGeom>
            <a:avLst/>
            <a:gdLst>
              <a:gd name="connsiteX0" fmla="*/ 453 w 8925"/>
              <a:gd name="connsiteY0" fmla="*/ 336 h 776547"/>
              <a:gd name="connsiteX1" fmla="*/ 453 w 8925"/>
              <a:gd name="connsiteY1" fmla="*/ 388610 h 776547"/>
              <a:gd name="connsiteX2" fmla="*/ 453 w 8925"/>
              <a:gd name="connsiteY2" fmla="*/ 776884 h 776547"/>
            </a:gdLst>
            <a:ahLst/>
            <a:cxnLst>
              <a:cxn ang="0">
                <a:pos x="connsiteX0" y="connsiteY0"/>
              </a:cxn>
              <a:cxn ang="0">
                <a:pos x="connsiteX1" y="connsiteY1"/>
              </a:cxn>
              <a:cxn ang="0">
                <a:pos x="connsiteX2" y="connsiteY2"/>
              </a:cxn>
            </a:cxnLst>
            <a:rect l="l" t="t" r="r" b="b"/>
            <a:pathLst>
              <a:path w="8925" h="776547">
                <a:moveTo>
                  <a:pt x="453" y="336"/>
                </a:moveTo>
                <a:lnTo>
                  <a:pt x="453" y="388610"/>
                </a:lnTo>
                <a:lnTo>
                  <a:pt x="453" y="776884"/>
                </a:lnTo>
              </a:path>
            </a:pathLst>
          </a:custGeom>
          <a:noFill/>
          <a:ln w="17851" cap="rnd">
            <a:solidFill>
              <a:srgbClr val="484848"/>
            </a:solidFill>
            <a:prstDash val="solid"/>
            <a:round/>
          </a:ln>
        </p:spPr>
        <p:txBody>
          <a:bodyPr rtlCol="0" anchor="ctr"/>
          <a:lstStyle/>
          <a:p>
            <a:endParaRPr lang="de-DE"/>
          </a:p>
        </p:txBody>
      </p:sp>
      <p:sp>
        <p:nvSpPr>
          <p:cNvPr id="106" name="Freihandform: Form 105">
            <a:extLst>
              <a:ext uri="{FF2B5EF4-FFF2-40B4-BE49-F238E27FC236}">
                <a16:creationId xmlns:a16="http://schemas.microsoft.com/office/drawing/2014/main" id="{663E1F06-22C9-ECEE-6C85-520FEA2BD641}"/>
              </a:ext>
            </a:extLst>
          </p:cNvPr>
          <p:cNvSpPr/>
          <p:nvPr/>
        </p:nvSpPr>
        <p:spPr>
          <a:xfrm>
            <a:off x="5912021" y="3905698"/>
            <a:ext cx="160665" cy="214220"/>
          </a:xfrm>
          <a:custGeom>
            <a:avLst/>
            <a:gdLst>
              <a:gd name="connsiteX0" fmla="*/ 615 w 160665"/>
              <a:gd name="connsiteY0" fmla="*/ 327 h 214220"/>
              <a:gd name="connsiteX1" fmla="*/ 615 w 160665"/>
              <a:gd name="connsiteY1" fmla="*/ 107437 h 214220"/>
              <a:gd name="connsiteX2" fmla="*/ 615 w 160665"/>
              <a:gd name="connsiteY2" fmla="*/ 214547 h 214220"/>
              <a:gd name="connsiteX3" fmla="*/ 80948 w 160665"/>
              <a:gd name="connsiteY3" fmla="*/ 214547 h 214220"/>
              <a:gd name="connsiteX4" fmla="*/ 161280 w 160665"/>
              <a:gd name="connsiteY4" fmla="*/ 214547 h 21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65" h="214220">
                <a:moveTo>
                  <a:pt x="615" y="327"/>
                </a:moveTo>
                <a:lnTo>
                  <a:pt x="615" y="107437"/>
                </a:lnTo>
                <a:lnTo>
                  <a:pt x="615" y="214547"/>
                </a:lnTo>
                <a:lnTo>
                  <a:pt x="80948" y="214547"/>
                </a:lnTo>
                <a:lnTo>
                  <a:pt x="161280" y="214547"/>
                </a:lnTo>
              </a:path>
            </a:pathLst>
          </a:custGeom>
          <a:noFill/>
          <a:ln w="17851" cap="rnd">
            <a:solidFill>
              <a:srgbClr val="484848"/>
            </a:solidFill>
            <a:prstDash val="solid"/>
            <a:round/>
          </a:ln>
        </p:spPr>
        <p:txBody>
          <a:bodyPr rtlCol="0" anchor="ctr"/>
          <a:lstStyle/>
          <a:p>
            <a:endParaRPr lang="de-DE"/>
          </a:p>
        </p:txBody>
      </p:sp>
      <p:sp>
        <p:nvSpPr>
          <p:cNvPr id="107" name="Freihandform: Form 106">
            <a:extLst>
              <a:ext uri="{FF2B5EF4-FFF2-40B4-BE49-F238E27FC236}">
                <a16:creationId xmlns:a16="http://schemas.microsoft.com/office/drawing/2014/main" id="{C19C2CCE-1293-F513-BA8E-849CFC121D7A}"/>
              </a:ext>
            </a:extLst>
          </p:cNvPr>
          <p:cNvSpPr/>
          <p:nvPr/>
        </p:nvSpPr>
        <p:spPr>
          <a:xfrm>
            <a:off x="5912021" y="3905698"/>
            <a:ext cx="160665" cy="535550"/>
          </a:xfrm>
          <a:custGeom>
            <a:avLst/>
            <a:gdLst>
              <a:gd name="connsiteX0" fmla="*/ 615 w 160665"/>
              <a:gd name="connsiteY0" fmla="*/ 327 h 535550"/>
              <a:gd name="connsiteX1" fmla="*/ 615 w 160665"/>
              <a:gd name="connsiteY1" fmla="*/ 67271 h 535550"/>
              <a:gd name="connsiteX2" fmla="*/ 615 w 160665"/>
              <a:gd name="connsiteY2" fmla="*/ 428767 h 535550"/>
              <a:gd name="connsiteX3" fmla="*/ 107725 w 160665"/>
              <a:gd name="connsiteY3" fmla="*/ 535877 h 535550"/>
              <a:gd name="connsiteX4" fmla="*/ 108618 w 160665"/>
              <a:gd name="connsiteY4" fmla="*/ 535877 h 535550"/>
              <a:gd name="connsiteX5" fmla="*/ 161280 w 160665"/>
              <a:gd name="connsiteY5" fmla="*/ 535877 h 5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65" h="535550">
                <a:moveTo>
                  <a:pt x="615" y="327"/>
                </a:moveTo>
                <a:lnTo>
                  <a:pt x="615" y="67271"/>
                </a:lnTo>
                <a:lnTo>
                  <a:pt x="615" y="428767"/>
                </a:lnTo>
                <a:cubicBezTo>
                  <a:pt x="615" y="487922"/>
                  <a:pt x="48570" y="535877"/>
                  <a:pt x="107725" y="535877"/>
                </a:cubicBezTo>
                <a:lnTo>
                  <a:pt x="108618" y="535877"/>
                </a:lnTo>
                <a:lnTo>
                  <a:pt x="161280" y="535877"/>
                </a:lnTo>
              </a:path>
            </a:pathLst>
          </a:custGeom>
          <a:noFill/>
          <a:ln w="17851" cap="rnd">
            <a:solidFill>
              <a:srgbClr val="484848"/>
            </a:solidFill>
            <a:prstDash val="solid"/>
            <a:round/>
          </a:ln>
        </p:spPr>
        <p:txBody>
          <a:bodyPr rtlCol="0" anchor="ctr"/>
          <a:lstStyle/>
          <a:p>
            <a:endParaRPr lang="de-DE"/>
          </a:p>
        </p:txBody>
      </p:sp>
      <p:sp>
        <p:nvSpPr>
          <p:cNvPr id="108" name="Freihandform: Form 107">
            <a:extLst>
              <a:ext uri="{FF2B5EF4-FFF2-40B4-BE49-F238E27FC236}">
                <a16:creationId xmlns:a16="http://schemas.microsoft.com/office/drawing/2014/main" id="{A40DE86C-9EE2-B909-8E13-72E1F88FC076}"/>
              </a:ext>
            </a:extLst>
          </p:cNvPr>
          <p:cNvSpPr/>
          <p:nvPr/>
        </p:nvSpPr>
        <p:spPr>
          <a:xfrm>
            <a:off x="3341380" y="5244573"/>
            <a:ext cx="160665" cy="214220"/>
          </a:xfrm>
          <a:custGeom>
            <a:avLst/>
            <a:gdLst>
              <a:gd name="connsiteX0" fmla="*/ 327 w 160665"/>
              <a:gd name="connsiteY0" fmla="*/ 477 h 214220"/>
              <a:gd name="connsiteX1" fmla="*/ 327 w 160665"/>
              <a:gd name="connsiteY1" fmla="*/ 107587 h 214220"/>
              <a:gd name="connsiteX2" fmla="*/ 327 w 160665"/>
              <a:gd name="connsiteY2" fmla="*/ 214697 h 214220"/>
              <a:gd name="connsiteX3" fmla="*/ 80660 w 160665"/>
              <a:gd name="connsiteY3" fmla="*/ 214697 h 214220"/>
              <a:gd name="connsiteX4" fmla="*/ 160992 w 160665"/>
              <a:gd name="connsiteY4" fmla="*/ 214697 h 21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65" h="214220">
                <a:moveTo>
                  <a:pt x="327" y="477"/>
                </a:moveTo>
                <a:lnTo>
                  <a:pt x="327" y="107587"/>
                </a:lnTo>
                <a:lnTo>
                  <a:pt x="327" y="214697"/>
                </a:lnTo>
                <a:lnTo>
                  <a:pt x="80660" y="214697"/>
                </a:lnTo>
                <a:lnTo>
                  <a:pt x="160992" y="214697"/>
                </a:lnTo>
              </a:path>
            </a:pathLst>
          </a:custGeom>
          <a:noFill/>
          <a:ln w="17851" cap="rnd">
            <a:solidFill>
              <a:srgbClr val="484848"/>
            </a:solidFill>
            <a:prstDash val="solid"/>
            <a:round/>
          </a:ln>
        </p:spPr>
        <p:txBody>
          <a:bodyPr rtlCol="0" anchor="ctr"/>
          <a:lstStyle/>
          <a:p>
            <a:endParaRPr lang="de-DE"/>
          </a:p>
        </p:txBody>
      </p:sp>
      <p:sp>
        <p:nvSpPr>
          <p:cNvPr id="2" name="Freihandform: Form 18">
            <a:extLst>
              <a:ext uri="{FF2B5EF4-FFF2-40B4-BE49-F238E27FC236}">
                <a16:creationId xmlns:a16="http://schemas.microsoft.com/office/drawing/2014/main" id="{E161063E-217E-BEAD-3B84-4BF5099C10E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C5F2D809-2A23-8A8C-2653-3A930EAA1D7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4" name="Textfeld 3">
            <a:extLst>
              <a:ext uri="{FF2B5EF4-FFF2-40B4-BE49-F238E27FC236}">
                <a16:creationId xmlns:a16="http://schemas.microsoft.com/office/drawing/2014/main" id="{8A7BB0FB-0A27-25AC-B11C-0EF5A6A087E5}"/>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5" name="Textfeld 4">
            <a:extLst>
              <a:ext uri="{FF2B5EF4-FFF2-40B4-BE49-F238E27FC236}">
                <a16:creationId xmlns:a16="http://schemas.microsoft.com/office/drawing/2014/main" id="{961260AA-D38C-74A2-01D0-4BEB6FC72CEF}"/>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959490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500" fill="hold"/>
                                        <p:tgtEl>
                                          <p:spTgt spid="69"/>
                                        </p:tgtEl>
                                        <p:attrNameLst>
                                          <p:attrName>ppt_w</p:attrName>
                                        </p:attrNameLst>
                                      </p:cBhvr>
                                      <p:tavLst>
                                        <p:tav tm="0">
                                          <p:val>
                                            <p:fltVal val="0"/>
                                          </p:val>
                                        </p:tav>
                                        <p:tav tm="100000">
                                          <p:val>
                                            <p:strVal val="#ppt_w"/>
                                          </p:val>
                                        </p:tav>
                                      </p:tavLst>
                                    </p:anim>
                                    <p:anim calcmode="lin" valueType="num">
                                      <p:cBhvr>
                                        <p:cTn id="13" dur="500" fill="hold"/>
                                        <p:tgtEl>
                                          <p:spTgt spid="69"/>
                                        </p:tgtEl>
                                        <p:attrNameLst>
                                          <p:attrName>ppt_h</p:attrName>
                                        </p:attrNameLst>
                                      </p:cBhvr>
                                      <p:tavLst>
                                        <p:tav tm="0">
                                          <p:val>
                                            <p:fltVal val="0"/>
                                          </p:val>
                                        </p:tav>
                                        <p:tav tm="100000">
                                          <p:val>
                                            <p:strVal val="#ppt_h"/>
                                          </p:val>
                                        </p:tav>
                                      </p:tavLst>
                                    </p:anim>
                                    <p:animEffect transition="in" filter="fade">
                                      <p:cBhvr>
                                        <p:cTn id="14" dur="500"/>
                                        <p:tgtEl>
                                          <p:spTgt spid="6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fltVal val="0"/>
                                          </p:val>
                                        </p:tav>
                                        <p:tav tm="100000">
                                          <p:val>
                                            <p:strVal val="#ppt_w"/>
                                          </p:val>
                                        </p:tav>
                                      </p:tavLst>
                                    </p:anim>
                                    <p:anim calcmode="lin" valueType="num">
                                      <p:cBhvr>
                                        <p:cTn id="18" dur="500" fill="hold"/>
                                        <p:tgtEl>
                                          <p:spTgt spid="76"/>
                                        </p:tgtEl>
                                        <p:attrNameLst>
                                          <p:attrName>ppt_h</p:attrName>
                                        </p:attrNameLst>
                                      </p:cBhvr>
                                      <p:tavLst>
                                        <p:tav tm="0">
                                          <p:val>
                                            <p:fltVal val="0"/>
                                          </p:val>
                                        </p:tav>
                                        <p:tav tm="100000">
                                          <p:val>
                                            <p:strVal val="#ppt_h"/>
                                          </p:val>
                                        </p:tav>
                                      </p:tavLst>
                                    </p:anim>
                                    <p:animEffect transition="in" filter="fade">
                                      <p:cBhvr>
                                        <p:cTn id="19" dur="500"/>
                                        <p:tgtEl>
                                          <p:spTgt spid="7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animEffect transition="in" filter="fade">
                                      <p:cBhvr>
                                        <p:cTn id="24" dur="500"/>
                                        <p:tgtEl>
                                          <p:spTgt spid="8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500" fill="hold"/>
                                        <p:tgtEl>
                                          <p:spTgt spid="94"/>
                                        </p:tgtEl>
                                        <p:attrNameLst>
                                          <p:attrName>ppt_w</p:attrName>
                                        </p:attrNameLst>
                                      </p:cBhvr>
                                      <p:tavLst>
                                        <p:tav tm="0">
                                          <p:val>
                                            <p:fltVal val="0"/>
                                          </p:val>
                                        </p:tav>
                                        <p:tav tm="100000">
                                          <p:val>
                                            <p:strVal val="#ppt_w"/>
                                          </p:val>
                                        </p:tav>
                                      </p:tavLst>
                                    </p:anim>
                                    <p:anim calcmode="lin" valueType="num">
                                      <p:cBhvr>
                                        <p:cTn id="28" dur="500" fill="hold"/>
                                        <p:tgtEl>
                                          <p:spTgt spid="94"/>
                                        </p:tgtEl>
                                        <p:attrNameLst>
                                          <p:attrName>ppt_h</p:attrName>
                                        </p:attrNameLst>
                                      </p:cBhvr>
                                      <p:tavLst>
                                        <p:tav tm="0">
                                          <p:val>
                                            <p:fltVal val="0"/>
                                          </p:val>
                                        </p:tav>
                                        <p:tav tm="100000">
                                          <p:val>
                                            <p:strVal val="#ppt_h"/>
                                          </p:val>
                                        </p:tav>
                                      </p:tavLst>
                                    </p:anim>
                                    <p:animEffect transition="in" filter="fade">
                                      <p:cBhvr>
                                        <p:cTn id="29" dur="500"/>
                                        <p:tgtEl>
                                          <p:spTgt spid="9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500" fill="hold"/>
                                        <p:tgtEl>
                                          <p:spTgt spid="63"/>
                                        </p:tgtEl>
                                        <p:attrNameLst>
                                          <p:attrName>ppt_w</p:attrName>
                                        </p:attrNameLst>
                                      </p:cBhvr>
                                      <p:tavLst>
                                        <p:tav tm="0">
                                          <p:val>
                                            <p:fltVal val="0"/>
                                          </p:val>
                                        </p:tav>
                                        <p:tav tm="100000">
                                          <p:val>
                                            <p:strVal val="#ppt_w"/>
                                          </p:val>
                                        </p:tav>
                                      </p:tavLst>
                                    </p:anim>
                                    <p:anim calcmode="lin" valueType="num">
                                      <p:cBhvr>
                                        <p:cTn id="50" dur="500" fill="hold"/>
                                        <p:tgtEl>
                                          <p:spTgt spid="63"/>
                                        </p:tgtEl>
                                        <p:attrNameLst>
                                          <p:attrName>ppt_h</p:attrName>
                                        </p:attrNameLst>
                                      </p:cBhvr>
                                      <p:tavLst>
                                        <p:tav tm="0">
                                          <p:val>
                                            <p:fltVal val="0"/>
                                          </p:val>
                                        </p:tav>
                                        <p:tav tm="100000">
                                          <p:val>
                                            <p:strVal val="#ppt_h"/>
                                          </p:val>
                                        </p:tav>
                                      </p:tavLst>
                                    </p:anim>
                                    <p:animEffect transition="in" filter="fade">
                                      <p:cBhvr>
                                        <p:cTn id="51" dur="500"/>
                                        <p:tgtEl>
                                          <p:spTgt spid="6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 calcmode="lin" valueType="num">
                                      <p:cBhvr>
                                        <p:cTn id="54" dur="500" fill="hold"/>
                                        <p:tgtEl>
                                          <p:spTgt spid="64"/>
                                        </p:tgtEl>
                                        <p:attrNameLst>
                                          <p:attrName>ppt_w</p:attrName>
                                        </p:attrNameLst>
                                      </p:cBhvr>
                                      <p:tavLst>
                                        <p:tav tm="0">
                                          <p:val>
                                            <p:fltVal val="0"/>
                                          </p:val>
                                        </p:tav>
                                        <p:tav tm="100000">
                                          <p:val>
                                            <p:strVal val="#ppt_w"/>
                                          </p:val>
                                        </p:tav>
                                      </p:tavLst>
                                    </p:anim>
                                    <p:anim calcmode="lin" valueType="num">
                                      <p:cBhvr>
                                        <p:cTn id="55" dur="500" fill="hold"/>
                                        <p:tgtEl>
                                          <p:spTgt spid="64"/>
                                        </p:tgtEl>
                                        <p:attrNameLst>
                                          <p:attrName>ppt_h</p:attrName>
                                        </p:attrNameLst>
                                      </p:cBhvr>
                                      <p:tavLst>
                                        <p:tav tm="0">
                                          <p:val>
                                            <p:fltVal val="0"/>
                                          </p:val>
                                        </p:tav>
                                        <p:tav tm="100000">
                                          <p:val>
                                            <p:strVal val="#ppt_h"/>
                                          </p:val>
                                        </p:tav>
                                      </p:tavLst>
                                    </p:anim>
                                    <p:animEffect transition="in" filter="fade">
                                      <p:cBhvr>
                                        <p:cTn id="56" dur="500"/>
                                        <p:tgtEl>
                                          <p:spTgt spid="6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p:cTn id="59" dur="500" fill="hold"/>
                                        <p:tgtEl>
                                          <p:spTgt spid="79"/>
                                        </p:tgtEl>
                                        <p:attrNameLst>
                                          <p:attrName>ppt_w</p:attrName>
                                        </p:attrNameLst>
                                      </p:cBhvr>
                                      <p:tavLst>
                                        <p:tav tm="0">
                                          <p:val>
                                            <p:fltVal val="0"/>
                                          </p:val>
                                        </p:tav>
                                        <p:tav tm="100000">
                                          <p:val>
                                            <p:strVal val="#ppt_w"/>
                                          </p:val>
                                        </p:tav>
                                      </p:tavLst>
                                    </p:anim>
                                    <p:anim calcmode="lin" valueType="num">
                                      <p:cBhvr>
                                        <p:cTn id="60" dur="500" fill="hold"/>
                                        <p:tgtEl>
                                          <p:spTgt spid="79"/>
                                        </p:tgtEl>
                                        <p:attrNameLst>
                                          <p:attrName>ppt_h</p:attrName>
                                        </p:attrNameLst>
                                      </p:cBhvr>
                                      <p:tavLst>
                                        <p:tav tm="0">
                                          <p:val>
                                            <p:fltVal val="0"/>
                                          </p:val>
                                        </p:tav>
                                        <p:tav tm="100000">
                                          <p:val>
                                            <p:strVal val="#ppt_h"/>
                                          </p:val>
                                        </p:tav>
                                      </p:tavLst>
                                    </p:anim>
                                    <p:animEffect transition="in" filter="fade">
                                      <p:cBhvr>
                                        <p:cTn id="61" dur="500"/>
                                        <p:tgtEl>
                                          <p:spTgt spid="7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85"/>
                                        </p:tgtEl>
                                        <p:attrNameLst>
                                          <p:attrName>style.visibility</p:attrName>
                                        </p:attrNameLst>
                                      </p:cBhvr>
                                      <p:to>
                                        <p:strVal val="visible"/>
                                      </p:to>
                                    </p:set>
                                    <p:anim calcmode="lin" valueType="num">
                                      <p:cBhvr>
                                        <p:cTn id="64" dur="500" fill="hold"/>
                                        <p:tgtEl>
                                          <p:spTgt spid="85"/>
                                        </p:tgtEl>
                                        <p:attrNameLst>
                                          <p:attrName>ppt_w</p:attrName>
                                        </p:attrNameLst>
                                      </p:cBhvr>
                                      <p:tavLst>
                                        <p:tav tm="0">
                                          <p:val>
                                            <p:fltVal val="0"/>
                                          </p:val>
                                        </p:tav>
                                        <p:tav tm="100000">
                                          <p:val>
                                            <p:strVal val="#ppt_w"/>
                                          </p:val>
                                        </p:tav>
                                      </p:tavLst>
                                    </p:anim>
                                    <p:anim calcmode="lin" valueType="num">
                                      <p:cBhvr>
                                        <p:cTn id="65" dur="500" fill="hold"/>
                                        <p:tgtEl>
                                          <p:spTgt spid="85"/>
                                        </p:tgtEl>
                                        <p:attrNameLst>
                                          <p:attrName>ppt_h</p:attrName>
                                        </p:attrNameLst>
                                      </p:cBhvr>
                                      <p:tavLst>
                                        <p:tav tm="0">
                                          <p:val>
                                            <p:fltVal val="0"/>
                                          </p:val>
                                        </p:tav>
                                        <p:tav tm="100000">
                                          <p:val>
                                            <p:strVal val="#ppt_h"/>
                                          </p:val>
                                        </p:tav>
                                      </p:tavLst>
                                    </p:anim>
                                    <p:animEffect transition="in" filter="fade">
                                      <p:cBhvr>
                                        <p:cTn id="66" dur="500"/>
                                        <p:tgtEl>
                                          <p:spTgt spid="8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 calcmode="lin" valueType="num">
                                      <p:cBhvr>
                                        <p:cTn id="69" dur="500" fill="hold"/>
                                        <p:tgtEl>
                                          <p:spTgt spid="93"/>
                                        </p:tgtEl>
                                        <p:attrNameLst>
                                          <p:attrName>ppt_w</p:attrName>
                                        </p:attrNameLst>
                                      </p:cBhvr>
                                      <p:tavLst>
                                        <p:tav tm="0">
                                          <p:val>
                                            <p:fltVal val="0"/>
                                          </p:val>
                                        </p:tav>
                                        <p:tav tm="100000">
                                          <p:val>
                                            <p:strVal val="#ppt_w"/>
                                          </p:val>
                                        </p:tav>
                                      </p:tavLst>
                                    </p:anim>
                                    <p:anim calcmode="lin" valueType="num">
                                      <p:cBhvr>
                                        <p:cTn id="70" dur="500" fill="hold"/>
                                        <p:tgtEl>
                                          <p:spTgt spid="93"/>
                                        </p:tgtEl>
                                        <p:attrNameLst>
                                          <p:attrName>ppt_h</p:attrName>
                                        </p:attrNameLst>
                                      </p:cBhvr>
                                      <p:tavLst>
                                        <p:tav tm="0">
                                          <p:val>
                                            <p:fltVal val="0"/>
                                          </p:val>
                                        </p:tav>
                                        <p:tav tm="100000">
                                          <p:val>
                                            <p:strVal val="#ppt_h"/>
                                          </p:val>
                                        </p:tav>
                                      </p:tavLst>
                                    </p:anim>
                                    <p:animEffect transition="in" filter="fade">
                                      <p:cBhvr>
                                        <p:cTn id="71" dur="500"/>
                                        <p:tgtEl>
                                          <p:spTgt spid="9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06"/>
                                        </p:tgtEl>
                                        <p:attrNameLst>
                                          <p:attrName>style.visibility</p:attrName>
                                        </p:attrNameLst>
                                      </p:cBhvr>
                                      <p:to>
                                        <p:strVal val="visible"/>
                                      </p:to>
                                    </p:set>
                                    <p:anim calcmode="lin" valueType="num">
                                      <p:cBhvr>
                                        <p:cTn id="74" dur="500" fill="hold"/>
                                        <p:tgtEl>
                                          <p:spTgt spid="106"/>
                                        </p:tgtEl>
                                        <p:attrNameLst>
                                          <p:attrName>ppt_w</p:attrName>
                                        </p:attrNameLst>
                                      </p:cBhvr>
                                      <p:tavLst>
                                        <p:tav tm="0">
                                          <p:val>
                                            <p:fltVal val="0"/>
                                          </p:val>
                                        </p:tav>
                                        <p:tav tm="100000">
                                          <p:val>
                                            <p:strVal val="#ppt_w"/>
                                          </p:val>
                                        </p:tav>
                                      </p:tavLst>
                                    </p:anim>
                                    <p:anim calcmode="lin" valueType="num">
                                      <p:cBhvr>
                                        <p:cTn id="75" dur="500" fill="hold"/>
                                        <p:tgtEl>
                                          <p:spTgt spid="106"/>
                                        </p:tgtEl>
                                        <p:attrNameLst>
                                          <p:attrName>ppt_h</p:attrName>
                                        </p:attrNameLst>
                                      </p:cBhvr>
                                      <p:tavLst>
                                        <p:tav tm="0">
                                          <p:val>
                                            <p:fltVal val="0"/>
                                          </p:val>
                                        </p:tav>
                                        <p:tav tm="100000">
                                          <p:val>
                                            <p:strVal val="#ppt_h"/>
                                          </p:val>
                                        </p:tav>
                                      </p:tavLst>
                                    </p:anim>
                                    <p:animEffect transition="in" filter="fade">
                                      <p:cBhvr>
                                        <p:cTn id="76" dur="500"/>
                                        <p:tgtEl>
                                          <p:spTgt spid="10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7"/>
                                        </p:tgtEl>
                                        <p:attrNameLst>
                                          <p:attrName>style.visibility</p:attrName>
                                        </p:attrNameLst>
                                      </p:cBhvr>
                                      <p:to>
                                        <p:strVal val="visible"/>
                                      </p:to>
                                    </p:set>
                                    <p:anim calcmode="lin" valueType="num">
                                      <p:cBhvr>
                                        <p:cTn id="79" dur="500" fill="hold"/>
                                        <p:tgtEl>
                                          <p:spTgt spid="107"/>
                                        </p:tgtEl>
                                        <p:attrNameLst>
                                          <p:attrName>ppt_w</p:attrName>
                                        </p:attrNameLst>
                                      </p:cBhvr>
                                      <p:tavLst>
                                        <p:tav tm="0">
                                          <p:val>
                                            <p:fltVal val="0"/>
                                          </p:val>
                                        </p:tav>
                                        <p:tav tm="100000">
                                          <p:val>
                                            <p:strVal val="#ppt_w"/>
                                          </p:val>
                                        </p:tav>
                                      </p:tavLst>
                                    </p:anim>
                                    <p:anim calcmode="lin" valueType="num">
                                      <p:cBhvr>
                                        <p:cTn id="80" dur="500" fill="hold"/>
                                        <p:tgtEl>
                                          <p:spTgt spid="107"/>
                                        </p:tgtEl>
                                        <p:attrNameLst>
                                          <p:attrName>ppt_h</p:attrName>
                                        </p:attrNameLst>
                                      </p:cBhvr>
                                      <p:tavLst>
                                        <p:tav tm="0">
                                          <p:val>
                                            <p:fltVal val="0"/>
                                          </p:val>
                                        </p:tav>
                                        <p:tav tm="100000">
                                          <p:val>
                                            <p:strVal val="#ppt_h"/>
                                          </p:val>
                                        </p:tav>
                                      </p:tavLst>
                                    </p:anim>
                                    <p:animEffect transition="in" filter="fade">
                                      <p:cBhvr>
                                        <p:cTn id="81" dur="500"/>
                                        <p:tgtEl>
                                          <p:spTgt spid="107"/>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01"/>
                                        </p:tgtEl>
                                        <p:attrNameLst>
                                          <p:attrName>style.visibility</p:attrName>
                                        </p:attrNameLst>
                                      </p:cBhvr>
                                      <p:to>
                                        <p:strVal val="visible"/>
                                      </p:to>
                                    </p:set>
                                    <p:anim calcmode="lin" valueType="num">
                                      <p:cBhvr>
                                        <p:cTn id="84" dur="500" fill="hold"/>
                                        <p:tgtEl>
                                          <p:spTgt spid="101"/>
                                        </p:tgtEl>
                                        <p:attrNameLst>
                                          <p:attrName>ppt_w</p:attrName>
                                        </p:attrNameLst>
                                      </p:cBhvr>
                                      <p:tavLst>
                                        <p:tav tm="0">
                                          <p:val>
                                            <p:fltVal val="0"/>
                                          </p:val>
                                        </p:tav>
                                        <p:tav tm="100000">
                                          <p:val>
                                            <p:strVal val="#ppt_w"/>
                                          </p:val>
                                        </p:tav>
                                      </p:tavLst>
                                    </p:anim>
                                    <p:anim calcmode="lin" valueType="num">
                                      <p:cBhvr>
                                        <p:cTn id="85" dur="500" fill="hold"/>
                                        <p:tgtEl>
                                          <p:spTgt spid="101"/>
                                        </p:tgtEl>
                                        <p:attrNameLst>
                                          <p:attrName>ppt_h</p:attrName>
                                        </p:attrNameLst>
                                      </p:cBhvr>
                                      <p:tavLst>
                                        <p:tav tm="0">
                                          <p:val>
                                            <p:fltVal val="0"/>
                                          </p:val>
                                        </p:tav>
                                        <p:tav tm="100000">
                                          <p:val>
                                            <p:strVal val="#ppt_h"/>
                                          </p:val>
                                        </p:tav>
                                      </p:tavLst>
                                    </p:anim>
                                    <p:animEffect transition="in" filter="fade">
                                      <p:cBhvr>
                                        <p:cTn id="86" dur="500"/>
                                        <p:tgtEl>
                                          <p:spTgt spid="10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 calcmode="lin" valueType="num">
                                      <p:cBhvr>
                                        <p:cTn id="89" dur="500" fill="hold"/>
                                        <p:tgtEl>
                                          <p:spTgt spid="73"/>
                                        </p:tgtEl>
                                        <p:attrNameLst>
                                          <p:attrName>ppt_w</p:attrName>
                                        </p:attrNameLst>
                                      </p:cBhvr>
                                      <p:tavLst>
                                        <p:tav tm="0">
                                          <p:val>
                                            <p:fltVal val="0"/>
                                          </p:val>
                                        </p:tav>
                                        <p:tav tm="100000">
                                          <p:val>
                                            <p:strVal val="#ppt_w"/>
                                          </p:val>
                                        </p:tav>
                                      </p:tavLst>
                                    </p:anim>
                                    <p:anim calcmode="lin" valueType="num">
                                      <p:cBhvr>
                                        <p:cTn id="90" dur="500" fill="hold"/>
                                        <p:tgtEl>
                                          <p:spTgt spid="73"/>
                                        </p:tgtEl>
                                        <p:attrNameLst>
                                          <p:attrName>ppt_h</p:attrName>
                                        </p:attrNameLst>
                                      </p:cBhvr>
                                      <p:tavLst>
                                        <p:tav tm="0">
                                          <p:val>
                                            <p:fltVal val="0"/>
                                          </p:val>
                                        </p:tav>
                                        <p:tav tm="100000">
                                          <p:val>
                                            <p:strVal val="#ppt_h"/>
                                          </p:val>
                                        </p:tav>
                                      </p:tavLst>
                                    </p:anim>
                                    <p:animEffect transition="in" filter="fade">
                                      <p:cBhvr>
                                        <p:cTn id="91" dur="500"/>
                                        <p:tgtEl>
                                          <p:spTgt spid="7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p:cTn id="96" dur="500" fill="hold"/>
                                        <p:tgtEl>
                                          <p:spTgt spid="77"/>
                                        </p:tgtEl>
                                        <p:attrNameLst>
                                          <p:attrName>ppt_w</p:attrName>
                                        </p:attrNameLst>
                                      </p:cBhvr>
                                      <p:tavLst>
                                        <p:tav tm="0">
                                          <p:val>
                                            <p:fltVal val="0"/>
                                          </p:val>
                                        </p:tav>
                                        <p:tav tm="100000">
                                          <p:val>
                                            <p:strVal val="#ppt_w"/>
                                          </p:val>
                                        </p:tav>
                                      </p:tavLst>
                                    </p:anim>
                                    <p:anim calcmode="lin" valueType="num">
                                      <p:cBhvr>
                                        <p:cTn id="97" dur="500" fill="hold"/>
                                        <p:tgtEl>
                                          <p:spTgt spid="77"/>
                                        </p:tgtEl>
                                        <p:attrNameLst>
                                          <p:attrName>ppt_h</p:attrName>
                                        </p:attrNameLst>
                                      </p:cBhvr>
                                      <p:tavLst>
                                        <p:tav tm="0">
                                          <p:val>
                                            <p:fltVal val="0"/>
                                          </p:val>
                                        </p:tav>
                                        <p:tav tm="100000">
                                          <p:val>
                                            <p:strVal val="#ppt_h"/>
                                          </p:val>
                                        </p:tav>
                                      </p:tavLst>
                                    </p:anim>
                                    <p:animEffect transition="in" filter="fade">
                                      <p:cBhvr>
                                        <p:cTn id="98" dur="500"/>
                                        <p:tgtEl>
                                          <p:spTgt spid="7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84"/>
                                        </p:tgtEl>
                                        <p:attrNameLst>
                                          <p:attrName>style.visibility</p:attrName>
                                        </p:attrNameLst>
                                      </p:cBhvr>
                                      <p:to>
                                        <p:strVal val="visible"/>
                                      </p:to>
                                    </p:set>
                                    <p:anim calcmode="lin" valueType="num">
                                      <p:cBhvr>
                                        <p:cTn id="101" dur="500" fill="hold"/>
                                        <p:tgtEl>
                                          <p:spTgt spid="84"/>
                                        </p:tgtEl>
                                        <p:attrNameLst>
                                          <p:attrName>ppt_w</p:attrName>
                                        </p:attrNameLst>
                                      </p:cBhvr>
                                      <p:tavLst>
                                        <p:tav tm="0">
                                          <p:val>
                                            <p:fltVal val="0"/>
                                          </p:val>
                                        </p:tav>
                                        <p:tav tm="100000">
                                          <p:val>
                                            <p:strVal val="#ppt_w"/>
                                          </p:val>
                                        </p:tav>
                                      </p:tavLst>
                                    </p:anim>
                                    <p:anim calcmode="lin" valueType="num">
                                      <p:cBhvr>
                                        <p:cTn id="102" dur="500" fill="hold"/>
                                        <p:tgtEl>
                                          <p:spTgt spid="84"/>
                                        </p:tgtEl>
                                        <p:attrNameLst>
                                          <p:attrName>ppt_h</p:attrName>
                                        </p:attrNameLst>
                                      </p:cBhvr>
                                      <p:tavLst>
                                        <p:tav tm="0">
                                          <p:val>
                                            <p:fltVal val="0"/>
                                          </p:val>
                                        </p:tav>
                                        <p:tav tm="100000">
                                          <p:val>
                                            <p:strVal val="#ppt_h"/>
                                          </p:val>
                                        </p:tav>
                                      </p:tavLst>
                                    </p:anim>
                                    <p:animEffect transition="in" filter="fade">
                                      <p:cBhvr>
                                        <p:cTn id="103" dur="500"/>
                                        <p:tgtEl>
                                          <p:spTgt spid="8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03"/>
                                        </p:tgtEl>
                                        <p:attrNameLst>
                                          <p:attrName>style.visibility</p:attrName>
                                        </p:attrNameLst>
                                      </p:cBhvr>
                                      <p:to>
                                        <p:strVal val="visible"/>
                                      </p:to>
                                    </p:set>
                                    <p:anim calcmode="lin" valueType="num">
                                      <p:cBhvr>
                                        <p:cTn id="106" dur="500" fill="hold"/>
                                        <p:tgtEl>
                                          <p:spTgt spid="103"/>
                                        </p:tgtEl>
                                        <p:attrNameLst>
                                          <p:attrName>ppt_w</p:attrName>
                                        </p:attrNameLst>
                                      </p:cBhvr>
                                      <p:tavLst>
                                        <p:tav tm="0">
                                          <p:val>
                                            <p:fltVal val="0"/>
                                          </p:val>
                                        </p:tav>
                                        <p:tav tm="100000">
                                          <p:val>
                                            <p:strVal val="#ppt_w"/>
                                          </p:val>
                                        </p:tav>
                                      </p:tavLst>
                                    </p:anim>
                                    <p:anim calcmode="lin" valueType="num">
                                      <p:cBhvr>
                                        <p:cTn id="107" dur="500" fill="hold"/>
                                        <p:tgtEl>
                                          <p:spTgt spid="103"/>
                                        </p:tgtEl>
                                        <p:attrNameLst>
                                          <p:attrName>ppt_h</p:attrName>
                                        </p:attrNameLst>
                                      </p:cBhvr>
                                      <p:tavLst>
                                        <p:tav tm="0">
                                          <p:val>
                                            <p:fltVal val="0"/>
                                          </p:val>
                                        </p:tav>
                                        <p:tav tm="100000">
                                          <p:val>
                                            <p:strVal val="#ppt_h"/>
                                          </p:val>
                                        </p:tav>
                                      </p:tavLst>
                                    </p:anim>
                                    <p:animEffect transition="in" filter="fade">
                                      <p:cBhvr>
                                        <p:cTn id="108" dur="500"/>
                                        <p:tgtEl>
                                          <p:spTgt spid="103"/>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04"/>
                                        </p:tgtEl>
                                        <p:attrNameLst>
                                          <p:attrName>style.visibility</p:attrName>
                                        </p:attrNameLst>
                                      </p:cBhvr>
                                      <p:to>
                                        <p:strVal val="visible"/>
                                      </p:to>
                                    </p:set>
                                    <p:anim calcmode="lin" valueType="num">
                                      <p:cBhvr>
                                        <p:cTn id="111" dur="500" fill="hold"/>
                                        <p:tgtEl>
                                          <p:spTgt spid="104"/>
                                        </p:tgtEl>
                                        <p:attrNameLst>
                                          <p:attrName>ppt_w</p:attrName>
                                        </p:attrNameLst>
                                      </p:cBhvr>
                                      <p:tavLst>
                                        <p:tav tm="0">
                                          <p:val>
                                            <p:fltVal val="0"/>
                                          </p:val>
                                        </p:tav>
                                        <p:tav tm="100000">
                                          <p:val>
                                            <p:strVal val="#ppt_w"/>
                                          </p:val>
                                        </p:tav>
                                      </p:tavLst>
                                    </p:anim>
                                    <p:anim calcmode="lin" valueType="num">
                                      <p:cBhvr>
                                        <p:cTn id="112" dur="500" fill="hold"/>
                                        <p:tgtEl>
                                          <p:spTgt spid="104"/>
                                        </p:tgtEl>
                                        <p:attrNameLst>
                                          <p:attrName>ppt_h</p:attrName>
                                        </p:attrNameLst>
                                      </p:cBhvr>
                                      <p:tavLst>
                                        <p:tav tm="0">
                                          <p:val>
                                            <p:fltVal val="0"/>
                                          </p:val>
                                        </p:tav>
                                        <p:tav tm="100000">
                                          <p:val>
                                            <p:strVal val="#ppt_h"/>
                                          </p:val>
                                        </p:tav>
                                      </p:tavLst>
                                    </p:anim>
                                    <p:animEffect transition="in" filter="fade">
                                      <p:cBhvr>
                                        <p:cTn id="113" dur="500"/>
                                        <p:tgtEl>
                                          <p:spTgt spid="104"/>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74"/>
                                        </p:tgtEl>
                                        <p:attrNameLst>
                                          <p:attrName>style.visibility</p:attrName>
                                        </p:attrNameLst>
                                      </p:cBhvr>
                                      <p:to>
                                        <p:strVal val="visible"/>
                                      </p:to>
                                    </p:set>
                                    <p:anim calcmode="lin" valueType="num">
                                      <p:cBhvr>
                                        <p:cTn id="116" dur="500" fill="hold"/>
                                        <p:tgtEl>
                                          <p:spTgt spid="74"/>
                                        </p:tgtEl>
                                        <p:attrNameLst>
                                          <p:attrName>ppt_w</p:attrName>
                                        </p:attrNameLst>
                                      </p:cBhvr>
                                      <p:tavLst>
                                        <p:tav tm="0">
                                          <p:val>
                                            <p:fltVal val="0"/>
                                          </p:val>
                                        </p:tav>
                                        <p:tav tm="100000">
                                          <p:val>
                                            <p:strVal val="#ppt_w"/>
                                          </p:val>
                                        </p:tav>
                                      </p:tavLst>
                                    </p:anim>
                                    <p:anim calcmode="lin" valueType="num">
                                      <p:cBhvr>
                                        <p:cTn id="117" dur="500" fill="hold"/>
                                        <p:tgtEl>
                                          <p:spTgt spid="74"/>
                                        </p:tgtEl>
                                        <p:attrNameLst>
                                          <p:attrName>ppt_h</p:attrName>
                                        </p:attrNameLst>
                                      </p:cBhvr>
                                      <p:tavLst>
                                        <p:tav tm="0">
                                          <p:val>
                                            <p:fltVal val="0"/>
                                          </p:val>
                                        </p:tav>
                                        <p:tav tm="100000">
                                          <p:val>
                                            <p:strVal val="#ppt_h"/>
                                          </p:val>
                                        </p:tav>
                                      </p:tavLst>
                                    </p:anim>
                                    <p:animEffect transition="in" filter="fade">
                                      <p:cBhvr>
                                        <p:cTn id="118" dur="500"/>
                                        <p:tgtEl>
                                          <p:spTgt spid="74"/>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72"/>
                                        </p:tgtEl>
                                        <p:attrNameLst>
                                          <p:attrName>style.visibility</p:attrName>
                                        </p:attrNameLst>
                                      </p:cBhvr>
                                      <p:to>
                                        <p:strVal val="visible"/>
                                      </p:to>
                                    </p:set>
                                    <p:anim calcmode="lin" valueType="num">
                                      <p:cBhvr>
                                        <p:cTn id="121" dur="500" fill="hold"/>
                                        <p:tgtEl>
                                          <p:spTgt spid="72"/>
                                        </p:tgtEl>
                                        <p:attrNameLst>
                                          <p:attrName>ppt_w</p:attrName>
                                        </p:attrNameLst>
                                      </p:cBhvr>
                                      <p:tavLst>
                                        <p:tav tm="0">
                                          <p:val>
                                            <p:fltVal val="0"/>
                                          </p:val>
                                        </p:tav>
                                        <p:tav tm="100000">
                                          <p:val>
                                            <p:strVal val="#ppt_w"/>
                                          </p:val>
                                        </p:tav>
                                      </p:tavLst>
                                    </p:anim>
                                    <p:anim calcmode="lin" valueType="num">
                                      <p:cBhvr>
                                        <p:cTn id="122" dur="500" fill="hold"/>
                                        <p:tgtEl>
                                          <p:spTgt spid="72"/>
                                        </p:tgtEl>
                                        <p:attrNameLst>
                                          <p:attrName>ppt_h</p:attrName>
                                        </p:attrNameLst>
                                      </p:cBhvr>
                                      <p:tavLst>
                                        <p:tav tm="0">
                                          <p:val>
                                            <p:fltVal val="0"/>
                                          </p:val>
                                        </p:tav>
                                        <p:tav tm="100000">
                                          <p:val>
                                            <p:strVal val="#ppt_h"/>
                                          </p:val>
                                        </p:tav>
                                      </p:tavLst>
                                    </p:anim>
                                    <p:animEffect transition="in" filter="fade">
                                      <p:cBhvr>
                                        <p:cTn id="123" dur="500"/>
                                        <p:tgtEl>
                                          <p:spTgt spid="72"/>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24"/>
                                        </p:tgtEl>
                                        <p:attrNameLst>
                                          <p:attrName>style.visibility</p:attrName>
                                        </p:attrNameLst>
                                      </p:cBhvr>
                                      <p:to>
                                        <p:strVal val="visible"/>
                                      </p:to>
                                    </p:set>
                                    <p:anim calcmode="lin" valueType="num">
                                      <p:cBhvr>
                                        <p:cTn id="126" dur="500" fill="hold"/>
                                        <p:tgtEl>
                                          <p:spTgt spid="24"/>
                                        </p:tgtEl>
                                        <p:attrNameLst>
                                          <p:attrName>ppt_w</p:attrName>
                                        </p:attrNameLst>
                                      </p:cBhvr>
                                      <p:tavLst>
                                        <p:tav tm="0">
                                          <p:val>
                                            <p:fltVal val="0"/>
                                          </p:val>
                                        </p:tav>
                                        <p:tav tm="100000">
                                          <p:val>
                                            <p:strVal val="#ppt_w"/>
                                          </p:val>
                                        </p:tav>
                                      </p:tavLst>
                                    </p:anim>
                                    <p:anim calcmode="lin" valueType="num">
                                      <p:cBhvr>
                                        <p:cTn id="127" dur="500" fill="hold"/>
                                        <p:tgtEl>
                                          <p:spTgt spid="24"/>
                                        </p:tgtEl>
                                        <p:attrNameLst>
                                          <p:attrName>ppt_h</p:attrName>
                                        </p:attrNameLst>
                                      </p:cBhvr>
                                      <p:tavLst>
                                        <p:tav tm="0">
                                          <p:val>
                                            <p:fltVal val="0"/>
                                          </p:val>
                                        </p:tav>
                                        <p:tav tm="100000">
                                          <p:val>
                                            <p:strVal val="#ppt_h"/>
                                          </p:val>
                                        </p:tav>
                                      </p:tavLst>
                                    </p:anim>
                                    <p:animEffect transition="in" filter="fade">
                                      <p:cBhvr>
                                        <p:cTn id="128" dur="500"/>
                                        <p:tgtEl>
                                          <p:spTgt spid="24"/>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100"/>
                                        </p:tgtEl>
                                        <p:attrNameLst>
                                          <p:attrName>style.visibility</p:attrName>
                                        </p:attrNameLst>
                                      </p:cBhvr>
                                      <p:to>
                                        <p:strVal val="visible"/>
                                      </p:to>
                                    </p:set>
                                    <p:anim calcmode="lin" valueType="num">
                                      <p:cBhvr>
                                        <p:cTn id="131" dur="500" fill="hold"/>
                                        <p:tgtEl>
                                          <p:spTgt spid="100"/>
                                        </p:tgtEl>
                                        <p:attrNameLst>
                                          <p:attrName>ppt_w</p:attrName>
                                        </p:attrNameLst>
                                      </p:cBhvr>
                                      <p:tavLst>
                                        <p:tav tm="0">
                                          <p:val>
                                            <p:fltVal val="0"/>
                                          </p:val>
                                        </p:tav>
                                        <p:tav tm="100000">
                                          <p:val>
                                            <p:strVal val="#ppt_w"/>
                                          </p:val>
                                        </p:tav>
                                      </p:tavLst>
                                    </p:anim>
                                    <p:anim calcmode="lin" valueType="num">
                                      <p:cBhvr>
                                        <p:cTn id="132" dur="500" fill="hold"/>
                                        <p:tgtEl>
                                          <p:spTgt spid="100"/>
                                        </p:tgtEl>
                                        <p:attrNameLst>
                                          <p:attrName>ppt_h</p:attrName>
                                        </p:attrNameLst>
                                      </p:cBhvr>
                                      <p:tavLst>
                                        <p:tav tm="0">
                                          <p:val>
                                            <p:fltVal val="0"/>
                                          </p:val>
                                        </p:tav>
                                        <p:tav tm="100000">
                                          <p:val>
                                            <p:strVal val="#ppt_h"/>
                                          </p:val>
                                        </p:tav>
                                      </p:tavLst>
                                    </p:anim>
                                    <p:animEffect transition="in" filter="fade">
                                      <p:cBhvr>
                                        <p:cTn id="133" dur="500"/>
                                        <p:tgtEl>
                                          <p:spTgt spid="100"/>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62"/>
                                        </p:tgtEl>
                                        <p:attrNameLst>
                                          <p:attrName>style.visibility</p:attrName>
                                        </p:attrNameLst>
                                      </p:cBhvr>
                                      <p:to>
                                        <p:strVal val="visible"/>
                                      </p:to>
                                    </p:set>
                                    <p:anim calcmode="lin" valueType="num">
                                      <p:cBhvr>
                                        <p:cTn id="138" dur="500" fill="hold"/>
                                        <p:tgtEl>
                                          <p:spTgt spid="62"/>
                                        </p:tgtEl>
                                        <p:attrNameLst>
                                          <p:attrName>ppt_w</p:attrName>
                                        </p:attrNameLst>
                                      </p:cBhvr>
                                      <p:tavLst>
                                        <p:tav tm="0">
                                          <p:val>
                                            <p:fltVal val="0"/>
                                          </p:val>
                                        </p:tav>
                                        <p:tav tm="100000">
                                          <p:val>
                                            <p:strVal val="#ppt_w"/>
                                          </p:val>
                                        </p:tav>
                                      </p:tavLst>
                                    </p:anim>
                                    <p:anim calcmode="lin" valueType="num">
                                      <p:cBhvr>
                                        <p:cTn id="139" dur="500" fill="hold"/>
                                        <p:tgtEl>
                                          <p:spTgt spid="62"/>
                                        </p:tgtEl>
                                        <p:attrNameLst>
                                          <p:attrName>ppt_h</p:attrName>
                                        </p:attrNameLst>
                                      </p:cBhvr>
                                      <p:tavLst>
                                        <p:tav tm="0">
                                          <p:val>
                                            <p:fltVal val="0"/>
                                          </p:val>
                                        </p:tav>
                                        <p:tav tm="100000">
                                          <p:val>
                                            <p:strVal val="#ppt_h"/>
                                          </p:val>
                                        </p:tav>
                                      </p:tavLst>
                                    </p:anim>
                                    <p:animEffect transition="in" filter="fade">
                                      <p:cBhvr>
                                        <p:cTn id="140" dur="500"/>
                                        <p:tgtEl>
                                          <p:spTgt spid="62"/>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71"/>
                                        </p:tgtEl>
                                        <p:attrNameLst>
                                          <p:attrName>style.visibility</p:attrName>
                                        </p:attrNameLst>
                                      </p:cBhvr>
                                      <p:to>
                                        <p:strVal val="visible"/>
                                      </p:to>
                                    </p:set>
                                    <p:anim calcmode="lin" valueType="num">
                                      <p:cBhvr>
                                        <p:cTn id="143" dur="500" fill="hold"/>
                                        <p:tgtEl>
                                          <p:spTgt spid="71"/>
                                        </p:tgtEl>
                                        <p:attrNameLst>
                                          <p:attrName>ppt_w</p:attrName>
                                        </p:attrNameLst>
                                      </p:cBhvr>
                                      <p:tavLst>
                                        <p:tav tm="0">
                                          <p:val>
                                            <p:fltVal val="0"/>
                                          </p:val>
                                        </p:tav>
                                        <p:tav tm="100000">
                                          <p:val>
                                            <p:strVal val="#ppt_w"/>
                                          </p:val>
                                        </p:tav>
                                      </p:tavLst>
                                    </p:anim>
                                    <p:anim calcmode="lin" valueType="num">
                                      <p:cBhvr>
                                        <p:cTn id="144" dur="500" fill="hold"/>
                                        <p:tgtEl>
                                          <p:spTgt spid="71"/>
                                        </p:tgtEl>
                                        <p:attrNameLst>
                                          <p:attrName>ppt_h</p:attrName>
                                        </p:attrNameLst>
                                      </p:cBhvr>
                                      <p:tavLst>
                                        <p:tav tm="0">
                                          <p:val>
                                            <p:fltVal val="0"/>
                                          </p:val>
                                        </p:tav>
                                        <p:tav tm="100000">
                                          <p:val>
                                            <p:strVal val="#ppt_h"/>
                                          </p:val>
                                        </p:tav>
                                      </p:tavLst>
                                    </p:anim>
                                    <p:animEffect transition="in" filter="fade">
                                      <p:cBhvr>
                                        <p:cTn id="145" dur="500"/>
                                        <p:tgtEl>
                                          <p:spTgt spid="71"/>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78"/>
                                        </p:tgtEl>
                                        <p:attrNameLst>
                                          <p:attrName>style.visibility</p:attrName>
                                        </p:attrNameLst>
                                      </p:cBhvr>
                                      <p:to>
                                        <p:strVal val="visible"/>
                                      </p:to>
                                    </p:set>
                                    <p:anim calcmode="lin" valueType="num">
                                      <p:cBhvr>
                                        <p:cTn id="148" dur="500" fill="hold"/>
                                        <p:tgtEl>
                                          <p:spTgt spid="78"/>
                                        </p:tgtEl>
                                        <p:attrNameLst>
                                          <p:attrName>ppt_w</p:attrName>
                                        </p:attrNameLst>
                                      </p:cBhvr>
                                      <p:tavLst>
                                        <p:tav tm="0">
                                          <p:val>
                                            <p:fltVal val="0"/>
                                          </p:val>
                                        </p:tav>
                                        <p:tav tm="100000">
                                          <p:val>
                                            <p:strVal val="#ppt_w"/>
                                          </p:val>
                                        </p:tav>
                                      </p:tavLst>
                                    </p:anim>
                                    <p:anim calcmode="lin" valueType="num">
                                      <p:cBhvr>
                                        <p:cTn id="149" dur="500" fill="hold"/>
                                        <p:tgtEl>
                                          <p:spTgt spid="78"/>
                                        </p:tgtEl>
                                        <p:attrNameLst>
                                          <p:attrName>ppt_h</p:attrName>
                                        </p:attrNameLst>
                                      </p:cBhvr>
                                      <p:tavLst>
                                        <p:tav tm="0">
                                          <p:val>
                                            <p:fltVal val="0"/>
                                          </p:val>
                                        </p:tav>
                                        <p:tav tm="100000">
                                          <p:val>
                                            <p:strVal val="#ppt_h"/>
                                          </p:val>
                                        </p:tav>
                                      </p:tavLst>
                                    </p:anim>
                                    <p:animEffect transition="in" filter="fade">
                                      <p:cBhvr>
                                        <p:cTn id="150" dur="500"/>
                                        <p:tgtEl>
                                          <p:spTgt spid="78"/>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86"/>
                                        </p:tgtEl>
                                        <p:attrNameLst>
                                          <p:attrName>style.visibility</p:attrName>
                                        </p:attrNameLst>
                                      </p:cBhvr>
                                      <p:to>
                                        <p:strVal val="visible"/>
                                      </p:to>
                                    </p:set>
                                    <p:anim calcmode="lin" valueType="num">
                                      <p:cBhvr>
                                        <p:cTn id="153" dur="500" fill="hold"/>
                                        <p:tgtEl>
                                          <p:spTgt spid="86"/>
                                        </p:tgtEl>
                                        <p:attrNameLst>
                                          <p:attrName>ppt_w</p:attrName>
                                        </p:attrNameLst>
                                      </p:cBhvr>
                                      <p:tavLst>
                                        <p:tav tm="0">
                                          <p:val>
                                            <p:fltVal val="0"/>
                                          </p:val>
                                        </p:tav>
                                        <p:tav tm="100000">
                                          <p:val>
                                            <p:strVal val="#ppt_w"/>
                                          </p:val>
                                        </p:tav>
                                      </p:tavLst>
                                    </p:anim>
                                    <p:anim calcmode="lin" valueType="num">
                                      <p:cBhvr>
                                        <p:cTn id="154" dur="500" fill="hold"/>
                                        <p:tgtEl>
                                          <p:spTgt spid="86"/>
                                        </p:tgtEl>
                                        <p:attrNameLst>
                                          <p:attrName>ppt_h</p:attrName>
                                        </p:attrNameLst>
                                      </p:cBhvr>
                                      <p:tavLst>
                                        <p:tav tm="0">
                                          <p:val>
                                            <p:fltVal val="0"/>
                                          </p:val>
                                        </p:tav>
                                        <p:tav tm="100000">
                                          <p:val>
                                            <p:strVal val="#ppt_h"/>
                                          </p:val>
                                        </p:tav>
                                      </p:tavLst>
                                    </p:anim>
                                    <p:animEffect transition="in" filter="fade">
                                      <p:cBhvr>
                                        <p:cTn id="155" dur="500"/>
                                        <p:tgtEl>
                                          <p:spTgt spid="86"/>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92"/>
                                        </p:tgtEl>
                                        <p:attrNameLst>
                                          <p:attrName>style.visibility</p:attrName>
                                        </p:attrNameLst>
                                      </p:cBhvr>
                                      <p:to>
                                        <p:strVal val="visible"/>
                                      </p:to>
                                    </p:set>
                                    <p:anim calcmode="lin" valueType="num">
                                      <p:cBhvr>
                                        <p:cTn id="158" dur="500" fill="hold"/>
                                        <p:tgtEl>
                                          <p:spTgt spid="92"/>
                                        </p:tgtEl>
                                        <p:attrNameLst>
                                          <p:attrName>ppt_w</p:attrName>
                                        </p:attrNameLst>
                                      </p:cBhvr>
                                      <p:tavLst>
                                        <p:tav tm="0">
                                          <p:val>
                                            <p:fltVal val="0"/>
                                          </p:val>
                                        </p:tav>
                                        <p:tav tm="100000">
                                          <p:val>
                                            <p:strVal val="#ppt_w"/>
                                          </p:val>
                                        </p:tav>
                                      </p:tavLst>
                                    </p:anim>
                                    <p:anim calcmode="lin" valueType="num">
                                      <p:cBhvr>
                                        <p:cTn id="159" dur="500" fill="hold"/>
                                        <p:tgtEl>
                                          <p:spTgt spid="92"/>
                                        </p:tgtEl>
                                        <p:attrNameLst>
                                          <p:attrName>ppt_h</p:attrName>
                                        </p:attrNameLst>
                                      </p:cBhvr>
                                      <p:tavLst>
                                        <p:tav tm="0">
                                          <p:val>
                                            <p:fltVal val="0"/>
                                          </p:val>
                                        </p:tav>
                                        <p:tav tm="100000">
                                          <p:val>
                                            <p:strVal val="#ppt_h"/>
                                          </p:val>
                                        </p:tav>
                                      </p:tavLst>
                                    </p:anim>
                                    <p:animEffect transition="in" filter="fade">
                                      <p:cBhvr>
                                        <p:cTn id="160" dur="500"/>
                                        <p:tgtEl>
                                          <p:spTgt spid="92"/>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95"/>
                                        </p:tgtEl>
                                        <p:attrNameLst>
                                          <p:attrName>style.visibility</p:attrName>
                                        </p:attrNameLst>
                                      </p:cBhvr>
                                      <p:to>
                                        <p:strVal val="visible"/>
                                      </p:to>
                                    </p:set>
                                    <p:anim calcmode="lin" valueType="num">
                                      <p:cBhvr>
                                        <p:cTn id="163" dur="500" fill="hold"/>
                                        <p:tgtEl>
                                          <p:spTgt spid="95"/>
                                        </p:tgtEl>
                                        <p:attrNameLst>
                                          <p:attrName>ppt_w</p:attrName>
                                        </p:attrNameLst>
                                      </p:cBhvr>
                                      <p:tavLst>
                                        <p:tav tm="0">
                                          <p:val>
                                            <p:fltVal val="0"/>
                                          </p:val>
                                        </p:tav>
                                        <p:tav tm="100000">
                                          <p:val>
                                            <p:strVal val="#ppt_w"/>
                                          </p:val>
                                        </p:tav>
                                      </p:tavLst>
                                    </p:anim>
                                    <p:anim calcmode="lin" valueType="num">
                                      <p:cBhvr>
                                        <p:cTn id="164" dur="500" fill="hold"/>
                                        <p:tgtEl>
                                          <p:spTgt spid="95"/>
                                        </p:tgtEl>
                                        <p:attrNameLst>
                                          <p:attrName>ppt_h</p:attrName>
                                        </p:attrNameLst>
                                      </p:cBhvr>
                                      <p:tavLst>
                                        <p:tav tm="0">
                                          <p:val>
                                            <p:fltVal val="0"/>
                                          </p:val>
                                        </p:tav>
                                        <p:tav tm="100000">
                                          <p:val>
                                            <p:strVal val="#ppt_h"/>
                                          </p:val>
                                        </p:tav>
                                      </p:tavLst>
                                    </p:anim>
                                    <p:animEffect transition="in" filter="fade">
                                      <p:cBhvr>
                                        <p:cTn id="165" dur="500"/>
                                        <p:tgtEl>
                                          <p:spTgt spid="95"/>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96"/>
                                        </p:tgtEl>
                                        <p:attrNameLst>
                                          <p:attrName>style.visibility</p:attrName>
                                        </p:attrNameLst>
                                      </p:cBhvr>
                                      <p:to>
                                        <p:strVal val="visible"/>
                                      </p:to>
                                    </p:set>
                                    <p:anim calcmode="lin" valueType="num">
                                      <p:cBhvr>
                                        <p:cTn id="168" dur="500" fill="hold"/>
                                        <p:tgtEl>
                                          <p:spTgt spid="96"/>
                                        </p:tgtEl>
                                        <p:attrNameLst>
                                          <p:attrName>ppt_w</p:attrName>
                                        </p:attrNameLst>
                                      </p:cBhvr>
                                      <p:tavLst>
                                        <p:tav tm="0">
                                          <p:val>
                                            <p:fltVal val="0"/>
                                          </p:val>
                                        </p:tav>
                                        <p:tav tm="100000">
                                          <p:val>
                                            <p:strVal val="#ppt_w"/>
                                          </p:val>
                                        </p:tav>
                                      </p:tavLst>
                                    </p:anim>
                                    <p:anim calcmode="lin" valueType="num">
                                      <p:cBhvr>
                                        <p:cTn id="169" dur="500" fill="hold"/>
                                        <p:tgtEl>
                                          <p:spTgt spid="96"/>
                                        </p:tgtEl>
                                        <p:attrNameLst>
                                          <p:attrName>ppt_h</p:attrName>
                                        </p:attrNameLst>
                                      </p:cBhvr>
                                      <p:tavLst>
                                        <p:tav tm="0">
                                          <p:val>
                                            <p:fltVal val="0"/>
                                          </p:val>
                                        </p:tav>
                                        <p:tav tm="100000">
                                          <p:val>
                                            <p:strVal val="#ppt_h"/>
                                          </p:val>
                                        </p:tav>
                                      </p:tavLst>
                                    </p:anim>
                                    <p:animEffect transition="in" filter="fade">
                                      <p:cBhvr>
                                        <p:cTn id="170" dur="500"/>
                                        <p:tgtEl>
                                          <p:spTgt spid="96"/>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68"/>
                                        </p:tgtEl>
                                        <p:attrNameLst>
                                          <p:attrName>style.visibility</p:attrName>
                                        </p:attrNameLst>
                                      </p:cBhvr>
                                      <p:to>
                                        <p:strVal val="visible"/>
                                      </p:to>
                                    </p:set>
                                    <p:anim calcmode="lin" valueType="num">
                                      <p:cBhvr>
                                        <p:cTn id="173" dur="500" fill="hold"/>
                                        <p:tgtEl>
                                          <p:spTgt spid="68"/>
                                        </p:tgtEl>
                                        <p:attrNameLst>
                                          <p:attrName>ppt_w</p:attrName>
                                        </p:attrNameLst>
                                      </p:cBhvr>
                                      <p:tavLst>
                                        <p:tav tm="0">
                                          <p:val>
                                            <p:fltVal val="0"/>
                                          </p:val>
                                        </p:tav>
                                        <p:tav tm="100000">
                                          <p:val>
                                            <p:strVal val="#ppt_w"/>
                                          </p:val>
                                        </p:tav>
                                      </p:tavLst>
                                    </p:anim>
                                    <p:anim calcmode="lin" valueType="num">
                                      <p:cBhvr>
                                        <p:cTn id="174" dur="500" fill="hold"/>
                                        <p:tgtEl>
                                          <p:spTgt spid="68"/>
                                        </p:tgtEl>
                                        <p:attrNameLst>
                                          <p:attrName>ppt_h</p:attrName>
                                        </p:attrNameLst>
                                      </p:cBhvr>
                                      <p:tavLst>
                                        <p:tav tm="0">
                                          <p:val>
                                            <p:fltVal val="0"/>
                                          </p:val>
                                        </p:tav>
                                        <p:tav tm="100000">
                                          <p:val>
                                            <p:strVal val="#ppt_h"/>
                                          </p:val>
                                        </p:tav>
                                      </p:tavLst>
                                    </p:anim>
                                    <p:animEffect transition="in" filter="fade">
                                      <p:cBhvr>
                                        <p:cTn id="175" dur="500"/>
                                        <p:tgtEl>
                                          <p:spTgt spid="68"/>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97"/>
                                        </p:tgtEl>
                                        <p:attrNameLst>
                                          <p:attrName>style.visibility</p:attrName>
                                        </p:attrNameLst>
                                      </p:cBhvr>
                                      <p:to>
                                        <p:strVal val="visible"/>
                                      </p:to>
                                    </p:set>
                                    <p:anim calcmode="lin" valueType="num">
                                      <p:cBhvr>
                                        <p:cTn id="178" dur="500" fill="hold"/>
                                        <p:tgtEl>
                                          <p:spTgt spid="97"/>
                                        </p:tgtEl>
                                        <p:attrNameLst>
                                          <p:attrName>ppt_w</p:attrName>
                                        </p:attrNameLst>
                                      </p:cBhvr>
                                      <p:tavLst>
                                        <p:tav tm="0">
                                          <p:val>
                                            <p:fltVal val="0"/>
                                          </p:val>
                                        </p:tav>
                                        <p:tav tm="100000">
                                          <p:val>
                                            <p:strVal val="#ppt_w"/>
                                          </p:val>
                                        </p:tav>
                                      </p:tavLst>
                                    </p:anim>
                                    <p:anim calcmode="lin" valueType="num">
                                      <p:cBhvr>
                                        <p:cTn id="179" dur="500" fill="hold"/>
                                        <p:tgtEl>
                                          <p:spTgt spid="97"/>
                                        </p:tgtEl>
                                        <p:attrNameLst>
                                          <p:attrName>ppt_h</p:attrName>
                                        </p:attrNameLst>
                                      </p:cBhvr>
                                      <p:tavLst>
                                        <p:tav tm="0">
                                          <p:val>
                                            <p:fltVal val="0"/>
                                          </p:val>
                                        </p:tav>
                                        <p:tav tm="100000">
                                          <p:val>
                                            <p:strVal val="#ppt_h"/>
                                          </p:val>
                                        </p:tav>
                                      </p:tavLst>
                                    </p:anim>
                                    <p:animEffect transition="in" filter="fade">
                                      <p:cBhvr>
                                        <p:cTn id="180" dur="500"/>
                                        <p:tgtEl>
                                          <p:spTgt spid="97"/>
                                        </p:tgtEl>
                                      </p:cBhvr>
                                    </p:animEffec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22"/>
                                        </p:tgtEl>
                                        <p:attrNameLst>
                                          <p:attrName>style.visibility</p:attrName>
                                        </p:attrNameLst>
                                      </p:cBhvr>
                                      <p:to>
                                        <p:strVal val="visible"/>
                                      </p:to>
                                    </p:set>
                                    <p:anim calcmode="lin" valueType="num">
                                      <p:cBhvr>
                                        <p:cTn id="185" dur="500" fill="hold"/>
                                        <p:tgtEl>
                                          <p:spTgt spid="22"/>
                                        </p:tgtEl>
                                        <p:attrNameLst>
                                          <p:attrName>ppt_w</p:attrName>
                                        </p:attrNameLst>
                                      </p:cBhvr>
                                      <p:tavLst>
                                        <p:tav tm="0">
                                          <p:val>
                                            <p:fltVal val="0"/>
                                          </p:val>
                                        </p:tav>
                                        <p:tav tm="100000">
                                          <p:val>
                                            <p:strVal val="#ppt_w"/>
                                          </p:val>
                                        </p:tav>
                                      </p:tavLst>
                                    </p:anim>
                                    <p:anim calcmode="lin" valueType="num">
                                      <p:cBhvr>
                                        <p:cTn id="186" dur="500" fill="hold"/>
                                        <p:tgtEl>
                                          <p:spTgt spid="22"/>
                                        </p:tgtEl>
                                        <p:attrNameLst>
                                          <p:attrName>ppt_h</p:attrName>
                                        </p:attrNameLst>
                                      </p:cBhvr>
                                      <p:tavLst>
                                        <p:tav tm="0">
                                          <p:val>
                                            <p:fltVal val="0"/>
                                          </p:val>
                                        </p:tav>
                                        <p:tav tm="100000">
                                          <p:val>
                                            <p:strVal val="#ppt_h"/>
                                          </p:val>
                                        </p:tav>
                                      </p:tavLst>
                                    </p:anim>
                                    <p:animEffect transition="in" filter="fade">
                                      <p:cBhvr>
                                        <p:cTn id="187" dur="500"/>
                                        <p:tgtEl>
                                          <p:spTgt spid="22"/>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65"/>
                                        </p:tgtEl>
                                        <p:attrNameLst>
                                          <p:attrName>style.visibility</p:attrName>
                                        </p:attrNameLst>
                                      </p:cBhvr>
                                      <p:to>
                                        <p:strVal val="visible"/>
                                      </p:to>
                                    </p:set>
                                    <p:anim calcmode="lin" valueType="num">
                                      <p:cBhvr>
                                        <p:cTn id="190" dur="500" fill="hold"/>
                                        <p:tgtEl>
                                          <p:spTgt spid="65"/>
                                        </p:tgtEl>
                                        <p:attrNameLst>
                                          <p:attrName>ppt_w</p:attrName>
                                        </p:attrNameLst>
                                      </p:cBhvr>
                                      <p:tavLst>
                                        <p:tav tm="0">
                                          <p:val>
                                            <p:fltVal val="0"/>
                                          </p:val>
                                        </p:tav>
                                        <p:tav tm="100000">
                                          <p:val>
                                            <p:strVal val="#ppt_w"/>
                                          </p:val>
                                        </p:tav>
                                      </p:tavLst>
                                    </p:anim>
                                    <p:anim calcmode="lin" valueType="num">
                                      <p:cBhvr>
                                        <p:cTn id="191" dur="500" fill="hold"/>
                                        <p:tgtEl>
                                          <p:spTgt spid="65"/>
                                        </p:tgtEl>
                                        <p:attrNameLst>
                                          <p:attrName>ppt_h</p:attrName>
                                        </p:attrNameLst>
                                      </p:cBhvr>
                                      <p:tavLst>
                                        <p:tav tm="0">
                                          <p:val>
                                            <p:fltVal val="0"/>
                                          </p:val>
                                        </p:tav>
                                        <p:tav tm="100000">
                                          <p:val>
                                            <p:strVal val="#ppt_h"/>
                                          </p:val>
                                        </p:tav>
                                      </p:tavLst>
                                    </p:anim>
                                    <p:animEffect transition="in" filter="fade">
                                      <p:cBhvr>
                                        <p:cTn id="192" dur="500"/>
                                        <p:tgtEl>
                                          <p:spTgt spid="65"/>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66"/>
                                        </p:tgtEl>
                                        <p:attrNameLst>
                                          <p:attrName>style.visibility</p:attrName>
                                        </p:attrNameLst>
                                      </p:cBhvr>
                                      <p:to>
                                        <p:strVal val="visible"/>
                                      </p:to>
                                    </p:set>
                                    <p:anim calcmode="lin" valueType="num">
                                      <p:cBhvr>
                                        <p:cTn id="195" dur="500" fill="hold"/>
                                        <p:tgtEl>
                                          <p:spTgt spid="66"/>
                                        </p:tgtEl>
                                        <p:attrNameLst>
                                          <p:attrName>ppt_w</p:attrName>
                                        </p:attrNameLst>
                                      </p:cBhvr>
                                      <p:tavLst>
                                        <p:tav tm="0">
                                          <p:val>
                                            <p:fltVal val="0"/>
                                          </p:val>
                                        </p:tav>
                                        <p:tav tm="100000">
                                          <p:val>
                                            <p:strVal val="#ppt_w"/>
                                          </p:val>
                                        </p:tav>
                                      </p:tavLst>
                                    </p:anim>
                                    <p:anim calcmode="lin" valueType="num">
                                      <p:cBhvr>
                                        <p:cTn id="196" dur="500" fill="hold"/>
                                        <p:tgtEl>
                                          <p:spTgt spid="66"/>
                                        </p:tgtEl>
                                        <p:attrNameLst>
                                          <p:attrName>ppt_h</p:attrName>
                                        </p:attrNameLst>
                                      </p:cBhvr>
                                      <p:tavLst>
                                        <p:tav tm="0">
                                          <p:val>
                                            <p:fltVal val="0"/>
                                          </p:val>
                                        </p:tav>
                                        <p:tav tm="100000">
                                          <p:val>
                                            <p:strVal val="#ppt_h"/>
                                          </p:val>
                                        </p:tav>
                                      </p:tavLst>
                                    </p:anim>
                                    <p:animEffect transition="in" filter="fade">
                                      <p:cBhvr>
                                        <p:cTn id="197" dur="500"/>
                                        <p:tgtEl>
                                          <p:spTgt spid="66"/>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80"/>
                                        </p:tgtEl>
                                        <p:attrNameLst>
                                          <p:attrName>style.visibility</p:attrName>
                                        </p:attrNameLst>
                                      </p:cBhvr>
                                      <p:to>
                                        <p:strVal val="visible"/>
                                      </p:to>
                                    </p:set>
                                    <p:anim calcmode="lin" valueType="num">
                                      <p:cBhvr>
                                        <p:cTn id="200" dur="500" fill="hold"/>
                                        <p:tgtEl>
                                          <p:spTgt spid="80"/>
                                        </p:tgtEl>
                                        <p:attrNameLst>
                                          <p:attrName>ppt_w</p:attrName>
                                        </p:attrNameLst>
                                      </p:cBhvr>
                                      <p:tavLst>
                                        <p:tav tm="0">
                                          <p:val>
                                            <p:fltVal val="0"/>
                                          </p:val>
                                        </p:tav>
                                        <p:tav tm="100000">
                                          <p:val>
                                            <p:strVal val="#ppt_w"/>
                                          </p:val>
                                        </p:tav>
                                      </p:tavLst>
                                    </p:anim>
                                    <p:anim calcmode="lin" valueType="num">
                                      <p:cBhvr>
                                        <p:cTn id="201" dur="500" fill="hold"/>
                                        <p:tgtEl>
                                          <p:spTgt spid="80"/>
                                        </p:tgtEl>
                                        <p:attrNameLst>
                                          <p:attrName>ppt_h</p:attrName>
                                        </p:attrNameLst>
                                      </p:cBhvr>
                                      <p:tavLst>
                                        <p:tav tm="0">
                                          <p:val>
                                            <p:fltVal val="0"/>
                                          </p:val>
                                        </p:tav>
                                        <p:tav tm="100000">
                                          <p:val>
                                            <p:strVal val="#ppt_h"/>
                                          </p:val>
                                        </p:tav>
                                      </p:tavLst>
                                    </p:anim>
                                    <p:animEffect transition="in" filter="fade">
                                      <p:cBhvr>
                                        <p:cTn id="202" dur="500"/>
                                        <p:tgtEl>
                                          <p:spTgt spid="80"/>
                                        </p:tgtEl>
                                      </p:cBhvr>
                                    </p:animEffect>
                                  </p:childTnLst>
                                </p:cTn>
                              </p:par>
                              <p:par>
                                <p:cTn id="203" presetID="53" presetClass="entr" presetSubtype="16" fill="hold" grpId="0" nodeType="withEffect">
                                  <p:stCondLst>
                                    <p:cond delay="0"/>
                                  </p:stCondLst>
                                  <p:childTnLst>
                                    <p:set>
                                      <p:cBhvr>
                                        <p:cTn id="204" dur="1" fill="hold">
                                          <p:stCondLst>
                                            <p:cond delay="0"/>
                                          </p:stCondLst>
                                        </p:cTn>
                                        <p:tgtEl>
                                          <p:spTgt spid="87"/>
                                        </p:tgtEl>
                                        <p:attrNameLst>
                                          <p:attrName>style.visibility</p:attrName>
                                        </p:attrNameLst>
                                      </p:cBhvr>
                                      <p:to>
                                        <p:strVal val="visible"/>
                                      </p:to>
                                    </p:set>
                                    <p:anim calcmode="lin" valueType="num">
                                      <p:cBhvr>
                                        <p:cTn id="205" dur="500" fill="hold"/>
                                        <p:tgtEl>
                                          <p:spTgt spid="87"/>
                                        </p:tgtEl>
                                        <p:attrNameLst>
                                          <p:attrName>ppt_w</p:attrName>
                                        </p:attrNameLst>
                                      </p:cBhvr>
                                      <p:tavLst>
                                        <p:tav tm="0">
                                          <p:val>
                                            <p:fltVal val="0"/>
                                          </p:val>
                                        </p:tav>
                                        <p:tav tm="100000">
                                          <p:val>
                                            <p:strVal val="#ppt_w"/>
                                          </p:val>
                                        </p:tav>
                                      </p:tavLst>
                                    </p:anim>
                                    <p:anim calcmode="lin" valueType="num">
                                      <p:cBhvr>
                                        <p:cTn id="206" dur="500" fill="hold"/>
                                        <p:tgtEl>
                                          <p:spTgt spid="87"/>
                                        </p:tgtEl>
                                        <p:attrNameLst>
                                          <p:attrName>ppt_h</p:attrName>
                                        </p:attrNameLst>
                                      </p:cBhvr>
                                      <p:tavLst>
                                        <p:tav tm="0">
                                          <p:val>
                                            <p:fltVal val="0"/>
                                          </p:val>
                                        </p:tav>
                                        <p:tav tm="100000">
                                          <p:val>
                                            <p:strVal val="#ppt_h"/>
                                          </p:val>
                                        </p:tav>
                                      </p:tavLst>
                                    </p:anim>
                                    <p:animEffect transition="in" filter="fade">
                                      <p:cBhvr>
                                        <p:cTn id="207" dur="500"/>
                                        <p:tgtEl>
                                          <p:spTgt spid="87"/>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89"/>
                                        </p:tgtEl>
                                        <p:attrNameLst>
                                          <p:attrName>style.visibility</p:attrName>
                                        </p:attrNameLst>
                                      </p:cBhvr>
                                      <p:to>
                                        <p:strVal val="visible"/>
                                      </p:to>
                                    </p:set>
                                    <p:anim calcmode="lin" valueType="num">
                                      <p:cBhvr>
                                        <p:cTn id="210" dur="500" fill="hold"/>
                                        <p:tgtEl>
                                          <p:spTgt spid="89"/>
                                        </p:tgtEl>
                                        <p:attrNameLst>
                                          <p:attrName>ppt_w</p:attrName>
                                        </p:attrNameLst>
                                      </p:cBhvr>
                                      <p:tavLst>
                                        <p:tav tm="0">
                                          <p:val>
                                            <p:fltVal val="0"/>
                                          </p:val>
                                        </p:tav>
                                        <p:tav tm="100000">
                                          <p:val>
                                            <p:strVal val="#ppt_w"/>
                                          </p:val>
                                        </p:tav>
                                      </p:tavLst>
                                    </p:anim>
                                    <p:anim calcmode="lin" valueType="num">
                                      <p:cBhvr>
                                        <p:cTn id="211" dur="500" fill="hold"/>
                                        <p:tgtEl>
                                          <p:spTgt spid="89"/>
                                        </p:tgtEl>
                                        <p:attrNameLst>
                                          <p:attrName>ppt_h</p:attrName>
                                        </p:attrNameLst>
                                      </p:cBhvr>
                                      <p:tavLst>
                                        <p:tav tm="0">
                                          <p:val>
                                            <p:fltVal val="0"/>
                                          </p:val>
                                        </p:tav>
                                        <p:tav tm="100000">
                                          <p:val>
                                            <p:strVal val="#ppt_h"/>
                                          </p:val>
                                        </p:tav>
                                      </p:tavLst>
                                    </p:anim>
                                    <p:animEffect transition="in" filter="fade">
                                      <p:cBhvr>
                                        <p:cTn id="212" dur="500"/>
                                        <p:tgtEl>
                                          <p:spTgt spid="89"/>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102"/>
                                        </p:tgtEl>
                                        <p:attrNameLst>
                                          <p:attrName>style.visibility</p:attrName>
                                        </p:attrNameLst>
                                      </p:cBhvr>
                                      <p:to>
                                        <p:strVal val="visible"/>
                                      </p:to>
                                    </p:set>
                                    <p:anim calcmode="lin" valueType="num">
                                      <p:cBhvr>
                                        <p:cTn id="215" dur="500" fill="hold"/>
                                        <p:tgtEl>
                                          <p:spTgt spid="102"/>
                                        </p:tgtEl>
                                        <p:attrNameLst>
                                          <p:attrName>ppt_w</p:attrName>
                                        </p:attrNameLst>
                                      </p:cBhvr>
                                      <p:tavLst>
                                        <p:tav tm="0">
                                          <p:val>
                                            <p:fltVal val="0"/>
                                          </p:val>
                                        </p:tav>
                                        <p:tav tm="100000">
                                          <p:val>
                                            <p:strVal val="#ppt_w"/>
                                          </p:val>
                                        </p:tav>
                                      </p:tavLst>
                                    </p:anim>
                                    <p:anim calcmode="lin" valueType="num">
                                      <p:cBhvr>
                                        <p:cTn id="216" dur="500" fill="hold"/>
                                        <p:tgtEl>
                                          <p:spTgt spid="102"/>
                                        </p:tgtEl>
                                        <p:attrNameLst>
                                          <p:attrName>ppt_h</p:attrName>
                                        </p:attrNameLst>
                                      </p:cBhvr>
                                      <p:tavLst>
                                        <p:tav tm="0">
                                          <p:val>
                                            <p:fltVal val="0"/>
                                          </p:val>
                                        </p:tav>
                                        <p:tav tm="100000">
                                          <p:val>
                                            <p:strVal val="#ppt_h"/>
                                          </p:val>
                                        </p:tav>
                                      </p:tavLst>
                                    </p:anim>
                                    <p:animEffect transition="in" filter="fade">
                                      <p:cBhvr>
                                        <p:cTn id="217" dur="500"/>
                                        <p:tgtEl>
                                          <p:spTgt spid="102"/>
                                        </p:tgtEl>
                                      </p:cBhvr>
                                    </p:animEffect>
                                  </p:childTnLst>
                                </p:cTn>
                              </p:par>
                              <p:par>
                                <p:cTn id="218" presetID="53" presetClass="entr" presetSubtype="16" fill="hold" grpId="0" nodeType="withEffect">
                                  <p:stCondLst>
                                    <p:cond delay="0"/>
                                  </p:stCondLst>
                                  <p:childTnLst>
                                    <p:set>
                                      <p:cBhvr>
                                        <p:cTn id="219" dur="1" fill="hold">
                                          <p:stCondLst>
                                            <p:cond delay="0"/>
                                          </p:stCondLst>
                                        </p:cTn>
                                        <p:tgtEl>
                                          <p:spTgt spid="108"/>
                                        </p:tgtEl>
                                        <p:attrNameLst>
                                          <p:attrName>style.visibility</p:attrName>
                                        </p:attrNameLst>
                                      </p:cBhvr>
                                      <p:to>
                                        <p:strVal val="visible"/>
                                      </p:to>
                                    </p:set>
                                    <p:anim calcmode="lin" valueType="num">
                                      <p:cBhvr>
                                        <p:cTn id="220" dur="500" fill="hold"/>
                                        <p:tgtEl>
                                          <p:spTgt spid="108"/>
                                        </p:tgtEl>
                                        <p:attrNameLst>
                                          <p:attrName>ppt_w</p:attrName>
                                        </p:attrNameLst>
                                      </p:cBhvr>
                                      <p:tavLst>
                                        <p:tav tm="0">
                                          <p:val>
                                            <p:fltVal val="0"/>
                                          </p:val>
                                        </p:tav>
                                        <p:tav tm="100000">
                                          <p:val>
                                            <p:strVal val="#ppt_w"/>
                                          </p:val>
                                        </p:tav>
                                      </p:tavLst>
                                    </p:anim>
                                    <p:anim calcmode="lin" valueType="num">
                                      <p:cBhvr>
                                        <p:cTn id="221" dur="500" fill="hold"/>
                                        <p:tgtEl>
                                          <p:spTgt spid="108"/>
                                        </p:tgtEl>
                                        <p:attrNameLst>
                                          <p:attrName>ppt_h</p:attrName>
                                        </p:attrNameLst>
                                      </p:cBhvr>
                                      <p:tavLst>
                                        <p:tav tm="0">
                                          <p:val>
                                            <p:fltVal val="0"/>
                                          </p:val>
                                        </p:tav>
                                        <p:tav tm="100000">
                                          <p:val>
                                            <p:strVal val="#ppt_h"/>
                                          </p:val>
                                        </p:tav>
                                      </p:tavLst>
                                    </p:anim>
                                    <p:animEffect transition="in" filter="fade">
                                      <p:cBhvr>
                                        <p:cTn id="222" dur="500"/>
                                        <p:tgtEl>
                                          <p:spTgt spid="108"/>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105"/>
                                        </p:tgtEl>
                                        <p:attrNameLst>
                                          <p:attrName>style.visibility</p:attrName>
                                        </p:attrNameLst>
                                      </p:cBhvr>
                                      <p:to>
                                        <p:strVal val="visible"/>
                                      </p:to>
                                    </p:set>
                                    <p:anim calcmode="lin" valueType="num">
                                      <p:cBhvr>
                                        <p:cTn id="225" dur="500" fill="hold"/>
                                        <p:tgtEl>
                                          <p:spTgt spid="105"/>
                                        </p:tgtEl>
                                        <p:attrNameLst>
                                          <p:attrName>ppt_w</p:attrName>
                                        </p:attrNameLst>
                                      </p:cBhvr>
                                      <p:tavLst>
                                        <p:tav tm="0">
                                          <p:val>
                                            <p:fltVal val="0"/>
                                          </p:val>
                                        </p:tav>
                                        <p:tav tm="100000">
                                          <p:val>
                                            <p:strVal val="#ppt_w"/>
                                          </p:val>
                                        </p:tav>
                                      </p:tavLst>
                                    </p:anim>
                                    <p:anim calcmode="lin" valueType="num">
                                      <p:cBhvr>
                                        <p:cTn id="226" dur="500" fill="hold"/>
                                        <p:tgtEl>
                                          <p:spTgt spid="105"/>
                                        </p:tgtEl>
                                        <p:attrNameLst>
                                          <p:attrName>ppt_h</p:attrName>
                                        </p:attrNameLst>
                                      </p:cBhvr>
                                      <p:tavLst>
                                        <p:tav tm="0">
                                          <p:val>
                                            <p:fltVal val="0"/>
                                          </p:val>
                                        </p:tav>
                                        <p:tav tm="100000">
                                          <p:val>
                                            <p:strVal val="#ppt_h"/>
                                          </p:val>
                                        </p:tav>
                                      </p:tavLst>
                                    </p:anim>
                                    <p:animEffect transition="in" filter="fade">
                                      <p:cBhvr>
                                        <p:cTn id="22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61" grpId="0" animBg="1"/>
      <p:bldP spid="62" grpId="0" animBg="1"/>
      <p:bldP spid="63" grpId="0" animBg="1"/>
      <p:bldP spid="64" grpId="0"/>
      <p:bldP spid="65" grpId="0"/>
      <p:bldP spid="66" grpId="0"/>
      <p:bldP spid="67" grpId="0"/>
      <p:bldP spid="68" grpId="0"/>
      <p:bldP spid="69" grpId="0"/>
      <p:bldP spid="71" grpId="0"/>
      <p:bldP spid="72" grpId="0"/>
      <p:bldP spid="73" grpId="0"/>
      <p:bldP spid="74" grpId="0"/>
      <p:bldP spid="76" grpId="0" animBg="1"/>
      <p:bldP spid="77" grpId="0" animBg="1"/>
      <p:bldP spid="78" grpId="0" animBg="1"/>
      <p:bldP spid="79" grpId="0" animBg="1"/>
      <p:bldP spid="80" grpId="0" animBg="1"/>
      <p:bldP spid="81" grpId="0"/>
      <p:bldP spid="84" grpId="0"/>
      <p:bldP spid="85" grpId="0"/>
      <p:bldP spid="86" grpId="0"/>
      <p:bldP spid="87" grpId="0"/>
      <p:bldP spid="89"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DCAA8-8998-50F2-25AC-4A0676EAAB9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15A2519-0DD3-1014-EB38-CFFACCAC85A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Textfeld 7">
            <a:extLst>
              <a:ext uri="{FF2B5EF4-FFF2-40B4-BE49-F238E27FC236}">
                <a16:creationId xmlns:a16="http://schemas.microsoft.com/office/drawing/2014/main" id="{53FEB08F-BC80-ACAF-AA2A-72D9755CA0F0}"/>
              </a:ext>
            </a:extLst>
          </p:cNvPr>
          <p:cNvSpPr txBox="1"/>
          <p:nvPr/>
        </p:nvSpPr>
        <p:spPr>
          <a:xfrm>
            <a:off x="123361" y="457780"/>
            <a:ext cx="1360357" cy="307777"/>
          </a:xfrm>
          <a:prstGeom prst="rect">
            <a:avLst/>
          </a:prstGeom>
          <a:noFill/>
        </p:spPr>
        <p:txBody>
          <a:bodyPr wrap="square" rtlCol="0">
            <a:spAutoFit/>
          </a:bodyPr>
          <a:lstStyle/>
          <a:p>
            <a:r>
              <a:rPr lang="de-DE" sz="140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B8A12CC-A8BC-E591-2506-302975506B4A}"/>
              </a:ext>
            </a:extLst>
          </p:cNvPr>
          <p:cNvSpPr txBox="1"/>
          <p:nvPr/>
        </p:nvSpPr>
        <p:spPr>
          <a:xfrm>
            <a:off x="1107281" y="350058"/>
            <a:ext cx="721519" cy="523220"/>
          </a:xfrm>
          <a:prstGeom prst="rect">
            <a:avLst/>
          </a:prstGeom>
          <a:noFill/>
        </p:spPr>
        <p:txBody>
          <a:bodyPr wrap="square" rtlCol="0">
            <a:spAutoFit/>
          </a:bodyPr>
          <a:lstStyle/>
          <a:p>
            <a:pPr algn="ctr"/>
            <a:r>
              <a:rPr lang="de-DE" sz="2800" dirty="0">
                <a:latin typeface="Montserrat ExtraBold" panose="00000900000000000000" pitchFamily="2" charset="0"/>
              </a:rPr>
              <a:t>05</a:t>
            </a:r>
          </a:p>
        </p:txBody>
      </p:sp>
      <p:sp>
        <p:nvSpPr>
          <p:cNvPr id="11" name="Textfeld 10">
            <a:extLst>
              <a:ext uri="{FF2B5EF4-FFF2-40B4-BE49-F238E27FC236}">
                <a16:creationId xmlns:a16="http://schemas.microsoft.com/office/drawing/2014/main" id="{161BD084-29C4-3DC5-2034-2C08D37F5730}"/>
              </a:ext>
            </a:extLst>
          </p:cNvPr>
          <p:cNvSpPr txBox="1"/>
          <p:nvPr/>
        </p:nvSpPr>
        <p:spPr>
          <a:xfrm>
            <a:off x="1951975" y="442391"/>
            <a:ext cx="4432200" cy="338554"/>
          </a:xfrm>
          <a:prstGeom prst="rect">
            <a:avLst/>
          </a:prstGeom>
          <a:noFill/>
        </p:spPr>
        <p:txBody>
          <a:bodyPr wrap="square" rtlCol="0">
            <a:spAutoFit/>
          </a:bodyPr>
          <a:lstStyle/>
          <a:p>
            <a:r>
              <a:rPr lang="de-DE" sz="1600" dirty="0">
                <a:latin typeface="Montserrat SemiBold" panose="00000700000000000000" pitchFamily="2" charset="0"/>
              </a:rPr>
              <a:t>Formative Assessments</a:t>
            </a:r>
          </a:p>
        </p:txBody>
      </p:sp>
      <p:sp>
        <p:nvSpPr>
          <p:cNvPr id="62" name="Freihandform: Form 61">
            <a:extLst>
              <a:ext uri="{FF2B5EF4-FFF2-40B4-BE49-F238E27FC236}">
                <a16:creationId xmlns:a16="http://schemas.microsoft.com/office/drawing/2014/main" id="{0D98F5B5-0E85-3F4A-3347-9722295C5577}"/>
              </a:ext>
            </a:extLst>
          </p:cNvPr>
          <p:cNvSpPr/>
          <p:nvPr/>
        </p:nvSpPr>
        <p:spPr>
          <a:xfrm>
            <a:off x="1798972" y="1254274"/>
            <a:ext cx="4777421" cy="802957"/>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solidFill>
            <a:schemeClr val="accent3"/>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86" name="Textfeld 85">
            <a:extLst>
              <a:ext uri="{FF2B5EF4-FFF2-40B4-BE49-F238E27FC236}">
                <a16:creationId xmlns:a16="http://schemas.microsoft.com/office/drawing/2014/main" id="{9A0A6192-48BD-42BC-4BDE-9606A83CB0AA}"/>
              </a:ext>
            </a:extLst>
          </p:cNvPr>
          <p:cNvSpPr txBox="1"/>
          <p:nvPr/>
        </p:nvSpPr>
        <p:spPr>
          <a:xfrm>
            <a:off x="1951975" y="1369245"/>
            <a:ext cx="4873690" cy="523220"/>
          </a:xfrm>
          <a:prstGeom prst="rect">
            <a:avLst/>
          </a:prstGeom>
          <a:noFill/>
        </p:spPr>
        <p:txBody>
          <a:bodyPr wrap="square" rtlCol="0">
            <a:spAutoFit/>
          </a:bodyPr>
          <a:lstStyle/>
          <a:p>
            <a:r>
              <a:rPr lang="de-DE" sz="2800" b="1" dirty="0">
                <a:ln/>
                <a:solidFill>
                  <a:schemeClr val="bg1"/>
                </a:solidFill>
                <a:effectLst>
                  <a:outerShdw blurRad="50800" dist="38100" algn="l" rotWithShape="0">
                    <a:prstClr val="black">
                      <a:alpha val="40000"/>
                    </a:prstClr>
                  </a:outerShdw>
                </a:effectLst>
                <a:latin typeface="+mj-lt"/>
                <a:ea typeface="Roboto"/>
                <a:sym typeface="Roboto"/>
                <a:rtl val="0"/>
              </a:rPr>
              <a:t>Automatisierte Auswertungen</a:t>
            </a:r>
          </a:p>
        </p:txBody>
      </p:sp>
      <p:sp>
        <p:nvSpPr>
          <p:cNvPr id="91" name="Freihandform: Form 90">
            <a:extLst>
              <a:ext uri="{FF2B5EF4-FFF2-40B4-BE49-F238E27FC236}">
                <a16:creationId xmlns:a16="http://schemas.microsoft.com/office/drawing/2014/main" id="{3F840299-DEE1-A64A-EAC8-7A73C23FE5D2}"/>
              </a:ext>
            </a:extLst>
          </p:cNvPr>
          <p:cNvSpPr/>
          <p:nvPr/>
        </p:nvSpPr>
        <p:spPr>
          <a:xfrm>
            <a:off x="5697801" y="2084827"/>
            <a:ext cx="2720058" cy="481995"/>
          </a:xfrm>
          <a:custGeom>
            <a:avLst/>
            <a:gdLst>
              <a:gd name="connsiteX0" fmla="*/ 107701 w 2356420"/>
              <a:gd name="connsiteY0" fmla="*/ 123 h 481995"/>
              <a:gd name="connsiteX1" fmla="*/ 2249901 w 2356420"/>
              <a:gd name="connsiteY1" fmla="*/ 123 h 481995"/>
              <a:gd name="connsiteX2" fmla="*/ 2357011 w 2356420"/>
              <a:gd name="connsiteY2" fmla="*/ 107233 h 481995"/>
              <a:gd name="connsiteX3" fmla="*/ 2357011 w 2356420"/>
              <a:gd name="connsiteY3" fmla="*/ 375008 h 481995"/>
              <a:gd name="connsiteX4" fmla="*/ 2249901 w 2356420"/>
              <a:gd name="connsiteY4" fmla="*/ 482118 h 481995"/>
              <a:gd name="connsiteX5" fmla="*/ 107701 w 2356420"/>
              <a:gd name="connsiteY5" fmla="*/ 482118 h 481995"/>
              <a:gd name="connsiteX6" fmla="*/ 591 w 2356420"/>
              <a:gd name="connsiteY6" fmla="*/ 375008 h 481995"/>
              <a:gd name="connsiteX7" fmla="*/ 591 w 2356420"/>
              <a:gd name="connsiteY7" fmla="*/ 107233 h 481995"/>
              <a:gd name="connsiteX8" fmla="*/ 107701 w 235642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420" h="481995">
                <a:moveTo>
                  <a:pt x="107701" y="123"/>
                </a:moveTo>
                <a:lnTo>
                  <a:pt x="2249901" y="123"/>
                </a:lnTo>
                <a:cubicBezTo>
                  <a:pt x="2249901" y="123"/>
                  <a:pt x="2357011" y="123"/>
                  <a:pt x="2357011" y="107233"/>
                </a:cubicBezTo>
                <a:lnTo>
                  <a:pt x="2357011" y="375008"/>
                </a:lnTo>
                <a:cubicBezTo>
                  <a:pt x="2357011" y="375008"/>
                  <a:pt x="2357011" y="482118"/>
                  <a:pt x="2249901" y="482118"/>
                </a:cubicBezTo>
                <a:lnTo>
                  <a:pt x="107701" y="482118"/>
                </a:lnTo>
                <a:cubicBezTo>
                  <a:pt x="107701" y="482118"/>
                  <a:pt x="591" y="482118"/>
                  <a:pt x="591" y="375008"/>
                </a:cubicBezTo>
                <a:lnTo>
                  <a:pt x="591" y="107233"/>
                </a:lnTo>
                <a:cubicBezTo>
                  <a:pt x="591" y="107233"/>
                  <a:pt x="591" y="123"/>
                  <a:pt x="107701" y="123"/>
                </a:cubicBezTo>
              </a:path>
            </a:pathLst>
          </a:custGeom>
          <a:noFill/>
          <a:ln w="17851" cap="rnd">
            <a:solidFill>
              <a:srgbClr val="FFFFFF"/>
            </a:solidFill>
            <a:prstDash val="solid"/>
            <a:round/>
          </a:ln>
        </p:spPr>
        <p:txBody>
          <a:bodyPr rtlCol="0" anchor="ctr"/>
          <a:lstStyle/>
          <a:p>
            <a:endParaRPr lang="de-DE"/>
          </a:p>
        </p:txBody>
      </p:sp>
      <p:sp>
        <p:nvSpPr>
          <p:cNvPr id="3" name="Freihandform: Form 2">
            <a:extLst>
              <a:ext uri="{FF2B5EF4-FFF2-40B4-BE49-F238E27FC236}">
                <a16:creationId xmlns:a16="http://schemas.microsoft.com/office/drawing/2014/main" id="{302B1194-8A92-E9C9-406C-F4355B07E098}"/>
              </a:ext>
            </a:extLst>
          </p:cNvPr>
          <p:cNvSpPr/>
          <p:nvPr/>
        </p:nvSpPr>
        <p:spPr>
          <a:xfrm>
            <a:off x="558100" y="2325825"/>
            <a:ext cx="3023067" cy="481995"/>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solidFill>
            <a:schemeClr val="accent3">
              <a:lumMod val="40000"/>
              <a:lumOff val="60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4" name="Textfeld 3">
            <a:extLst>
              <a:ext uri="{FF2B5EF4-FFF2-40B4-BE49-F238E27FC236}">
                <a16:creationId xmlns:a16="http://schemas.microsoft.com/office/drawing/2014/main" id="{4365F3BB-010E-436F-9A05-B9D16944E515}"/>
              </a:ext>
            </a:extLst>
          </p:cNvPr>
          <p:cNvSpPr txBox="1"/>
          <p:nvPr/>
        </p:nvSpPr>
        <p:spPr>
          <a:xfrm>
            <a:off x="984109" y="2397545"/>
            <a:ext cx="2200089" cy="338554"/>
          </a:xfrm>
          <a:prstGeom prst="rect">
            <a:avLst/>
          </a:prstGeom>
          <a:noFill/>
        </p:spPr>
        <p:txBody>
          <a:bodyPr wrap="none" rtlCol="0">
            <a:spAutoFit/>
          </a:bodyPr>
          <a:lstStyle/>
          <a:p>
            <a:r>
              <a:rPr lang="de-DE" sz="1600" b="1" dirty="0">
                <a:ln/>
                <a:latin typeface="+mj-lt"/>
                <a:ea typeface="Roboto"/>
                <a:sym typeface="Roboto"/>
                <a:rtl val="0"/>
              </a:rPr>
              <a:t>geschlossene Aufgaben</a:t>
            </a:r>
          </a:p>
        </p:txBody>
      </p:sp>
      <p:sp>
        <p:nvSpPr>
          <p:cNvPr id="5" name="Freihandform: Form 4">
            <a:extLst>
              <a:ext uri="{FF2B5EF4-FFF2-40B4-BE49-F238E27FC236}">
                <a16:creationId xmlns:a16="http://schemas.microsoft.com/office/drawing/2014/main" id="{5DFA6CF9-A4D2-EE72-48C6-7CE755FDAC32}"/>
              </a:ext>
            </a:extLst>
          </p:cNvPr>
          <p:cNvSpPr/>
          <p:nvPr/>
        </p:nvSpPr>
        <p:spPr>
          <a:xfrm>
            <a:off x="4872641" y="2325825"/>
            <a:ext cx="3023067" cy="481995"/>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solidFill>
            <a:schemeClr val="accent3">
              <a:lumMod val="40000"/>
              <a:lumOff val="60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6" name="Textfeld 5">
            <a:extLst>
              <a:ext uri="{FF2B5EF4-FFF2-40B4-BE49-F238E27FC236}">
                <a16:creationId xmlns:a16="http://schemas.microsoft.com/office/drawing/2014/main" id="{DA5E5566-3BCF-D9CC-3D75-05B533C12C11}"/>
              </a:ext>
            </a:extLst>
          </p:cNvPr>
          <p:cNvSpPr txBox="1"/>
          <p:nvPr/>
        </p:nvSpPr>
        <p:spPr>
          <a:xfrm>
            <a:off x="5583281" y="2397545"/>
            <a:ext cx="1601785" cy="338554"/>
          </a:xfrm>
          <a:prstGeom prst="rect">
            <a:avLst/>
          </a:prstGeom>
          <a:noFill/>
        </p:spPr>
        <p:txBody>
          <a:bodyPr wrap="none" rtlCol="0">
            <a:spAutoFit/>
          </a:bodyPr>
          <a:lstStyle/>
          <a:p>
            <a:r>
              <a:rPr lang="de-DE" sz="1600" b="1" dirty="0">
                <a:ln/>
                <a:latin typeface="+mj-lt"/>
                <a:ea typeface="Roboto"/>
                <a:sym typeface="Roboto"/>
                <a:rtl val="0"/>
              </a:rPr>
              <a:t>offene Aufgaben</a:t>
            </a:r>
          </a:p>
        </p:txBody>
      </p:sp>
      <p:pic>
        <p:nvPicPr>
          <p:cNvPr id="1026" name="Picture 2">
            <a:hlinkClick r:id="rId2"/>
            <a:extLst>
              <a:ext uri="{FF2B5EF4-FFF2-40B4-BE49-F238E27FC236}">
                <a16:creationId xmlns:a16="http://schemas.microsoft.com/office/drawing/2014/main" id="{F1625FE4-8994-89FE-189C-CB16BBE2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39" y="3081713"/>
            <a:ext cx="2609459" cy="664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Forms – Kostenloser Download und Installation unter Windows |  Microsoft Store">
            <a:hlinkClick r:id="rId4"/>
            <a:extLst>
              <a:ext uri="{FF2B5EF4-FFF2-40B4-BE49-F238E27FC236}">
                <a16:creationId xmlns:a16="http://schemas.microsoft.com/office/drawing/2014/main" id="{70560C60-1BC6-C068-346D-91A8C867D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041" y="3979993"/>
            <a:ext cx="1187867" cy="11878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lloFish — Feedback für alle">
            <a:hlinkClick r:id="rId6"/>
            <a:extLst>
              <a:ext uri="{FF2B5EF4-FFF2-40B4-BE49-F238E27FC236}">
                <a16:creationId xmlns:a16="http://schemas.microsoft.com/office/drawing/2014/main" id="{8165DAAA-A134-CB40-4E45-EF3840DB66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2240" y="3134758"/>
            <a:ext cx="915423" cy="9154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1FAAA802-56E8-D684-5157-0D16EF086737}"/>
              </a:ext>
            </a:extLst>
          </p:cNvPr>
          <p:cNvSpPr txBox="1"/>
          <p:nvPr/>
        </p:nvSpPr>
        <p:spPr>
          <a:xfrm>
            <a:off x="6256937" y="3429000"/>
            <a:ext cx="2611805" cy="338554"/>
          </a:xfrm>
          <a:prstGeom prst="rect">
            <a:avLst/>
          </a:prstGeom>
          <a:noFill/>
        </p:spPr>
        <p:txBody>
          <a:bodyPr wrap="none" rtlCol="0">
            <a:spAutoFit/>
          </a:bodyPr>
          <a:lstStyle/>
          <a:p>
            <a:r>
              <a:rPr lang="de-DE" sz="1600" b="1" dirty="0">
                <a:ln/>
                <a:latin typeface="+mj-lt"/>
                <a:ea typeface="Roboto"/>
                <a:sym typeface="Roboto"/>
                <a:rtl val="0"/>
              </a:rPr>
              <a:t>www.FelloFish.com (fiete.ai)</a:t>
            </a:r>
          </a:p>
        </p:txBody>
      </p:sp>
      <p:pic>
        <p:nvPicPr>
          <p:cNvPr id="13" name="Grafik 12">
            <a:extLst>
              <a:ext uri="{FF2B5EF4-FFF2-40B4-BE49-F238E27FC236}">
                <a16:creationId xmlns:a16="http://schemas.microsoft.com/office/drawing/2014/main" id="{34DE6977-9D29-EC37-1AB7-EDEFD5FAE8D2}"/>
              </a:ext>
            </a:extLst>
          </p:cNvPr>
          <p:cNvPicPr>
            <a:picLocks noChangeAspect="1"/>
          </p:cNvPicPr>
          <p:nvPr/>
        </p:nvPicPr>
        <p:blipFill>
          <a:blip r:embed="rId8"/>
          <a:srcRect b="7635"/>
          <a:stretch/>
        </p:blipFill>
        <p:spPr>
          <a:xfrm>
            <a:off x="5398511" y="4050181"/>
            <a:ext cx="2495550" cy="862178"/>
          </a:xfrm>
          <a:prstGeom prst="rect">
            <a:avLst/>
          </a:prstGeom>
        </p:spPr>
      </p:pic>
      <p:pic>
        <p:nvPicPr>
          <p:cNvPr id="15" name="Grafik 14" descr="Ein Bild, das Schrift, Logo, Grafiken, Symbol enthält.&#10;&#10;KI-generierte Inhalte können fehlerhaft sein.">
            <a:extLst>
              <a:ext uri="{FF2B5EF4-FFF2-40B4-BE49-F238E27FC236}">
                <a16:creationId xmlns:a16="http://schemas.microsoft.com/office/drawing/2014/main" id="{503ADAD6-4F24-1363-EF73-5474E39E2F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5962" y="5139916"/>
            <a:ext cx="1345098" cy="395823"/>
          </a:xfrm>
          <a:prstGeom prst="rect">
            <a:avLst/>
          </a:prstGeom>
        </p:spPr>
      </p:pic>
      <p:sp>
        <p:nvSpPr>
          <p:cNvPr id="16" name="Textfeld 15">
            <a:extLst>
              <a:ext uri="{FF2B5EF4-FFF2-40B4-BE49-F238E27FC236}">
                <a16:creationId xmlns:a16="http://schemas.microsoft.com/office/drawing/2014/main" id="{203ACF59-E623-A963-AA33-53BDABC53EDD}"/>
              </a:ext>
            </a:extLst>
          </p:cNvPr>
          <p:cNvSpPr txBox="1"/>
          <p:nvPr/>
        </p:nvSpPr>
        <p:spPr>
          <a:xfrm>
            <a:off x="6256937" y="4344423"/>
            <a:ext cx="2294606" cy="338554"/>
          </a:xfrm>
          <a:prstGeom prst="rect">
            <a:avLst/>
          </a:prstGeom>
          <a:solidFill>
            <a:schemeClr val="bg1"/>
          </a:solidFill>
        </p:spPr>
        <p:txBody>
          <a:bodyPr wrap="square" rtlCol="0">
            <a:spAutoFit/>
          </a:bodyPr>
          <a:lstStyle/>
          <a:p>
            <a:r>
              <a:rPr lang="de-DE" sz="1600" b="1" dirty="0" err="1">
                <a:ln/>
                <a:latin typeface="+mj-lt"/>
                <a:ea typeface="Roboto"/>
                <a:sym typeface="Roboto"/>
                <a:rtl val="0"/>
              </a:rPr>
              <a:t>Fobizz</a:t>
            </a:r>
            <a:r>
              <a:rPr lang="de-DE" sz="1600" b="1" dirty="0">
                <a:ln/>
                <a:latin typeface="+mj-lt"/>
                <a:ea typeface="Roboto"/>
                <a:sym typeface="Roboto"/>
                <a:rtl val="0"/>
              </a:rPr>
              <a:t> Korrekturhilfe</a:t>
            </a:r>
          </a:p>
        </p:txBody>
      </p:sp>
      <p:sp>
        <p:nvSpPr>
          <p:cNvPr id="17" name="Textfeld 16">
            <a:extLst>
              <a:ext uri="{FF2B5EF4-FFF2-40B4-BE49-F238E27FC236}">
                <a16:creationId xmlns:a16="http://schemas.microsoft.com/office/drawing/2014/main" id="{F7BB035B-588F-69A9-3CE0-BCC7F6CC5D2A}"/>
              </a:ext>
            </a:extLst>
          </p:cNvPr>
          <p:cNvSpPr txBox="1"/>
          <p:nvPr/>
        </p:nvSpPr>
        <p:spPr>
          <a:xfrm>
            <a:off x="6256937" y="5139916"/>
            <a:ext cx="2495550" cy="584775"/>
          </a:xfrm>
          <a:prstGeom prst="rect">
            <a:avLst/>
          </a:prstGeom>
          <a:solidFill>
            <a:schemeClr val="bg1"/>
          </a:solidFill>
        </p:spPr>
        <p:txBody>
          <a:bodyPr wrap="square" rtlCol="0">
            <a:spAutoFit/>
          </a:bodyPr>
          <a:lstStyle/>
          <a:p>
            <a:r>
              <a:rPr lang="de-DE" sz="1600" b="1" dirty="0">
                <a:ln/>
                <a:latin typeface="+mj-lt"/>
                <a:ea typeface="Roboto"/>
                <a:sym typeface="Roboto"/>
                <a:rtl val="0"/>
              </a:rPr>
              <a:t>https://peer-ai-tutor. </a:t>
            </a:r>
            <a:r>
              <a:rPr lang="de-DE" sz="1600" b="1" dirty="0" err="1">
                <a:ln/>
                <a:latin typeface="+mj-lt"/>
                <a:ea typeface="Roboto"/>
                <a:sym typeface="Roboto"/>
                <a:rtl val="0"/>
              </a:rPr>
              <a:t>streamlit.app</a:t>
            </a:r>
            <a:r>
              <a:rPr lang="de-DE" sz="1600" b="1" dirty="0">
                <a:ln/>
                <a:latin typeface="+mj-lt"/>
                <a:ea typeface="Roboto"/>
                <a:sym typeface="Roboto"/>
                <a:rtl val="0"/>
              </a:rPr>
              <a:t>/</a:t>
            </a:r>
          </a:p>
        </p:txBody>
      </p:sp>
      <p:sp>
        <p:nvSpPr>
          <p:cNvPr id="2" name="Freihandform: Form 1">
            <a:extLst>
              <a:ext uri="{FF2B5EF4-FFF2-40B4-BE49-F238E27FC236}">
                <a16:creationId xmlns:a16="http://schemas.microsoft.com/office/drawing/2014/main" id="{01FCF6D3-6FDA-CEAD-6D0F-EBB2A29B75C6}"/>
              </a:ext>
            </a:extLst>
          </p:cNvPr>
          <p:cNvSpPr/>
          <p:nvPr/>
        </p:nvSpPr>
        <p:spPr>
          <a:xfrm>
            <a:off x="556453" y="2325824"/>
            <a:ext cx="3023067" cy="481995"/>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solidFill>
            <a:schemeClr val="accent3">
              <a:lumMod val="40000"/>
              <a:lumOff val="60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7" name="Textfeld 6">
            <a:extLst>
              <a:ext uri="{FF2B5EF4-FFF2-40B4-BE49-F238E27FC236}">
                <a16:creationId xmlns:a16="http://schemas.microsoft.com/office/drawing/2014/main" id="{69F2BA70-3F7E-8FF6-2396-F4CDA4B59DB7}"/>
              </a:ext>
            </a:extLst>
          </p:cNvPr>
          <p:cNvSpPr txBox="1"/>
          <p:nvPr/>
        </p:nvSpPr>
        <p:spPr>
          <a:xfrm>
            <a:off x="982462" y="2397544"/>
            <a:ext cx="2200089" cy="338554"/>
          </a:xfrm>
          <a:prstGeom prst="rect">
            <a:avLst/>
          </a:prstGeom>
          <a:noFill/>
        </p:spPr>
        <p:txBody>
          <a:bodyPr wrap="none" rtlCol="0">
            <a:spAutoFit/>
          </a:bodyPr>
          <a:lstStyle/>
          <a:p>
            <a:r>
              <a:rPr lang="de-DE" sz="1600" b="1" dirty="0">
                <a:ln/>
                <a:latin typeface="+mj-lt"/>
                <a:ea typeface="Roboto"/>
                <a:sym typeface="Roboto"/>
                <a:rtl val="0"/>
              </a:rPr>
              <a:t>geschlossene Aufgaben</a:t>
            </a:r>
          </a:p>
        </p:txBody>
      </p:sp>
      <p:sp>
        <p:nvSpPr>
          <p:cNvPr id="12" name="Freihandform: Form 11">
            <a:extLst>
              <a:ext uri="{FF2B5EF4-FFF2-40B4-BE49-F238E27FC236}">
                <a16:creationId xmlns:a16="http://schemas.microsoft.com/office/drawing/2014/main" id="{63BE363F-E333-DEDA-D78A-3149FA571D7E}"/>
              </a:ext>
            </a:extLst>
          </p:cNvPr>
          <p:cNvSpPr/>
          <p:nvPr/>
        </p:nvSpPr>
        <p:spPr>
          <a:xfrm>
            <a:off x="4870994" y="2325824"/>
            <a:ext cx="3023067" cy="481995"/>
          </a:xfrm>
          <a:custGeom>
            <a:avLst/>
            <a:gdLst>
              <a:gd name="connsiteX0" fmla="*/ 107173 w 2249310"/>
              <a:gd name="connsiteY0" fmla="*/ 123 h 481995"/>
              <a:gd name="connsiteX1" fmla="*/ 2142263 w 2249310"/>
              <a:gd name="connsiteY1" fmla="*/ 123 h 481995"/>
              <a:gd name="connsiteX2" fmla="*/ 2249373 w 2249310"/>
              <a:gd name="connsiteY2" fmla="*/ 107233 h 481995"/>
              <a:gd name="connsiteX3" fmla="*/ 2249373 w 2249310"/>
              <a:gd name="connsiteY3" fmla="*/ 375008 h 481995"/>
              <a:gd name="connsiteX4" fmla="*/ 2142263 w 2249310"/>
              <a:gd name="connsiteY4" fmla="*/ 482118 h 481995"/>
              <a:gd name="connsiteX5" fmla="*/ 107173 w 2249310"/>
              <a:gd name="connsiteY5" fmla="*/ 482118 h 481995"/>
              <a:gd name="connsiteX6" fmla="*/ 63 w 2249310"/>
              <a:gd name="connsiteY6" fmla="*/ 375008 h 481995"/>
              <a:gd name="connsiteX7" fmla="*/ 63 w 2249310"/>
              <a:gd name="connsiteY7" fmla="*/ 107233 h 481995"/>
              <a:gd name="connsiteX8" fmla="*/ 107173 w 2249310"/>
              <a:gd name="connsiteY8" fmla="*/ 123 h 48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310" h="481995">
                <a:moveTo>
                  <a:pt x="107173" y="123"/>
                </a:moveTo>
                <a:lnTo>
                  <a:pt x="2142263" y="123"/>
                </a:lnTo>
                <a:cubicBezTo>
                  <a:pt x="2142263" y="123"/>
                  <a:pt x="2249373" y="123"/>
                  <a:pt x="2249373" y="107233"/>
                </a:cubicBezTo>
                <a:lnTo>
                  <a:pt x="2249373" y="375008"/>
                </a:lnTo>
                <a:cubicBezTo>
                  <a:pt x="2249373" y="375008"/>
                  <a:pt x="2249373" y="482118"/>
                  <a:pt x="2142263" y="482118"/>
                </a:cubicBezTo>
                <a:lnTo>
                  <a:pt x="107173" y="482118"/>
                </a:lnTo>
                <a:cubicBezTo>
                  <a:pt x="107173" y="482118"/>
                  <a:pt x="63" y="482118"/>
                  <a:pt x="63" y="375008"/>
                </a:cubicBezTo>
                <a:lnTo>
                  <a:pt x="63" y="107233"/>
                </a:lnTo>
                <a:cubicBezTo>
                  <a:pt x="63" y="107233"/>
                  <a:pt x="63" y="123"/>
                  <a:pt x="107173" y="123"/>
                </a:cubicBezTo>
              </a:path>
            </a:pathLst>
          </a:custGeom>
          <a:solidFill>
            <a:schemeClr val="accent3">
              <a:lumMod val="40000"/>
              <a:lumOff val="60000"/>
            </a:schemeClr>
          </a:solidFill>
          <a:ln w="8926" cap="rnd">
            <a:noFill/>
            <a:prstDash val="solid"/>
            <a:round/>
          </a:ln>
          <a:effectLst>
            <a:outerShdw blurRad="50800" dist="38100" algn="l" rotWithShape="0">
              <a:prstClr val="black">
                <a:alpha val="40000"/>
              </a:prstClr>
            </a:outerShdw>
          </a:effectLst>
        </p:spPr>
        <p:txBody>
          <a:bodyPr rtlCol="0" anchor="ctr"/>
          <a:lstStyle/>
          <a:p>
            <a:endParaRPr lang="de-DE"/>
          </a:p>
        </p:txBody>
      </p:sp>
      <p:sp>
        <p:nvSpPr>
          <p:cNvPr id="14" name="Textfeld 13">
            <a:extLst>
              <a:ext uri="{FF2B5EF4-FFF2-40B4-BE49-F238E27FC236}">
                <a16:creationId xmlns:a16="http://schemas.microsoft.com/office/drawing/2014/main" id="{A343F390-F8BC-2881-0B2B-0B27BAA45B88}"/>
              </a:ext>
            </a:extLst>
          </p:cNvPr>
          <p:cNvSpPr txBox="1"/>
          <p:nvPr/>
        </p:nvSpPr>
        <p:spPr>
          <a:xfrm>
            <a:off x="5581634" y="2397544"/>
            <a:ext cx="1601785" cy="338554"/>
          </a:xfrm>
          <a:prstGeom prst="rect">
            <a:avLst/>
          </a:prstGeom>
          <a:noFill/>
        </p:spPr>
        <p:txBody>
          <a:bodyPr wrap="none" rtlCol="0">
            <a:spAutoFit/>
          </a:bodyPr>
          <a:lstStyle/>
          <a:p>
            <a:r>
              <a:rPr lang="de-DE" sz="1600" b="1" dirty="0">
                <a:ln/>
                <a:latin typeface="+mj-lt"/>
                <a:ea typeface="Roboto"/>
                <a:sym typeface="Roboto"/>
                <a:rtl val="0"/>
              </a:rPr>
              <a:t>offene Aufgaben</a:t>
            </a:r>
          </a:p>
        </p:txBody>
      </p:sp>
      <p:sp>
        <p:nvSpPr>
          <p:cNvPr id="18" name="Freihandform: Form 18">
            <a:extLst>
              <a:ext uri="{FF2B5EF4-FFF2-40B4-BE49-F238E27FC236}">
                <a16:creationId xmlns:a16="http://schemas.microsoft.com/office/drawing/2014/main" id="{7A216D61-868B-0B35-179F-14E9A6D7BC5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20" name="Textfeld 19">
            <a:extLst>
              <a:ext uri="{FF2B5EF4-FFF2-40B4-BE49-F238E27FC236}">
                <a16:creationId xmlns:a16="http://schemas.microsoft.com/office/drawing/2014/main" id="{F5C3651B-1897-1E1A-0BDE-A8536099A54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21" name="Textfeld 20">
            <a:extLst>
              <a:ext uri="{FF2B5EF4-FFF2-40B4-BE49-F238E27FC236}">
                <a16:creationId xmlns:a16="http://schemas.microsoft.com/office/drawing/2014/main" id="{EACC5736-94ED-D18B-7C3D-89C3D2775B6C}"/>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22" name="Textfeld 21">
            <a:extLst>
              <a:ext uri="{FF2B5EF4-FFF2-40B4-BE49-F238E27FC236}">
                <a16:creationId xmlns:a16="http://schemas.microsoft.com/office/drawing/2014/main" id="{B8E475EB-273E-6CDE-8AD9-5E3DCE75FEE1}"/>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829220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500" fill="hold"/>
                                        <p:tgtEl>
                                          <p:spTgt spid="1026"/>
                                        </p:tgtEl>
                                        <p:attrNameLst>
                                          <p:attrName>ppt_w</p:attrName>
                                        </p:attrNameLst>
                                      </p:cBhvr>
                                      <p:tavLst>
                                        <p:tav tm="0">
                                          <p:val>
                                            <p:fltVal val="0"/>
                                          </p:val>
                                        </p:tav>
                                        <p:tav tm="100000">
                                          <p:val>
                                            <p:strVal val="#ppt_w"/>
                                          </p:val>
                                        </p:tav>
                                      </p:tavLst>
                                    </p:anim>
                                    <p:anim calcmode="lin" valueType="num">
                                      <p:cBhvr>
                                        <p:cTn id="30" dur="500" fill="hold"/>
                                        <p:tgtEl>
                                          <p:spTgt spid="1026"/>
                                        </p:tgtEl>
                                        <p:attrNameLst>
                                          <p:attrName>ppt_h</p:attrName>
                                        </p:attrNameLst>
                                      </p:cBhvr>
                                      <p:tavLst>
                                        <p:tav tm="0">
                                          <p:val>
                                            <p:fltVal val="0"/>
                                          </p:val>
                                        </p:tav>
                                        <p:tav tm="100000">
                                          <p:val>
                                            <p:strVal val="#ppt_h"/>
                                          </p:val>
                                        </p:tav>
                                      </p:tavLst>
                                    </p:anim>
                                    <p:animEffect transition="in" filter="fade">
                                      <p:cBhvr>
                                        <p:cTn id="31" dur="500"/>
                                        <p:tgtEl>
                                          <p:spTgt spid="1026"/>
                                        </p:tgtEl>
                                      </p:cBhvr>
                                    </p:animEffect>
                                  </p:childTnLst>
                                </p:cTn>
                              </p:par>
                              <p:par>
                                <p:cTn id="32" presetID="53" presetClass="entr" presetSubtype="16"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 calcmode="lin" valueType="num">
                                      <p:cBhvr>
                                        <p:cTn id="34" dur="500" fill="hold"/>
                                        <p:tgtEl>
                                          <p:spTgt spid="1028"/>
                                        </p:tgtEl>
                                        <p:attrNameLst>
                                          <p:attrName>ppt_w</p:attrName>
                                        </p:attrNameLst>
                                      </p:cBhvr>
                                      <p:tavLst>
                                        <p:tav tm="0">
                                          <p:val>
                                            <p:fltVal val="0"/>
                                          </p:val>
                                        </p:tav>
                                        <p:tav tm="100000">
                                          <p:val>
                                            <p:strVal val="#ppt_w"/>
                                          </p:val>
                                        </p:tav>
                                      </p:tavLst>
                                    </p:anim>
                                    <p:anim calcmode="lin" valueType="num">
                                      <p:cBhvr>
                                        <p:cTn id="35" dur="500" fill="hold"/>
                                        <p:tgtEl>
                                          <p:spTgt spid="1028"/>
                                        </p:tgtEl>
                                        <p:attrNameLst>
                                          <p:attrName>ppt_h</p:attrName>
                                        </p:attrNameLst>
                                      </p:cBhvr>
                                      <p:tavLst>
                                        <p:tav tm="0">
                                          <p:val>
                                            <p:fltVal val="0"/>
                                          </p:val>
                                        </p:tav>
                                        <p:tav tm="100000">
                                          <p:val>
                                            <p:strVal val="#ppt_h"/>
                                          </p:val>
                                        </p:tav>
                                      </p:tavLst>
                                    </p:anim>
                                    <p:animEffect transition="in" filter="fade">
                                      <p:cBhvr>
                                        <p:cTn id="36" dur="5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par>
                                <p:cTn id="54" presetID="53" presetClass="entr" presetSubtype="16"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2" grpId="0" animBg="1"/>
      <p:bldP spid="7" grpId="0"/>
      <p:bldP spid="12" grpId="0" animBg="1"/>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56078-10DF-D2E3-5C3A-99C5D8BCEE1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9F59207-862B-AF3D-D46D-AB3D39CC53A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F7BF8ADD-8D44-7E72-C5B7-7F4950C2C28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EBAA5DF-8368-684E-3728-49D8DC319A95}"/>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DE32A0C6-DFC0-EA0A-B5CB-7B34AA9C8907}"/>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3" name="Rechteck 2">
            <a:extLst>
              <a:ext uri="{FF2B5EF4-FFF2-40B4-BE49-F238E27FC236}">
                <a16:creationId xmlns:a16="http://schemas.microsoft.com/office/drawing/2014/main" id="{C61EA749-E787-D0CB-5032-E48CC2869893}"/>
              </a:ext>
            </a:extLst>
          </p:cNvPr>
          <p:cNvSpPr/>
          <p:nvPr/>
        </p:nvSpPr>
        <p:spPr>
          <a:xfrm>
            <a:off x="240892" y="1349229"/>
            <a:ext cx="5995882" cy="707886"/>
          </a:xfrm>
          <a:prstGeom prst="rect">
            <a:avLst/>
          </a:prstGeom>
          <a:noFill/>
        </p:spPr>
        <p:txBody>
          <a:bodyPr wrap="square" lIns="91440" tIns="45720" rIns="91440" bIns="45720">
            <a:spAutoFit/>
          </a:bodyPr>
          <a:lstStyle/>
          <a:p>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Texte erkennen mit </a:t>
            </a:r>
            <a:r>
              <a:rPr lang="de-DE" sz="4000" b="1" cap="none" spc="0" noProof="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Fobizz</a:t>
            </a: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pic>
        <p:nvPicPr>
          <p:cNvPr id="4" name="Grafik 3" descr="Ein Bild, das Text, Schrift, Screenshot, Design enthält.&#10;&#10;KI-generierte Inhalte können fehlerhaft sein.">
            <a:extLst>
              <a:ext uri="{FF2B5EF4-FFF2-40B4-BE49-F238E27FC236}">
                <a16:creationId xmlns:a16="http://schemas.microsoft.com/office/drawing/2014/main" id="{5E6FD675-6D57-3A13-134E-BEDC0AB61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63" y="2263594"/>
            <a:ext cx="7772400" cy="3245177"/>
          </a:xfrm>
          <a:prstGeom prst="rect">
            <a:avLst/>
          </a:prstGeom>
        </p:spPr>
      </p:pic>
      <p:sp>
        <p:nvSpPr>
          <p:cNvPr id="5" name="Pfeil: nach oben 11">
            <a:extLst>
              <a:ext uri="{FF2B5EF4-FFF2-40B4-BE49-F238E27FC236}">
                <a16:creationId xmlns:a16="http://schemas.microsoft.com/office/drawing/2014/main" id="{A4D4C248-BC47-123A-5D9E-5025DD1E3DFB}"/>
              </a:ext>
            </a:extLst>
          </p:cNvPr>
          <p:cNvSpPr/>
          <p:nvPr/>
        </p:nvSpPr>
        <p:spPr>
          <a:xfrm rot="14009225">
            <a:off x="3797317" y="3145594"/>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C422AF02-E7F4-2BB0-043A-87DFB89ECB6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6" name="Textfeld 5">
            <a:extLst>
              <a:ext uri="{FF2B5EF4-FFF2-40B4-BE49-F238E27FC236}">
                <a16:creationId xmlns:a16="http://schemas.microsoft.com/office/drawing/2014/main" id="{C10A18A2-D059-04B2-7227-8B5FC21AE0F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7" name="Textfeld 6">
            <a:extLst>
              <a:ext uri="{FF2B5EF4-FFF2-40B4-BE49-F238E27FC236}">
                <a16:creationId xmlns:a16="http://schemas.microsoft.com/office/drawing/2014/main" id="{BF076496-AB8B-00CF-23C6-36815CC2B35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0" name="Textfeld 9">
            <a:extLst>
              <a:ext uri="{FF2B5EF4-FFF2-40B4-BE49-F238E27FC236}">
                <a16:creationId xmlns:a16="http://schemas.microsoft.com/office/drawing/2014/main" id="{15A81D7E-63CE-682C-A8E7-6EEBF4BE407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3566887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081F5-DA01-2357-009F-62F8FD3A390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9EECFEE-F62F-6A99-1777-011A7C4E7C74}"/>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C1E1052-1E61-60FD-F530-F0CA6C6289C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27D5507-106C-DE83-13AE-202BF11AE858}"/>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4FCB8176-2F55-31B9-BDA5-7B2C2FAB3124}"/>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5" name="Grafik 4" descr="Ein Bild, das Text, Screenshot, Software, Webseite enthält.&#10;&#10;KI-generierte Inhalte können fehlerhaft sein.">
            <a:extLst>
              <a:ext uri="{FF2B5EF4-FFF2-40B4-BE49-F238E27FC236}">
                <a16:creationId xmlns:a16="http://schemas.microsoft.com/office/drawing/2014/main" id="{70F3561C-7D33-93D5-6E2A-99126E811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4336" y="1181055"/>
            <a:ext cx="6579394" cy="4815012"/>
          </a:xfrm>
          <a:prstGeom prst="rect">
            <a:avLst/>
          </a:prstGeom>
        </p:spPr>
      </p:pic>
      <p:sp>
        <p:nvSpPr>
          <p:cNvPr id="7" name="Pfeil: nach oben 11">
            <a:extLst>
              <a:ext uri="{FF2B5EF4-FFF2-40B4-BE49-F238E27FC236}">
                <a16:creationId xmlns:a16="http://schemas.microsoft.com/office/drawing/2014/main" id="{96D2ABCB-21BA-8941-28F9-393B6D75EAFE}"/>
              </a:ext>
            </a:extLst>
          </p:cNvPr>
          <p:cNvSpPr/>
          <p:nvPr/>
        </p:nvSpPr>
        <p:spPr>
          <a:xfrm rot="4074252">
            <a:off x="4620094" y="4544154"/>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3" name="Grafik 12" descr="Ein Bild, das Text, Handschrift, Dokument, Schrift enthält.&#10;&#10;KI-generierte Inhalte können fehlerhaft sein.">
            <a:extLst>
              <a:ext uri="{FF2B5EF4-FFF2-40B4-BE49-F238E27FC236}">
                <a16:creationId xmlns:a16="http://schemas.microsoft.com/office/drawing/2014/main" id="{49479A09-72F0-E05F-28C6-910334253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856" y="4736862"/>
            <a:ext cx="2968914" cy="1588692"/>
          </a:xfrm>
          <a:prstGeom prst="rect">
            <a:avLst/>
          </a:prstGeom>
        </p:spPr>
      </p:pic>
      <p:sp>
        <p:nvSpPr>
          <p:cNvPr id="2" name="Freihandform: Form 18">
            <a:extLst>
              <a:ext uri="{FF2B5EF4-FFF2-40B4-BE49-F238E27FC236}">
                <a16:creationId xmlns:a16="http://schemas.microsoft.com/office/drawing/2014/main" id="{FB546606-57E6-2E87-66D9-D874CE85DCC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8072BECE-06A7-9B49-7BC6-D3A9DFD5470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4" name="Textfeld 3">
            <a:extLst>
              <a:ext uri="{FF2B5EF4-FFF2-40B4-BE49-F238E27FC236}">
                <a16:creationId xmlns:a16="http://schemas.microsoft.com/office/drawing/2014/main" id="{132CA8AA-54A1-391E-41CA-D0495109C4B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ACF97A85-B67C-551B-5455-2598CD7A7098}"/>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3163093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1AAF1-D6B1-5AA1-B117-0B50A664DA4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06B75F0-CBC5-A502-8C8E-95B4AD1D655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74A7357-3979-39BC-7D23-1D1C1877A7FA}"/>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255C08E-F2ED-3CCB-4013-3BDFCF8C2335}"/>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8BB79983-A737-2B81-7E09-295D2A968E51}"/>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Software, Webseite enthält.&#10;&#10;KI-generierte Inhalte können fehlerhaft sein.">
            <a:extLst>
              <a:ext uri="{FF2B5EF4-FFF2-40B4-BE49-F238E27FC236}">
                <a16:creationId xmlns:a16="http://schemas.microsoft.com/office/drawing/2014/main" id="{D4678101-09A4-5FF0-4712-13F96AA86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2303" y="1065637"/>
            <a:ext cx="6579394" cy="5030117"/>
          </a:xfrm>
          <a:prstGeom prst="rect">
            <a:avLst/>
          </a:prstGeom>
        </p:spPr>
      </p:pic>
      <p:sp>
        <p:nvSpPr>
          <p:cNvPr id="5" name="Pfeil: nach oben 11">
            <a:extLst>
              <a:ext uri="{FF2B5EF4-FFF2-40B4-BE49-F238E27FC236}">
                <a16:creationId xmlns:a16="http://schemas.microsoft.com/office/drawing/2014/main" id="{A665E16E-F507-C7DA-696C-DD482D1E737C}"/>
              </a:ext>
            </a:extLst>
          </p:cNvPr>
          <p:cNvSpPr/>
          <p:nvPr/>
        </p:nvSpPr>
        <p:spPr>
          <a:xfrm rot="8001371">
            <a:off x="4960325" y="5117093"/>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CC2139CA-C3D4-6A09-0A49-E0EC61979FB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264040F3-D525-F2D8-1F12-8C64CA99F94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DD36ADF9-D992-F552-7347-4216C4AEB087}"/>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DF924313-6317-B562-68D9-50774F152992}"/>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625812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2659-5C22-4920-665F-6228740D04C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4EAABDA-D4BD-4D51-FBA1-1335C966A866}"/>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843FC3C-5510-D0F8-363F-A18D847EC46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CF3BAD5-653D-980C-DB12-0C80B8544C1D}"/>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B6D9448F-8CBA-8391-1C22-1F84E356E404}"/>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6" name="Grafik 5" descr="Ein Bild, das Text, Software, Webseite, Website enthält.&#10;&#10;KI-generierte Inhalte können fehlerhaft sein.">
            <a:extLst>
              <a:ext uri="{FF2B5EF4-FFF2-40B4-BE49-F238E27FC236}">
                <a16:creationId xmlns:a16="http://schemas.microsoft.com/office/drawing/2014/main" id="{ACAD7CFC-9334-C9EB-AE19-C83737FA2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669" y="1181055"/>
            <a:ext cx="6702662" cy="4927254"/>
          </a:xfrm>
          <a:prstGeom prst="rect">
            <a:avLst/>
          </a:prstGeom>
        </p:spPr>
      </p:pic>
      <p:sp>
        <p:nvSpPr>
          <p:cNvPr id="2" name="Freihandform: Form 18">
            <a:extLst>
              <a:ext uri="{FF2B5EF4-FFF2-40B4-BE49-F238E27FC236}">
                <a16:creationId xmlns:a16="http://schemas.microsoft.com/office/drawing/2014/main" id="{14A0BC4B-5EDC-9726-63A5-B327B80AD77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FF1E669D-B8CA-E06B-70D7-404D20DE27B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4" name="Textfeld 3">
            <a:extLst>
              <a:ext uri="{FF2B5EF4-FFF2-40B4-BE49-F238E27FC236}">
                <a16:creationId xmlns:a16="http://schemas.microsoft.com/office/drawing/2014/main" id="{ACBB2FF4-FFA5-7B86-CB47-8C633CFAFE1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5" name="Textfeld 4">
            <a:extLst>
              <a:ext uri="{FF2B5EF4-FFF2-40B4-BE49-F238E27FC236}">
                <a16:creationId xmlns:a16="http://schemas.microsoft.com/office/drawing/2014/main" id="{F63F41C7-89C6-AE7F-15F1-1A27CCD2EF1A}"/>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4012599773"/>
      </p:ext>
    </p:extLst>
  </p:cSld>
  <p:clrMapOvr>
    <a:masterClrMapping/>
  </p:clrMapOvr>
  <p:transition spd="slow">
    <p:push/>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D1606-1787-0D0D-48B8-4553C272D2D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84E34F6-1697-EF74-2EA6-002082290A9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E4F2F85-2322-9C2B-DB1A-6C6EFA0E4FE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BE2F6A2-5577-6354-F027-B1B93C5CE6E1}"/>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D30E3B69-9251-F709-9E99-12EC6EBFFB83}"/>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Webseite, Website enthält.&#10;&#10;KI-generierte Inhalte können fehlerhaft sein.">
            <a:extLst>
              <a:ext uri="{FF2B5EF4-FFF2-40B4-BE49-F238E27FC236}">
                <a16:creationId xmlns:a16="http://schemas.microsoft.com/office/drawing/2014/main" id="{47135AC4-ECBA-BDC4-90E3-E004048F0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418" y="1081026"/>
            <a:ext cx="6991163" cy="4991633"/>
          </a:xfrm>
          <a:prstGeom prst="rect">
            <a:avLst/>
          </a:prstGeom>
        </p:spPr>
      </p:pic>
      <p:sp>
        <p:nvSpPr>
          <p:cNvPr id="5" name="Pfeil: nach oben 11">
            <a:extLst>
              <a:ext uri="{FF2B5EF4-FFF2-40B4-BE49-F238E27FC236}">
                <a16:creationId xmlns:a16="http://schemas.microsoft.com/office/drawing/2014/main" id="{A2F9A22A-11E1-19D8-0440-3B062C259BD8}"/>
              </a:ext>
            </a:extLst>
          </p:cNvPr>
          <p:cNvSpPr/>
          <p:nvPr/>
        </p:nvSpPr>
        <p:spPr>
          <a:xfrm rot="4469104">
            <a:off x="4198760" y="5574795"/>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9574A144-4D75-84F7-02B7-ED4531D8109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91409B98-2FB2-3A35-2BB8-DDFDAFCCC29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0F2B814F-EFD4-F463-4B95-810BFC440254}"/>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62C3D0B8-2D53-B203-E886-6CE7205F21E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4255706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29F2D-9A21-74F4-2E7D-8CA1F3194F6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17D0B29-1B65-823C-40C0-F3D823EC51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C437D91-A761-4FC1-CED5-74F7C26FB39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05B0A0D-8AA4-EBEA-9958-4DDC03E8D70E}"/>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EBF14462-9185-002D-A87E-53A28C5B1C31}"/>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Rechteck 1">
            <a:extLst>
              <a:ext uri="{FF2B5EF4-FFF2-40B4-BE49-F238E27FC236}">
                <a16:creationId xmlns:a16="http://schemas.microsoft.com/office/drawing/2014/main" id="{D5BAB5B1-659D-7BBB-448F-AD54F714176D}"/>
              </a:ext>
            </a:extLst>
          </p:cNvPr>
          <p:cNvSpPr/>
          <p:nvPr/>
        </p:nvSpPr>
        <p:spPr>
          <a:xfrm>
            <a:off x="240892" y="1349229"/>
            <a:ext cx="7282126" cy="707886"/>
          </a:xfrm>
          <a:prstGeom prst="rect">
            <a:avLst/>
          </a:prstGeom>
          <a:noFill/>
        </p:spPr>
        <p:txBody>
          <a:bodyPr wrap="square" lIns="91440" tIns="45720" rIns="91440" bIns="45720">
            <a:spAutoFit/>
          </a:bodyPr>
          <a:lstStyle/>
          <a:p>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Bewertun</a:t>
            </a: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 / Feedback bei </a:t>
            </a:r>
            <a:r>
              <a:rPr lang="de-DE" sz="4000" b="1" noProof="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Fobizz</a:t>
            </a: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4" name="Grafik 3" descr="Ein Bild, das Text, Screenshot, Design enthält.&#10;&#10;KI-generierte Inhalte können fehlerhaft sein.">
            <a:extLst>
              <a:ext uri="{FF2B5EF4-FFF2-40B4-BE49-F238E27FC236}">
                <a16:creationId xmlns:a16="http://schemas.microsoft.com/office/drawing/2014/main" id="{3C448E60-18E5-C05C-304C-8B320D5BD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04" y="2032159"/>
            <a:ext cx="7282126" cy="4106947"/>
          </a:xfrm>
          <a:prstGeom prst="rect">
            <a:avLst/>
          </a:prstGeom>
        </p:spPr>
      </p:pic>
      <p:sp>
        <p:nvSpPr>
          <p:cNvPr id="5" name="Pfeil: nach oben 11">
            <a:extLst>
              <a:ext uri="{FF2B5EF4-FFF2-40B4-BE49-F238E27FC236}">
                <a16:creationId xmlns:a16="http://schemas.microsoft.com/office/drawing/2014/main" id="{FBF4183E-A778-1337-F1E3-214B2E750236}"/>
              </a:ext>
            </a:extLst>
          </p:cNvPr>
          <p:cNvSpPr/>
          <p:nvPr/>
        </p:nvSpPr>
        <p:spPr>
          <a:xfrm rot="8001371">
            <a:off x="386991" y="3464803"/>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Pfeil: nach oben 11">
            <a:extLst>
              <a:ext uri="{FF2B5EF4-FFF2-40B4-BE49-F238E27FC236}">
                <a16:creationId xmlns:a16="http://schemas.microsoft.com/office/drawing/2014/main" id="{BB347E5A-0880-3D85-A59B-D6182857C06E}"/>
              </a:ext>
            </a:extLst>
          </p:cNvPr>
          <p:cNvSpPr/>
          <p:nvPr/>
        </p:nvSpPr>
        <p:spPr>
          <a:xfrm rot="16200000">
            <a:off x="5769584" y="3763430"/>
            <a:ext cx="504967" cy="942857"/>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Freihandform: Form 18">
            <a:extLst>
              <a:ext uri="{FF2B5EF4-FFF2-40B4-BE49-F238E27FC236}">
                <a16:creationId xmlns:a16="http://schemas.microsoft.com/office/drawing/2014/main" id="{F7A35E98-D5BD-4DBA-B3FD-505A922188B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6" name="Textfeld 5">
            <a:extLst>
              <a:ext uri="{FF2B5EF4-FFF2-40B4-BE49-F238E27FC236}">
                <a16:creationId xmlns:a16="http://schemas.microsoft.com/office/drawing/2014/main" id="{2D24618A-4741-B841-F8F2-D7340C01F9D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10" name="Textfeld 9">
            <a:extLst>
              <a:ext uri="{FF2B5EF4-FFF2-40B4-BE49-F238E27FC236}">
                <a16:creationId xmlns:a16="http://schemas.microsoft.com/office/drawing/2014/main" id="{081B7E17-1B38-74E1-D8DF-8C6DC815735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2" name="Textfeld 11">
            <a:extLst>
              <a:ext uri="{FF2B5EF4-FFF2-40B4-BE49-F238E27FC236}">
                <a16:creationId xmlns:a16="http://schemas.microsoft.com/office/drawing/2014/main" id="{6939EDC4-29C1-7D62-9BBB-5DAB7E9BC108}"/>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4276255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F7E26-06AF-245D-026D-E83FA04245A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540464C1-4946-8180-2EAA-5E0256B002F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D493AEB-D3C3-F843-C307-6E5B9DEE845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29F4DC8-D6FF-FFC8-60F1-BB45689DD89A}"/>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AA912E29-2316-9B5C-D002-E3D0F9B6BB3E}"/>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3" name="Grafik 2" descr="Ein Bild, das Text, Screenshot, Schrift, Logo enthält.&#10;&#10;KI-generierte Inhalte können fehlerhaft sein.">
            <a:extLst>
              <a:ext uri="{FF2B5EF4-FFF2-40B4-BE49-F238E27FC236}">
                <a16:creationId xmlns:a16="http://schemas.microsoft.com/office/drawing/2014/main" id="{60D5CC5B-AAB4-FC9A-B60F-BF65EFC3A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197" y="2080064"/>
            <a:ext cx="2413000" cy="787400"/>
          </a:xfrm>
          <a:prstGeom prst="rect">
            <a:avLst/>
          </a:prstGeom>
        </p:spPr>
      </p:pic>
      <p:pic>
        <p:nvPicPr>
          <p:cNvPr id="5" name="Grafik 4" descr="Ein Bild, das Text, Schrift, Screenshot, Logo enthält.&#10;&#10;KI-generierte Inhalte können fehlerhaft sein.">
            <a:extLst>
              <a:ext uri="{FF2B5EF4-FFF2-40B4-BE49-F238E27FC236}">
                <a16:creationId xmlns:a16="http://schemas.microsoft.com/office/drawing/2014/main" id="{834CBA93-D073-0E8A-39D5-57F4F8184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921" y="2121629"/>
            <a:ext cx="1607127" cy="595232"/>
          </a:xfrm>
          <a:prstGeom prst="rect">
            <a:avLst/>
          </a:prstGeom>
        </p:spPr>
      </p:pic>
      <p:sp>
        <p:nvSpPr>
          <p:cNvPr id="7" name="Pfeil: nach oben 11">
            <a:extLst>
              <a:ext uri="{FF2B5EF4-FFF2-40B4-BE49-F238E27FC236}">
                <a16:creationId xmlns:a16="http://schemas.microsoft.com/office/drawing/2014/main" id="{C0B34050-BBC8-49D7-810F-3290010E5303}"/>
              </a:ext>
            </a:extLst>
          </p:cNvPr>
          <p:cNvSpPr/>
          <p:nvPr/>
        </p:nvSpPr>
        <p:spPr>
          <a:xfrm rot="10800000">
            <a:off x="3037212" y="973303"/>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 name="Pfeil: nach oben 11">
            <a:extLst>
              <a:ext uri="{FF2B5EF4-FFF2-40B4-BE49-F238E27FC236}">
                <a16:creationId xmlns:a16="http://schemas.microsoft.com/office/drawing/2014/main" id="{A4B17578-9C83-C368-3C78-B2C53B415661}"/>
              </a:ext>
            </a:extLst>
          </p:cNvPr>
          <p:cNvSpPr/>
          <p:nvPr/>
        </p:nvSpPr>
        <p:spPr>
          <a:xfrm rot="10800000">
            <a:off x="4860238" y="973303"/>
            <a:ext cx="504967" cy="1227850"/>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D2A5AA8A-CB7C-D90E-424F-1897A13297E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4" name="Textfeld 3">
            <a:extLst>
              <a:ext uri="{FF2B5EF4-FFF2-40B4-BE49-F238E27FC236}">
                <a16:creationId xmlns:a16="http://schemas.microsoft.com/office/drawing/2014/main" id="{0750EA18-1855-2C6D-29E4-2819F6B29B7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2F435CFB-04F3-8961-1BD8-19C175928448}"/>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2" name="Textfeld 11">
            <a:extLst>
              <a:ext uri="{FF2B5EF4-FFF2-40B4-BE49-F238E27FC236}">
                <a16:creationId xmlns:a16="http://schemas.microsoft.com/office/drawing/2014/main" id="{48CC8C84-ADEE-E875-36C5-86FE87E649CE}"/>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7175007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B372-DCDF-5504-F1AA-A37DE4CB4AA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9C021C7-29B1-1F76-2459-80137418C63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A9B390E-FEAC-4B1C-73B7-948D881580B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DB63F47-CC18-A4FD-99A0-F128D7CA3F56}"/>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08E62BE3-18A9-D9E1-06C6-9BC9384251A0}"/>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3" name="Grafik 2" descr="Ein Bild, das Text, Screenshot, Schrift, Zahl enthält.&#10;&#10;KI-generierte Inhalte können fehlerhaft sein.">
            <a:extLst>
              <a:ext uri="{FF2B5EF4-FFF2-40B4-BE49-F238E27FC236}">
                <a16:creationId xmlns:a16="http://schemas.microsoft.com/office/drawing/2014/main" id="{A64A6261-5A38-29AE-DC61-D36CEDAF9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60235"/>
            <a:ext cx="8001000" cy="4751093"/>
          </a:xfrm>
          <a:prstGeom prst="rect">
            <a:avLst/>
          </a:prstGeom>
        </p:spPr>
      </p:pic>
      <p:sp>
        <p:nvSpPr>
          <p:cNvPr id="4" name="Pfeil: nach oben 11">
            <a:extLst>
              <a:ext uri="{FF2B5EF4-FFF2-40B4-BE49-F238E27FC236}">
                <a16:creationId xmlns:a16="http://schemas.microsoft.com/office/drawing/2014/main" id="{61088E54-2519-B61C-1584-B10BF4E964A1}"/>
              </a:ext>
            </a:extLst>
          </p:cNvPr>
          <p:cNvSpPr/>
          <p:nvPr/>
        </p:nvSpPr>
        <p:spPr>
          <a:xfrm rot="16200000">
            <a:off x="2303573" y="1519177"/>
            <a:ext cx="504967" cy="931063"/>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 name="Pfeil: nach oben 11">
            <a:extLst>
              <a:ext uri="{FF2B5EF4-FFF2-40B4-BE49-F238E27FC236}">
                <a16:creationId xmlns:a16="http://schemas.microsoft.com/office/drawing/2014/main" id="{8B2F909A-0B37-E649-FAAF-0A07923BBFF0}"/>
              </a:ext>
            </a:extLst>
          </p:cNvPr>
          <p:cNvSpPr/>
          <p:nvPr/>
        </p:nvSpPr>
        <p:spPr>
          <a:xfrm rot="10800000">
            <a:off x="2630553" y="2149003"/>
            <a:ext cx="504967" cy="3088014"/>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Pfeil: nach oben 11">
            <a:extLst>
              <a:ext uri="{FF2B5EF4-FFF2-40B4-BE49-F238E27FC236}">
                <a16:creationId xmlns:a16="http://schemas.microsoft.com/office/drawing/2014/main" id="{38E414DB-BB6C-F263-2359-7A81BCDE41CA}"/>
              </a:ext>
            </a:extLst>
          </p:cNvPr>
          <p:cNvSpPr/>
          <p:nvPr/>
        </p:nvSpPr>
        <p:spPr>
          <a:xfrm rot="16200000">
            <a:off x="7221937" y="2350450"/>
            <a:ext cx="504967" cy="931063"/>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 name="Pfeil: nach oben 11">
            <a:extLst>
              <a:ext uri="{FF2B5EF4-FFF2-40B4-BE49-F238E27FC236}">
                <a16:creationId xmlns:a16="http://schemas.microsoft.com/office/drawing/2014/main" id="{C4DB85C6-3CE5-AF6E-A013-3F5CB151850C}"/>
              </a:ext>
            </a:extLst>
          </p:cNvPr>
          <p:cNvSpPr/>
          <p:nvPr/>
        </p:nvSpPr>
        <p:spPr>
          <a:xfrm rot="13612464">
            <a:off x="7018990" y="2855183"/>
            <a:ext cx="504967" cy="1615538"/>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 name="Pfeil: nach oben 11">
            <a:extLst>
              <a:ext uri="{FF2B5EF4-FFF2-40B4-BE49-F238E27FC236}">
                <a16:creationId xmlns:a16="http://schemas.microsoft.com/office/drawing/2014/main" id="{D4A40D6D-DF9F-7362-C6BE-46334719E2A8}"/>
              </a:ext>
            </a:extLst>
          </p:cNvPr>
          <p:cNvSpPr/>
          <p:nvPr/>
        </p:nvSpPr>
        <p:spPr>
          <a:xfrm rot="3496279">
            <a:off x="6490253" y="5173153"/>
            <a:ext cx="504967" cy="931063"/>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5BE3D258-0201-C72C-7BA9-6C4B938D5DC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5" name="Textfeld 4">
            <a:extLst>
              <a:ext uri="{FF2B5EF4-FFF2-40B4-BE49-F238E27FC236}">
                <a16:creationId xmlns:a16="http://schemas.microsoft.com/office/drawing/2014/main" id="{4B4C6F52-FAD1-CC8F-7583-DCEA6CC3EC0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058AFA69-96BB-E191-3B19-495E633F4D57}"/>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89A16273-66D0-9C5E-8885-E3F9B76E5A7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31665974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49299" y="645048"/>
            <a:ext cx="5209341" cy="360163"/>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Arimo Bold"/>
                <a:ea typeface="Arimo Bold"/>
                <a:cs typeface="Arimo Bold"/>
                <a:sym typeface="Arimo Bold"/>
              </a:rPr>
              <a:t>Warum überhaupt noch Lernen ohne KI?</a:t>
            </a:r>
          </a:p>
        </p:txBody>
      </p:sp>
      <p:sp>
        <p:nvSpPr>
          <p:cNvPr id="6" name="TextBox 6"/>
          <p:cNvSpPr txBox="1"/>
          <p:nvPr/>
        </p:nvSpPr>
        <p:spPr>
          <a:xfrm>
            <a:off x="6188922" y="1672290"/>
            <a:ext cx="1873407" cy="3024802"/>
          </a:xfrm>
          <a:prstGeom prst="rect">
            <a:avLst/>
          </a:prstGeom>
        </p:spPr>
        <p:txBody>
          <a:bodyPr wrap="square" lIns="0" tIns="0" rIns="0" bIns="0" rtlCol="0" anchor="t">
            <a:spAutoFit/>
          </a:bodyPr>
          <a:lstStyle/>
          <a:p>
            <a:pPr>
              <a:lnSpc>
                <a:spcPts val="3360"/>
              </a:lnSpc>
            </a:pPr>
            <a:r>
              <a:rPr lang="de-DE" sz="2400" b="1" noProof="0" dirty="0" err="1">
                <a:solidFill>
                  <a:srgbClr val="000000"/>
                </a:solidFill>
                <a:latin typeface="Arial"/>
                <a:ea typeface="Arial"/>
                <a:cs typeface="Arial"/>
                <a:sym typeface="Arial"/>
              </a:rPr>
              <a:t>Reskilling</a:t>
            </a:r>
            <a:r>
              <a:rPr lang="de-DE" sz="2400" b="1" noProof="0" dirty="0">
                <a:solidFill>
                  <a:srgbClr val="000000"/>
                </a:solidFill>
                <a:latin typeface="Arial"/>
                <a:ea typeface="Arial"/>
                <a:cs typeface="Arial"/>
                <a:sym typeface="Arial"/>
              </a:rPr>
              <a:t>,</a:t>
            </a:r>
          </a:p>
          <a:p>
            <a:pPr>
              <a:lnSpc>
                <a:spcPts val="3360"/>
              </a:lnSpc>
            </a:pPr>
            <a:r>
              <a:rPr lang="de-DE" sz="2400" noProof="0" dirty="0">
                <a:solidFill>
                  <a:srgbClr val="000000"/>
                </a:solidFill>
                <a:latin typeface="Arial"/>
                <a:ea typeface="Arial"/>
                <a:cs typeface="Arial"/>
                <a:sym typeface="Arial"/>
              </a:rPr>
              <a:t> </a:t>
            </a:r>
          </a:p>
          <a:p>
            <a:pPr>
              <a:lnSpc>
                <a:spcPts val="3360"/>
              </a:lnSpc>
            </a:pPr>
            <a:r>
              <a:rPr lang="de-DE" sz="2400" b="1" noProof="0" dirty="0" err="1">
                <a:solidFill>
                  <a:srgbClr val="000000"/>
                </a:solidFill>
                <a:latin typeface="Arial"/>
                <a:ea typeface="Arial"/>
                <a:cs typeface="Arial"/>
                <a:sym typeface="Arial"/>
              </a:rPr>
              <a:t>Deskilling</a:t>
            </a:r>
            <a:endParaRPr lang="de-DE" sz="2400" b="1" noProof="0" dirty="0">
              <a:solidFill>
                <a:srgbClr val="000000"/>
              </a:solidFill>
              <a:latin typeface="Arial"/>
              <a:ea typeface="Arial"/>
              <a:cs typeface="Arial"/>
              <a:sym typeface="Arial"/>
            </a:endParaRPr>
          </a:p>
          <a:p>
            <a:pPr>
              <a:lnSpc>
                <a:spcPts val="3360"/>
              </a:lnSpc>
            </a:pPr>
            <a:r>
              <a:rPr lang="de-DE" sz="2400" noProof="0" dirty="0">
                <a:solidFill>
                  <a:srgbClr val="000000"/>
                </a:solidFill>
                <a:latin typeface="Arial"/>
                <a:ea typeface="Arial"/>
                <a:cs typeface="Arial"/>
                <a:sym typeface="Arial"/>
              </a:rPr>
              <a:t> </a:t>
            </a:r>
          </a:p>
          <a:p>
            <a:pPr>
              <a:lnSpc>
                <a:spcPts val="3360"/>
              </a:lnSpc>
            </a:pPr>
            <a:r>
              <a:rPr lang="de-DE" sz="2400" noProof="0" dirty="0">
                <a:solidFill>
                  <a:srgbClr val="000000"/>
                </a:solidFill>
                <a:latin typeface="Arial"/>
                <a:ea typeface="Arial"/>
                <a:cs typeface="Arial"/>
                <a:sym typeface="Arial"/>
              </a:rPr>
              <a:t>und </a:t>
            </a:r>
          </a:p>
          <a:p>
            <a:pPr>
              <a:lnSpc>
                <a:spcPts val="3360"/>
              </a:lnSpc>
            </a:pPr>
            <a:endParaRPr lang="de-DE" sz="2400" noProof="0" dirty="0">
              <a:solidFill>
                <a:srgbClr val="000000"/>
              </a:solidFill>
              <a:latin typeface="Arial"/>
              <a:ea typeface="Arial"/>
              <a:cs typeface="Arial"/>
              <a:sym typeface="Arial"/>
            </a:endParaRPr>
          </a:p>
          <a:p>
            <a:pPr>
              <a:lnSpc>
                <a:spcPts val="3360"/>
              </a:lnSpc>
            </a:pPr>
            <a:r>
              <a:rPr lang="de-DE" sz="2400" b="1" noProof="0" dirty="0" err="1">
                <a:solidFill>
                  <a:srgbClr val="000000"/>
                </a:solidFill>
                <a:latin typeface="Arial"/>
                <a:ea typeface="Arial"/>
                <a:cs typeface="Arial"/>
                <a:sym typeface="Arial"/>
              </a:rPr>
              <a:t>Upskilling</a:t>
            </a:r>
            <a:endParaRPr lang="de-DE" sz="2400" b="1" noProof="0" dirty="0">
              <a:solidFill>
                <a:srgbClr val="000000"/>
              </a:solidFill>
              <a:latin typeface="Arial"/>
              <a:ea typeface="Arial"/>
              <a:cs typeface="Arial"/>
              <a:sym typeface="Arial"/>
            </a:endParaRPr>
          </a:p>
        </p:txBody>
      </p:sp>
      <p:pic>
        <p:nvPicPr>
          <p:cNvPr id="8" name="Picture 7" descr="A person eating popcorn and a robot lifting weights&#10;&#10;AI-generated content may be incorrect.">
            <a:extLst>
              <a:ext uri="{FF2B5EF4-FFF2-40B4-BE49-F238E27FC236}">
                <a16:creationId xmlns:a16="http://schemas.microsoft.com/office/drawing/2014/main" id="{73C22CB5-558F-5BA7-7303-B71F1C52F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99" y="1642330"/>
            <a:ext cx="4570622" cy="4570622"/>
          </a:xfrm>
          <a:prstGeom prst="rect">
            <a:avLst/>
          </a:prstGeom>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4668-D78B-A447-A46E-80612B68610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4A6E759-5DD7-26A1-9B6C-671C0FB65A8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6359817-82D3-4849-0165-4D15630D92E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1177B6C-EDA5-8A15-7A34-91AB2C60B7FE}"/>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354BFA9B-2EF0-2DB5-1690-F82FD87ED388}"/>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hrift, Webseite, Website enthält.&#10;&#10;KI-generierte Inhalte können fehlerhaft sein.">
            <a:extLst>
              <a:ext uri="{FF2B5EF4-FFF2-40B4-BE49-F238E27FC236}">
                <a16:creationId xmlns:a16="http://schemas.microsoft.com/office/drawing/2014/main" id="{5D819DD6-1644-6131-EFDD-EB3A1E19E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988693"/>
            <a:ext cx="7772400" cy="4904384"/>
          </a:xfrm>
          <a:prstGeom prst="rect">
            <a:avLst/>
          </a:prstGeom>
        </p:spPr>
      </p:pic>
      <p:sp>
        <p:nvSpPr>
          <p:cNvPr id="6" name="Pfeil: nach oben 11">
            <a:extLst>
              <a:ext uri="{FF2B5EF4-FFF2-40B4-BE49-F238E27FC236}">
                <a16:creationId xmlns:a16="http://schemas.microsoft.com/office/drawing/2014/main" id="{8F6AFEB4-44A7-97C4-9F29-FD3D764D11BE}"/>
              </a:ext>
            </a:extLst>
          </p:cNvPr>
          <p:cNvSpPr/>
          <p:nvPr/>
        </p:nvSpPr>
        <p:spPr>
          <a:xfrm rot="4529238">
            <a:off x="6326911" y="4613435"/>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42772D03-DFEC-25EE-5076-CE247764ACB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71249B17-953E-790E-68D2-FFA0D335F73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455DA667-872B-EF17-1965-4D811915F094}"/>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C20EFE7B-4F81-5109-4831-D7D686AFFE0A}"/>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7555262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F429F-5E6E-2A3C-2E4F-170303601CA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46BE2DB-E951-7D90-12C1-03BC280C445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651F97-2DA4-2862-F7BD-E4D551D38FD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610517D-722E-0462-E362-376CE110072E}"/>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5976733C-874A-35C4-43FA-5A1500BF8248}"/>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Zahl, Dokument enthält.&#10;&#10;KI-generierte Inhalte können fehlerhaft sein.">
            <a:extLst>
              <a:ext uri="{FF2B5EF4-FFF2-40B4-BE49-F238E27FC236}">
                <a16:creationId xmlns:a16="http://schemas.microsoft.com/office/drawing/2014/main" id="{97748FDB-910C-175B-D721-D8EEB0CCE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892" y="1065636"/>
            <a:ext cx="7001021" cy="5030363"/>
          </a:xfrm>
          <a:prstGeom prst="rect">
            <a:avLst/>
          </a:prstGeom>
        </p:spPr>
      </p:pic>
      <p:sp>
        <p:nvSpPr>
          <p:cNvPr id="2" name="Freihandform: Form 18">
            <a:extLst>
              <a:ext uri="{FF2B5EF4-FFF2-40B4-BE49-F238E27FC236}">
                <a16:creationId xmlns:a16="http://schemas.microsoft.com/office/drawing/2014/main" id="{F07E9C3C-456E-496A-7F7A-49A5E2F9D8A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AB87AB17-23FD-7D81-84EA-6E741768BE7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C23242C8-6E66-C322-D976-F01EB5D92D95}"/>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C635ABDD-D7FE-76A7-5F29-180C7AA584B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619259813"/>
      </p:ext>
    </p:extLst>
  </p:cSld>
  <p:clrMapOvr>
    <a:masterClrMapping/>
  </p:clrMapOvr>
  <p:transition spd="slow">
    <p:push/>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C805-5B19-DBE5-1DC1-10D88D79E2A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3A78369-37FB-C3B4-4615-6E07E73A2AC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6C98FE2-096B-6BF3-DAE0-CFC229A0C12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03C49BC-0FD6-5B07-0EBC-5D15E9C8C909}"/>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09BA996D-DE65-3387-7ADE-AB1448342614}"/>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3" name="Grafik 2">
            <a:extLst>
              <a:ext uri="{FF2B5EF4-FFF2-40B4-BE49-F238E27FC236}">
                <a16:creationId xmlns:a16="http://schemas.microsoft.com/office/drawing/2014/main" id="{70F05AB4-0599-FD67-4E5E-188A3FA32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259" y="1081026"/>
            <a:ext cx="6593482" cy="4954923"/>
          </a:xfrm>
          <a:prstGeom prst="rect">
            <a:avLst/>
          </a:prstGeom>
        </p:spPr>
      </p:pic>
      <p:sp>
        <p:nvSpPr>
          <p:cNvPr id="2" name="Freihandform: Form 18">
            <a:extLst>
              <a:ext uri="{FF2B5EF4-FFF2-40B4-BE49-F238E27FC236}">
                <a16:creationId xmlns:a16="http://schemas.microsoft.com/office/drawing/2014/main" id="{716DB227-B289-050D-BDDF-82AF8E51540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4" name="Textfeld 3">
            <a:extLst>
              <a:ext uri="{FF2B5EF4-FFF2-40B4-BE49-F238E27FC236}">
                <a16:creationId xmlns:a16="http://schemas.microsoft.com/office/drawing/2014/main" id="{AF547DEE-4FB9-5372-EC0F-F05028F6989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EEE4873D-18F0-B615-9957-88C5B72C0FB7}"/>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F757665B-1A1B-F6D9-9B59-BF57B1886064}"/>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097134826"/>
      </p:ext>
    </p:extLst>
  </p:cSld>
  <p:clrMapOvr>
    <a:masterClrMapping/>
  </p:clrMapOvr>
  <p:transition spd="slow">
    <p:push/>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90E3-D2BC-5630-5B2E-B4D191F23D6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59B7A7E-7AC9-FA3B-1992-E41056D01FB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D8EE6EE1-01B5-D5E5-4A03-FF22923AEEF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C29EC04-A84A-B299-393C-451B65AD95CA}"/>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76CF1653-2562-0756-A1DE-264A56D3024D}"/>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4" name="Pfeil: nach oben 11">
            <a:extLst>
              <a:ext uri="{FF2B5EF4-FFF2-40B4-BE49-F238E27FC236}">
                <a16:creationId xmlns:a16="http://schemas.microsoft.com/office/drawing/2014/main" id="{B85C6D5F-E4D1-9401-42B6-6204869222DB}"/>
              </a:ext>
            </a:extLst>
          </p:cNvPr>
          <p:cNvSpPr/>
          <p:nvPr/>
        </p:nvSpPr>
        <p:spPr>
          <a:xfrm rot="16200000">
            <a:off x="6939236" y="1893299"/>
            <a:ext cx="504967" cy="1227850"/>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2" name="Grafik 11" descr="Ein Bild, das Text, Screenshot, Zahl, Schrift enthält.&#10;&#10;KI-generierte Inhalte können fehlerhaft sein.">
            <a:extLst>
              <a:ext uri="{FF2B5EF4-FFF2-40B4-BE49-F238E27FC236}">
                <a16:creationId xmlns:a16="http://schemas.microsoft.com/office/drawing/2014/main" id="{EA2A91F6-FB4C-CF81-E0FF-2E8CDC077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605" y="1040971"/>
            <a:ext cx="4330934" cy="5374638"/>
          </a:xfrm>
          <a:prstGeom prst="rect">
            <a:avLst/>
          </a:prstGeom>
        </p:spPr>
      </p:pic>
      <p:sp>
        <p:nvSpPr>
          <p:cNvPr id="13" name="Pfeil: nach oben 11">
            <a:extLst>
              <a:ext uri="{FF2B5EF4-FFF2-40B4-BE49-F238E27FC236}">
                <a16:creationId xmlns:a16="http://schemas.microsoft.com/office/drawing/2014/main" id="{0EF39DEE-2B9B-DA8C-6771-0217C4EEB166}"/>
              </a:ext>
            </a:extLst>
          </p:cNvPr>
          <p:cNvSpPr/>
          <p:nvPr/>
        </p:nvSpPr>
        <p:spPr>
          <a:xfrm rot="16200000">
            <a:off x="6938130" y="2560930"/>
            <a:ext cx="504967" cy="1227850"/>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Pfeil: nach oben 11">
            <a:extLst>
              <a:ext uri="{FF2B5EF4-FFF2-40B4-BE49-F238E27FC236}">
                <a16:creationId xmlns:a16="http://schemas.microsoft.com/office/drawing/2014/main" id="{C24E2370-D126-783C-DCB6-BAF724E9CA40}"/>
              </a:ext>
            </a:extLst>
          </p:cNvPr>
          <p:cNvSpPr/>
          <p:nvPr/>
        </p:nvSpPr>
        <p:spPr>
          <a:xfrm rot="16200000">
            <a:off x="6946336" y="3352213"/>
            <a:ext cx="504967" cy="1227850"/>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 name="Pfeil: nach oben 11">
            <a:extLst>
              <a:ext uri="{FF2B5EF4-FFF2-40B4-BE49-F238E27FC236}">
                <a16:creationId xmlns:a16="http://schemas.microsoft.com/office/drawing/2014/main" id="{16CE60B1-A8CD-6D29-F1B9-473CE016AD46}"/>
              </a:ext>
            </a:extLst>
          </p:cNvPr>
          <p:cNvSpPr/>
          <p:nvPr/>
        </p:nvSpPr>
        <p:spPr>
          <a:xfrm rot="16200000">
            <a:off x="6960431" y="4272327"/>
            <a:ext cx="504967" cy="1227850"/>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 name="Pfeil: nach oben 11">
            <a:extLst>
              <a:ext uri="{FF2B5EF4-FFF2-40B4-BE49-F238E27FC236}">
                <a16:creationId xmlns:a16="http://schemas.microsoft.com/office/drawing/2014/main" id="{3C8490F2-0159-2C55-D17E-FD83140A065C}"/>
              </a:ext>
            </a:extLst>
          </p:cNvPr>
          <p:cNvSpPr/>
          <p:nvPr/>
        </p:nvSpPr>
        <p:spPr>
          <a:xfrm rot="14734858">
            <a:off x="6656911" y="5294825"/>
            <a:ext cx="504967" cy="1227850"/>
          </a:xfrm>
          <a:prstGeom prst="upArrow">
            <a:avLst>
              <a:gd name="adj1" fmla="val 50000"/>
              <a:gd name="adj2" fmla="val 94595"/>
            </a:avLst>
          </a:prstGeom>
          <a:solidFill>
            <a:schemeClr val="accent6"/>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E36BE970-3503-BD81-1584-234FD04188D6}"/>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E644C0D0-7E60-B7DD-1E5D-34227915D77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B8677198-1E72-EDCD-0B7D-151F26C1D68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98BD0887-7638-55AE-1AF1-D79CFBEFE88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34123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5DA8-2A71-8E02-D626-F29B24A3CF2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E430047-2A91-A192-4F2B-DEB15E77E08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99058C8-5FF5-B1E9-3730-155D9FB309B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D25F4A2-5AE3-1126-0EA1-3F513D6099BE}"/>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F6F056F2-A921-46AD-0A26-C75AA956046D}"/>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Dokument, Zahl enthält.&#10;&#10;KI-generierte Inhalte können fehlerhaft sein.">
            <a:extLst>
              <a:ext uri="{FF2B5EF4-FFF2-40B4-BE49-F238E27FC236}">
                <a16:creationId xmlns:a16="http://schemas.microsoft.com/office/drawing/2014/main" id="{B57A1C79-C016-B234-4E5D-1DDA2E9BE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267" y="973304"/>
            <a:ext cx="4432200" cy="5457352"/>
          </a:xfrm>
          <a:prstGeom prst="rect">
            <a:avLst/>
          </a:prstGeom>
        </p:spPr>
      </p:pic>
      <p:sp>
        <p:nvSpPr>
          <p:cNvPr id="2" name="Freihandform: Form 18">
            <a:extLst>
              <a:ext uri="{FF2B5EF4-FFF2-40B4-BE49-F238E27FC236}">
                <a16:creationId xmlns:a16="http://schemas.microsoft.com/office/drawing/2014/main" id="{5C0AC097-6362-9145-09B5-A449BD1A27C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8A4EF304-B880-D7F5-1510-07C2D5D8E8E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B42505C0-53E5-2C87-23A7-9E3234E10CF9}"/>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AAADBB02-684B-80BE-9E57-656C0856AE35}"/>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464000612"/>
      </p:ext>
    </p:extLst>
  </p:cSld>
  <p:clrMapOvr>
    <a:masterClrMapping/>
  </p:clrMapOvr>
  <p:transition spd="slow">
    <p:push/>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3BE4F-207B-A1B8-E5BD-07B957B18B6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E6E9885-5ED5-A922-8C77-FD13A1524F7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EDACA82-747A-092A-1FEB-9F29DA80E5C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C41F00E-2E03-109F-D5E2-42BF87FA29F4}"/>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4AFFC2BC-29F6-FDEE-2056-FCFF130647EF}"/>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Dokument, Zahl enthält.&#10;&#10;KI-generierte Inhalte können fehlerhaft sein.">
            <a:extLst>
              <a:ext uri="{FF2B5EF4-FFF2-40B4-BE49-F238E27FC236}">
                <a16:creationId xmlns:a16="http://schemas.microsoft.com/office/drawing/2014/main" id="{FE285EC4-CF49-930D-3FCF-3C77C9297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731" y="995606"/>
            <a:ext cx="4416059" cy="5271380"/>
          </a:xfrm>
          <a:prstGeom prst="rect">
            <a:avLst/>
          </a:prstGeom>
        </p:spPr>
      </p:pic>
      <p:sp>
        <p:nvSpPr>
          <p:cNvPr id="2" name="Freihandform: Form 18">
            <a:extLst>
              <a:ext uri="{FF2B5EF4-FFF2-40B4-BE49-F238E27FC236}">
                <a16:creationId xmlns:a16="http://schemas.microsoft.com/office/drawing/2014/main" id="{8AEA652B-1350-AE47-1D3A-6F701346F7B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BF1BEDAB-D6F4-B015-FCF4-CADD764CBC1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B6B91EE7-9B11-FB34-30C5-84425365D829}"/>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B6C50DB4-CB46-17F3-2C1C-D37191352AB6}"/>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3584760167"/>
      </p:ext>
    </p:extLst>
  </p:cSld>
  <p:clrMapOvr>
    <a:masterClrMapping/>
  </p:clrMapOvr>
  <p:transition spd="slow">
    <p:push/>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BCC98-9081-E520-DA31-59F8EBF84A5F}"/>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7BAAA25-0994-1783-70B4-6ED80630071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D14A22A0-7E10-D8A5-E888-928EA523EDD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3382448-CB5D-4AED-17D3-C47C3612CC06}"/>
              </a:ext>
            </a:extLst>
          </p:cNvPr>
          <p:cNvSpPr txBox="1"/>
          <p:nvPr/>
        </p:nvSpPr>
        <p:spPr>
          <a:xfrm>
            <a:off x="1107282" y="350058"/>
            <a:ext cx="732670"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BE09EC6E-6F44-ADF5-394D-EF54375D7DC7}"/>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2" name="Freihandform: Form 21">
            <a:extLst>
              <a:ext uri="{FF2B5EF4-FFF2-40B4-BE49-F238E27FC236}">
                <a16:creationId xmlns:a16="http://schemas.microsoft.com/office/drawing/2014/main" id="{E641A73D-804B-A350-EB3A-7D8415120100}"/>
              </a:ext>
            </a:extLst>
          </p:cNvPr>
          <p:cNvSpPr/>
          <p:nvPr/>
        </p:nvSpPr>
        <p:spPr>
          <a:xfrm>
            <a:off x="980662" y="1784193"/>
            <a:ext cx="7082683" cy="4137103"/>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371" lvl="1"/>
            <a:endParaRPr lang="de-DE" sz="1600" noProof="0" dirty="0">
              <a:solidFill>
                <a:srgbClr val="000000"/>
              </a:solidFill>
              <a:latin typeface="Roboto"/>
              <a:ea typeface="Roboto"/>
              <a:cs typeface="Roboto"/>
              <a:sym typeface="Roboto"/>
            </a:endParaRPr>
          </a:p>
          <a:p>
            <a:pPr marL="107371" lvl="1"/>
            <a:endParaRPr lang="de-DE" sz="1600" noProof="0" dirty="0">
              <a:solidFill>
                <a:srgbClr val="000000"/>
              </a:solidFill>
              <a:highlight>
                <a:srgbClr val="00FF00"/>
              </a:highlight>
              <a:latin typeface="Roboto"/>
              <a:ea typeface="Roboto"/>
              <a:cs typeface="Roboto"/>
              <a:sym typeface="Roboto"/>
            </a:endParaRPr>
          </a:p>
          <a:p>
            <a:pPr marL="107371" lvl="1"/>
            <a:r>
              <a:rPr lang="de-DE" sz="1600" dirty="0">
                <a:solidFill>
                  <a:srgbClr val="000000"/>
                </a:solidFill>
                <a:latin typeface="Roboto"/>
                <a:ea typeface="Roboto"/>
                <a:cs typeface="Roboto"/>
                <a:sym typeface="Roboto"/>
              </a:rPr>
              <a:t>1 Verwenden Sie die Apps (</a:t>
            </a:r>
            <a:r>
              <a:rPr lang="de-DE" sz="1600" dirty="0" err="1">
                <a:solidFill>
                  <a:srgbClr val="000000"/>
                </a:solidFill>
                <a:latin typeface="Roboto"/>
                <a:ea typeface="Roboto"/>
                <a:cs typeface="Roboto"/>
                <a:sym typeface="Roboto"/>
              </a:rPr>
              <a:t>Fobizz</a:t>
            </a:r>
            <a:r>
              <a:rPr lang="de-DE" sz="1600" dirty="0">
                <a:solidFill>
                  <a:srgbClr val="000000"/>
                </a:solidFill>
                <a:latin typeface="Roboto"/>
                <a:ea typeface="Roboto"/>
                <a:cs typeface="Roboto"/>
                <a:sym typeface="Roboto"/>
              </a:rPr>
              <a:t>, </a:t>
            </a:r>
            <a:r>
              <a:rPr lang="de-DE" sz="1600" dirty="0" err="1">
                <a:solidFill>
                  <a:srgbClr val="000000"/>
                </a:solidFill>
                <a:latin typeface="Roboto"/>
                <a:ea typeface="Roboto"/>
                <a:cs typeface="Roboto"/>
                <a:sym typeface="Roboto"/>
              </a:rPr>
              <a:t>Fellofish</a:t>
            </a:r>
            <a:r>
              <a:rPr lang="de-DE" sz="1600" dirty="0">
                <a:solidFill>
                  <a:srgbClr val="000000"/>
                </a:solidFill>
                <a:latin typeface="Roboto"/>
                <a:ea typeface="Roboto"/>
                <a:cs typeface="Roboto"/>
                <a:sym typeface="Roboto"/>
              </a:rPr>
              <a:t>, </a:t>
            </a:r>
            <a:r>
              <a:rPr lang="de-DE" sz="1600" dirty="0" err="1">
                <a:solidFill>
                  <a:srgbClr val="000000"/>
                </a:solidFill>
                <a:latin typeface="Roboto"/>
                <a:ea typeface="Roboto"/>
                <a:cs typeface="Roboto"/>
                <a:sym typeface="Roboto"/>
              </a:rPr>
              <a:t>peer.ai</a:t>
            </a:r>
            <a:r>
              <a:rPr lang="de-DE" sz="1600" dirty="0">
                <a:solidFill>
                  <a:srgbClr val="000000"/>
                </a:solidFill>
                <a:latin typeface="Roboto"/>
                <a:ea typeface="Roboto"/>
                <a:cs typeface="Roboto"/>
                <a:sym typeface="Roboto"/>
              </a:rPr>
              <a:t>, </a:t>
            </a:r>
            <a:r>
              <a:rPr lang="de-DE" sz="1600" dirty="0" err="1">
                <a:solidFill>
                  <a:srgbClr val="000000"/>
                </a:solidFill>
                <a:latin typeface="Roboto"/>
                <a:ea typeface="Roboto"/>
                <a:cs typeface="Roboto"/>
                <a:sym typeface="Roboto"/>
              </a:rPr>
              <a:t>Huggingface</a:t>
            </a:r>
            <a:r>
              <a:rPr lang="de-DE" sz="1600" dirty="0">
                <a:solidFill>
                  <a:srgbClr val="000000"/>
                </a:solidFill>
                <a:latin typeface="Roboto"/>
                <a:ea typeface="Roboto"/>
                <a:cs typeface="Roboto"/>
                <a:sym typeface="Roboto"/>
              </a:rPr>
              <a:t>) für Ihre eigenen bzw. die zur Verfügung gestellten Materialien. </a:t>
            </a:r>
          </a:p>
          <a:p>
            <a:pPr marL="107371" lvl="1"/>
            <a:r>
              <a:rPr lang="de-DE" sz="1600" dirty="0">
                <a:solidFill>
                  <a:srgbClr val="000000"/>
                </a:solidFill>
                <a:latin typeface="Roboto"/>
                <a:ea typeface="Roboto"/>
                <a:cs typeface="Roboto"/>
                <a:sym typeface="Roboto"/>
              </a:rPr>
              <a:t>- Welche Erfahrungen machen Sie damit?</a:t>
            </a:r>
          </a:p>
          <a:p>
            <a:pPr marL="107371" lvl="1"/>
            <a:r>
              <a:rPr lang="de-DE" sz="1600" dirty="0">
                <a:solidFill>
                  <a:srgbClr val="000000"/>
                </a:solidFill>
                <a:latin typeface="Roboto"/>
                <a:ea typeface="Roboto"/>
                <a:cs typeface="Roboto"/>
                <a:sym typeface="Roboto"/>
              </a:rPr>
              <a:t>- Entsprechen die Ergebnisse Ihren Erwartungen?</a:t>
            </a:r>
          </a:p>
          <a:p>
            <a:pPr marL="107371" lvl="1"/>
            <a:endParaRPr lang="de-DE" sz="1600" dirty="0">
              <a:solidFill>
                <a:srgbClr val="000000"/>
              </a:solidFill>
              <a:latin typeface="Roboto"/>
              <a:ea typeface="Roboto"/>
              <a:cs typeface="Roboto"/>
              <a:sym typeface="Roboto"/>
            </a:endParaRPr>
          </a:p>
          <a:p>
            <a:pPr marL="107371" lvl="1"/>
            <a:r>
              <a:rPr lang="de-DE" sz="1600" dirty="0">
                <a:solidFill>
                  <a:srgbClr val="000000"/>
                </a:solidFill>
                <a:latin typeface="Roboto"/>
                <a:ea typeface="Roboto"/>
                <a:cs typeface="Roboto"/>
                <a:sym typeface="Roboto"/>
              </a:rPr>
              <a:t>2 Nehmen Sie die Rolle eines/-er Lernenden sein und erstellen Sie bei </a:t>
            </a:r>
            <a:r>
              <a:rPr lang="de-DE" sz="1600" dirty="0" err="1">
                <a:solidFill>
                  <a:srgbClr val="000000"/>
                </a:solidFill>
                <a:latin typeface="Roboto"/>
                <a:ea typeface="Roboto"/>
                <a:cs typeface="Roboto"/>
                <a:sym typeface="Roboto"/>
              </a:rPr>
              <a:t>FelloFish</a:t>
            </a:r>
            <a:r>
              <a:rPr lang="de-DE" sz="1600" dirty="0">
                <a:solidFill>
                  <a:srgbClr val="000000"/>
                </a:solidFill>
                <a:latin typeface="Roboto"/>
                <a:ea typeface="Roboto"/>
                <a:cs typeface="Roboto"/>
                <a:sym typeface="Roboto"/>
              </a:rPr>
              <a:t> eine Inhaltsangabe (mit/ohne KI </a:t>
            </a:r>
            <a:r>
              <a:rPr lang="de-DE" sz="1600" dirty="0">
                <a:solidFill>
                  <a:srgbClr val="000000"/>
                </a:solidFill>
                <a:latin typeface="Roboto"/>
                <a:ea typeface="Roboto"/>
                <a:cs typeface="Roboto"/>
                <a:sym typeface="Wingdings" pitchFamily="2" charset="2"/>
              </a:rPr>
              <a:t></a:t>
            </a:r>
            <a:r>
              <a:rPr lang="de-DE" sz="1600" dirty="0">
                <a:solidFill>
                  <a:srgbClr val="000000"/>
                </a:solidFill>
                <a:latin typeface="Roboto"/>
                <a:ea typeface="Roboto"/>
                <a:cs typeface="Roboto"/>
                <a:sym typeface="Roboto"/>
              </a:rPr>
              <a:t>) zur KG „Kompakt“ von  </a:t>
            </a:r>
          </a:p>
          <a:p>
            <a:pPr marL="107371" lvl="1"/>
            <a:r>
              <a:rPr lang="de-DE" sz="1600" dirty="0">
                <a:solidFill>
                  <a:srgbClr val="000000"/>
                </a:solidFill>
                <a:latin typeface="Roboto"/>
                <a:ea typeface="Roboto"/>
                <a:cs typeface="Roboto"/>
                <a:sym typeface="Roboto"/>
              </a:rPr>
              <a:t>G. Wohmann. Welche Erfahrungen machen Sie aus Sicht der Lernenden?</a:t>
            </a:r>
          </a:p>
          <a:p>
            <a:pPr marL="107371" lvl="1"/>
            <a:endParaRPr lang="de-DE" sz="1600" dirty="0">
              <a:solidFill>
                <a:srgbClr val="000000"/>
              </a:solidFill>
              <a:latin typeface="Roboto"/>
              <a:ea typeface="Roboto"/>
              <a:cs typeface="Roboto"/>
              <a:sym typeface="Roboto"/>
            </a:endParaRPr>
          </a:p>
          <a:p>
            <a:pPr marL="107371" lvl="1"/>
            <a:r>
              <a:rPr lang="de-DE" sz="1600" noProof="0" dirty="0">
                <a:solidFill>
                  <a:srgbClr val="000000"/>
                </a:solidFill>
                <a:latin typeface="Roboto"/>
                <a:ea typeface="Roboto"/>
                <a:cs typeface="Roboto"/>
                <a:sym typeface="Roboto"/>
              </a:rPr>
              <a:t>3 Setzen Sie den Monster-Prompt von S. </a:t>
            </a:r>
            <a:r>
              <a:rPr lang="de-DE" sz="1600" noProof="0" dirty="0" err="1">
                <a:solidFill>
                  <a:srgbClr val="000000"/>
                </a:solidFill>
                <a:latin typeface="Roboto"/>
                <a:ea typeface="Roboto"/>
                <a:cs typeface="Roboto"/>
                <a:sym typeface="Roboto"/>
              </a:rPr>
              <a:t>Schuk</a:t>
            </a:r>
            <a:r>
              <a:rPr lang="de-DE" sz="1600" noProof="0" dirty="0">
                <a:solidFill>
                  <a:srgbClr val="000000"/>
                </a:solidFill>
                <a:latin typeface="Roboto"/>
                <a:ea typeface="Roboto"/>
                <a:cs typeface="Roboto"/>
                <a:sym typeface="Roboto"/>
              </a:rPr>
              <a:t> (</a:t>
            </a:r>
            <a:r>
              <a:rPr lang="de-DE" sz="1600" noProof="0" dirty="0" err="1">
                <a:solidFill>
                  <a:srgbClr val="000000"/>
                </a:solidFill>
                <a:latin typeface="Roboto"/>
                <a:ea typeface="Roboto"/>
                <a:cs typeface="Roboto"/>
                <a:sym typeface="Roboto"/>
              </a:rPr>
              <a:t>TaskCard</a:t>
            </a:r>
            <a:r>
              <a:rPr lang="de-DE" sz="1600" noProof="0" dirty="0">
                <a:solidFill>
                  <a:srgbClr val="000000"/>
                </a:solidFill>
                <a:latin typeface="Roboto"/>
                <a:ea typeface="Roboto"/>
                <a:cs typeface="Roboto"/>
                <a:sym typeface="Roboto"/>
              </a:rPr>
              <a:t> „0“) bei einer beliebigen KI ein. </a:t>
            </a:r>
          </a:p>
          <a:p>
            <a:pPr marL="107371" lvl="1"/>
            <a:r>
              <a:rPr lang="de-DE" sz="1600" noProof="0" dirty="0">
                <a:solidFill>
                  <a:srgbClr val="000000"/>
                </a:solidFill>
                <a:latin typeface="Roboto"/>
                <a:ea typeface="Roboto"/>
                <a:cs typeface="Roboto"/>
                <a:sym typeface="Roboto"/>
              </a:rPr>
              <a:t>Ergänzen Sie im Prompt Ihre individuellen Angaben oder verwenden Sie das angehängte Beispiel (mit bereits vorliegenden Angaben).</a:t>
            </a:r>
          </a:p>
          <a:p>
            <a:pPr marL="107371" lvl="1"/>
            <a:r>
              <a:rPr lang="de-DE" sz="1600" noProof="0" dirty="0">
                <a:solidFill>
                  <a:srgbClr val="000000"/>
                </a:solidFill>
                <a:latin typeface="Roboto"/>
                <a:ea typeface="Roboto"/>
                <a:cs typeface="Roboto"/>
                <a:sym typeface="Roboto"/>
              </a:rPr>
              <a:t>- Was sind Ihre Eindrücke?</a:t>
            </a:r>
          </a:p>
          <a:p>
            <a:pPr marL="107371" lvl="1"/>
            <a:r>
              <a:rPr lang="de-DE" sz="1600" dirty="0">
                <a:solidFill>
                  <a:srgbClr val="000000"/>
                </a:solidFill>
                <a:latin typeface="Roboto"/>
                <a:ea typeface="Roboto"/>
                <a:cs typeface="Roboto"/>
                <a:sym typeface="Roboto"/>
              </a:rPr>
              <a:t>- Sind die Ergebnisse vergleichbar mit den Ergebnissen der Apps aus 1?</a:t>
            </a:r>
            <a:endParaRPr lang="de-DE" sz="1600" noProof="0" dirty="0">
              <a:solidFill>
                <a:srgbClr val="000000"/>
              </a:solidFill>
              <a:latin typeface="Roboto"/>
              <a:ea typeface="Roboto"/>
              <a:cs typeface="Roboto"/>
              <a:sym typeface="Roboto"/>
            </a:endParaRPr>
          </a:p>
          <a:p>
            <a:endParaRPr lang="de-DE" sz="1600" noProof="0" dirty="0">
              <a:solidFill>
                <a:srgbClr val="000000"/>
              </a:solidFill>
              <a:highlight>
                <a:srgbClr val="FFFF00"/>
              </a:highlight>
              <a:latin typeface="Roboto"/>
              <a:ea typeface="Roboto"/>
              <a:cs typeface="Roboto"/>
              <a:sym typeface="Roboto"/>
            </a:endParaRPr>
          </a:p>
          <a:p>
            <a:endParaRPr lang="de-DE" noProof="0" dirty="0">
              <a:solidFill>
                <a:schemeClr val="tx1"/>
              </a:solidFill>
            </a:endParaRPr>
          </a:p>
        </p:txBody>
      </p:sp>
      <p:sp>
        <p:nvSpPr>
          <p:cNvPr id="24" name="Rechteck 23">
            <a:extLst>
              <a:ext uri="{FF2B5EF4-FFF2-40B4-BE49-F238E27FC236}">
                <a16:creationId xmlns:a16="http://schemas.microsoft.com/office/drawing/2014/main" id="{5FA3106A-E27E-AA98-BBC3-956ADBB1B367}"/>
              </a:ext>
            </a:extLst>
          </p:cNvPr>
          <p:cNvSpPr/>
          <p:nvPr/>
        </p:nvSpPr>
        <p:spPr>
          <a:xfrm>
            <a:off x="980662" y="1115060"/>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 name="Freihandform: Form 18">
            <a:extLst>
              <a:ext uri="{FF2B5EF4-FFF2-40B4-BE49-F238E27FC236}">
                <a16:creationId xmlns:a16="http://schemas.microsoft.com/office/drawing/2014/main" id="{24D8E4DB-4C1A-7164-D386-7C5241248E9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B89A97E3-C993-E4BE-9BF8-503F235023D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4" name="Textfeld 3">
            <a:extLst>
              <a:ext uri="{FF2B5EF4-FFF2-40B4-BE49-F238E27FC236}">
                <a16:creationId xmlns:a16="http://schemas.microsoft.com/office/drawing/2014/main" id="{BDB0412D-AE73-8C64-DF20-551DF9A30DCE}"/>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5" name="Textfeld 4">
            <a:extLst>
              <a:ext uri="{FF2B5EF4-FFF2-40B4-BE49-F238E27FC236}">
                <a16:creationId xmlns:a16="http://schemas.microsoft.com/office/drawing/2014/main" id="{067D5852-F3BE-FF95-C713-88D4E32F85BD}"/>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6840389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64A1-1DE4-0F14-84F6-9F0A618D1FD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1CA037E-7A97-16F1-0E23-503CCD61EDF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C2D4DCE-9D6F-6827-8ADF-2763272A6A0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303B4EC-DFF0-2C9B-B627-F279F4C4C5C4}"/>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69B790DB-418B-D14F-9C5A-3E32BAC0E6BF}"/>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Rechteck 1">
            <a:extLst>
              <a:ext uri="{FF2B5EF4-FFF2-40B4-BE49-F238E27FC236}">
                <a16:creationId xmlns:a16="http://schemas.microsoft.com/office/drawing/2014/main" id="{E3346B55-A487-2148-AF4A-82298347B3DF}"/>
              </a:ext>
            </a:extLst>
          </p:cNvPr>
          <p:cNvSpPr/>
          <p:nvPr/>
        </p:nvSpPr>
        <p:spPr>
          <a:xfrm>
            <a:off x="240891" y="1349229"/>
            <a:ext cx="8033313" cy="707886"/>
          </a:xfrm>
          <a:prstGeom prst="rect">
            <a:avLst/>
          </a:prstGeom>
          <a:noFill/>
        </p:spPr>
        <p:txBody>
          <a:bodyPr wrap="square" lIns="91440" tIns="45720" rIns="91440" bIns="45720">
            <a:spAutoFit/>
          </a:bodyPr>
          <a:lstStyle/>
          <a:p>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 </a:t>
            </a:r>
            <a:r>
              <a:rPr lang="de-DE" sz="4000" b="1" noProof="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Schuks</a:t>
            </a: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Monsterprompt bei </a:t>
            </a:r>
            <a:r>
              <a:rPr lang="de-DE" sz="4000" b="1" noProof="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Fobizz</a:t>
            </a: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7" name="Grafik 6" descr="Ein Bild, das Text, Screenshot, Design enthält.&#10;&#10;KI-generierte Inhalte können fehlerhaft sein.">
            <a:extLst>
              <a:ext uri="{FF2B5EF4-FFF2-40B4-BE49-F238E27FC236}">
                <a16:creationId xmlns:a16="http://schemas.microsoft.com/office/drawing/2014/main" id="{82F4F1D3-1D34-2290-36A1-9E7816945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33" y="2377413"/>
            <a:ext cx="8246383" cy="2876160"/>
          </a:xfrm>
          <a:prstGeom prst="rect">
            <a:avLst/>
          </a:prstGeom>
        </p:spPr>
      </p:pic>
      <p:sp>
        <p:nvSpPr>
          <p:cNvPr id="10" name="Pfeil: nach oben 11">
            <a:extLst>
              <a:ext uri="{FF2B5EF4-FFF2-40B4-BE49-F238E27FC236}">
                <a16:creationId xmlns:a16="http://schemas.microsoft.com/office/drawing/2014/main" id="{9D6B8C99-EE95-4027-7907-2DD4225079E3}"/>
              </a:ext>
            </a:extLst>
          </p:cNvPr>
          <p:cNvSpPr/>
          <p:nvPr/>
        </p:nvSpPr>
        <p:spPr>
          <a:xfrm rot="14810258">
            <a:off x="2530766" y="1997951"/>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Freihandform: Form 18">
            <a:extLst>
              <a:ext uri="{FF2B5EF4-FFF2-40B4-BE49-F238E27FC236}">
                <a16:creationId xmlns:a16="http://schemas.microsoft.com/office/drawing/2014/main" id="{41855A92-8CE2-FAEC-9623-CC44C25FC5E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4" name="Textfeld 3">
            <a:extLst>
              <a:ext uri="{FF2B5EF4-FFF2-40B4-BE49-F238E27FC236}">
                <a16:creationId xmlns:a16="http://schemas.microsoft.com/office/drawing/2014/main" id="{7C32ED6E-4DD2-85B1-5B4C-E72F29A55AD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979AB151-A3E6-CE2C-4E1F-E5D4AC84CCF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6" name="Textfeld 5">
            <a:extLst>
              <a:ext uri="{FF2B5EF4-FFF2-40B4-BE49-F238E27FC236}">
                <a16:creationId xmlns:a16="http://schemas.microsoft.com/office/drawing/2014/main" id="{D0DD402B-77E8-6589-7C2C-4EDDF17511D5}"/>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24063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0FA85-9F96-196A-7F19-769BD39F32D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D91DDEB-9905-82FF-439F-BBE6912C952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6785DED-CEFC-A6D0-9291-A16078312F0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584A24F-6C59-A17A-77FB-618A866EFF1A}"/>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F0F09EE9-D93C-8D70-3492-214332B65ECD}"/>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enthält.&#10;&#10;KI-generierte Inhalte können fehlerhaft sein.">
            <a:extLst>
              <a:ext uri="{FF2B5EF4-FFF2-40B4-BE49-F238E27FC236}">
                <a16:creationId xmlns:a16="http://schemas.microsoft.com/office/drawing/2014/main" id="{47AF3CEB-F946-E99E-9C0F-2D60B56167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130" y="995311"/>
            <a:ext cx="6069639" cy="5123470"/>
          </a:xfrm>
          <a:prstGeom prst="rect">
            <a:avLst/>
          </a:prstGeom>
        </p:spPr>
      </p:pic>
      <p:sp>
        <p:nvSpPr>
          <p:cNvPr id="5" name="Pfeil: nach oben 11">
            <a:extLst>
              <a:ext uri="{FF2B5EF4-FFF2-40B4-BE49-F238E27FC236}">
                <a16:creationId xmlns:a16="http://schemas.microsoft.com/office/drawing/2014/main" id="{D2285AB0-C1AC-66C9-8E8A-5FC6706D02E1}"/>
              </a:ext>
            </a:extLst>
          </p:cNvPr>
          <p:cNvSpPr/>
          <p:nvPr/>
        </p:nvSpPr>
        <p:spPr>
          <a:xfrm rot="18494926">
            <a:off x="7051529" y="1097840"/>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AF5F7C43-0C51-C661-ED6D-F1A70592BDE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146B5467-045A-5A1A-BC5C-EF532E97BF8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88CF30C9-24C8-8E83-D489-F5CD4C7EA4AD}"/>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7A51D9D1-7DD1-B150-5A10-CC1A3C8B2C34}"/>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2419070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A082-2E90-4E6D-4228-610E834533F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E708049-0376-9D8B-68EA-E43DA6F18A9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6E5396-F3F5-3049-026A-2B70D134083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C4719618-1271-64F9-90EC-4DF950C9145F}"/>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3214FA1B-9D10-0C92-522E-FA60717D7909}"/>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3" name="Grafik 2" descr="Ein Bild, das Text, Screenshot enthält.&#10;&#10;KI-generierte Inhalte können fehlerhaft sein.">
            <a:extLst>
              <a:ext uri="{FF2B5EF4-FFF2-40B4-BE49-F238E27FC236}">
                <a16:creationId xmlns:a16="http://schemas.microsoft.com/office/drawing/2014/main" id="{4F161F69-5265-46DA-7D5A-3E26D6203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09" y="1010685"/>
            <a:ext cx="8445893" cy="4517918"/>
          </a:xfrm>
          <a:prstGeom prst="rect">
            <a:avLst/>
          </a:prstGeom>
        </p:spPr>
      </p:pic>
      <p:sp>
        <p:nvSpPr>
          <p:cNvPr id="6" name="Pfeil: nach oben 11">
            <a:extLst>
              <a:ext uri="{FF2B5EF4-FFF2-40B4-BE49-F238E27FC236}">
                <a16:creationId xmlns:a16="http://schemas.microsoft.com/office/drawing/2014/main" id="{09447698-B181-4584-D259-ACDD00A85E01}"/>
              </a:ext>
            </a:extLst>
          </p:cNvPr>
          <p:cNvSpPr/>
          <p:nvPr/>
        </p:nvSpPr>
        <p:spPr>
          <a:xfrm rot="13717222">
            <a:off x="2593435" y="1660326"/>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Pfeil: nach oben 11">
            <a:extLst>
              <a:ext uri="{FF2B5EF4-FFF2-40B4-BE49-F238E27FC236}">
                <a16:creationId xmlns:a16="http://schemas.microsoft.com/office/drawing/2014/main" id="{16E69FB7-E1A9-908E-5A14-57B22FBBA568}"/>
              </a:ext>
            </a:extLst>
          </p:cNvPr>
          <p:cNvSpPr/>
          <p:nvPr/>
        </p:nvSpPr>
        <p:spPr>
          <a:xfrm rot="19042525">
            <a:off x="5645558" y="3659019"/>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 name="Pfeil: nach oben 11">
            <a:extLst>
              <a:ext uri="{FF2B5EF4-FFF2-40B4-BE49-F238E27FC236}">
                <a16:creationId xmlns:a16="http://schemas.microsoft.com/office/drawing/2014/main" id="{6FAA6856-764E-065C-BB7F-611755ED2AA1}"/>
              </a:ext>
            </a:extLst>
          </p:cNvPr>
          <p:cNvSpPr/>
          <p:nvPr/>
        </p:nvSpPr>
        <p:spPr>
          <a:xfrm rot="3249120">
            <a:off x="2934310" y="5177667"/>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 name="Pfeil: nach oben 11">
            <a:extLst>
              <a:ext uri="{FF2B5EF4-FFF2-40B4-BE49-F238E27FC236}">
                <a16:creationId xmlns:a16="http://schemas.microsoft.com/office/drawing/2014/main" id="{B937FE7C-86FB-5520-3533-533063ACFD22}"/>
              </a:ext>
            </a:extLst>
          </p:cNvPr>
          <p:cNvSpPr/>
          <p:nvPr/>
        </p:nvSpPr>
        <p:spPr>
          <a:xfrm rot="14810258">
            <a:off x="7595136" y="1660326"/>
            <a:ext cx="504967" cy="117033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Freihandform: Form 18">
            <a:extLst>
              <a:ext uri="{FF2B5EF4-FFF2-40B4-BE49-F238E27FC236}">
                <a16:creationId xmlns:a16="http://schemas.microsoft.com/office/drawing/2014/main" id="{5BD1D198-1CF9-8F52-88CB-968F82E2F09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4" name="Textfeld 3">
            <a:extLst>
              <a:ext uri="{FF2B5EF4-FFF2-40B4-BE49-F238E27FC236}">
                <a16:creationId xmlns:a16="http://schemas.microsoft.com/office/drawing/2014/main" id="{B1CB513B-739F-BBAE-8F04-F9A2A007F06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5" name="Textfeld 4">
            <a:extLst>
              <a:ext uri="{FF2B5EF4-FFF2-40B4-BE49-F238E27FC236}">
                <a16:creationId xmlns:a16="http://schemas.microsoft.com/office/drawing/2014/main" id="{57A1A5A4-D6EA-D0B0-4BA8-49150EFFE48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13" name="Textfeld 12">
            <a:extLst>
              <a:ext uri="{FF2B5EF4-FFF2-40B4-BE49-F238E27FC236}">
                <a16:creationId xmlns:a16="http://schemas.microsoft.com/office/drawing/2014/main" id="{1F622527-5340-60E3-A489-6E243100A8DE}"/>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2053181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FAAC7F2-9D26-6572-881E-BAF9896FE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80"/>
            <a:ext cx="9147711" cy="6855219"/>
          </a:xfrm>
          <a:prstGeom prst="rect">
            <a:avLst/>
          </a:prstGeom>
        </p:spPr>
      </p:pic>
    </p:spTree>
    <p:extLst>
      <p:ext uri="{BB962C8B-B14F-4D97-AF65-F5344CB8AC3E}">
        <p14:creationId xmlns:p14="http://schemas.microsoft.com/office/powerpoint/2010/main" val="42611966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9379-16DF-DA75-FAAA-A840C446160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6BAEFBC-ACEA-8E9A-7775-CBC451AE48C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A068FD4-77E5-394F-32DA-257DE74E8E5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C14B591-673C-5800-E686-C5EB72447F23}"/>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547823CE-3A55-5DA2-D688-AB425745CCC5}"/>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pic>
        <p:nvPicPr>
          <p:cNvPr id="4" name="Grafik 3" descr="Ein Bild, das Text, Screenshot, Kreis enthält.&#10;&#10;KI-generierte Inhalte können fehlerhaft sein.">
            <a:extLst>
              <a:ext uri="{FF2B5EF4-FFF2-40B4-BE49-F238E27FC236}">
                <a16:creationId xmlns:a16="http://schemas.microsoft.com/office/drawing/2014/main" id="{9846DA89-5580-2D1C-03BF-240D404C4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715" y="1065637"/>
            <a:ext cx="4998720" cy="5246832"/>
          </a:xfrm>
          <a:prstGeom prst="rect">
            <a:avLst/>
          </a:prstGeom>
        </p:spPr>
      </p:pic>
      <p:sp>
        <p:nvSpPr>
          <p:cNvPr id="5" name="Pfeil: nach oben 11">
            <a:extLst>
              <a:ext uri="{FF2B5EF4-FFF2-40B4-BE49-F238E27FC236}">
                <a16:creationId xmlns:a16="http://schemas.microsoft.com/office/drawing/2014/main" id="{747A045D-C92C-2D63-3840-8C9560FFB288}"/>
              </a:ext>
            </a:extLst>
          </p:cNvPr>
          <p:cNvSpPr/>
          <p:nvPr/>
        </p:nvSpPr>
        <p:spPr>
          <a:xfrm rot="14810258">
            <a:off x="6577705" y="4374924"/>
            <a:ext cx="324298" cy="2090198"/>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3" name="Grafik 12" descr="Ein Bild, das Text, Papier, Brief, Schrift enthält.&#10;&#10;KI-generierte Inhalte können fehlerhaft sein.">
            <a:extLst>
              <a:ext uri="{FF2B5EF4-FFF2-40B4-BE49-F238E27FC236}">
                <a16:creationId xmlns:a16="http://schemas.microsoft.com/office/drawing/2014/main" id="{59073CA2-8255-8582-86BE-9D2E1BF3E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394" y="1474224"/>
            <a:ext cx="2288023" cy="3429000"/>
          </a:xfrm>
          <a:prstGeom prst="rect">
            <a:avLst/>
          </a:prstGeom>
        </p:spPr>
      </p:pic>
      <p:sp>
        <p:nvSpPr>
          <p:cNvPr id="2" name="Freihandform: Form 18">
            <a:extLst>
              <a:ext uri="{FF2B5EF4-FFF2-40B4-BE49-F238E27FC236}">
                <a16:creationId xmlns:a16="http://schemas.microsoft.com/office/drawing/2014/main" id="{A4F8A046-92DD-1176-F1FE-889AFF05432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C2C3C736-BCD0-26D6-7F01-9F92EC26555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1973F1C9-88E6-58A6-8C81-DAB5FF4A481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CF2DD321-5A85-E1E6-B695-B063CAAB07D6}"/>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spTree>
    <p:extLst>
      <p:ext uri="{BB962C8B-B14F-4D97-AF65-F5344CB8AC3E}">
        <p14:creationId xmlns:p14="http://schemas.microsoft.com/office/powerpoint/2010/main" val="19213058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20EB-6004-9823-B4D8-EE33B81D3E7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AF9DC00-BB98-626B-12C8-3F441EE3BE2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06202DD-2A91-96B3-5817-9BFDA29555A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FC38624-AB50-C716-5105-4AB092C3FE84}"/>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F23F25F6-0F93-B764-57DB-5D8C8E7EE4F4}"/>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118CE03D-37C2-10A8-D0F6-D4787F9F6E5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D0893582-F826-2EC5-BB7D-61AD9F90823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2A1DA16E-9352-5B82-756F-26E2CB1222C0}"/>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3A5DBE3D-DD5A-0419-B945-15B266B5D1DE}"/>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hrift, Quittung, Screenshot enthält.&#10;&#10;KI-generierte Inhalte können fehlerhaft sein.">
            <a:extLst>
              <a:ext uri="{FF2B5EF4-FFF2-40B4-BE49-F238E27FC236}">
                <a16:creationId xmlns:a16="http://schemas.microsoft.com/office/drawing/2014/main" id="{A68A3270-AD1C-20DF-4614-D869C371C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27" y="1933261"/>
            <a:ext cx="8757002" cy="3323063"/>
          </a:xfrm>
          <a:prstGeom prst="rect">
            <a:avLst/>
          </a:prstGeom>
        </p:spPr>
      </p:pic>
      <p:pic>
        <p:nvPicPr>
          <p:cNvPr id="15" name="Grafik 14" descr="Ein Bild, das Clipart, Cartoon, Darstellung enthält.&#10;&#10;KI-generierte Inhalte können fehlerhaft sein.">
            <a:extLst>
              <a:ext uri="{FF2B5EF4-FFF2-40B4-BE49-F238E27FC236}">
                <a16:creationId xmlns:a16="http://schemas.microsoft.com/office/drawing/2014/main" id="{9EF3F726-6213-B205-1557-802D0C4C5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375" y="1171261"/>
            <a:ext cx="901700" cy="762000"/>
          </a:xfrm>
          <a:prstGeom prst="rect">
            <a:avLst/>
          </a:prstGeom>
        </p:spPr>
      </p:pic>
      <p:sp>
        <p:nvSpPr>
          <p:cNvPr id="16" name="Textfeld 15">
            <a:extLst>
              <a:ext uri="{FF2B5EF4-FFF2-40B4-BE49-F238E27FC236}">
                <a16:creationId xmlns:a16="http://schemas.microsoft.com/office/drawing/2014/main" id="{AB446C1A-1199-C426-35B1-05E4FE5DB5EF}"/>
              </a:ext>
            </a:extLst>
          </p:cNvPr>
          <p:cNvSpPr txBox="1"/>
          <p:nvPr/>
        </p:nvSpPr>
        <p:spPr>
          <a:xfrm>
            <a:off x="4062713" y="1394010"/>
            <a:ext cx="1233543" cy="369332"/>
          </a:xfrm>
          <a:prstGeom prst="rect">
            <a:avLst/>
          </a:prstGeom>
          <a:noFill/>
        </p:spPr>
        <p:txBody>
          <a:bodyPr wrap="none" rtlCol="0">
            <a:spAutoFit/>
          </a:bodyPr>
          <a:lstStyle/>
          <a:p>
            <a:r>
              <a:rPr lang="de-DE" b="1" dirty="0"/>
              <a:t>Lehrkräfte:</a:t>
            </a:r>
          </a:p>
        </p:txBody>
      </p:sp>
    </p:spTree>
    <p:extLst>
      <p:ext uri="{BB962C8B-B14F-4D97-AF65-F5344CB8AC3E}">
        <p14:creationId xmlns:p14="http://schemas.microsoft.com/office/powerpoint/2010/main" val="3347595203"/>
      </p:ext>
    </p:extLst>
  </p:cSld>
  <p:clrMapOvr>
    <a:masterClrMapping/>
  </p:clrMapOvr>
  <p:transition spd="slow">
    <p:push/>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04F10-C8D3-4AC7-4051-C3D118B8A98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4C19B4C-3F3B-A9BC-42FD-9AF33F2E24E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EC0AC67-529A-ECBB-820E-1D8AA0B5ADF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7705472-7D32-A092-C20F-EAC4B3282287}"/>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22B89D19-6372-87BA-234D-2369E6634935}"/>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48A422B3-BE1A-0D7E-C6E6-4D8C3C1E356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0C894625-BA83-821E-74B0-D4E3F470306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15DF07FB-65BB-5177-8463-E3A51BA8AB4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E03A1191-F322-A5A3-F002-A548B74F5C88}"/>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Brief, Schrift, Papier enthält.&#10;&#10;KI-generierte Inhalte können fehlerhaft sein.">
            <a:extLst>
              <a:ext uri="{FF2B5EF4-FFF2-40B4-BE49-F238E27FC236}">
                <a16:creationId xmlns:a16="http://schemas.microsoft.com/office/drawing/2014/main" id="{AFEE7EA2-8EC2-B66C-9C40-A6822F286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48" y="1030290"/>
            <a:ext cx="7267504" cy="5055654"/>
          </a:xfrm>
          <a:prstGeom prst="rect">
            <a:avLst/>
          </a:prstGeom>
        </p:spPr>
      </p:pic>
    </p:spTree>
    <p:extLst>
      <p:ext uri="{BB962C8B-B14F-4D97-AF65-F5344CB8AC3E}">
        <p14:creationId xmlns:p14="http://schemas.microsoft.com/office/powerpoint/2010/main" val="3191876595"/>
      </p:ext>
    </p:extLst>
  </p:cSld>
  <p:clrMapOvr>
    <a:masterClrMapping/>
  </p:clrMapOvr>
  <p:transition spd="slow">
    <p:push/>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58D4-7B07-D443-C5C9-E2BBF8A60E9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B2D90BC-1328-73B3-95DA-806C565E979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8A480EC-BF75-F45B-D9FA-F86783BB121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152E297-B8E0-CD98-253E-8C28F56DCCA0}"/>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D4CD0B8C-C4B8-7967-7B87-F51C77501AB1}"/>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6A47DECD-C425-AD6B-29DB-47E46F81764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E5CA5B8B-0B56-CC40-5C40-94E678972BA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6A074564-7E14-B864-2319-C9D74C7D3EF8}"/>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F4048F9D-8D71-A42B-DEF7-083C9E9CC89D}"/>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enthält.&#10;&#10;KI-generierte Inhalte können fehlerhaft sein.">
            <a:extLst>
              <a:ext uri="{FF2B5EF4-FFF2-40B4-BE49-F238E27FC236}">
                <a16:creationId xmlns:a16="http://schemas.microsoft.com/office/drawing/2014/main" id="{46ECFE8D-91F5-92C3-15C5-EF2140218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84" y="1303716"/>
            <a:ext cx="8136667" cy="4716343"/>
          </a:xfrm>
          <a:prstGeom prst="rect">
            <a:avLst/>
          </a:prstGeom>
        </p:spPr>
      </p:pic>
    </p:spTree>
    <p:extLst>
      <p:ext uri="{BB962C8B-B14F-4D97-AF65-F5344CB8AC3E}">
        <p14:creationId xmlns:p14="http://schemas.microsoft.com/office/powerpoint/2010/main" val="391439814"/>
      </p:ext>
    </p:extLst>
  </p:cSld>
  <p:clrMapOvr>
    <a:masterClrMapping/>
  </p:clrMapOvr>
  <p:transition spd="slow">
    <p:push/>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2CF3A-FA4E-1D90-E2EB-62EECE1F0431}"/>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CAA1292-C23A-774A-BA78-16ED4A7C8FF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640E959-3F84-7FB7-650C-B08A6792E84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A1CB053-BB89-3ABA-467B-DD5818ECA10A}"/>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3E72EC88-8A4E-C54E-2748-76EFEBE55712}"/>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D03543A2-7F81-2DBF-BE52-E5B10615683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5BA79673-2296-E11A-418A-B995217AEA5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A589EC98-EEDD-DEDE-C384-481F8095A683}"/>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A5C679A1-7CBC-1E1C-A45B-49A07C2ADCA4}"/>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Reihe enthält.&#10;&#10;KI-generierte Inhalte können fehlerhaft sein.">
            <a:extLst>
              <a:ext uri="{FF2B5EF4-FFF2-40B4-BE49-F238E27FC236}">
                <a16:creationId xmlns:a16="http://schemas.microsoft.com/office/drawing/2014/main" id="{221B5CE0-9894-286F-2E69-23CF1C36D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6" y="1661532"/>
            <a:ext cx="8405186" cy="3939565"/>
          </a:xfrm>
          <a:prstGeom prst="rect">
            <a:avLst/>
          </a:prstGeom>
        </p:spPr>
      </p:pic>
    </p:spTree>
    <p:extLst>
      <p:ext uri="{BB962C8B-B14F-4D97-AF65-F5344CB8AC3E}">
        <p14:creationId xmlns:p14="http://schemas.microsoft.com/office/powerpoint/2010/main" val="3165391918"/>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16E97-2A9E-F4DD-5307-7911DD36248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9B7E1760-5525-77BA-FE7C-A31F3CD48726}"/>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7DC3070-6CFD-588C-CFAE-F80D7695011A}"/>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214AA5A-CC12-AA69-4450-A4367D458700}"/>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C18D1C0E-F65B-3801-B2D7-07EA6E65FD4D}"/>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F8825DE7-4F91-68A3-C1AC-8BCF337032E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BDEF18E0-4A99-D875-CA86-9890F160841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F84858F8-6CB4-19C1-C404-E0A75F874459}"/>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F7ECA1CE-8497-FC16-4278-F498A10D3FBB}"/>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Dokument, Schrift enthält.&#10;&#10;KI-generierte Inhalte können fehlerhaft sein.">
            <a:extLst>
              <a:ext uri="{FF2B5EF4-FFF2-40B4-BE49-F238E27FC236}">
                <a16:creationId xmlns:a16="http://schemas.microsoft.com/office/drawing/2014/main" id="{59ECF121-866E-8A85-3A73-9CE65CD8F5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737" y="1084818"/>
            <a:ext cx="4495447" cy="5124810"/>
          </a:xfrm>
          <a:prstGeom prst="rect">
            <a:avLst/>
          </a:prstGeom>
        </p:spPr>
      </p:pic>
    </p:spTree>
    <p:extLst>
      <p:ext uri="{BB962C8B-B14F-4D97-AF65-F5344CB8AC3E}">
        <p14:creationId xmlns:p14="http://schemas.microsoft.com/office/powerpoint/2010/main" val="2775231666"/>
      </p:ext>
    </p:extLst>
  </p:cSld>
  <p:clrMapOvr>
    <a:masterClrMapping/>
  </p:clrMapOvr>
  <p:transition spd="slow">
    <p:push/>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634DB-FC44-CC21-82E7-B714CBB136A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55624B4-3A27-E59C-811B-613AF7A342A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88A04E0-3C63-E872-55E8-6ACA3E32C83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A3F13CA-1D21-80A8-290F-ABE7AF4B71FD}"/>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85F5EC0B-F103-B577-74AA-AB5CF4A2741F}"/>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DA606E75-2936-616E-4A2A-453429D129A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D88B848C-48E1-06F1-BA5F-6B5944C60FD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B6311345-85D4-A6EB-CFF0-3884B29D3E69}"/>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38E2F491-8953-3936-CDA8-41EEF4D578B7}"/>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Zahl enthält.&#10;&#10;KI-generierte Inhalte können fehlerhaft sein.">
            <a:extLst>
              <a:ext uri="{FF2B5EF4-FFF2-40B4-BE49-F238E27FC236}">
                <a16:creationId xmlns:a16="http://schemas.microsoft.com/office/drawing/2014/main" id="{9B00279E-40E4-D74F-B715-A5B4CF4A42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757" y="1152662"/>
            <a:ext cx="4951142" cy="5053471"/>
          </a:xfrm>
          <a:prstGeom prst="rect">
            <a:avLst/>
          </a:prstGeom>
        </p:spPr>
      </p:pic>
    </p:spTree>
    <p:extLst>
      <p:ext uri="{BB962C8B-B14F-4D97-AF65-F5344CB8AC3E}">
        <p14:creationId xmlns:p14="http://schemas.microsoft.com/office/powerpoint/2010/main" val="646003335"/>
      </p:ext>
    </p:extLst>
  </p:cSld>
  <p:clrMapOvr>
    <a:masterClrMapping/>
  </p:clrMapOvr>
  <p:transition spd="slow">
    <p:pu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FC0C-DE2D-FF4A-6141-0C206600B70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68FF5C1-3033-BA20-D434-173AF0B0806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D493EDA0-DBBC-3F45-EA4B-01FC0946D75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9A9EFD4-7976-A637-C0C2-C0C341560514}"/>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C833B3DD-2575-9D9A-1AC0-CFEB80D9035A}"/>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971A3E48-B322-E17A-633E-7122871A1B3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DC7ECAEB-1C5A-E213-B681-EFB835F30F8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B39446EE-7165-24C1-0564-212BAFF1C79C}"/>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6DEDD70F-71AC-DDF3-82B5-6A4163745D9C}"/>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enthält.&#10;&#10;KI-generierte Inhalte können fehlerhaft sein.">
            <a:extLst>
              <a:ext uri="{FF2B5EF4-FFF2-40B4-BE49-F238E27FC236}">
                <a16:creationId xmlns:a16="http://schemas.microsoft.com/office/drawing/2014/main" id="{84AA082C-2D10-E1E6-EEEE-6D769EB70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322" y="1135557"/>
            <a:ext cx="6434466" cy="4919555"/>
          </a:xfrm>
          <a:prstGeom prst="rect">
            <a:avLst/>
          </a:prstGeom>
        </p:spPr>
      </p:pic>
      <p:pic>
        <p:nvPicPr>
          <p:cNvPr id="14" name="Grafik 13" descr="Ein Bild, das Clipart, Cartoon, Darstellung enthält.&#10;&#10;KI-generierte Inhalte können fehlerhaft sein.">
            <a:extLst>
              <a:ext uri="{FF2B5EF4-FFF2-40B4-BE49-F238E27FC236}">
                <a16:creationId xmlns:a16="http://schemas.microsoft.com/office/drawing/2014/main" id="{5D7A6ED2-177A-EA0E-32F4-4CD35C175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89" y="1273655"/>
            <a:ext cx="901700" cy="762000"/>
          </a:xfrm>
          <a:prstGeom prst="rect">
            <a:avLst/>
          </a:prstGeom>
        </p:spPr>
      </p:pic>
      <p:sp>
        <p:nvSpPr>
          <p:cNvPr id="15" name="Textfeld 14">
            <a:extLst>
              <a:ext uri="{FF2B5EF4-FFF2-40B4-BE49-F238E27FC236}">
                <a16:creationId xmlns:a16="http://schemas.microsoft.com/office/drawing/2014/main" id="{1F87129F-97E8-5241-6001-6E92839F9674}"/>
              </a:ext>
            </a:extLst>
          </p:cNvPr>
          <p:cNvSpPr txBox="1"/>
          <p:nvPr/>
        </p:nvSpPr>
        <p:spPr>
          <a:xfrm>
            <a:off x="277947" y="1966137"/>
            <a:ext cx="1144865" cy="369332"/>
          </a:xfrm>
          <a:prstGeom prst="rect">
            <a:avLst/>
          </a:prstGeom>
          <a:noFill/>
        </p:spPr>
        <p:txBody>
          <a:bodyPr wrap="none" rtlCol="0">
            <a:spAutoFit/>
          </a:bodyPr>
          <a:lstStyle/>
          <a:p>
            <a:r>
              <a:rPr lang="de-DE" b="1" dirty="0"/>
              <a:t>Lernende:</a:t>
            </a:r>
          </a:p>
        </p:txBody>
      </p:sp>
    </p:spTree>
    <p:extLst>
      <p:ext uri="{BB962C8B-B14F-4D97-AF65-F5344CB8AC3E}">
        <p14:creationId xmlns:p14="http://schemas.microsoft.com/office/powerpoint/2010/main" val="2444928018"/>
      </p:ext>
    </p:extLst>
  </p:cSld>
  <p:clrMapOvr>
    <a:masterClrMapping/>
  </p:clrMapOvr>
  <p:transition spd="slow">
    <p:pu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BE5AC-9C44-1CF9-BCA5-30512E9DD69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63144E8-68A7-4B18-B964-13FB7CC5531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4D0447C-B2E8-B1EE-F67A-55D88411967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1260FF4-C528-A44A-6F87-6562F920FCC7}"/>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9C467C12-B404-3A77-440A-32C0FA738420}"/>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4D38A9F6-777A-C820-EE46-EDA74573E90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6A209B4A-A882-D822-4DBB-D7DC69EC523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7F7E1627-BF5D-B227-3C3D-7BE75ECF264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A055C836-8BDB-EC88-AB6C-D64069037374}"/>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Dokument enthält.&#10;&#10;KI-generierte Inhalte können fehlerhaft sein.">
            <a:extLst>
              <a:ext uri="{FF2B5EF4-FFF2-40B4-BE49-F238E27FC236}">
                <a16:creationId xmlns:a16="http://schemas.microsoft.com/office/drawing/2014/main" id="{94662031-6CD8-A62F-4A24-ADD0D7CB9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210" y="1024966"/>
            <a:ext cx="4672361" cy="5113149"/>
          </a:xfrm>
          <a:prstGeom prst="rect">
            <a:avLst/>
          </a:prstGeom>
        </p:spPr>
      </p:pic>
    </p:spTree>
    <p:extLst>
      <p:ext uri="{BB962C8B-B14F-4D97-AF65-F5344CB8AC3E}">
        <p14:creationId xmlns:p14="http://schemas.microsoft.com/office/powerpoint/2010/main" val="3021665191"/>
      </p:ext>
    </p:extLst>
  </p:cSld>
  <p:clrMapOvr>
    <a:masterClrMapping/>
  </p:clrMapOvr>
  <p:transition spd="slow">
    <p:pu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1D244-28C9-2FE2-6D39-54A5679663F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F0D2DFD-9E00-75A0-09B9-FC868917E8D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DB55220-02CF-7E97-54AA-738D8D3E7F6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756AE4B-5AD6-FE9D-039D-33D2C0615F84}"/>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9892FDC9-A820-E771-A200-BC0D9EBBC2DC}"/>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C27F6909-0EC3-48E1-50D9-888764B3BEC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B38354DC-8B78-AE14-EE1F-F83DDC2FBF7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D7C7A556-2EFC-8515-0DF5-7FE9499A91A9}"/>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F3AFA1D2-53BA-B68B-39AE-EE754C4B82AF}"/>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Brief, Papier, Schrift enthält.&#10;&#10;KI-generierte Inhalte können fehlerhaft sein.">
            <a:extLst>
              <a:ext uri="{FF2B5EF4-FFF2-40B4-BE49-F238E27FC236}">
                <a16:creationId xmlns:a16="http://schemas.microsoft.com/office/drawing/2014/main" id="{5E3754F6-9A18-14D2-8652-A9E4771F2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751" y="1017474"/>
            <a:ext cx="4200795" cy="5199710"/>
          </a:xfrm>
          <a:prstGeom prst="rect">
            <a:avLst/>
          </a:prstGeom>
        </p:spPr>
      </p:pic>
    </p:spTree>
    <p:extLst>
      <p:ext uri="{BB962C8B-B14F-4D97-AF65-F5344CB8AC3E}">
        <p14:creationId xmlns:p14="http://schemas.microsoft.com/office/powerpoint/2010/main" val="60532385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BA790-EE02-8E43-0BB0-FD405279624F}"/>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E9E569CB-DEDC-219D-1927-CFD756E09129}"/>
              </a:ext>
            </a:extLst>
          </p:cNvPr>
          <p:cNvSpPr txBox="1"/>
          <p:nvPr/>
        </p:nvSpPr>
        <p:spPr>
          <a:xfrm>
            <a:off x="3373913" y="1070029"/>
            <a:ext cx="2397960" cy="363048"/>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Lernen </a:t>
            </a:r>
            <a:r>
              <a:rPr lang="de-DE" sz="2400" b="1" i="1" noProof="0" dirty="0">
                <a:solidFill>
                  <a:srgbClr val="000000"/>
                </a:solidFill>
                <a:latin typeface="Helvetica Bold"/>
                <a:ea typeface="Helvetica Bold"/>
                <a:cs typeface="Helvetica Bold"/>
                <a:sym typeface="Helvetica Bold"/>
              </a:rPr>
              <a:t>über</a:t>
            </a:r>
            <a:r>
              <a:rPr lang="de-DE" sz="2400" b="1" noProof="0" dirty="0">
                <a:solidFill>
                  <a:srgbClr val="000000"/>
                </a:solidFill>
                <a:latin typeface="Helvetica Bold"/>
                <a:ea typeface="Helvetica Bold"/>
                <a:cs typeface="Helvetica Bold"/>
                <a:sym typeface="Helvetica Bold"/>
              </a:rPr>
              <a:t> KI</a:t>
            </a:r>
          </a:p>
        </p:txBody>
      </p:sp>
      <p:sp>
        <p:nvSpPr>
          <p:cNvPr id="6" name="Freeform 6" descr="Bild">
            <a:extLst>
              <a:ext uri="{FF2B5EF4-FFF2-40B4-BE49-F238E27FC236}">
                <a16:creationId xmlns:a16="http://schemas.microsoft.com/office/drawing/2014/main" id="{A6D8F799-7605-3D7A-8504-B1AA8E681730}"/>
              </a:ext>
            </a:extLst>
          </p:cNvPr>
          <p:cNvSpPr/>
          <p:nvPr/>
        </p:nvSpPr>
        <p:spPr>
          <a:xfrm>
            <a:off x="3790268" y="3007729"/>
            <a:ext cx="1510674" cy="2063548"/>
          </a:xfrm>
          <a:custGeom>
            <a:avLst/>
            <a:gdLst/>
            <a:ahLst/>
            <a:cxnLst/>
            <a:rect l="l" t="t" r="r" b="b"/>
            <a:pathLst>
              <a:path w="3021347" h="4127096">
                <a:moveTo>
                  <a:pt x="0" y="0"/>
                </a:moveTo>
                <a:lnTo>
                  <a:pt x="3021348" y="0"/>
                </a:lnTo>
                <a:lnTo>
                  <a:pt x="3021348" y="4127096"/>
                </a:lnTo>
                <a:lnTo>
                  <a:pt x="0" y="4127096"/>
                </a:lnTo>
                <a:lnTo>
                  <a:pt x="0" y="0"/>
                </a:lnTo>
                <a:close/>
              </a:path>
            </a:pathLst>
          </a:custGeom>
          <a:blipFill>
            <a:blip r:embed="rId3"/>
            <a:stretch>
              <a:fillRect t="-2" b="-2"/>
            </a:stretch>
          </a:blipFill>
        </p:spPr>
        <p:txBody>
          <a:bodyPr/>
          <a:lstStyle/>
          <a:p>
            <a:endParaRPr lang="de-DE" sz="900" noProof="0" dirty="0"/>
          </a:p>
        </p:txBody>
      </p:sp>
      <p:sp>
        <p:nvSpPr>
          <p:cNvPr id="7" name="TextBox 7">
            <a:extLst>
              <a:ext uri="{FF2B5EF4-FFF2-40B4-BE49-F238E27FC236}">
                <a16:creationId xmlns:a16="http://schemas.microsoft.com/office/drawing/2014/main" id="{8764E318-78BF-E683-70CE-31B8730FC764}"/>
              </a:ext>
            </a:extLst>
          </p:cNvPr>
          <p:cNvSpPr txBox="1"/>
          <p:nvPr/>
        </p:nvSpPr>
        <p:spPr>
          <a:xfrm>
            <a:off x="3635815" y="5161600"/>
            <a:ext cx="1861632" cy="213072"/>
          </a:xfrm>
          <a:prstGeom prst="rect">
            <a:avLst/>
          </a:prstGeom>
        </p:spPr>
        <p:txBody>
          <a:bodyPr lIns="0" tIns="0" rIns="0" bIns="0" rtlCol="0" anchor="t">
            <a:spAutoFit/>
          </a:bodyPr>
          <a:lstStyle/>
          <a:p>
            <a:pPr algn="ctr">
              <a:lnSpc>
                <a:spcPts val="1680"/>
              </a:lnSpc>
            </a:pPr>
            <a:r>
              <a:rPr lang="de-DE" sz="1400" b="1" noProof="0" dirty="0">
                <a:solidFill>
                  <a:srgbClr val="4F81BD"/>
                </a:solidFill>
                <a:latin typeface="Helvetica Bold"/>
                <a:ea typeface="Helvetica Bold"/>
                <a:cs typeface="Helvetica Bold"/>
                <a:sym typeface="Helvetica Bold"/>
              </a:rPr>
              <a:t>LERNEN UND KI</a:t>
            </a:r>
          </a:p>
        </p:txBody>
      </p:sp>
      <p:sp>
        <p:nvSpPr>
          <p:cNvPr id="9" name="TextBox 9">
            <a:extLst>
              <a:ext uri="{FF2B5EF4-FFF2-40B4-BE49-F238E27FC236}">
                <a16:creationId xmlns:a16="http://schemas.microsoft.com/office/drawing/2014/main" id="{11964B90-4523-0733-3A56-A934BC6658D8}"/>
              </a:ext>
            </a:extLst>
          </p:cNvPr>
          <p:cNvSpPr txBox="1"/>
          <p:nvPr/>
        </p:nvSpPr>
        <p:spPr>
          <a:xfrm>
            <a:off x="2464962" y="3883314"/>
            <a:ext cx="122331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trotz</a:t>
            </a:r>
            <a:r>
              <a:rPr lang="de-DE" sz="1300" b="1" noProof="0" dirty="0">
                <a:solidFill>
                  <a:srgbClr val="FFFFFF"/>
                </a:solidFill>
                <a:latin typeface="Helvetica Bold"/>
                <a:ea typeface="Helvetica Bold"/>
                <a:cs typeface="Helvetica Bold"/>
                <a:sym typeface="Helvetica Bold"/>
              </a:rPr>
              <a:t> KI</a:t>
            </a:r>
          </a:p>
        </p:txBody>
      </p:sp>
      <p:sp>
        <p:nvSpPr>
          <p:cNvPr id="11" name="Freeform 11" descr="Bild">
            <a:extLst>
              <a:ext uri="{FF2B5EF4-FFF2-40B4-BE49-F238E27FC236}">
                <a16:creationId xmlns:a16="http://schemas.microsoft.com/office/drawing/2014/main" id="{370A92BD-73D4-4659-9408-742DA01FAB82}"/>
              </a:ext>
            </a:extLst>
          </p:cNvPr>
          <p:cNvSpPr/>
          <p:nvPr/>
        </p:nvSpPr>
        <p:spPr>
          <a:xfrm>
            <a:off x="2241849" y="1942797"/>
            <a:ext cx="2166448" cy="2419397"/>
          </a:xfrm>
          <a:custGeom>
            <a:avLst/>
            <a:gdLst/>
            <a:ahLst/>
            <a:cxnLst/>
            <a:rect l="l" t="t" r="r" b="b"/>
            <a:pathLst>
              <a:path w="4332896" h="4838794">
                <a:moveTo>
                  <a:pt x="0" y="0"/>
                </a:moveTo>
                <a:lnTo>
                  <a:pt x="4332896" y="0"/>
                </a:lnTo>
                <a:lnTo>
                  <a:pt x="4332896" y="4838794"/>
                </a:lnTo>
                <a:lnTo>
                  <a:pt x="0" y="4838794"/>
                </a:lnTo>
                <a:lnTo>
                  <a:pt x="0" y="0"/>
                </a:lnTo>
                <a:close/>
              </a:path>
            </a:pathLst>
          </a:custGeom>
          <a:blipFill>
            <a:blip r:embed="rId4"/>
            <a:stretch>
              <a:fillRect t="-4" b="-4"/>
            </a:stretch>
          </a:blipFill>
        </p:spPr>
        <p:txBody>
          <a:bodyPr/>
          <a:lstStyle/>
          <a:p>
            <a:endParaRPr lang="de-DE" sz="900" noProof="0" dirty="0"/>
          </a:p>
        </p:txBody>
      </p:sp>
      <p:sp>
        <p:nvSpPr>
          <p:cNvPr id="12" name="TextBox 12">
            <a:extLst>
              <a:ext uri="{FF2B5EF4-FFF2-40B4-BE49-F238E27FC236}">
                <a16:creationId xmlns:a16="http://schemas.microsoft.com/office/drawing/2014/main" id="{EB272679-9F5E-C1F1-CDFB-0852E5E973D9}"/>
              </a:ext>
            </a:extLst>
          </p:cNvPr>
          <p:cNvSpPr txBox="1"/>
          <p:nvPr/>
        </p:nvSpPr>
        <p:spPr>
          <a:xfrm>
            <a:off x="3011004" y="2353715"/>
            <a:ext cx="654731"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über</a:t>
            </a:r>
            <a:r>
              <a:rPr lang="de-DE" sz="1300" b="1" noProof="0" dirty="0">
                <a:solidFill>
                  <a:srgbClr val="FFFFFF"/>
                </a:solidFill>
                <a:latin typeface="Helvetica Bold"/>
                <a:ea typeface="Helvetica Bold"/>
                <a:cs typeface="Helvetica Bold"/>
                <a:sym typeface="Helvetica Bold"/>
              </a:rPr>
              <a:t> KI</a:t>
            </a:r>
          </a:p>
        </p:txBody>
      </p:sp>
      <p:sp>
        <p:nvSpPr>
          <p:cNvPr id="13" name="TextBox 13">
            <a:extLst>
              <a:ext uri="{FF2B5EF4-FFF2-40B4-BE49-F238E27FC236}">
                <a16:creationId xmlns:a16="http://schemas.microsoft.com/office/drawing/2014/main" id="{04B20745-8CE2-67DA-2114-785ED6977300}"/>
              </a:ext>
            </a:extLst>
          </p:cNvPr>
          <p:cNvSpPr txBox="1"/>
          <p:nvPr/>
        </p:nvSpPr>
        <p:spPr>
          <a:xfrm>
            <a:off x="2686123" y="2823750"/>
            <a:ext cx="1206886" cy="718145"/>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benötigen Wissen darüber, wie </a:t>
            </a:r>
            <a:r>
              <a:rPr lang="de-DE" sz="700" noProof="0" dirty="0" err="1">
                <a:solidFill>
                  <a:srgbClr val="000000"/>
                </a:solidFill>
                <a:latin typeface="Helvetica"/>
                <a:ea typeface="Helvetica"/>
                <a:cs typeface="Helvetica"/>
                <a:sym typeface="Helvetica"/>
              </a:rPr>
              <a:t>Kl</a:t>
            </a:r>
            <a:r>
              <a:rPr lang="de-DE" sz="700" noProof="0" dirty="0">
                <a:solidFill>
                  <a:srgbClr val="000000"/>
                </a:solidFill>
                <a:latin typeface="Helvetica"/>
                <a:ea typeface="Helvetica"/>
                <a:cs typeface="Helvetica"/>
                <a:sym typeface="Helvetica"/>
              </a:rPr>
              <a:t> funktioniert, wo ihre Grenzen liegen und welche gesellschaftlichen, wirtschaftlichen, politischen und ethischen Dimensionen zu beachten sind.</a:t>
            </a:r>
          </a:p>
        </p:txBody>
      </p:sp>
      <p:sp>
        <p:nvSpPr>
          <p:cNvPr id="15" name="TextBox 15">
            <a:extLst>
              <a:ext uri="{FF2B5EF4-FFF2-40B4-BE49-F238E27FC236}">
                <a16:creationId xmlns:a16="http://schemas.microsoft.com/office/drawing/2014/main" id="{A7C4EC58-9968-6009-E004-004C19033C9A}"/>
              </a:ext>
            </a:extLst>
          </p:cNvPr>
          <p:cNvSpPr txBox="1"/>
          <p:nvPr/>
        </p:nvSpPr>
        <p:spPr>
          <a:xfrm>
            <a:off x="4022655" y="1832780"/>
            <a:ext cx="111335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mit</a:t>
            </a:r>
            <a:r>
              <a:rPr lang="de-DE" sz="1300" b="1" noProof="0" dirty="0">
                <a:solidFill>
                  <a:srgbClr val="FFFFFF"/>
                </a:solidFill>
                <a:latin typeface="Helvetica Bold"/>
                <a:ea typeface="Helvetica Bold"/>
                <a:cs typeface="Helvetica Bold"/>
                <a:sym typeface="Helvetica Bold"/>
              </a:rPr>
              <a:t> KI</a:t>
            </a:r>
          </a:p>
        </p:txBody>
      </p:sp>
      <p:sp>
        <p:nvSpPr>
          <p:cNvPr id="18" name="TextBox 18">
            <a:extLst>
              <a:ext uri="{FF2B5EF4-FFF2-40B4-BE49-F238E27FC236}">
                <a16:creationId xmlns:a16="http://schemas.microsoft.com/office/drawing/2014/main" id="{BAA7F27E-E2DD-0531-0F3E-3C6AD3C190FD}"/>
              </a:ext>
            </a:extLst>
          </p:cNvPr>
          <p:cNvSpPr txBox="1"/>
          <p:nvPr/>
        </p:nvSpPr>
        <p:spPr>
          <a:xfrm>
            <a:off x="5394429" y="3883313"/>
            <a:ext cx="126007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ohne</a:t>
            </a:r>
            <a:r>
              <a:rPr lang="de-DE" sz="1300" b="1" noProof="0" dirty="0">
                <a:solidFill>
                  <a:srgbClr val="FFFFFF"/>
                </a:solidFill>
                <a:latin typeface="Helvetica Bold"/>
                <a:ea typeface="Helvetica Bold"/>
                <a:cs typeface="Helvetica Bold"/>
                <a:sym typeface="Helvetica Bold"/>
              </a:rPr>
              <a:t> KI</a:t>
            </a:r>
          </a:p>
        </p:txBody>
      </p:sp>
      <p:sp>
        <p:nvSpPr>
          <p:cNvPr id="21" name="TextBox 21">
            <a:extLst>
              <a:ext uri="{FF2B5EF4-FFF2-40B4-BE49-F238E27FC236}">
                <a16:creationId xmlns:a16="http://schemas.microsoft.com/office/drawing/2014/main" id="{622795F7-88DD-7E63-7CFA-D8CF1395A3EE}"/>
              </a:ext>
            </a:extLst>
          </p:cNvPr>
          <p:cNvSpPr txBox="1"/>
          <p:nvPr/>
        </p:nvSpPr>
        <p:spPr>
          <a:xfrm>
            <a:off x="5416453" y="2353715"/>
            <a:ext cx="728010"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durch</a:t>
            </a:r>
            <a:r>
              <a:rPr lang="de-DE" sz="1300" b="1" noProof="0" dirty="0">
                <a:solidFill>
                  <a:srgbClr val="FFFFFF"/>
                </a:solidFill>
                <a:latin typeface="Helvetica Bold"/>
                <a:ea typeface="Helvetica Bold"/>
                <a:cs typeface="Helvetica Bold"/>
                <a:sym typeface="Helvetica Bold"/>
              </a:rPr>
              <a:t> KI</a:t>
            </a:r>
          </a:p>
        </p:txBody>
      </p:sp>
      <p:sp>
        <p:nvSpPr>
          <p:cNvPr id="2" name="TextBox 1">
            <a:extLst>
              <a:ext uri="{FF2B5EF4-FFF2-40B4-BE49-F238E27FC236}">
                <a16:creationId xmlns:a16="http://schemas.microsoft.com/office/drawing/2014/main" id="{9BD468B5-9EBE-9824-1A81-CA49957A2E5C}"/>
              </a:ext>
            </a:extLst>
          </p:cNvPr>
          <p:cNvSpPr txBox="1"/>
          <p:nvPr/>
        </p:nvSpPr>
        <p:spPr>
          <a:xfrm>
            <a:off x="5771873" y="2299278"/>
            <a:ext cx="2761491" cy="2862322"/>
          </a:xfrm>
          <a:prstGeom prst="rect">
            <a:avLst/>
          </a:prstGeom>
          <a:noFill/>
        </p:spPr>
        <p:txBody>
          <a:bodyPr wrap="square" rtlCol="0">
            <a:spAutoFit/>
          </a:bodyPr>
          <a:lstStyle/>
          <a:p>
            <a:pPr algn="l">
              <a:buFont typeface="Arial" panose="020B0604020202020204" pitchFamily="34" charset="0"/>
              <a:buChar char="•"/>
            </a:pPr>
            <a:r>
              <a:rPr lang="en-GB" b="0" i="0" u="none" strike="noStrike" dirty="0">
                <a:solidFill>
                  <a:srgbClr val="000000"/>
                </a:solidFill>
                <a:effectLst/>
              </a:rPr>
              <a:t>Was </a:t>
            </a:r>
            <a:r>
              <a:rPr lang="en-GB" b="0" i="0" u="none" strike="noStrike" dirty="0" err="1">
                <a:solidFill>
                  <a:srgbClr val="000000"/>
                </a:solidFill>
                <a:effectLst/>
              </a:rPr>
              <a:t>kann</a:t>
            </a:r>
            <a:r>
              <a:rPr lang="en-GB" b="0" i="0" u="none" strike="noStrike" dirty="0">
                <a:solidFill>
                  <a:srgbClr val="000000"/>
                </a:solidFill>
                <a:effectLst/>
              </a:rPr>
              <a:t> KI?</a:t>
            </a:r>
          </a:p>
          <a:p>
            <a:pPr algn="l">
              <a:buFont typeface="Arial" panose="020B0604020202020204" pitchFamily="34" charset="0"/>
              <a:buChar char="•"/>
            </a:pPr>
            <a:r>
              <a:rPr lang="en-GB" b="0" i="0" u="none" strike="noStrike" dirty="0">
                <a:solidFill>
                  <a:srgbClr val="000000"/>
                </a:solidFill>
                <a:effectLst/>
              </a:rPr>
              <a:t>Was </a:t>
            </a:r>
            <a:r>
              <a:rPr lang="en-GB" b="0" i="0" u="none" strike="noStrike" dirty="0" err="1">
                <a:solidFill>
                  <a:srgbClr val="000000"/>
                </a:solidFill>
                <a:effectLst/>
              </a:rPr>
              <a:t>kann</a:t>
            </a:r>
            <a:r>
              <a:rPr lang="en-GB" b="0" i="0" u="none" strike="noStrike" dirty="0">
                <a:solidFill>
                  <a:srgbClr val="000000"/>
                </a:solidFill>
                <a:effectLst/>
              </a:rPr>
              <a:t> </a:t>
            </a:r>
            <a:r>
              <a:rPr lang="en-GB" b="0" i="0" u="none" strike="noStrike" dirty="0" err="1">
                <a:solidFill>
                  <a:srgbClr val="000000"/>
                </a:solidFill>
                <a:effectLst/>
              </a:rPr>
              <a:t>sie</a:t>
            </a:r>
            <a:r>
              <a:rPr lang="en-GB" b="0" i="0" u="none" strike="noStrike" dirty="0">
                <a:solidFill>
                  <a:srgbClr val="000000"/>
                </a:solidFill>
                <a:effectLst/>
              </a:rPr>
              <a:t> </a:t>
            </a:r>
            <a:r>
              <a:rPr lang="en-GB" b="0" i="0" u="none" strike="noStrike" dirty="0" err="1">
                <a:solidFill>
                  <a:srgbClr val="000000"/>
                </a:solidFill>
                <a:effectLst/>
              </a:rPr>
              <a:t>nicht</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err="1">
                <a:solidFill>
                  <a:srgbClr val="000000"/>
                </a:solidFill>
                <a:effectLst/>
              </a:rPr>
              <a:t>Welche</a:t>
            </a:r>
            <a:r>
              <a:rPr lang="en-GB" b="0" i="0" u="none" strike="noStrike" dirty="0">
                <a:solidFill>
                  <a:srgbClr val="000000"/>
                </a:solidFill>
                <a:effectLst/>
              </a:rPr>
              <a:t> </a:t>
            </a:r>
            <a:r>
              <a:rPr lang="en-GB" b="0" i="0" u="none" strike="noStrike" dirty="0" err="1">
                <a:solidFill>
                  <a:srgbClr val="000000"/>
                </a:solidFill>
                <a:effectLst/>
              </a:rPr>
              <a:t>Potentiale</a:t>
            </a:r>
            <a:r>
              <a:rPr lang="en-GB" b="0" i="0" u="none" strike="noStrike" dirty="0">
                <a:solidFill>
                  <a:srgbClr val="000000"/>
                </a:solidFill>
                <a:effectLst/>
              </a:rPr>
              <a:t> </a:t>
            </a:r>
            <a:r>
              <a:rPr lang="en-GB" b="0" i="0" u="none" strike="noStrike" dirty="0" err="1">
                <a:solidFill>
                  <a:srgbClr val="000000"/>
                </a:solidFill>
                <a:effectLst/>
              </a:rPr>
              <a:t>liegen</a:t>
            </a:r>
            <a:r>
              <a:rPr lang="en-GB" b="0" i="0" u="none" strike="noStrike" dirty="0">
                <a:solidFill>
                  <a:srgbClr val="000000"/>
                </a:solidFill>
                <a:effectLst/>
              </a:rPr>
              <a:t> in </a:t>
            </a:r>
            <a:r>
              <a:rPr lang="en-GB" b="0" i="0" u="none" strike="noStrike" dirty="0" err="1">
                <a:solidFill>
                  <a:srgbClr val="000000"/>
                </a:solidFill>
                <a:effectLst/>
              </a:rPr>
              <a:t>ihr</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err="1">
                <a:solidFill>
                  <a:srgbClr val="000000"/>
                </a:solidFill>
                <a:effectLst/>
              </a:rPr>
              <a:t>Welche</a:t>
            </a:r>
            <a:r>
              <a:rPr lang="en-GB" b="0" i="0" u="none" strike="noStrike" dirty="0">
                <a:solidFill>
                  <a:srgbClr val="000000"/>
                </a:solidFill>
                <a:effectLst/>
              </a:rPr>
              <a:t> </a:t>
            </a:r>
            <a:r>
              <a:rPr lang="en-GB" b="0" i="0" u="none" strike="noStrike" dirty="0" err="1">
                <a:solidFill>
                  <a:srgbClr val="000000"/>
                </a:solidFill>
                <a:effectLst/>
              </a:rPr>
              <a:t>Gefahren</a:t>
            </a:r>
            <a:r>
              <a:rPr lang="en-GB" b="0" i="0" u="none" strike="noStrike" dirty="0">
                <a:solidFill>
                  <a:srgbClr val="000000"/>
                </a:solidFill>
                <a:effectLst/>
              </a:rPr>
              <a:t> </a:t>
            </a:r>
            <a:r>
              <a:rPr lang="en-GB" b="0" i="0" u="none" strike="noStrike" dirty="0" err="1">
                <a:solidFill>
                  <a:srgbClr val="000000"/>
                </a:solidFill>
                <a:effectLst/>
              </a:rPr>
              <a:t>bringt</a:t>
            </a:r>
            <a:r>
              <a:rPr lang="en-GB" b="0" i="0" u="none" strike="noStrike" dirty="0">
                <a:solidFill>
                  <a:srgbClr val="000000"/>
                </a:solidFill>
                <a:effectLst/>
              </a:rPr>
              <a:t> </a:t>
            </a:r>
            <a:r>
              <a:rPr lang="en-GB" b="0" i="0" u="none" strike="noStrike" dirty="0" err="1">
                <a:solidFill>
                  <a:srgbClr val="000000"/>
                </a:solidFill>
                <a:effectLst/>
              </a:rPr>
              <a:t>sie</a:t>
            </a:r>
            <a:r>
              <a:rPr lang="en-GB" b="0" i="0" u="none" strike="noStrike" dirty="0">
                <a:solidFill>
                  <a:srgbClr val="000000"/>
                </a:solidFill>
                <a:effectLst/>
              </a:rPr>
              <a:t> </a:t>
            </a:r>
            <a:r>
              <a:rPr lang="en-GB" b="0" i="0" u="none" strike="noStrike" dirty="0" err="1">
                <a:solidFill>
                  <a:srgbClr val="000000"/>
                </a:solidFill>
                <a:effectLst/>
              </a:rPr>
              <a:t>mit</a:t>
            </a:r>
            <a:r>
              <a:rPr lang="en-GB" b="0" i="0" u="none" strike="noStrike" dirty="0">
                <a:solidFill>
                  <a:srgbClr val="000000"/>
                </a:solidFill>
                <a:effectLst/>
              </a:rPr>
              <a:t> </a:t>
            </a:r>
            <a:r>
              <a:rPr lang="en-GB" b="0" i="0" u="none" strike="noStrike" dirty="0" err="1">
                <a:solidFill>
                  <a:srgbClr val="000000"/>
                </a:solidFill>
                <a:effectLst/>
              </a:rPr>
              <a:t>sich</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a:solidFill>
                  <a:srgbClr val="000000"/>
                </a:solidFill>
                <a:effectLst/>
              </a:rPr>
              <a:t>DSK: </a:t>
            </a:r>
            <a:r>
              <a:rPr lang="en-GB" b="0" i="0" u="none" strike="noStrike" dirty="0" err="1">
                <a:solidFill>
                  <a:srgbClr val="000000"/>
                </a:solidFill>
                <a:effectLst/>
              </a:rPr>
              <a:t>Medienkompetenz</a:t>
            </a:r>
            <a:r>
              <a:rPr lang="en-GB" b="0" i="0" u="none" strike="noStrike" dirty="0">
                <a:solidFill>
                  <a:srgbClr val="000000"/>
                </a:solidFill>
                <a:effectLst/>
              </a:rPr>
              <a:t> und </a:t>
            </a:r>
            <a:r>
              <a:rPr lang="en-GB" b="0" i="0" u="none" strike="noStrike" dirty="0" err="1">
                <a:solidFill>
                  <a:srgbClr val="000000"/>
                </a:solidFill>
                <a:effectLst/>
              </a:rPr>
              <a:t>informatorische</a:t>
            </a:r>
            <a:r>
              <a:rPr lang="en-GB" b="0" i="0" u="none" strike="noStrike" dirty="0">
                <a:solidFill>
                  <a:srgbClr val="000000"/>
                </a:solidFill>
                <a:effectLst/>
              </a:rPr>
              <a:t> </a:t>
            </a:r>
            <a:r>
              <a:rPr lang="en-GB" b="0" i="0" u="none" strike="noStrike" dirty="0" err="1">
                <a:solidFill>
                  <a:srgbClr val="000000"/>
                </a:solidFill>
                <a:effectLst/>
              </a:rPr>
              <a:t>Grundkenntnisse</a:t>
            </a:r>
            <a:endParaRPr lang="en-GB" b="0" i="0" u="none" strike="noStrike" dirty="0">
              <a:solidFill>
                <a:srgbClr val="000000"/>
              </a:solidFill>
              <a:effectLst/>
            </a:endParaRPr>
          </a:p>
          <a:p>
            <a:endParaRPr lang="en-DE" dirty="0"/>
          </a:p>
        </p:txBody>
      </p:sp>
    </p:spTree>
    <p:extLst>
      <p:ext uri="{BB962C8B-B14F-4D97-AF65-F5344CB8AC3E}">
        <p14:creationId xmlns:p14="http://schemas.microsoft.com/office/powerpoint/2010/main" val="2690299847"/>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6679-D862-2C03-ECFB-6B01D01052C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FDB1647-F18F-F408-E8E3-8543F0AE171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247CEA-E9D3-AA9B-65C7-519914F6BCD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8039FD4-CDBC-9F26-4530-3C95A758C63F}"/>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0B0F4126-08DA-0DBD-B5EC-BDABC3C606C8}"/>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51688E13-E3A8-6156-08B7-5C9340BC4D34}"/>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AF9FB78F-4EDE-8A20-A0CE-5E0368E7833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9F08990C-5DD9-A9A6-785A-859E89704D67}"/>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A1BAE708-DDC7-7C3E-2BAD-2A884D2E3A56}"/>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enthält.&#10;&#10;KI-generierte Inhalte können fehlerhaft sein.">
            <a:extLst>
              <a:ext uri="{FF2B5EF4-FFF2-40B4-BE49-F238E27FC236}">
                <a16:creationId xmlns:a16="http://schemas.microsoft.com/office/drawing/2014/main" id="{FA9D70AE-9E1F-5CE8-F619-854876570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55" y="1181055"/>
            <a:ext cx="6838090" cy="4904368"/>
          </a:xfrm>
          <a:prstGeom prst="rect">
            <a:avLst/>
          </a:prstGeom>
        </p:spPr>
      </p:pic>
    </p:spTree>
    <p:extLst>
      <p:ext uri="{BB962C8B-B14F-4D97-AF65-F5344CB8AC3E}">
        <p14:creationId xmlns:p14="http://schemas.microsoft.com/office/powerpoint/2010/main" val="4271844129"/>
      </p:ext>
    </p:extLst>
  </p:cSld>
  <p:clrMapOvr>
    <a:masterClrMapping/>
  </p:clrMapOvr>
  <p:transition spd="slow">
    <p:pu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98E9-BDB4-D444-6EBB-EE50EEE4FF2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7527DBD-B28B-B942-55AE-D6D77A65874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353455F-AE00-0A01-FADB-9DD7AAACC32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42E96AB-7950-3CC3-3BEB-00251ED89C3D}"/>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7F78B691-5E26-37E5-74A6-9ACFEE82F751}"/>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2971D969-7B9D-5900-26CC-70BC53F04E9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ED400901-CD08-6391-4DF7-36CB3D70051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AB2A36EB-D2F1-7881-7D7D-E99E3209E354}"/>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8F4CC424-0A1B-3271-5C17-30354FC2EDFE}"/>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Dokument enthält.&#10;&#10;KI-generierte Inhalte können fehlerhaft sein.">
            <a:extLst>
              <a:ext uri="{FF2B5EF4-FFF2-40B4-BE49-F238E27FC236}">
                <a16:creationId xmlns:a16="http://schemas.microsoft.com/office/drawing/2014/main" id="{7B2E1982-6246-4EBF-C2C3-ADE936925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244" y="1028638"/>
            <a:ext cx="4750419" cy="5144645"/>
          </a:xfrm>
          <a:prstGeom prst="rect">
            <a:avLst/>
          </a:prstGeom>
        </p:spPr>
      </p:pic>
    </p:spTree>
    <p:extLst>
      <p:ext uri="{BB962C8B-B14F-4D97-AF65-F5344CB8AC3E}">
        <p14:creationId xmlns:p14="http://schemas.microsoft.com/office/powerpoint/2010/main" val="2479230682"/>
      </p:ext>
    </p:extLst>
  </p:cSld>
  <p:clrMapOvr>
    <a:masterClrMapping/>
  </p:clrMapOvr>
  <p:transition spd="slow">
    <p:push/>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845E-F855-4D5C-EF52-CE950166B6D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E9AC1C3-EE51-5A36-E6B6-FBA850E71BC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422D51C-AF07-A0D6-E072-77ED5BE7A1F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F94A2989-7662-2D6F-854D-EEC6F8A9BE69}"/>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5E4A52FF-41F7-39BF-72DE-F979750EF7F4}"/>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B1FF9827-0980-3A8C-15DA-9286102E2C2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B11F5260-15F2-74FC-3D48-A1FF7F11A88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CF57EDCE-9F0F-2C1F-1F85-18963D759CC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3DB9729C-FB6E-A6F2-AB1A-896786B4EEA7}"/>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Brief, Dokument enthält.&#10;&#10;KI-generierte Inhalte können fehlerhaft sein.">
            <a:extLst>
              <a:ext uri="{FF2B5EF4-FFF2-40B4-BE49-F238E27FC236}">
                <a16:creationId xmlns:a16="http://schemas.microsoft.com/office/drawing/2014/main" id="{7FF82F60-CBD5-67A4-1B79-880C80EB1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176" y="1050419"/>
            <a:ext cx="4382429" cy="5151789"/>
          </a:xfrm>
          <a:prstGeom prst="rect">
            <a:avLst/>
          </a:prstGeom>
        </p:spPr>
      </p:pic>
    </p:spTree>
    <p:extLst>
      <p:ext uri="{BB962C8B-B14F-4D97-AF65-F5344CB8AC3E}">
        <p14:creationId xmlns:p14="http://schemas.microsoft.com/office/powerpoint/2010/main" val="1341853587"/>
      </p:ext>
    </p:extLst>
  </p:cSld>
  <p:clrMapOvr>
    <a:masterClrMapping/>
  </p:clrMapOvr>
  <p:transition spd="slow">
    <p:push/>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DA06F-E01A-3B51-95B8-06FCA162FA9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DC8E9807-DDFC-5D32-7020-6B1F7C06EA76}"/>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B19CC94-CF98-0D6D-DF9F-71A5B74AB85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526A37E-2B14-D573-6C44-288457B6A429}"/>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D9BE964B-BE18-8828-0CF9-03376B12F5EC}"/>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E6E04CB7-1068-18C9-525B-65BF0C00C1E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4B9E7531-EF1A-4026-67AF-5A42B481852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17169905-256B-001C-9151-1CC865517EB0}"/>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0A965B25-3517-FA90-B4DE-E437BB72B3E1}"/>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Zahl enthält.&#10;&#10;KI-generierte Inhalte können fehlerhaft sein.">
            <a:extLst>
              <a:ext uri="{FF2B5EF4-FFF2-40B4-BE49-F238E27FC236}">
                <a16:creationId xmlns:a16="http://schemas.microsoft.com/office/drawing/2014/main" id="{A14134D2-AE62-6B2D-2F56-631EF7120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303" y="1181055"/>
            <a:ext cx="6579394" cy="4776048"/>
          </a:xfrm>
          <a:prstGeom prst="rect">
            <a:avLst/>
          </a:prstGeom>
        </p:spPr>
      </p:pic>
    </p:spTree>
    <p:extLst>
      <p:ext uri="{BB962C8B-B14F-4D97-AF65-F5344CB8AC3E}">
        <p14:creationId xmlns:p14="http://schemas.microsoft.com/office/powerpoint/2010/main" val="1540196108"/>
      </p:ext>
    </p:extLst>
  </p:cSld>
  <p:clrMapOvr>
    <a:masterClrMapping/>
  </p:clrMapOvr>
  <p:transition spd="slow">
    <p:push/>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EE3DE-B86E-C6E1-2BB1-A127159AA6E7}"/>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17C806E-9590-FF25-3490-0230D5058B1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938E4F2-22F6-F171-5286-C3F3F03F1DB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BFC081B-939F-1CAD-EBF6-776AD5F99FD1}"/>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EB6F1922-F6D5-7CB8-2E69-F7AF3A187CA0}"/>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E068BAB1-9E84-44F0-424D-0E03853AE23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7BF1573F-E4D2-477F-62D5-3203A783EFA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848EBF88-ADEB-1D41-E991-FEB8C93161BC}"/>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FB0CCEEA-76EF-CEA8-09A1-196118ADE154}"/>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Zahl enthält.&#10;&#10;KI-generierte Inhalte können fehlerhaft sein.">
            <a:extLst>
              <a:ext uri="{FF2B5EF4-FFF2-40B4-BE49-F238E27FC236}">
                <a16:creationId xmlns:a16="http://schemas.microsoft.com/office/drawing/2014/main" id="{6A9927C8-CBF3-B132-1782-2D2438F99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390" y="1063061"/>
            <a:ext cx="5285171" cy="5121374"/>
          </a:xfrm>
          <a:prstGeom prst="rect">
            <a:avLst/>
          </a:prstGeom>
        </p:spPr>
      </p:pic>
    </p:spTree>
    <p:extLst>
      <p:ext uri="{BB962C8B-B14F-4D97-AF65-F5344CB8AC3E}">
        <p14:creationId xmlns:p14="http://schemas.microsoft.com/office/powerpoint/2010/main" val="194288418"/>
      </p:ext>
    </p:extLst>
  </p:cSld>
  <p:clrMapOvr>
    <a:masterClrMapping/>
  </p:clrMapOvr>
  <p:transition spd="slow">
    <p:push/>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BC9E1-525F-0E8A-6461-1EFED4AE873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A8EB98C-37CB-878D-BC4C-F8E01163CA0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C6324AB-9270-EA9C-0AC5-BD7A898ADAF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C96F694-F4DF-9BB9-3052-75613BF533B2}"/>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4B89A33E-E076-2C34-17AA-7AEE087DE1BF}"/>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3485B7CD-87C3-FAF9-FBBA-94289F58CEA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725ADE1E-BB60-F7E7-77A3-8909057E414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32AE5EBF-A70A-C904-2DCB-7411388B5162}"/>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F515F59B-788D-B113-F915-6DE1F2952AB1}"/>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Brief, Dokument enthält.&#10;&#10;KI-generierte Inhalte können fehlerhaft sein.">
            <a:extLst>
              <a:ext uri="{FF2B5EF4-FFF2-40B4-BE49-F238E27FC236}">
                <a16:creationId xmlns:a16="http://schemas.microsoft.com/office/drawing/2014/main" id="{207B8FD7-95CC-2520-F910-8957AF67B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751" y="1042504"/>
            <a:ext cx="4211947" cy="5159400"/>
          </a:xfrm>
          <a:prstGeom prst="rect">
            <a:avLst/>
          </a:prstGeom>
        </p:spPr>
      </p:pic>
    </p:spTree>
    <p:extLst>
      <p:ext uri="{BB962C8B-B14F-4D97-AF65-F5344CB8AC3E}">
        <p14:creationId xmlns:p14="http://schemas.microsoft.com/office/powerpoint/2010/main" val="2689254933"/>
      </p:ext>
    </p:extLst>
  </p:cSld>
  <p:clrMapOvr>
    <a:masterClrMapping/>
  </p:clrMapOvr>
  <p:transition spd="slow">
    <p:push/>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FF763-4596-88A0-9B33-8B003574B4E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23170BD1-CDFA-78D0-9C5E-E314DBD22E9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D9A28155-E00D-7408-3CB5-FD7FF915572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C40B6A9-278D-0F21-4743-321888A116A9}"/>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060CCB05-6F7D-2E21-5D08-3D0341800F60}"/>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11F4043A-67AD-8A2D-EAD5-8BF04DEC7F3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5224CDB0-FF6C-3A0B-BE00-323C4306ACA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CD6945E3-A7B0-6B88-676C-32FB058D0024}"/>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A1AB6EDE-8460-A081-6CA3-D5EFA1965033}"/>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reenshot, Schrift, Zahl enthält.&#10;&#10;KI-generierte Inhalte können fehlerhaft sein.">
            <a:extLst>
              <a:ext uri="{FF2B5EF4-FFF2-40B4-BE49-F238E27FC236}">
                <a16:creationId xmlns:a16="http://schemas.microsoft.com/office/drawing/2014/main" id="{CDE0EC33-79B7-1A14-8BBA-1AAE7F47C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68" y="1181055"/>
            <a:ext cx="6758263" cy="4988932"/>
          </a:xfrm>
          <a:prstGeom prst="rect">
            <a:avLst/>
          </a:prstGeom>
        </p:spPr>
      </p:pic>
    </p:spTree>
    <p:extLst>
      <p:ext uri="{BB962C8B-B14F-4D97-AF65-F5344CB8AC3E}">
        <p14:creationId xmlns:p14="http://schemas.microsoft.com/office/powerpoint/2010/main" val="273381939"/>
      </p:ext>
    </p:extLst>
  </p:cSld>
  <p:clrMapOvr>
    <a:masterClrMapping/>
  </p:clrMapOvr>
  <p:transition spd="slow">
    <p:push/>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022F-2371-8085-39EC-F8017A2F8BC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3F0B8A1-69B4-C80D-A438-0227FD4E306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B41DE88-7709-F3FE-4392-A4BE2355127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290BA8D-7DEB-FFB7-4A8A-E54C417B1631}"/>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621E7099-5981-E65D-C2FC-E2BBEE97E1CD}"/>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F60279D9-5A69-6933-72DB-336880FD93B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7230BCBC-7C47-81D1-AA46-1038363652F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CA1B450F-5695-2B68-C500-FA4B6098629B}"/>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72BA99EB-465B-FF0A-DE52-8A931D240F3C}"/>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hrift, Zahl, Reihe enthält.&#10;&#10;KI-generierte Inhalte können fehlerhaft sein.">
            <a:extLst>
              <a:ext uri="{FF2B5EF4-FFF2-40B4-BE49-F238E27FC236}">
                <a16:creationId xmlns:a16="http://schemas.microsoft.com/office/drawing/2014/main" id="{18E45435-DB70-DC69-9FC8-6666471DCB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407" y="1181055"/>
            <a:ext cx="7413186" cy="4875953"/>
          </a:xfrm>
          <a:prstGeom prst="rect">
            <a:avLst/>
          </a:prstGeom>
        </p:spPr>
      </p:pic>
    </p:spTree>
    <p:extLst>
      <p:ext uri="{BB962C8B-B14F-4D97-AF65-F5344CB8AC3E}">
        <p14:creationId xmlns:p14="http://schemas.microsoft.com/office/powerpoint/2010/main" val="4050193101"/>
      </p:ext>
    </p:extLst>
  </p:cSld>
  <p:clrMapOvr>
    <a:masterClrMapping/>
  </p:clrMapOvr>
  <p:transition spd="slow">
    <p:push/>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5E4DC-6A53-ED95-BEAF-462ECE27E2C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8E369EA-CA4D-8B4F-F97E-F2040BEC599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0A89986-4AE9-CF40-9A30-3F74734DC3C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DD4A56F-1674-2172-6CEB-6E7280830611}"/>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532B3FB3-6C2E-D607-EE14-69E40942E369}"/>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D27A0953-A497-AB13-EF0B-17594ADBE89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9C7AD9B6-B64A-3FF0-8C8B-678D875A1B6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F3A20D27-C1F6-26EC-1AF7-A3CD96152CF7}"/>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B9562B11-9185-A56E-12E2-35C423AA5BE7}"/>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hrift, Zahl, Screenshot enthält.&#10;&#10;KI-generierte Inhalte können fehlerhaft sein.">
            <a:extLst>
              <a:ext uri="{FF2B5EF4-FFF2-40B4-BE49-F238E27FC236}">
                <a16:creationId xmlns:a16="http://schemas.microsoft.com/office/drawing/2014/main" id="{8493AF26-EDA8-1424-485D-42461D4DA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84" y="2486939"/>
            <a:ext cx="8550431" cy="1884121"/>
          </a:xfrm>
          <a:prstGeom prst="rect">
            <a:avLst/>
          </a:prstGeom>
        </p:spPr>
      </p:pic>
    </p:spTree>
    <p:extLst>
      <p:ext uri="{BB962C8B-B14F-4D97-AF65-F5344CB8AC3E}">
        <p14:creationId xmlns:p14="http://schemas.microsoft.com/office/powerpoint/2010/main" val="2687658396"/>
      </p:ext>
    </p:extLst>
  </p:cSld>
  <p:clrMapOvr>
    <a:masterClrMapping/>
  </p:clrMapOvr>
  <p:transition spd="slow">
    <p:push/>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A4131-5EC5-04B2-7C99-7F474B1173A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A257971-D755-D290-3297-77EB4E57FB5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DF589419-51AA-58DE-99C8-57520D253A0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DBA298B-F7DE-6D72-3160-0B6A14126CBF}"/>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18249B83-4A18-A888-9DCF-277B3A8B8430}"/>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ACC0504C-AF9C-FCC6-D06F-2F3C9C3394A6}"/>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5633B4F4-02B6-EA57-AD78-F98218EAB67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7B60487E-E8E8-DE0D-7067-A30E8E9B62A6}"/>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43CA9B21-FE97-2F0D-8DA5-70970D7C2B4A}"/>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2" name="Grafik 11" descr="Ein Bild, das Text, Schrift, Screenshot enthält.&#10;&#10;KI-generierte Inhalte können fehlerhaft sein.">
            <a:extLst>
              <a:ext uri="{FF2B5EF4-FFF2-40B4-BE49-F238E27FC236}">
                <a16:creationId xmlns:a16="http://schemas.microsoft.com/office/drawing/2014/main" id="{E4CEF260-8472-7979-6FD8-2A7FA1F1D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493" y="1150753"/>
            <a:ext cx="7543723" cy="4614427"/>
          </a:xfrm>
          <a:prstGeom prst="rect">
            <a:avLst/>
          </a:prstGeom>
        </p:spPr>
      </p:pic>
    </p:spTree>
    <p:extLst>
      <p:ext uri="{BB962C8B-B14F-4D97-AF65-F5344CB8AC3E}">
        <p14:creationId xmlns:p14="http://schemas.microsoft.com/office/powerpoint/2010/main" val="153086775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3"/>
          <p:cNvSpPr txBox="1"/>
          <p:nvPr/>
        </p:nvSpPr>
        <p:spPr>
          <a:xfrm>
            <a:off x="893762" y="5676900"/>
            <a:ext cx="2100261" cy="123303"/>
          </a:xfrm>
          <a:prstGeom prst="rect">
            <a:avLst/>
          </a:prstGeom>
        </p:spPr>
        <p:txBody>
          <a:bodyPr lIns="0" tIns="0" rIns="0" bIns="0" rtlCol="0" anchor="t">
            <a:spAutoFit/>
          </a:bodyPr>
          <a:lstStyle/>
          <a:p>
            <a:pPr>
              <a:lnSpc>
                <a:spcPts val="960"/>
              </a:lnSpc>
            </a:pPr>
            <a:r>
              <a:rPr lang="de-DE" sz="800" b="1" noProof="0" dirty="0">
                <a:solidFill>
                  <a:srgbClr val="000000"/>
                </a:solidFill>
                <a:latin typeface="Calibri (MS) Bold"/>
                <a:ea typeface="Calibri (MS) Bold"/>
                <a:cs typeface="Calibri (MS) Bold"/>
                <a:sym typeface="Calibri (MS) Bold"/>
              </a:rPr>
              <a:t> </a:t>
            </a:r>
            <a:endParaRPr lang="de-DE" sz="800" noProof="0" dirty="0">
              <a:solidFill>
                <a:srgbClr val="000000"/>
              </a:solidFill>
              <a:latin typeface="Calibri (MS)"/>
              <a:ea typeface="Calibri (MS)"/>
              <a:cs typeface="Calibri (MS)"/>
              <a:sym typeface="Calibri (MS)"/>
            </a:endParaRPr>
          </a:p>
        </p:txBody>
      </p:sp>
      <p:graphicFrame>
        <p:nvGraphicFramePr>
          <p:cNvPr id="5" name="Table 5"/>
          <p:cNvGraphicFramePr>
            <a:graphicFrameLocks noGrp="1"/>
          </p:cNvGraphicFramePr>
          <p:nvPr>
            <p:extLst>
              <p:ext uri="{D42A27DB-BD31-4B8C-83A1-F6EECF244321}">
                <p14:modId xmlns:p14="http://schemas.microsoft.com/office/powerpoint/2010/main" val="1420129814"/>
              </p:ext>
            </p:extLst>
          </p:nvPr>
        </p:nvGraphicFramePr>
        <p:xfrm>
          <a:off x="414183" y="1207011"/>
          <a:ext cx="8115454" cy="4656813"/>
        </p:xfrm>
        <a:graphic>
          <a:graphicData uri="http://schemas.openxmlformats.org/drawingml/2006/table">
            <a:tbl>
              <a:tblPr/>
              <a:tblGrid>
                <a:gridCol w="2755357">
                  <a:extLst>
                    <a:ext uri="{9D8B030D-6E8A-4147-A177-3AD203B41FA5}">
                      <a16:colId xmlns:a16="http://schemas.microsoft.com/office/drawing/2014/main" val="20000"/>
                    </a:ext>
                  </a:extLst>
                </a:gridCol>
                <a:gridCol w="2835118">
                  <a:extLst>
                    <a:ext uri="{9D8B030D-6E8A-4147-A177-3AD203B41FA5}">
                      <a16:colId xmlns:a16="http://schemas.microsoft.com/office/drawing/2014/main" val="20001"/>
                    </a:ext>
                  </a:extLst>
                </a:gridCol>
                <a:gridCol w="2524979">
                  <a:extLst>
                    <a:ext uri="{9D8B030D-6E8A-4147-A177-3AD203B41FA5}">
                      <a16:colId xmlns:a16="http://schemas.microsoft.com/office/drawing/2014/main" val="20002"/>
                    </a:ext>
                  </a:extLst>
                </a:gridCol>
              </a:tblGrid>
              <a:tr h="321968">
                <a:tc>
                  <a:txBody>
                    <a:bodyPr/>
                    <a:lstStyle/>
                    <a:p>
                      <a:pPr algn="l">
                        <a:lnSpc>
                          <a:spcPts val="3359"/>
                        </a:lnSpc>
                        <a:defRPr/>
                      </a:pPr>
                      <a:r>
                        <a:rPr lang="de-DE" sz="1400" b="1" noProof="0" dirty="0">
                          <a:solidFill>
                            <a:srgbClr val="535353"/>
                          </a:solidFill>
                          <a:latin typeface="Helvetica Bold"/>
                          <a:ea typeface="Helvetica Bold"/>
                          <a:cs typeface="Helvetica Bold"/>
                          <a:sym typeface="Helvetica Bold"/>
                        </a:rPr>
                        <a:t>              </a:t>
                      </a:r>
                      <a:r>
                        <a:rPr lang="de-DE" sz="1400" b="1" noProof="0" dirty="0" err="1">
                          <a:solidFill>
                            <a:srgbClr val="535353"/>
                          </a:solidFill>
                          <a:latin typeface="Helvetica Bold"/>
                          <a:ea typeface="Helvetica Bold"/>
                          <a:cs typeface="Helvetica Bold"/>
                          <a:sym typeface="Helvetica Bold"/>
                        </a:rPr>
                        <a:t>Reskilling</a:t>
                      </a:r>
                      <a:endParaRPr lang="de-DE" sz="600" noProof="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3359"/>
                        </a:lnSpc>
                        <a:defRPr/>
                      </a:pPr>
                      <a:r>
                        <a:rPr lang="de-DE" sz="1400" b="1" noProof="0" dirty="0">
                          <a:solidFill>
                            <a:srgbClr val="535353"/>
                          </a:solidFill>
                          <a:latin typeface="Helvetica Bold"/>
                          <a:ea typeface="Helvetica Bold"/>
                          <a:cs typeface="Helvetica Bold"/>
                          <a:sym typeface="Helvetica Bold"/>
                        </a:rPr>
                        <a:t>             </a:t>
                      </a:r>
                      <a:r>
                        <a:rPr lang="de-DE" sz="1400" b="1" noProof="0" dirty="0" err="1">
                          <a:solidFill>
                            <a:srgbClr val="535353"/>
                          </a:solidFill>
                          <a:latin typeface="Helvetica Bold"/>
                          <a:ea typeface="Helvetica Bold"/>
                          <a:cs typeface="Helvetica Bold"/>
                          <a:sym typeface="Helvetica Bold"/>
                        </a:rPr>
                        <a:t>Deskilling</a:t>
                      </a:r>
                      <a:endParaRPr lang="de-DE" sz="600" noProof="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3359"/>
                        </a:lnSpc>
                        <a:defRPr/>
                      </a:pPr>
                      <a:r>
                        <a:rPr lang="de-DE" sz="1400" b="1" noProof="0" dirty="0">
                          <a:solidFill>
                            <a:srgbClr val="535353"/>
                          </a:solidFill>
                          <a:latin typeface="Helvetica Bold"/>
                          <a:ea typeface="Helvetica Bold"/>
                          <a:cs typeface="Helvetica Bold"/>
                          <a:sym typeface="Helvetica Bold"/>
                        </a:rPr>
                        <a:t>             </a:t>
                      </a:r>
                      <a:r>
                        <a:rPr lang="de-DE" sz="1400" b="1" noProof="0" dirty="0" err="1">
                          <a:solidFill>
                            <a:srgbClr val="535353"/>
                          </a:solidFill>
                          <a:latin typeface="Helvetica Bold"/>
                          <a:ea typeface="Helvetica Bold"/>
                          <a:cs typeface="Helvetica Bold"/>
                          <a:sym typeface="Helvetica Bold"/>
                        </a:rPr>
                        <a:t>Upskilling</a:t>
                      </a:r>
                      <a:endParaRPr lang="de-DE" sz="600" noProof="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24358">
                <a:tc>
                  <a:txBody>
                    <a:bodyPr/>
                    <a:lstStyle/>
                    <a:p>
                      <a:pPr algn="l">
                        <a:lnSpc>
                          <a:spcPts val="1679"/>
                        </a:lnSpc>
                        <a:defRPr/>
                      </a:pPr>
                      <a:endParaRPr lang="de-DE" sz="600" noProof="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679"/>
                        </a:lnSpc>
                        <a:defRPr/>
                      </a:pPr>
                      <a:endParaRPr lang="de-DE" sz="600" noProof="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679"/>
                        </a:lnSpc>
                        <a:defRPr/>
                      </a:pPr>
                      <a:endParaRPr lang="de-DE" sz="600" noProof="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43034">
                <a:tc>
                  <a:txBody>
                    <a:bodyPr/>
                    <a:lstStyle/>
                    <a:p>
                      <a:pPr algn="l">
                        <a:lnSpc>
                          <a:spcPts val="2879"/>
                        </a:lnSpc>
                      </a:pPr>
                      <a:r>
                        <a:rPr lang="de-DE" sz="1400" noProof="0" dirty="0">
                          <a:solidFill>
                            <a:srgbClr val="535353"/>
                          </a:solidFill>
                          <a:latin typeface="Helvetica"/>
                          <a:ea typeface="Helvetica"/>
                          <a:cs typeface="Helvetica"/>
                          <a:sym typeface="Helvetica"/>
                        </a:rPr>
                        <a:t>    Lernende erwerben neue </a:t>
                      </a:r>
                    </a:p>
                    <a:p>
                      <a:pPr algn="l">
                        <a:lnSpc>
                          <a:spcPts val="2879"/>
                        </a:lnSpc>
                      </a:pPr>
                      <a:r>
                        <a:rPr lang="de-DE" sz="1400" noProof="0" dirty="0">
                          <a:solidFill>
                            <a:srgbClr val="535353"/>
                          </a:solidFill>
                          <a:latin typeface="Helvetica"/>
                          <a:ea typeface="Helvetica"/>
                          <a:cs typeface="Helvetica"/>
                          <a:sym typeface="Helvetica"/>
                        </a:rPr>
                        <a:t>    Fähigkeiten für eine von KI </a:t>
                      </a:r>
                    </a:p>
                    <a:p>
                      <a:pPr algn="l">
                        <a:lnSpc>
                          <a:spcPts val="2879"/>
                        </a:lnSpc>
                      </a:pPr>
                      <a:r>
                        <a:rPr lang="de-DE" sz="1400" noProof="0" dirty="0">
                          <a:solidFill>
                            <a:srgbClr val="535353"/>
                          </a:solidFill>
                          <a:latin typeface="Helvetica"/>
                          <a:ea typeface="Helvetica"/>
                          <a:cs typeface="Helvetica"/>
                          <a:sym typeface="Helvetica"/>
                        </a:rPr>
                        <a:t>    geprägte Welt.</a:t>
                      </a:r>
                    </a:p>
                    <a:p>
                      <a:pPr algn="l">
                        <a:lnSpc>
                          <a:spcPts val="2879"/>
                        </a:lnSpc>
                      </a:pPr>
                      <a:endParaRPr lang="de-DE" sz="1400" b="1" noProof="0" dirty="0">
                        <a:solidFill>
                          <a:srgbClr val="000000"/>
                        </a:solidFill>
                        <a:latin typeface="Helvetica Bold"/>
                        <a:ea typeface="Helvetica Bold"/>
                        <a:cs typeface="Helvetica Bold"/>
                        <a:sym typeface="Helvetica Bold"/>
                      </a:endParaRPr>
                    </a:p>
                    <a:p>
                      <a:pPr algn="l">
                        <a:lnSpc>
                          <a:spcPts val="2879"/>
                        </a:lnSpc>
                      </a:pPr>
                      <a:r>
                        <a:rPr lang="de-DE" sz="1400" b="1" noProof="0" dirty="0">
                          <a:solidFill>
                            <a:srgbClr val="000000"/>
                          </a:solidFill>
                          <a:latin typeface="Helvetica Bold"/>
                          <a:ea typeface="Helvetica Bold"/>
                          <a:cs typeface="Helvetica Bold"/>
                          <a:sym typeface="Helvetica Bold"/>
                        </a:rPr>
                        <a:t>    Beispiele: </a:t>
                      </a:r>
                      <a:r>
                        <a:rPr lang="de-DE" sz="1400" noProof="0" dirty="0" err="1">
                          <a:solidFill>
                            <a:srgbClr val="535353"/>
                          </a:solidFill>
                          <a:latin typeface="Helvetica"/>
                          <a:ea typeface="Helvetica"/>
                          <a:cs typeface="Helvetica"/>
                          <a:sym typeface="Helvetica"/>
                        </a:rPr>
                        <a:t>Prompting</a:t>
                      </a:r>
                      <a:r>
                        <a:rPr lang="de-DE" sz="1400" noProof="0" dirty="0">
                          <a:solidFill>
                            <a:srgbClr val="535353"/>
                          </a:solidFill>
                          <a:latin typeface="Helvetica"/>
                          <a:ea typeface="Helvetica"/>
                          <a:cs typeface="Helvetica"/>
                          <a:sym typeface="Helvetica"/>
                        </a:rPr>
                        <a:t>,    </a:t>
                      </a:r>
                    </a:p>
                    <a:p>
                      <a:pPr algn="l">
                        <a:lnSpc>
                          <a:spcPts val="2879"/>
                        </a:lnSpc>
                      </a:pPr>
                      <a:r>
                        <a:rPr lang="de-DE" sz="1400" noProof="0" dirty="0">
                          <a:solidFill>
                            <a:srgbClr val="535353"/>
                          </a:solidFill>
                          <a:latin typeface="Helvetica"/>
                          <a:ea typeface="Helvetica"/>
                          <a:cs typeface="Helvetica"/>
                          <a:sym typeface="Helvetica"/>
                        </a:rPr>
                        <a:t>    Datenkompetenz,</a:t>
                      </a:r>
                    </a:p>
                    <a:p>
                      <a:pPr algn="l">
                        <a:lnSpc>
                          <a:spcPts val="2879"/>
                        </a:lnSpc>
                      </a:pPr>
                      <a:r>
                        <a:rPr lang="de-DE" sz="1400" noProof="0" dirty="0">
                          <a:solidFill>
                            <a:srgbClr val="535353"/>
                          </a:solidFill>
                          <a:latin typeface="Helvetica"/>
                          <a:ea typeface="Helvetica"/>
                          <a:cs typeface="Helvetica"/>
                          <a:sym typeface="Helvetica"/>
                        </a:rPr>
                        <a:t>    kritisches Denken über KI.</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79"/>
                        </a:lnSpc>
                      </a:pPr>
                      <a:r>
                        <a:rPr lang="de-DE" sz="1400" noProof="0" dirty="0">
                          <a:solidFill>
                            <a:srgbClr val="535353"/>
                          </a:solidFill>
                          <a:latin typeface="Helvetica"/>
                          <a:ea typeface="Helvetica"/>
                          <a:cs typeface="Helvetica"/>
                          <a:sym typeface="Helvetica"/>
                        </a:rPr>
                        <a:t>Verlust von Fähigkeiten durch </a:t>
                      </a:r>
                    </a:p>
                    <a:p>
                      <a:pPr algn="l">
                        <a:lnSpc>
                          <a:spcPts val="2879"/>
                        </a:lnSpc>
                      </a:pPr>
                      <a:r>
                        <a:rPr lang="de-DE" sz="1400" noProof="0" dirty="0">
                          <a:solidFill>
                            <a:srgbClr val="535353"/>
                          </a:solidFill>
                          <a:latin typeface="Helvetica"/>
                          <a:ea typeface="Helvetica"/>
                          <a:cs typeface="Helvetica"/>
                          <a:sym typeface="Helvetica"/>
                        </a:rPr>
                        <a:t>KI-gestützte Automatisierung.</a:t>
                      </a:r>
                    </a:p>
                    <a:p>
                      <a:pPr algn="l">
                        <a:lnSpc>
                          <a:spcPts val="2879"/>
                        </a:lnSpc>
                      </a:pPr>
                      <a:endParaRPr lang="de-DE" sz="1400" noProof="0" dirty="0">
                        <a:solidFill>
                          <a:srgbClr val="535353"/>
                        </a:solidFill>
                        <a:latin typeface="Helvetica"/>
                        <a:ea typeface="Helvetica"/>
                        <a:cs typeface="Helvetica"/>
                        <a:sym typeface="Helvetica"/>
                      </a:endParaRPr>
                    </a:p>
                    <a:p>
                      <a:pPr algn="l">
                        <a:lnSpc>
                          <a:spcPts val="2879"/>
                        </a:lnSpc>
                      </a:pPr>
                      <a:endParaRPr lang="de-DE" sz="1400" noProof="0" dirty="0">
                        <a:solidFill>
                          <a:srgbClr val="535353"/>
                        </a:solidFill>
                        <a:latin typeface="Helvetica"/>
                        <a:ea typeface="Helvetica"/>
                        <a:cs typeface="Helvetica"/>
                        <a:sym typeface="Helvetica"/>
                      </a:endParaRPr>
                    </a:p>
                    <a:p>
                      <a:pPr algn="l">
                        <a:lnSpc>
                          <a:spcPts val="2879"/>
                        </a:lnSpc>
                      </a:pPr>
                      <a:r>
                        <a:rPr lang="de-DE" sz="1400" b="1" noProof="0" dirty="0">
                          <a:solidFill>
                            <a:srgbClr val="000000"/>
                          </a:solidFill>
                          <a:latin typeface="Helvetica Bold"/>
                          <a:ea typeface="Helvetica Bold"/>
                          <a:cs typeface="Helvetica Bold"/>
                          <a:sym typeface="Helvetica Bold"/>
                        </a:rPr>
                        <a:t>Beispiele: </a:t>
                      </a:r>
                      <a:r>
                        <a:rPr lang="de-DE" sz="1400" noProof="0" dirty="0">
                          <a:solidFill>
                            <a:srgbClr val="535353"/>
                          </a:solidFill>
                          <a:latin typeface="Helvetica"/>
                          <a:ea typeface="Helvetica"/>
                          <a:cs typeface="Helvetica"/>
                          <a:sym typeface="Helvetica"/>
                        </a:rPr>
                        <a:t>Weniger Übung in Problemlösung, Recherche oder Schreibkompetenz.</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2879"/>
                        </a:lnSpc>
                      </a:pPr>
                      <a:endParaRPr lang="de-DE" sz="700" noProof="0" dirty="0">
                        <a:solidFill>
                          <a:schemeClr val="tx1"/>
                        </a:solidFill>
                        <a:latin typeface="+mn-lt"/>
                        <a:ea typeface="+mn-ea"/>
                        <a:cs typeface="+mn-cs"/>
                        <a:sym typeface="Helvetica"/>
                      </a:endParaRPr>
                    </a:p>
                    <a:p>
                      <a:pPr algn="l">
                        <a:lnSpc>
                          <a:spcPts val="2879"/>
                        </a:lnSpc>
                      </a:pPr>
                      <a:r>
                        <a:rPr lang="de-DE" sz="1400" noProof="0" dirty="0">
                          <a:solidFill>
                            <a:srgbClr val="535353"/>
                          </a:solidFill>
                          <a:latin typeface="Helvetica"/>
                          <a:ea typeface="Helvetica"/>
                          <a:cs typeface="Helvetica"/>
                          <a:sym typeface="Helvetica"/>
                        </a:rPr>
                        <a:t>     Erweiterung bestehender </a:t>
                      </a:r>
                    </a:p>
                    <a:p>
                      <a:pPr algn="l">
                        <a:lnSpc>
                          <a:spcPts val="2879"/>
                        </a:lnSpc>
                      </a:pPr>
                      <a:r>
                        <a:rPr lang="de-DE" sz="1400" noProof="0" dirty="0">
                          <a:solidFill>
                            <a:srgbClr val="535353"/>
                          </a:solidFill>
                          <a:latin typeface="Helvetica"/>
                          <a:ea typeface="Helvetica"/>
                          <a:cs typeface="Helvetica"/>
                          <a:sym typeface="Helvetica"/>
                        </a:rPr>
                        <a:t>     Fähigkeiten durch den           </a:t>
                      </a:r>
                    </a:p>
                    <a:p>
                      <a:pPr algn="l">
                        <a:lnSpc>
                          <a:spcPts val="2879"/>
                        </a:lnSpc>
                      </a:pPr>
                      <a:r>
                        <a:rPr lang="de-DE" sz="1400" noProof="0" dirty="0">
                          <a:solidFill>
                            <a:srgbClr val="535353"/>
                          </a:solidFill>
                          <a:latin typeface="Helvetica"/>
                          <a:ea typeface="Helvetica"/>
                          <a:cs typeface="Helvetica"/>
                          <a:sym typeface="Helvetica"/>
                        </a:rPr>
                        <a:t>     Einsatz von KI.</a:t>
                      </a:r>
                    </a:p>
                    <a:p>
                      <a:pPr algn="l">
                        <a:lnSpc>
                          <a:spcPts val="2879"/>
                        </a:lnSpc>
                      </a:pPr>
                      <a:endParaRPr lang="de-DE" sz="1400" noProof="0" dirty="0">
                        <a:solidFill>
                          <a:srgbClr val="535353"/>
                        </a:solidFill>
                        <a:latin typeface="Helvetica"/>
                        <a:ea typeface="Helvetica"/>
                        <a:cs typeface="Helvetica"/>
                        <a:sym typeface="Helvetica"/>
                      </a:endParaRPr>
                    </a:p>
                    <a:p>
                      <a:pPr algn="l">
                        <a:lnSpc>
                          <a:spcPts val="2879"/>
                        </a:lnSpc>
                      </a:pPr>
                      <a:r>
                        <a:rPr lang="de-DE" sz="1400" b="1" noProof="0" dirty="0">
                          <a:solidFill>
                            <a:srgbClr val="000000"/>
                          </a:solidFill>
                          <a:latin typeface="Helvetica Bold"/>
                          <a:ea typeface="Helvetica Bold"/>
                          <a:cs typeface="Helvetica Bold"/>
                          <a:sym typeface="Helvetica Bold"/>
                        </a:rPr>
                        <a:t>     Beispiele:</a:t>
                      </a:r>
                      <a:r>
                        <a:rPr lang="de-DE" sz="1400" noProof="0" dirty="0">
                          <a:solidFill>
                            <a:srgbClr val="535353"/>
                          </a:solidFill>
                          <a:latin typeface="Helvetica"/>
                          <a:ea typeface="Helvetica"/>
                          <a:cs typeface="Helvetica"/>
                          <a:sym typeface="Helvetica"/>
                        </a:rPr>
                        <a:t> Nutzung von KI- </a:t>
                      </a:r>
                    </a:p>
                    <a:p>
                      <a:pPr algn="l">
                        <a:lnSpc>
                          <a:spcPts val="2879"/>
                        </a:lnSpc>
                      </a:pPr>
                      <a:r>
                        <a:rPr lang="de-DE" sz="1400" noProof="0" dirty="0">
                          <a:solidFill>
                            <a:srgbClr val="535353"/>
                          </a:solidFill>
                          <a:latin typeface="Helvetica"/>
                          <a:ea typeface="Helvetica"/>
                          <a:cs typeface="Helvetica"/>
                          <a:sym typeface="Helvetica"/>
                        </a:rPr>
                        <a:t>     Tools für personalisiertes  </a:t>
                      </a:r>
                    </a:p>
                    <a:p>
                      <a:pPr algn="l">
                        <a:lnSpc>
                          <a:spcPts val="2879"/>
                        </a:lnSpc>
                      </a:pPr>
                      <a:r>
                        <a:rPr lang="de-DE" sz="1400" noProof="0" dirty="0">
                          <a:solidFill>
                            <a:srgbClr val="535353"/>
                          </a:solidFill>
                          <a:latin typeface="Helvetica"/>
                          <a:ea typeface="Helvetica"/>
                          <a:cs typeface="Helvetica"/>
                          <a:sym typeface="Helvetica"/>
                        </a:rPr>
                        <a:t>     Lernen, kreative Aufgaben  </a:t>
                      </a:r>
                    </a:p>
                    <a:p>
                      <a:pPr algn="l">
                        <a:lnSpc>
                          <a:spcPts val="2879"/>
                        </a:lnSpc>
                      </a:pPr>
                      <a:r>
                        <a:rPr lang="de-DE" sz="1400" noProof="0" dirty="0">
                          <a:solidFill>
                            <a:srgbClr val="535353"/>
                          </a:solidFill>
                          <a:latin typeface="Helvetica"/>
                          <a:ea typeface="Helvetica"/>
                          <a:cs typeface="Helvetica"/>
                          <a:sym typeface="Helvetica"/>
                        </a:rPr>
                        <a:t>     und Problemlösung.</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1234964" y="846848"/>
            <a:ext cx="6674072" cy="360163"/>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Arimo Bold"/>
                <a:ea typeface="Arimo Bold"/>
                <a:cs typeface="Arimo Bold"/>
                <a:sym typeface="Arimo Bold"/>
              </a:rPr>
              <a:t>Warum überhaupt noch Lernen ohne KI?</a:t>
            </a:r>
          </a:p>
        </p:txBody>
      </p:sp>
      <p:pic>
        <p:nvPicPr>
          <p:cNvPr id="8" name="Picture 7" descr="A person standing on top of books&#10;&#10;AI-generated content may be incorrect.">
            <a:extLst>
              <a:ext uri="{FF2B5EF4-FFF2-40B4-BE49-F238E27FC236}">
                <a16:creationId xmlns:a16="http://schemas.microsoft.com/office/drawing/2014/main" id="{5F0372A5-3545-A01E-1CC8-C305AE3E83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762" y="1671674"/>
            <a:ext cx="1211485" cy="1211485"/>
          </a:xfrm>
          <a:prstGeom prst="rect">
            <a:avLst/>
          </a:prstGeom>
        </p:spPr>
      </p:pic>
      <p:pic>
        <p:nvPicPr>
          <p:cNvPr id="10" name="Picture 9" descr="A graphic of a person standing on books and gears&#10;&#10;AI-generated content may be incorrect.">
            <a:extLst>
              <a:ext uri="{FF2B5EF4-FFF2-40B4-BE49-F238E27FC236}">
                <a16:creationId xmlns:a16="http://schemas.microsoft.com/office/drawing/2014/main" id="{CB289B97-6D91-E7C2-5B37-63045A64E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790" y="1671674"/>
            <a:ext cx="1211485" cy="1211485"/>
          </a:xfrm>
          <a:prstGeom prst="rect">
            <a:avLst/>
          </a:prstGeom>
        </p:spPr>
      </p:pic>
      <p:pic>
        <p:nvPicPr>
          <p:cNvPr id="14" name="Picture 13" descr="A sign with a person on top of books and arrows&#10;&#10;AI-generated content may be incorrect.">
            <a:extLst>
              <a:ext uri="{FF2B5EF4-FFF2-40B4-BE49-F238E27FC236}">
                <a16:creationId xmlns:a16="http://schemas.microsoft.com/office/drawing/2014/main" id="{9957A632-7AE3-CA50-E181-ED3EFF45C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185" y="1668758"/>
            <a:ext cx="1225022" cy="1211485"/>
          </a:xfrm>
          <a:prstGeom prst="rect">
            <a:avLst/>
          </a:prstGeom>
        </p:spPr>
      </p:pic>
    </p:spTree>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630C-0D4F-6E47-CF35-E9A26038C647}"/>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52260E4-EC07-AE73-6339-6143E8C42026}"/>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5DB5CAC-54F8-599A-FF23-456C0A814FD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D454AA9-607F-AB06-ADD8-02C4E11D133C}"/>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F31F3F22-96AF-3415-3095-69CF3A32D405}"/>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5647B9E9-8037-92B5-1240-A57E002B783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83D157DE-652B-D5D9-FDD4-07C62A030FA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3D0C0434-E621-7C9F-E5B0-C56D3ECCA281}"/>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47A57CCF-3183-990B-2B7D-280A24FF856C}"/>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5" name="Grafik 14" descr="Ein Bild, das Text, Screenshot, Dokument, Schrift enthält.&#10;&#10;KI-generierte Inhalte können fehlerhaft sein.">
            <a:extLst>
              <a:ext uri="{FF2B5EF4-FFF2-40B4-BE49-F238E27FC236}">
                <a16:creationId xmlns:a16="http://schemas.microsoft.com/office/drawing/2014/main" id="{2DF28409-5889-E6B1-4DAE-CD89A2179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52" y="1025716"/>
            <a:ext cx="4546189" cy="5129757"/>
          </a:xfrm>
          <a:prstGeom prst="rect">
            <a:avLst/>
          </a:prstGeom>
        </p:spPr>
      </p:pic>
    </p:spTree>
    <p:extLst>
      <p:ext uri="{BB962C8B-B14F-4D97-AF65-F5344CB8AC3E}">
        <p14:creationId xmlns:p14="http://schemas.microsoft.com/office/powerpoint/2010/main" val="3466643541"/>
      </p:ext>
    </p:extLst>
  </p:cSld>
  <p:clrMapOvr>
    <a:masterClrMapping/>
  </p:clrMapOvr>
  <p:transition spd="slow">
    <p:push/>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2B72-FA7F-211A-9B24-4844322B064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86B060A-454D-9F33-A4A2-7DC8496354E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8235473-F902-F369-9A5B-CA3C1904B95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BB61759-A5EE-3778-B621-EA25FAE44E46}"/>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7E9BF927-C74E-7CCD-0988-E5756543952E}"/>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66722956-A320-A5C3-C1FF-45AB199FAF2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C74C95FA-BC1E-C238-096A-5512676E8AD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78271ED6-8C8B-74E0-957B-B200BE840572}"/>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6798770D-9A19-0507-D471-18AAE3414678}"/>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13" name="Grafik 12" descr="Ein Bild, das Schrift, Logo, Symbol, Grafiken enthält.&#10;&#10;KI-generierte Inhalte können fehlerhaft sein.">
            <a:extLst>
              <a:ext uri="{FF2B5EF4-FFF2-40B4-BE49-F238E27FC236}">
                <a16:creationId xmlns:a16="http://schemas.microsoft.com/office/drawing/2014/main" id="{B2BA894D-A49F-1D03-75C0-D7EABAB93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05" y="1333445"/>
            <a:ext cx="2522190" cy="723275"/>
          </a:xfrm>
          <a:prstGeom prst="rect">
            <a:avLst/>
          </a:prstGeom>
        </p:spPr>
      </p:pic>
      <p:pic>
        <p:nvPicPr>
          <p:cNvPr id="15" name="Grafik 14" descr="Ein Bild, das Text, Screenshot, Quittung enthält.&#10;&#10;KI-generierte Inhalte können fehlerhaft sein.">
            <a:extLst>
              <a:ext uri="{FF2B5EF4-FFF2-40B4-BE49-F238E27FC236}">
                <a16:creationId xmlns:a16="http://schemas.microsoft.com/office/drawing/2014/main" id="{AD814C51-A536-6F34-4490-A1C24545F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42" y="2114372"/>
            <a:ext cx="8046058" cy="3930828"/>
          </a:xfrm>
          <a:prstGeom prst="rect">
            <a:avLst/>
          </a:prstGeom>
        </p:spPr>
      </p:pic>
    </p:spTree>
    <p:extLst>
      <p:ext uri="{BB962C8B-B14F-4D97-AF65-F5344CB8AC3E}">
        <p14:creationId xmlns:p14="http://schemas.microsoft.com/office/powerpoint/2010/main" val="3769091679"/>
      </p:ext>
    </p:extLst>
  </p:cSld>
  <p:clrMapOvr>
    <a:masterClrMapping/>
  </p:clrMapOvr>
  <p:transition spd="slow">
    <p:push/>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FB18-623D-882E-9827-A23AE689F39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08F1CF2-4605-9F5D-200D-6E1B25768AE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36A0F7F-0F41-5F3B-D0B5-7654C8F9D11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C0C9164E-DE84-BE97-D0A5-14824FAB39A9}"/>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F42CBFD7-ED40-92F1-3B27-D40F6FF9543B}"/>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39AD44CD-5E99-9D08-DF69-15E44F7D988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8EEA9486-EF84-F5D3-71DB-0180043AAF23}"/>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8044E8DB-FDFB-87C4-0832-35278FE6460A}"/>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B4005F6A-6BC5-3C63-7598-B3AD766F7FE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4" name="Grafik 3" descr="Ein Bild, das Schrift, Logo, Symbol, Grafiken enthält.&#10;&#10;KI-generierte Inhalte können fehlerhaft sein.">
            <a:extLst>
              <a:ext uri="{FF2B5EF4-FFF2-40B4-BE49-F238E27FC236}">
                <a16:creationId xmlns:a16="http://schemas.microsoft.com/office/drawing/2014/main" id="{B6431F34-CD3B-41B8-3833-67ED89D38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05" y="1333499"/>
            <a:ext cx="2522190" cy="723275"/>
          </a:xfrm>
          <a:prstGeom prst="rect">
            <a:avLst/>
          </a:prstGeom>
        </p:spPr>
      </p:pic>
      <p:pic>
        <p:nvPicPr>
          <p:cNvPr id="12" name="Grafik 11" descr="Ein Bild, das Text, Schrift, Algebra, Design enthält.&#10;&#10;KI-generierte Inhalte können fehlerhaft sein.">
            <a:extLst>
              <a:ext uri="{FF2B5EF4-FFF2-40B4-BE49-F238E27FC236}">
                <a16:creationId xmlns:a16="http://schemas.microsoft.com/office/drawing/2014/main" id="{E45F1807-33F7-5230-1446-494B44D79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4" y="2616709"/>
            <a:ext cx="1041400" cy="1752600"/>
          </a:xfrm>
          <a:prstGeom prst="rect">
            <a:avLst/>
          </a:prstGeom>
        </p:spPr>
      </p:pic>
      <p:pic>
        <p:nvPicPr>
          <p:cNvPr id="16" name="Grafik 15" descr="Ein Bild, das Text, Werkzeug, Design, Algebra enthält.&#10;&#10;KI-generierte Inhalte können fehlerhaft sein.">
            <a:extLst>
              <a:ext uri="{FF2B5EF4-FFF2-40B4-BE49-F238E27FC236}">
                <a16:creationId xmlns:a16="http://schemas.microsoft.com/office/drawing/2014/main" id="{EB2CDF51-8BF7-942E-4069-919AE03B0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61" y="4328379"/>
            <a:ext cx="958820" cy="783552"/>
          </a:xfrm>
          <a:prstGeom prst="rect">
            <a:avLst/>
          </a:prstGeom>
        </p:spPr>
      </p:pic>
      <p:pic>
        <p:nvPicPr>
          <p:cNvPr id="18" name="Grafik 17" descr="Ein Bild, das Text, Schrift, Design enthält.&#10;&#10;KI-generierte Inhalte können fehlerhaft sein.">
            <a:extLst>
              <a:ext uri="{FF2B5EF4-FFF2-40B4-BE49-F238E27FC236}">
                <a16:creationId xmlns:a16="http://schemas.microsoft.com/office/drawing/2014/main" id="{3BC2B148-6749-A639-EE9F-BE17E957C9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743" y="2616708"/>
            <a:ext cx="879551" cy="1051649"/>
          </a:xfrm>
          <a:prstGeom prst="rect">
            <a:avLst/>
          </a:prstGeom>
        </p:spPr>
      </p:pic>
      <p:pic>
        <p:nvPicPr>
          <p:cNvPr id="21" name="Grafik 20" descr="Ein Bild, das Screenshot, Text, Schrift, weiß enthält.&#10;&#10;KI-generierte Inhalte können fehlerhaft sein.">
            <a:extLst>
              <a:ext uri="{FF2B5EF4-FFF2-40B4-BE49-F238E27FC236}">
                <a16:creationId xmlns:a16="http://schemas.microsoft.com/office/drawing/2014/main" id="{B6457FE1-C29A-57C3-58B7-7C4994DBFA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3093" y="2616709"/>
            <a:ext cx="361950" cy="2209800"/>
          </a:xfrm>
          <a:prstGeom prst="rect">
            <a:avLst/>
          </a:prstGeom>
        </p:spPr>
      </p:pic>
      <p:pic>
        <p:nvPicPr>
          <p:cNvPr id="23" name="Grafik 22" descr="Ein Bild, das Text, Schrift, Screenshot, Algebra enthält.&#10;&#10;KI-generierte Inhalte können fehlerhaft sein.">
            <a:extLst>
              <a:ext uri="{FF2B5EF4-FFF2-40B4-BE49-F238E27FC236}">
                <a16:creationId xmlns:a16="http://schemas.microsoft.com/office/drawing/2014/main" id="{01747922-CE71-8A49-75B1-3DB0D334FA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4118" y="2764752"/>
            <a:ext cx="1417320" cy="2209800"/>
          </a:xfrm>
          <a:prstGeom prst="rect">
            <a:avLst/>
          </a:prstGeom>
        </p:spPr>
      </p:pic>
      <p:pic>
        <p:nvPicPr>
          <p:cNvPr id="25" name="Grafik 24">
            <a:extLst>
              <a:ext uri="{FF2B5EF4-FFF2-40B4-BE49-F238E27FC236}">
                <a16:creationId xmlns:a16="http://schemas.microsoft.com/office/drawing/2014/main" id="{DBFA8135-015C-9056-53D5-AFBE800A60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635" y="2192537"/>
            <a:ext cx="6579394" cy="369331"/>
          </a:xfrm>
          <a:prstGeom prst="rect">
            <a:avLst/>
          </a:prstGeom>
        </p:spPr>
      </p:pic>
      <p:sp>
        <p:nvSpPr>
          <p:cNvPr id="26" name="Textfeld 25">
            <a:extLst>
              <a:ext uri="{FF2B5EF4-FFF2-40B4-BE49-F238E27FC236}">
                <a16:creationId xmlns:a16="http://schemas.microsoft.com/office/drawing/2014/main" id="{955EA48F-71DA-AE81-E470-B21633978538}"/>
              </a:ext>
            </a:extLst>
          </p:cNvPr>
          <p:cNvSpPr txBox="1"/>
          <p:nvPr/>
        </p:nvSpPr>
        <p:spPr>
          <a:xfrm>
            <a:off x="6836700" y="2432043"/>
            <a:ext cx="313508" cy="369332"/>
          </a:xfrm>
          <a:prstGeom prst="rect">
            <a:avLst/>
          </a:prstGeom>
          <a:noFill/>
        </p:spPr>
        <p:txBody>
          <a:bodyPr wrap="square" rtlCol="0">
            <a:spAutoFit/>
          </a:bodyPr>
          <a:lstStyle/>
          <a:p>
            <a:r>
              <a:rPr lang="de-DE" dirty="0"/>
              <a:t>…</a:t>
            </a:r>
          </a:p>
        </p:txBody>
      </p:sp>
    </p:spTree>
    <p:extLst>
      <p:ext uri="{BB962C8B-B14F-4D97-AF65-F5344CB8AC3E}">
        <p14:creationId xmlns:p14="http://schemas.microsoft.com/office/powerpoint/2010/main" val="2536260735"/>
      </p:ext>
    </p:extLst>
  </p:cSld>
  <p:clrMapOvr>
    <a:masterClrMapping/>
  </p:clrMapOvr>
  <p:transition spd="slow">
    <p:push/>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F2EBD-6F99-0F71-8C28-762C9BFD4E5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5525C058-9F54-4A9A-728C-BFFF29528783}"/>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768A7B6-91D1-D504-D56F-1A3282C5D3E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496C184-2EF7-7C23-3679-D3F95A751F55}"/>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71FC42CE-F431-C90C-7B68-7EC437B17C02}"/>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5FF315EA-DA8E-E3AE-2B17-9FDE81B738D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F135187F-E46C-0528-E7E5-59A2DD8D496A}"/>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569C9338-AB8C-C1C9-9572-F5258B2A47AE}"/>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57DAF853-668F-AC56-583F-BA989976D5F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4" name="Grafik 3" descr="Ein Bild, das Schrift, Logo, Symbol, Grafiken enthält.&#10;&#10;KI-generierte Inhalte können fehlerhaft sein.">
            <a:extLst>
              <a:ext uri="{FF2B5EF4-FFF2-40B4-BE49-F238E27FC236}">
                <a16:creationId xmlns:a16="http://schemas.microsoft.com/office/drawing/2014/main" id="{06116488-E197-F096-4522-90597D4F5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05" y="1333499"/>
            <a:ext cx="2522190" cy="723275"/>
          </a:xfrm>
          <a:prstGeom prst="rect">
            <a:avLst/>
          </a:prstGeom>
        </p:spPr>
      </p:pic>
      <p:pic>
        <p:nvPicPr>
          <p:cNvPr id="10" name="Grafik 9" descr="Ein Bild, das Text, Screenshot enthält.&#10;&#10;KI-generierte Inhalte können fehlerhaft sein.">
            <a:extLst>
              <a:ext uri="{FF2B5EF4-FFF2-40B4-BE49-F238E27FC236}">
                <a16:creationId xmlns:a16="http://schemas.microsoft.com/office/drawing/2014/main" id="{72BB9154-1C27-CC86-39D3-9D2437CB5C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36" y="2056774"/>
            <a:ext cx="7873784" cy="3978266"/>
          </a:xfrm>
          <a:prstGeom prst="rect">
            <a:avLst/>
          </a:prstGeom>
        </p:spPr>
      </p:pic>
    </p:spTree>
    <p:extLst>
      <p:ext uri="{BB962C8B-B14F-4D97-AF65-F5344CB8AC3E}">
        <p14:creationId xmlns:p14="http://schemas.microsoft.com/office/powerpoint/2010/main" val="905716838"/>
      </p:ext>
    </p:extLst>
  </p:cSld>
  <p:clrMapOvr>
    <a:masterClrMapping/>
  </p:clrMapOvr>
  <p:transition spd="slow">
    <p:push/>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08AA-975C-B56A-1FF1-5B5F05B03F0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766926B-460A-2BAF-7CBE-6241A42592D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88F3D95-B0FA-7720-5147-3D63FBAC8E3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FDC3DEAB-A4CF-CE7A-F368-6D04A1C2AA7F}"/>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7311FD0C-6AB6-FF65-FF06-B7C2F684E43E}"/>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0CF727BF-6978-944F-D986-71902E8F347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6F530991-73FA-946A-A214-48E5F6D09B4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E0C2377D-5983-907C-F138-CC1AD9AE9D4C}"/>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3706E266-4E3C-BD2A-7E29-76A5C4D8E3B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4" name="Grafik 3" descr="Ein Bild, das Schrift, Logo, Symbol, Grafiken enthält.&#10;&#10;KI-generierte Inhalte können fehlerhaft sein.">
            <a:extLst>
              <a:ext uri="{FF2B5EF4-FFF2-40B4-BE49-F238E27FC236}">
                <a16:creationId xmlns:a16="http://schemas.microsoft.com/office/drawing/2014/main" id="{0028EC2B-A4CD-B3AE-1CF0-6F7360C40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05" y="1333499"/>
            <a:ext cx="2522190" cy="723275"/>
          </a:xfrm>
          <a:prstGeom prst="rect">
            <a:avLst/>
          </a:prstGeom>
        </p:spPr>
      </p:pic>
      <p:pic>
        <p:nvPicPr>
          <p:cNvPr id="10" name="Grafik 9" descr="Ein Bild, das Text, Screenshot, Quittung enthält.&#10;&#10;KI-generierte Inhalte können fehlerhaft sein.">
            <a:extLst>
              <a:ext uri="{FF2B5EF4-FFF2-40B4-BE49-F238E27FC236}">
                <a16:creationId xmlns:a16="http://schemas.microsoft.com/office/drawing/2014/main" id="{9BCF65EF-F3EB-7AA9-7B85-1A5388FE5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56" y="2056774"/>
            <a:ext cx="8118917" cy="3978266"/>
          </a:xfrm>
          <a:prstGeom prst="rect">
            <a:avLst/>
          </a:prstGeom>
        </p:spPr>
      </p:pic>
    </p:spTree>
    <p:extLst>
      <p:ext uri="{BB962C8B-B14F-4D97-AF65-F5344CB8AC3E}">
        <p14:creationId xmlns:p14="http://schemas.microsoft.com/office/powerpoint/2010/main" val="3228670782"/>
      </p:ext>
    </p:extLst>
  </p:cSld>
  <p:clrMapOvr>
    <a:masterClrMapping/>
  </p:clrMapOvr>
  <p:transition spd="slow">
    <p:push/>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1526B-5515-7957-3DA8-ABD4589902A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517208F-4D5F-AC7C-282D-1985A1CA6BB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F7CF151-0C25-1CE8-F031-05CCBE1BF16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AD1C0DF-F037-0D78-DE54-2886624AF748}"/>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AB804E92-A4DA-B929-5482-AC8C3E670541}"/>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B2C4E03C-A11A-A994-4E8B-95FDB2DAEBF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2A88B474-61DC-973F-248E-63ACD74C469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051A2A42-88C4-AFB8-2692-579E756BB7D5}"/>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1F4A18F1-A3E4-6756-7176-8F8B6B1A7C09}"/>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5" name="Grafik 4" descr="Ein Bild, das Text, Quittung, Screenshot enthält.&#10;&#10;KI-generierte Inhalte können fehlerhaft sein.">
            <a:extLst>
              <a:ext uri="{FF2B5EF4-FFF2-40B4-BE49-F238E27FC236}">
                <a16:creationId xmlns:a16="http://schemas.microsoft.com/office/drawing/2014/main" id="{299D09A6-9B23-F707-D0F1-F971CAD132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25" y="2066287"/>
            <a:ext cx="8102189" cy="3965236"/>
          </a:xfrm>
          <a:prstGeom prst="rect">
            <a:avLst/>
          </a:prstGeom>
        </p:spPr>
      </p:pic>
      <p:pic>
        <p:nvPicPr>
          <p:cNvPr id="10" name="Grafik 9" descr="Ein Bild, das Schrift, Logo, Symbol, Grafiken enthält.&#10;&#10;KI-generierte Inhalte können fehlerhaft sein.">
            <a:extLst>
              <a:ext uri="{FF2B5EF4-FFF2-40B4-BE49-F238E27FC236}">
                <a16:creationId xmlns:a16="http://schemas.microsoft.com/office/drawing/2014/main" id="{79F5137A-02C0-AC4B-FDD5-89B0F1DA7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905" y="1333499"/>
            <a:ext cx="2522190" cy="723275"/>
          </a:xfrm>
          <a:prstGeom prst="rect">
            <a:avLst/>
          </a:prstGeom>
        </p:spPr>
      </p:pic>
    </p:spTree>
    <p:extLst>
      <p:ext uri="{BB962C8B-B14F-4D97-AF65-F5344CB8AC3E}">
        <p14:creationId xmlns:p14="http://schemas.microsoft.com/office/powerpoint/2010/main" val="628516092"/>
      </p:ext>
    </p:extLst>
  </p:cSld>
  <p:clrMapOvr>
    <a:masterClrMapping/>
  </p:clrMapOvr>
  <p:transition spd="slow">
    <p:push/>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D1FD4-C4B2-C881-C022-A775931E0F4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EA29B91-1726-897C-9A5A-8C41BAD2C0A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904B695-8EBF-6700-1DB0-4586D7F1422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F32454F-6D20-E218-BE08-2D8223897FAC}"/>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533AD4B7-73D1-A505-2C8D-5D8A5EEBE94C}"/>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C7F5D3E2-D0D6-9925-7017-C18D4608F8D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0124D17A-6ED8-34B9-52EF-DA82339FDDB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63168CD9-ACD9-F821-C7ED-968ED96A9338}"/>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1CE10E31-9A8A-D18E-5E74-67BC9989C5BB}"/>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5" name="Grafik 4" descr="Ein Bild, das Text, Screenshot, Dokument, Quittung enthält.&#10;&#10;KI-generierte Inhalte können fehlerhaft sein.">
            <a:extLst>
              <a:ext uri="{FF2B5EF4-FFF2-40B4-BE49-F238E27FC236}">
                <a16:creationId xmlns:a16="http://schemas.microsoft.com/office/drawing/2014/main" id="{93BBAE69-642A-FE88-4E7C-E199F875A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056774"/>
            <a:ext cx="8001000" cy="4018906"/>
          </a:xfrm>
          <a:prstGeom prst="rect">
            <a:avLst/>
          </a:prstGeom>
        </p:spPr>
      </p:pic>
      <p:pic>
        <p:nvPicPr>
          <p:cNvPr id="10" name="Grafik 9" descr="Ein Bild, das Schrift, Logo, Symbol, Grafiken enthält.&#10;&#10;KI-generierte Inhalte können fehlerhaft sein.">
            <a:extLst>
              <a:ext uri="{FF2B5EF4-FFF2-40B4-BE49-F238E27FC236}">
                <a16:creationId xmlns:a16="http://schemas.microsoft.com/office/drawing/2014/main" id="{3025EE93-E967-CF0A-6D03-09C6AA82A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905" y="1333499"/>
            <a:ext cx="2522190" cy="723275"/>
          </a:xfrm>
          <a:prstGeom prst="rect">
            <a:avLst/>
          </a:prstGeom>
        </p:spPr>
      </p:pic>
    </p:spTree>
    <p:extLst>
      <p:ext uri="{BB962C8B-B14F-4D97-AF65-F5344CB8AC3E}">
        <p14:creationId xmlns:p14="http://schemas.microsoft.com/office/powerpoint/2010/main" val="2602091632"/>
      </p:ext>
    </p:extLst>
  </p:cSld>
  <p:clrMapOvr>
    <a:masterClrMapping/>
  </p:clrMapOvr>
  <p:transition spd="slow">
    <p:push/>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95A6B-23CC-84AF-9223-6ADDC342013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2033E516-2D1B-4582-1D4C-DA1737CF9F6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6F671C9-DDA1-AF33-0E33-5F685C8300D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5A93A19-FB4B-CF3C-8A7C-4504DEC3257D}"/>
              </a:ext>
            </a:extLst>
          </p:cNvPr>
          <p:cNvSpPr txBox="1"/>
          <p:nvPr/>
        </p:nvSpPr>
        <p:spPr>
          <a:xfrm>
            <a:off x="1107281" y="350058"/>
            <a:ext cx="754973"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a:t>
            </a:r>
          </a:p>
        </p:txBody>
      </p:sp>
      <p:sp>
        <p:nvSpPr>
          <p:cNvPr id="11" name="Textfeld 10">
            <a:extLst>
              <a:ext uri="{FF2B5EF4-FFF2-40B4-BE49-F238E27FC236}">
                <a16:creationId xmlns:a16="http://schemas.microsoft.com/office/drawing/2014/main" id="{6660CA02-EC9E-58DC-9B0F-A8E16D535B7D}"/>
              </a:ext>
            </a:extLst>
          </p:cNvPr>
          <p:cNvSpPr txBox="1"/>
          <p:nvPr/>
        </p:nvSpPr>
        <p:spPr>
          <a:xfrm>
            <a:off x="1951975" y="442391"/>
            <a:ext cx="4432200" cy="338554"/>
          </a:xfrm>
          <a:prstGeom prst="rect">
            <a:avLst/>
          </a:prstGeom>
          <a:noFill/>
        </p:spPr>
        <p:txBody>
          <a:bodyPr wrap="square" rtlCol="0">
            <a:spAutoFit/>
          </a:bodyPr>
          <a:lstStyle/>
          <a:p>
            <a:pPr algn="ctr"/>
            <a:r>
              <a:rPr lang="de-DE" sz="1600" noProof="0" dirty="0" err="1">
                <a:latin typeface="Montserrat SemiBold" panose="00000700000000000000" pitchFamily="2" charset="0"/>
              </a:rPr>
              <a:t>Ki</a:t>
            </a:r>
            <a:r>
              <a:rPr lang="de-DE" sz="1600" noProof="0" dirty="0">
                <a:latin typeface="Montserrat SemiBold" panose="00000700000000000000" pitchFamily="2" charset="0"/>
              </a:rPr>
              <a:t> für Feedback und Bewertung</a:t>
            </a:r>
          </a:p>
        </p:txBody>
      </p:sp>
      <p:sp>
        <p:nvSpPr>
          <p:cNvPr id="2" name="Freihandform: Form 18">
            <a:extLst>
              <a:ext uri="{FF2B5EF4-FFF2-40B4-BE49-F238E27FC236}">
                <a16:creationId xmlns:a16="http://schemas.microsoft.com/office/drawing/2014/main" id="{221BAF27-BB6C-F6F8-6140-4FFCA24ADE3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 name="Textfeld 2">
            <a:extLst>
              <a:ext uri="{FF2B5EF4-FFF2-40B4-BE49-F238E27FC236}">
                <a16:creationId xmlns:a16="http://schemas.microsoft.com/office/drawing/2014/main" id="{7634BDE2-AEC5-22CA-87CE-06172096290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Situationen</a:t>
            </a:r>
          </a:p>
        </p:txBody>
      </p:sp>
      <p:sp>
        <p:nvSpPr>
          <p:cNvPr id="6" name="Textfeld 5">
            <a:extLst>
              <a:ext uri="{FF2B5EF4-FFF2-40B4-BE49-F238E27FC236}">
                <a16:creationId xmlns:a16="http://schemas.microsoft.com/office/drawing/2014/main" id="{43F556B3-192A-C49D-AAAF-13435A90E21F}"/>
              </a:ext>
            </a:extLst>
          </p:cNvPr>
          <p:cNvSpPr txBox="1"/>
          <p:nvPr/>
        </p:nvSpPr>
        <p:spPr>
          <a:xfrm>
            <a:off x="1263394" y="350058"/>
            <a:ext cx="13603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04+05</a:t>
            </a:r>
          </a:p>
        </p:txBody>
      </p:sp>
      <p:sp>
        <p:nvSpPr>
          <p:cNvPr id="7" name="Textfeld 6">
            <a:extLst>
              <a:ext uri="{FF2B5EF4-FFF2-40B4-BE49-F238E27FC236}">
                <a16:creationId xmlns:a16="http://schemas.microsoft.com/office/drawing/2014/main" id="{3FCAB981-83FC-4950-30AE-E808930BFCBA}"/>
              </a:ext>
            </a:extLst>
          </p:cNvPr>
          <p:cNvSpPr txBox="1"/>
          <p:nvPr/>
        </p:nvSpPr>
        <p:spPr>
          <a:xfrm>
            <a:off x="2130391" y="330880"/>
            <a:ext cx="4432200"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Feedback und Bewertung, formatives Assessment</a:t>
            </a:r>
          </a:p>
        </p:txBody>
      </p:sp>
      <p:pic>
        <p:nvPicPr>
          <p:cNvPr id="4" name="Grafik 3" descr="Ein Bild, das Schrift, Logo, Symbol, Grafiken enthält.&#10;&#10;KI-generierte Inhalte können fehlerhaft sein.">
            <a:extLst>
              <a:ext uri="{FF2B5EF4-FFF2-40B4-BE49-F238E27FC236}">
                <a16:creationId xmlns:a16="http://schemas.microsoft.com/office/drawing/2014/main" id="{9E22DF23-10EF-8FE4-68C9-1309BFB49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05" y="1333499"/>
            <a:ext cx="2522190" cy="723275"/>
          </a:xfrm>
          <a:prstGeom prst="rect">
            <a:avLst/>
          </a:prstGeom>
        </p:spPr>
      </p:pic>
      <p:pic>
        <p:nvPicPr>
          <p:cNvPr id="10" name="Grafik 9" descr="Ein Bild, das Text, Screenshot, Quittung, Dokument enthält.&#10;&#10;KI-generierte Inhalte können fehlerhaft sein.">
            <a:extLst>
              <a:ext uri="{FF2B5EF4-FFF2-40B4-BE49-F238E27FC236}">
                <a16:creationId xmlns:a16="http://schemas.microsoft.com/office/drawing/2014/main" id="{C641BE22-9D5B-37BF-62E5-3AD4426E6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 y="2056774"/>
            <a:ext cx="7926859" cy="3960966"/>
          </a:xfrm>
          <a:prstGeom prst="rect">
            <a:avLst/>
          </a:prstGeom>
        </p:spPr>
      </p:pic>
    </p:spTree>
    <p:extLst>
      <p:ext uri="{BB962C8B-B14F-4D97-AF65-F5344CB8AC3E}">
        <p14:creationId xmlns:p14="http://schemas.microsoft.com/office/powerpoint/2010/main" val="2444657398"/>
      </p:ext>
    </p:extLst>
  </p:cSld>
  <p:clrMapOvr>
    <a:masterClrMapping/>
  </p:clrMapOvr>
  <p:transition spd="slow">
    <p:push/>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4939" y="139599"/>
            <a:ext cx="6074122" cy="805079"/>
          </a:xfrm>
        </p:spPr>
        <p:txBody>
          <a:bodyPr>
            <a:normAutofit/>
          </a:bodyPr>
          <a:lstStyle/>
          <a:p>
            <a:r>
              <a:rPr lang="de-DE" sz="2400" b="1" noProof="0" dirty="0">
                <a:solidFill>
                  <a:schemeClr val="tx1"/>
                </a:solidFill>
              </a:rPr>
              <a:t>Workshop Phase 2</a:t>
            </a:r>
            <a:endParaRPr lang="de-DE" sz="2400" b="1" noProof="0" dirty="0"/>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588754" y="704403"/>
            <a:ext cx="1422398" cy="992172"/>
          </a:xfrm>
          <a:prstGeom prst="rect">
            <a:avLst/>
          </a:prstGeom>
        </p:spPr>
      </p:pic>
      <p:pic>
        <p:nvPicPr>
          <p:cNvPr id="7" name="Grafik 6">
            <a:extLst>
              <a:ext uri="{FF2B5EF4-FFF2-40B4-BE49-F238E27FC236}">
                <a16:creationId xmlns:a16="http://schemas.microsoft.com/office/drawing/2014/main" id="{957B3AF9-EFCB-DC1D-5FEC-E37E679B6DB7}"/>
              </a:ext>
            </a:extLst>
          </p:cNvPr>
          <p:cNvPicPr>
            <a:picLocks noChangeAspect="1"/>
          </p:cNvPicPr>
          <p:nvPr/>
        </p:nvPicPr>
        <p:blipFill>
          <a:blip r:embed="rId3"/>
          <a:stretch>
            <a:fillRect/>
          </a:stretch>
        </p:blipFill>
        <p:spPr>
          <a:xfrm>
            <a:off x="1623483" y="2126682"/>
            <a:ext cx="5446183" cy="3678628"/>
          </a:xfrm>
          <a:prstGeom prst="rect">
            <a:avLst/>
          </a:prstGeom>
        </p:spPr>
      </p:pic>
      <p:sp>
        <p:nvSpPr>
          <p:cNvPr id="10" name="Titel 1">
            <a:extLst>
              <a:ext uri="{FF2B5EF4-FFF2-40B4-BE49-F238E27FC236}">
                <a16:creationId xmlns:a16="http://schemas.microsoft.com/office/drawing/2014/main" id="{05C6D1E3-24FB-FFA0-C16C-7DAE50EF05B6}"/>
              </a:ext>
            </a:extLst>
          </p:cNvPr>
          <p:cNvSpPr>
            <a:spLocks noGrp="1"/>
          </p:cNvSpPr>
          <p:nvPr/>
        </p:nvSpPr>
        <p:spPr>
          <a:xfrm>
            <a:off x="713316" y="1884636"/>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619250" y="32842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spTree>
    <p:extLst>
      <p:ext uri="{BB962C8B-B14F-4D97-AF65-F5344CB8AC3E}">
        <p14:creationId xmlns:p14="http://schemas.microsoft.com/office/powerpoint/2010/main" val="4025656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5839" y="143217"/>
            <a:ext cx="6074122" cy="805079"/>
          </a:xfrm>
        </p:spPr>
        <p:txBody>
          <a:bodyPr>
            <a:normAutofit/>
          </a:bodyPr>
          <a:lstStyle/>
          <a:p>
            <a:r>
              <a:rPr lang="de-DE" sz="2400" b="1" noProof="0" dirty="0">
                <a:solidFill>
                  <a:schemeClr val="tx1"/>
                </a:solidFill>
              </a:rPr>
              <a:t>Workshop Phase 2</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201084" y="262402"/>
            <a:ext cx="2164257" cy="1399181"/>
          </a:xfrm>
          <a:prstGeom prst="rect">
            <a:avLst/>
          </a:prstGeom>
        </p:spPr>
      </p:pic>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15" name="Grafik 14">
            <a:extLst>
              <a:ext uri="{FF2B5EF4-FFF2-40B4-BE49-F238E27FC236}">
                <a16:creationId xmlns:a16="http://schemas.microsoft.com/office/drawing/2014/main" id="{FE25E7AF-9E9F-7950-E77A-478DB41C5A34}"/>
              </a:ext>
            </a:extLst>
          </p:cNvPr>
          <p:cNvPicPr>
            <a:picLocks noChangeAspect="1"/>
          </p:cNvPicPr>
          <p:nvPr/>
        </p:nvPicPr>
        <p:blipFill>
          <a:blip r:embed="rId3"/>
          <a:stretch>
            <a:fillRect/>
          </a:stretch>
        </p:blipFill>
        <p:spPr>
          <a:xfrm rot="1227233">
            <a:off x="3352339" y="1474466"/>
            <a:ext cx="2161123" cy="1767658"/>
          </a:xfrm>
          <a:prstGeom prst="rect">
            <a:avLst/>
          </a:prstGeom>
        </p:spPr>
      </p:pic>
      <p:pic>
        <p:nvPicPr>
          <p:cNvPr id="7" name="Grafik 6">
            <a:extLst>
              <a:ext uri="{FF2B5EF4-FFF2-40B4-BE49-F238E27FC236}">
                <a16:creationId xmlns:a16="http://schemas.microsoft.com/office/drawing/2014/main" id="{7588E5D3-AEE4-72F4-CB7B-CFFF545D24E7}"/>
              </a:ext>
            </a:extLst>
          </p:cNvPr>
          <p:cNvPicPr>
            <a:picLocks noChangeAspect="1"/>
          </p:cNvPicPr>
          <p:nvPr/>
        </p:nvPicPr>
        <p:blipFill>
          <a:blip r:embed="rId4"/>
          <a:stretch>
            <a:fillRect/>
          </a:stretch>
        </p:blipFill>
        <p:spPr>
          <a:xfrm>
            <a:off x="6272171" y="2919504"/>
            <a:ext cx="2435787" cy="2022941"/>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5092AEED-7CBF-7B22-2794-AF76814D80CE}"/>
                  </a:ext>
                </a:extLst>
              </p14:cNvPr>
              <p14:cNvContentPartPr/>
              <p14:nvPr/>
            </p14:nvContentPartPr>
            <p14:xfrm>
              <a:off x="1592620" y="1693590"/>
              <a:ext cx="1561320" cy="730080"/>
            </p14:xfrm>
          </p:contentPart>
        </mc:Choice>
        <mc:Fallback xmlns="">
          <p:pic>
            <p:nvPicPr>
              <p:cNvPr id="8" name="Freihand 7">
                <a:extLst>
                  <a:ext uri="{FF2B5EF4-FFF2-40B4-BE49-F238E27FC236}">
                    <a16:creationId xmlns:a16="http://schemas.microsoft.com/office/drawing/2014/main" id="{5092AEED-7CBF-7B22-2794-AF76814D80CE}"/>
                  </a:ext>
                </a:extLst>
              </p:cNvPr>
              <p:cNvPicPr/>
              <p:nvPr/>
            </p:nvPicPr>
            <p:blipFill>
              <a:blip r:embed="rId6"/>
              <a:stretch>
                <a:fillRect/>
              </a:stretch>
            </p:blipFill>
            <p:spPr>
              <a:xfrm>
                <a:off x="1561667" y="1662630"/>
                <a:ext cx="1622506" cy="791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Freihand 16">
                <a:extLst>
                  <a:ext uri="{FF2B5EF4-FFF2-40B4-BE49-F238E27FC236}">
                    <a16:creationId xmlns:a16="http://schemas.microsoft.com/office/drawing/2014/main" id="{42CAD56A-D5F4-06C6-F858-4E174549798F}"/>
                  </a:ext>
                </a:extLst>
              </p14:cNvPr>
              <p14:cNvContentPartPr/>
              <p14:nvPr/>
            </p14:nvContentPartPr>
            <p14:xfrm>
              <a:off x="5482060" y="3190830"/>
              <a:ext cx="677520" cy="397080"/>
            </p14:xfrm>
          </p:contentPart>
        </mc:Choice>
        <mc:Fallback xmlns="">
          <p:pic>
            <p:nvPicPr>
              <p:cNvPr id="17" name="Freihand 16">
                <a:extLst>
                  <a:ext uri="{FF2B5EF4-FFF2-40B4-BE49-F238E27FC236}">
                    <a16:creationId xmlns:a16="http://schemas.microsoft.com/office/drawing/2014/main" id="{42CAD56A-D5F4-06C6-F858-4E174549798F}"/>
                  </a:ext>
                </a:extLst>
              </p:cNvPr>
              <p:cNvPicPr/>
              <p:nvPr/>
            </p:nvPicPr>
            <p:blipFill>
              <a:blip r:embed="rId8"/>
              <a:stretch>
                <a:fillRect/>
              </a:stretch>
            </p:blipFill>
            <p:spPr>
              <a:xfrm>
                <a:off x="5451116" y="3159898"/>
                <a:ext cx="738687" cy="4582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Freihand 17">
                <a:extLst>
                  <a:ext uri="{FF2B5EF4-FFF2-40B4-BE49-F238E27FC236}">
                    <a16:creationId xmlns:a16="http://schemas.microsoft.com/office/drawing/2014/main" id="{10DE3C60-7EAD-B89E-1409-C318E60568E5}"/>
                  </a:ext>
                </a:extLst>
              </p14:cNvPr>
              <p14:cNvContentPartPr/>
              <p14:nvPr/>
            </p14:nvContentPartPr>
            <p14:xfrm>
              <a:off x="6117100" y="3529230"/>
              <a:ext cx="79560" cy="90360"/>
            </p14:xfrm>
          </p:contentPart>
        </mc:Choice>
        <mc:Fallback xmlns="">
          <p:pic>
            <p:nvPicPr>
              <p:cNvPr id="18" name="Freihand 17">
                <a:extLst>
                  <a:ext uri="{FF2B5EF4-FFF2-40B4-BE49-F238E27FC236}">
                    <a16:creationId xmlns:a16="http://schemas.microsoft.com/office/drawing/2014/main" id="{10DE3C60-7EAD-B89E-1409-C318E60568E5}"/>
                  </a:ext>
                </a:extLst>
              </p:cNvPr>
              <p:cNvPicPr/>
              <p:nvPr/>
            </p:nvPicPr>
            <p:blipFill>
              <a:blip r:embed="rId10"/>
              <a:stretch>
                <a:fillRect/>
              </a:stretch>
            </p:blipFill>
            <p:spPr>
              <a:xfrm>
                <a:off x="6086279" y="3498270"/>
                <a:ext cx="140484" cy="151560"/>
              </a:xfrm>
              <a:prstGeom prst="rect">
                <a:avLst/>
              </a:prstGeom>
            </p:spPr>
          </p:pic>
        </mc:Fallback>
      </mc:AlternateContent>
      <p:sp>
        <p:nvSpPr>
          <p:cNvPr id="20" name="Textfeld 19">
            <a:extLst>
              <a:ext uri="{FF2B5EF4-FFF2-40B4-BE49-F238E27FC236}">
                <a16:creationId xmlns:a16="http://schemas.microsoft.com/office/drawing/2014/main" id="{51A8E5D4-013B-F1EC-444E-10DEE56733F6}"/>
              </a:ext>
            </a:extLst>
          </p:cNvPr>
          <p:cNvSpPr txBox="1"/>
          <p:nvPr/>
        </p:nvSpPr>
        <p:spPr>
          <a:xfrm>
            <a:off x="5083711" y="4875884"/>
            <a:ext cx="5259916" cy="1065035"/>
          </a:xfrm>
          <a:prstGeom prst="rect">
            <a:avLst/>
          </a:prstGeom>
          <a:noFill/>
        </p:spPr>
        <p:txBody>
          <a:bodyPr wrap="square">
            <a:spAutoFit/>
          </a:bodyPr>
          <a:lstStyle/>
          <a:p>
            <a:pPr lvl="1">
              <a:lnSpc>
                <a:spcPct val="150000"/>
              </a:lnSpc>
            </a:pPr>
            <a:r>
              <a:rPr lang="de-DE" sz="2600" b="1" noProof="0" dirty="0"/>
              <a:t>Präsentation/Austausch</a:t>
            </a:r>
          </a:p>
          <a:p>
            <a:pPr lvl="1">
              <a:lnSpc>
                <a:spcPct val="150000"/>
              </a:lnSpc>
            </a:pPr>
            <a:endParaRPr lang="de-DE" b="1" noProof="0" dirty="0"/>
          </a:p>
        </p:txBody>
      </p:sp>
    </p:spTree>
    <p:extLst>
      <p:ext uri="{BB962C8B-B14F-4D97-AF65-F5344CB8AC3E}">
        <p14:creationId xmlns:p14="http://schemas.microsoft.com/office/powerpoint/2010/main" val="249788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769B-31D7-F61C-5D38-7D978A86557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DE1A7AE-DC27-4199-876A-08EAAD972B39}"/>
              </a:ext>
            </a:extLst>
          </p:cNvPr>
          <p:cNvSpPr txBox="1"/>
          <p:nvPr/>
        </p:nvSpPr>
        <p:spPr>
          <a:xfrm>
            <a:off x="391391" y="827605"/>
            <a:ext cx="8059778"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a:t>
            </a:r>
          </a:p>
          <a:p>
            <a:pPr>
              <a:lnSpc>
                <a:spcPts val="2880"/>
              </a:lnSpc>
            </a:pPr>
            <a:r>
              <a:rPr lang="de-DE" sz="2400" b="1" noProof="0" dirty="0">
                <a:solidFill>
                  <a:srgbClr val="000000"/>
                </a:solidFill>
                <a:latin typeface="Helvetica Bold"/>
                <a:ea typeface="Helvetica Bold"/>
                <a:cs typeface="Helvetica Bold"/>
                <a:sym typeface="Helvetica Bold"/>
              </a:rPr>
              <a:t>                  klassische</a:t>
            </a:r>
          </a:p>
          <a:p>
            <a:pPr>
              <a:lnSpc>
                <a:spcPts val="2880"/>
              </a:lnSpc>
            </a:pPr>
            <a:r>
              <a:rPr lang="de-DE" sz="2400" b="1" noProof="0" dirty="0">
                <a:solidFill>
                  <a:srgbClr val="000000"/>
                </a:solidFill>
                <a:latin typeface="Helvetica Bold"/>
                <a:ea typeface="Helvetica Bold"/>
                <a:cs typeface="Helvetica Bold"/>
                <a:sym typeface="Helvetica Bold"/>
              </a:rPr>
              <a:t>             Suchmaschinen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a:t>
            </a:r>
          </a:p>
        </p:txBody>
      </p:sp>
      <p:pic>
        <p:nvPicPr>
          <p:cNvPr id="5" name="Picture 4" descr="A garden with many bushes and trees&#10;&#10;AI-generated content may be incorrect.">
            <a:extLst>
              <a:ext uri="{FF2B5EF4-FFF2-40B4-BE49-F238E27FC236}">
                <a16:creationId xmlns:a16="http://schemas.microsoft.com/office/drawing/2014/main" id="{F3648DEC-43F6-EFEF-118E-7A0198A44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2668" y="1994053"/>
            <a:ext cx="3254661" cy="3254661"/>
          </a:xfrm>
          <a:prstGeom prst="rect">
            <a:avLst/>
          </a:prstGeom>
        </p:spPr>
      </p:pic>
      <p:pic>
        <p:nvPicPr>
          <p:cNvPr id="36" name="Picture 35" descr="A garden with many potted plants&#10;&#10;AI-generated content may be incorrect.">
            <a:extLst>
              <a:ext uri="{FF2B5EF4-FFF2-40B4-BE49-F238E27FC236}">
                <a16:creationId xmlns:a16="http://schemas.microsoft.com/office/drawing/2014/main" id="{117245DA-645F-42BF-2D39-A6535807F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671" y="1994053"/>
            <a:ext cx="3254661" cy="3254661"/>
          </a:xfrm>
          <a:prstGeom prst="rect">
            <a:avLst/>
          </a:prstGeom>
        </p:spPr>
      </p:pic>
      <p:sp>
        <p:nvSpPr>
          <p:cNvPr id="37" name="TextBox 36">
            <a:extLst>
              <a:ext uri="{FF2B5EF4-FFF2-40B4-BE49-F238E27FC236}">
                <a16:creationId xmlns:a16="http://schemas.microsoft.com/office/drawing/2014/main" id="{0DEF7C32-003E-B9F5-AB65-D0AA40A80A13}"/>
              </a:ext>
            </a:extLst>
          </p:cNvPr>
          <p:cNvSpPr txBox="1"/>
          <p:nvPr/>
        </p:nvSpPr>
        <p:spPr>
          <a:xfrm>
            <a:off x="868553" y="5384064"/>
            <a:ext cx="7406893" cy="646331"/>
          </a:xfrm>
          <a:prstGeom prst="rect">
            <a:avLst/>
          </a:prstGeom>
          <a:noFill/>
        </p:spPr>
        <p:txBody>
          <a:bodyPr wrap="square" rtlCol="0">
            <a:spAutoFit/>
          </a:bodyPr>
          <a:lstStyle/>
          <a:p>
            <a:r>
              <a:rPr lang="de-DE" noProof="0" dirty="0"/>
              <a:t>… bezogen auf die Ergebnisse/ “Produkte” klassischer Suchmaschinen und KI</a:t>
            </a:r>
          </a:p>
          <a:p>
            <a:r>
              <a:rPr lang="de-DE" b="1" noProof="0" dirty="0"/>
              <a:t>=&gt; Was ist ähnlich, was ist anders?</a:t>
            </a:r>
          </a:p>
        </p:txBody>
      </p:sp>
    </p:spTree>
    <p:extLst>
      <p:ext uri="{BB962C8B-B14F-4D97-AF65-F5344CB8AC3E}">
        <p14:creationId xmlns:p14="http://schemas.microsoft.com/office/powerpoint/2010/main" val="1521367822"/>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7BF6D-621A-880F-9253-F72D8B83A9C3}"/>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F70B9A7F-9468-72BF-5400-8FF497D9564F}"/>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14.05.25</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9B47E848-BD5D-8D71-9BF6-075895F81357}"/>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9B47E848-BD5D-8D71-9BF6-075895F81357}"/>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095E6E7A-569C-D037-EB20-965FCEAD17DB}"/>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095E6E7A-569C-D037-EB20-965FCEAD17DB}"/>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BEB46F4-85FD-DE56-8C7D-03B7E3216F5F}"/>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BEB46F4-85FD-DE56-8C7D-03B7E3216F5F}"/>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1211178D-F4CD-3C04-DF73-E9592644415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1211178D-F4CD-3C04-DF73-E9592644415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E7A09484-A342-0C0E-A2D3-612002B0194B}"/>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E7A09484-A342-0C0E-A2D3-612002B0194B}"/>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FF0C3236-9A50-1E42-6CEB-577CDF7E7139}"/>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FF0C3236-9A50-1E42-6CEB-577CDF7E7139}"/>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3E0DA0F3-AEBF-0B6B-70DC-CCC3378BD3EF}"/>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3E0DA0F3-AEBF-0B6B-70DC-CCC3378BD3EF}"/>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4DCCE6CD-078D-E2E2-6C9F-136CAE229C2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4DCCE6CD-078D-E2E2-6C9F-136CAE229C22}"/>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ED6796EB-5CEA-49E6-6D0F-F3B3054E807C}"/>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ED6796EB-5CEA-49E6-6D0F-F3B3054E807C}"/>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06211882-97E7-FFD0-DCEC-75406D6177DB}"/>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06211882-97E7-FFD0-DCEC-75406D6177DB}"/>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05C3809D-BE76-AAD1-2036-370C5BF7CA0F}"/>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05C3809D-BE76-AAD1-2036-370C5BF7CA0F}"/>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EC90D2B5-0778-B459-92AB-B1C4EA7C38F4}"/>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EC90D2B5-0778-B459-92AB-B1C4EA7C38F4}"/>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ECBA746C-5FF1-46DF-3D39-756979BCC17E}"/>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ECBA746C-5FF1-46DF-3D39-756979BCC17E}"/>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6819498-9971-CB7B-73B8-80DEFD63DE6D}"/>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6819498-9971-CB7B-73B8-80DEFD63DE6D}"/>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5AE6A41A-CDF2-BA3E-C496-BFD4AE8D7D9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0C7CB0F1-755B-17BC-4CCC-686196468A74}"/>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0C7CB0F1-755B-17BC-4CCC-686196468A74}"/>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C0376E9B-E86E-0285-958A-5CCE6E696E3D}"/>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C0376E9B-E86E-0285-958A-5CCE6E696E3D}"/>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C4795598-150E-46C8-CDBE-60CB8883D3ED}"/>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C4795598-150E-46C8-CDBE-60CB8883D3ED}"/>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C45BFF4-652F-21EB-6E35-A2BD2796092F}"/>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C45BFF4-652F-21EB-6E35-A2BD2796092F}"/>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254762E4-2EAB-CFE4-FF00-CAEF32144A7E}"/>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254762E4-2EAB-CFE4-FF00-CAEF32144A7E}"/>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C4A8A520-F0CB-40D6-0643-D9613595F417}"/>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C4A8A520-F0CB-40D6-0643-D9613595F417}"/>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0D60D1B0-DF9D-4B8A-99A4-C6747D56B12A}"/>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0D60D1B0-DF9D-4B8A-99A4-C6747D56B12A}"/>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7BE3A9F5-65AE-7A98-2DD4-165EEDF718ED}"/>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7BE3A9F5-65AE-7A98-2DD4-165EEDF718ED}"/>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E8B7E343-0EF0-5EB1-E53D-D584169E6055}"/>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E8B7E343-0EF0-5EB1-E53D-D584169E6055}"/>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27A2985-AFEC-2B45-645A-7EF9EAB15A7B}"/>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A27A2985-AFEC-2B45-645A-7EF9EAB15A7B}"/>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7B452D6C-21AE-D7E3-DF9E-8C6AAA4FE864}"/>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7B452D6C-21AE-D7E3-DF9E-8C6AAA4FE864}"/>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DE5335A8-F909-0F67-D72F-23BBC2042038}"/>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DE5335A8-F909-0F67-D72F-23BBC2042038}"/>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501FC92E-1619-6E58-D2D4-056EA0CBE190}"/>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501FC92E-1619-6E58-D2D4-056EA0CBE190}"/>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D83DF94A-C960-EBC3-FCF1-578D62A04322}"/>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D83DF94A-C960-EBC3-FCF1-578D62A04322}"/>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274781B3-8997-6C55-11A0-931940BF4D7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274781B3-8997-6C55-11A0-931940BF4D7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77050130-372B-D521-1781-0699750F3463}"/>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77050130-372B-D521-1781-0699750F3463}"/>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9DC9F24A-0740-7B7A-65C5-479F5B63C34E}"/>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9DC9F24A-0740-7B7A-65C5-479F5B63C34E}"/>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C8299816-4AF6-BA29-C234-4DDEC5DBDC26}"/>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C8299816-4AF6-BA29-C234-4DDEC5DBDC26}"/>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1BA1922F-06E2-F23B-4532-59CD037F1E6F}"/>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1BA1922F-06E2-F23B-4532-59CD037F1E6F}"/>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4E1EB546-98D2-F309-8A2E-50890CDBF334}"/>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4E1EB546-98D2-F309-8A2E-50890CDBF334}"/>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A2B4BDE4-7DD7-70B0-A481-0B730D8DB11B}"/>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A2B4BDE4-7DD7-70B0-A481-0B730D8DB11B}"/>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A6CF6CFD-7DB6-9ACA-3E05-2C6013DD514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A6CF6CFD-7DB6-9ACA-3E05-2C6013DD514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820AA56E-640B-0C0E-DDC0-42324F4FDE65}"/>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820AA56E-640B-0C0E-DDC0-42324F4FDE65}"/>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6545511C-D71C-6F59-DC87-8CF9089B28F6}"/>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6545511C-D71C-6F59-DC87-8CF9089B28F6}"/>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B6A9135F-B1BC-EFB4-D7DE-42D46ABF138F}"/>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B6A9135F-B1BC-EFB4-D7DE-42D46ABF138F}"/>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B48E45C2-49BE-381F-AF30-AAEA0E790187}"/>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B48E45C2-49BE-381F-AF30-AAEA0E790187}"/>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1D231D3-351B-C1F5-0BB3-D9D92527C952}"/>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21D231D3-351B-C1F5-0BB3-D9D92527C952}"/>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14D6B4C6-60B9-E3F1-9D11-FA00F7EA4AF8}"/>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14D6B4C6-60B9-E3F1-9D11-FA00F7EA4AF8}"/>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EDACA8A4-384A-BB53-FFB9-0930E9139ED0}"/>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592DBA43-F076-2265-4970-49AB55DEC317}"/>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74A7343D-9DAB-8D19-5478-D6BA686989BC}"/>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762251E1-11AF-1E6B-00D7-39BADAB400F6}"/>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70553883-2089-A45D-494C-C12F65971CC9}"/>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7730A55A-5071-DD5E-445E-F46F827930B3}"/>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93098DB4-34B2-CE59-FDD7-209F4712FCF3}"/>
              </a:ext>
            </a:extLst>
          </p:cNvPr>
          <p:cNvPicPr>
            <a:picLocks noChangeAspect="1"/>
          </p:cNvPicPr>
          <p:nvPr/>
        </p:nvPicPr>
        <p:blipFill>
          <a:blip r:embed="rId88"/>
          <a:stretch>
            <a:fillRect/>
          </a:stretch>
        </p:blipFill>
        <p:spPr>
          <a:xfrm flipH="1">
            <a:off x="2673863" y="4639570"/>
            <a:ext cx="1645450" cy="1057227"/>
          </a:xfrm>
          <a:prstGeom prst="rect">
            <a:avLst/>
          </a:prstGeom>
        </p:spPr>
      </p:pic>
      <p:sp>
        <p:nvSpPr>
          <p:cNvPr id="9" name="Textfeld 8">
            <a:extLst>
              <a:ext uri="{FF2B5EF4-FFF2-40B4-BE49-F238E27FC236}">
                <a16:creationId xmlns:a16="http://schemas.microsoft.com/office/drawing/2014/main" id="{3482D57B-5314-9EAA-171B-455216D0AFDC}"/>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5B03820F-CA68-4377-C06F-EB3358050A9E}"/>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0D410DC2-3A8E-6A77-05FF-7FD0ECCFA689}"/>
              </a:ext>
            </a:extLst>
          </p:cNvPr>
          <p:cNvPicPr>
            <a:picLocks noChangeAspect="1"/>
          </p:cNvPicPr>
          <p:nvPr/>
        </p:nvPicPr>
        <p:blipFill>
          <a:blip r:embed="rId91"/>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3DB8712E-6400-EBE4-D570-FD8D749FFD30}"/>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C323CB6-8D37-6ADC-F028-4B8156235D24}"/>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20B84DDE-86D4-7C38-A2A1-CC4946D332C9}"/>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E891921B-B8A5-F6DC-E635-766253C429D4}"/>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1F3AE62C-5A5A-2E8A-C4C1-735393BA324D}"/>
              </a:ext>
            </a:extLst>
          </p:cNvPr>
          <p:cNvSpPr/>
          <p:nvPr/>
        </p:nvSpPr>
        <p:spPr>
          <a:xfrm flipH="1">
            <a:off x="7029353" y="3871098"/>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1287831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2353A-4B20-66CB-ED66-DFE85D1BCE78}"/>
              </a:ext>
            </a:extLst>
          </p:cNvPr>
          <p:cNvSpPr>
            <a:spLocks noGrp="1"/>
          </p:cNvSpPr>
          <p:nvPr>
            <p:ph type="title"/>
          </p:nvPr>
        </p:nvSpPr>
        <p:spPr>
          <a:xfrm>
            <a:off x="2840952" y="2060803"/>
            <a:ext cx="5516617" cy="2581266"/>
          </a:xfrm>
        </p:spPr>
        <p:txBody>
          <a:bodyPr>
            <a:normAutofit/>
          </a:bodyPr>
          <a:lstStyle/>
          <a:p>
            <a:r>
              <a:rPr lang="de-DE" sz="3000" b="1" noProof="0" dirty="0">
                <a:solidFill>
                  <a:schemeClr val="tx1"/>
                </a:solidFill>
              </a:rPr>
              <a:t>Herzlichen Dank für die Vorstellung Ihrer Ergebnisse </a:t>
            </a:r>
          </a:p>
        </p:txBody>
      </p:sp>
      <p:pic>
        <p:nvPicPr>
          <p:cNvPr id="6" name="Inhaltsplatzhalter 5">
            <a:extLst>
              <a:ext uri="{FF2B5EF4-FFF2-40B4-BE49-F238E27FC236}">
                <a16:creationId xmlns:a16="http://schemas.microsoft.com/office/drawing/2014/main" id="{B2EECB82-33DA-0E96-9927-A4AB2AA8D8E0}"/>
              </a:ext>
            </a:extLst>
          </p:cNvPr>
          <p:cNvPicPr>
            <a:picLocks noGrp="1" noChangeAspect="1"/>
          </p:cNvPicPr>
          <p:nvPr>
            <p:ph idx="1"/>
          </p:nvPr>
        </p:nvPicPr>
        <p:blipFill>
          <a:blip r:embed="rId2"/>
          <a:stretch>
            <a:fillRect/>
          </a:stretch>
        </p:blipFill>
        <p:spPr>
          <a:xfrm>
            <a:off x="786431" y="3351436"/>
            <a:ext cx="1459955" cy="1771093"/>
          </a:xfrm>
          <a:prstGeom prst="rect">
            <a:avLst/>
          </a:prstGeom>
        </p:spPr>
      </p:pic>
      <p:sp>
        <p:nvSpPr>
          <p:cNvPr id="11" name="Titel 3">
            <a:extLst>
              <a:ext uri="{FF2B5EF4-FFF2-40B4-BE49-F238E27FC236}">
                <a16:creationId xmlns:a16="http://schemas.microsoft.com/office/drawing/2014/main" id="{618B00D5-0681-BA38-F58E-F0900E841AE7}"/>
              </a:ext>
            </a:extLst>
          </p:cNvPr>
          <p:cNvSpPr txBox="1">
            <a:spLocks/>
          </p:cNvSpPr>
          <p:nvPr/>
        </p:nvSpPr>
        <p:spPr>
          <a:xfrm>
            <a:off x="630716" y="301262"/>
            <a:ext cx="6074122" cy="80507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700" b="1" noProof="0" dirty="0">
                <a:solidFill>
                  <a:schemeClr val="tx1"/>
                </a:solidFill>
              </a:rPr>
              <a:t>Präsentation/Austausch</a:t>
            </a:r>
            <a:endParaRPr lang="de-DE" noProof="0" dirty="0">
              <a:solidFill>
                <a:schemeClr val="tx1"/>
              </a:solidFill>
            </a:endParaRPr>
          </a:p>
        </p:txBody>
      </p:sp>
      <p:pic>
        <p:nvPicPr>
          <p:cNvPr id="14" name="Grafik 13">
            <a:extLst>
              <a:ext uri="{FF2B5EF4-FFF2-40B4-BE49-F238E27FC236}">
                <a16:creationId xmlns:a16="http://schemas.microsoft.com/office/drawing/2014/main" id="{A5EB0509-E635-708E-BCD8-718CC8A34273}"/>
              </a:ext>
            </a:extLst>
          </p:cNvPr>
          <p:cNvPicPr>
            <a:picLocks noChangeAspect="1"/>
          </p:cNvPicPr>
          <p:nvPr/>
        </p:nvPicPr>
        <p:blipFill>
          <a:blip r:embed="rId3"/>
          <a:stretch>
            <a:fillRect/>
          </a:stretch>
        </p:blipFill>
        <p:spPr>
          <a:xfrm>
            <a:off x="3571015" y="1419236"/>
            <a:ext cx="843894" cy="1283134"/>
          </a:xfrm>
          <a:prstGeom prst="rect">
            <a:avLst/>
          </a:prstGeom>
        </p:spPr>
      </p:pic>
      <p:pic>
        <p:nvPicPr>
          <p:cNvPr id="17" name="Grafik 16">
            <a:extLst>
              <a:ext uri="{FF2B5EF4-FFF2-40B4-BE49-F238E27FC236}">
                <a16:creationId xmlns:a16="http://schemas.microsoft.com/office/drawing/2014/main" id="{FF735303-634A-C5A9-B93D-C45C4474B352}"/>
              </a:ext>
            </a:extLst>
          </p:cNvPr>
          <p:cNvPicPr>
            <a:picLocks noChangeAspect="1"/>
          </p:cNvPicPr>
          <p:nvPr/>
        </p:nvPicPr>
        <p:blipFill>
          <a:blip r:embed="rId4"/>
          <a:stretch>
            <a:fillRect/>
          </a:stretch>
        </p:blipFill>
        <p:spPr>
          <a:xfrm>
            <a:off x="5866142" y="3925239"/>
            <a:ext cx="942892" cy="1433659"/>
          </a:xfrm>
          <a:prstGeom prst="rect">
            <a:avLst/>
          </a:prstGeom>
        </p:spPr>
      </p:pic>
    </p:spTree>
    <p:extLst>
      <p:ext uri="{BB962C8B-B14F-4D97-AF65-F5344CB8AC3E}">
        <p14:creationId xmlns:p14="http://schemas.microsoft.com/office/powerpoint/2010/main" val="36552783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5185" y="265278"/>
            <a:ext cx="6074122" cy="805079"/>
          </a:xfrm>
        </p:spPr>
        <p:txBody>
          <a:bodyPr>
            <a:normAutofit fontScale="90000"/>
          </a:bodyPr>
          <a:lstStyle/>
          <a:p>
            <a:r>
              <a:rPr lang="de-DE" sz="2400" b="1" noProof="0" dirty="0">
                <a:solidFill>
                  <a:schemeClr val="tx1"/>
                </a:solidFill>
              </a:rPr>
              <a:t>Klärung allgemeiner offener Fragen &amp; Anmerkungen</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a:p>
            <a:pPr marL="0" indent="0">
              <a:buNone/>
            </a:pPr>
            <a:endParaRPr lang="de-DE" noProof="0" dirty="0"/>
          </a:p>
        </p:txBody>
      </p:sp>
      <p:pic>
        <p:nvPicPr>
          <p:cNvPr id="6" name="Grafik 5">
            <a:extLst>
              <a:ext uri="{FF2B5EF4-FFF2-40B4-BE49-F238E27FC236}">
                <a16:creationId xmlns:a16="http://schemas.microsoft.com/office/drawing/2014/main" id="{C5A4B652-7430-541F-521C-C08177D2712F}"/>
              </a:ext>
            </a:extLst>
          </p:cNvPr>
          <p:cNvPicPr>
            <a:picLocks noChangeAspect="1"/>
          </p:cNvPicPr>
          <p:nvPr/>
        </p:nvPicPr>
        <p:blipFill>
          <a:blip r:embed="rId2"/>
          <a:stretch>
            <a:fillRect/>
          </a:stretch>
        </p:blipFill>
        <p:spPr>
          <a:xfrm>
            <a:off x="7066145" y="3489228"/>
            <a:ext cx="1209618" cy="2592039"/>
          </a:xfrm>
          <a:prstGeom prst="rect">
            <a:avLst/>
          </a:prstGeom>
        </p:spPr>
      </p:pic>
      <p:pic>
        <p:nvPicPr>
          <p:cNvPr id="9" name="Grafik 8">
            <a:extLst>
              <a:ext uri="{FF2B5EF4-FFF2-40B4-BE49-F238E27FC236}">
                <a16:creationId xmlns:a16="http://schemas.microsoft.com/office/drawing/2014/main" id="{41B509EF-6D3B-830E-3DD5-37405C5AB270}"/>
              </a:ext>
            </a:extLst>
          </p:cNvPr>
          <p:cNvPicPr>
            <a:picLocks noChangeAspect="1"/>
          </p:cNvPicPr>
          <p:nvPr/>
        </p:nvPicPr>
        <p:blipFill>
          <a:blip r:embed="rId3"/>
          <a:stretch>
            <a:fillRect/>
          </a:stretch>
        </p:blipFill>
        <p:spPr>
          <a:xfrm>
            <a:off x="2456784" y="3401823"/>
            <a:ext cx="4609361" cy="1556302"/>
          </a:xfrm>
          <a:prstGeom prst="rect">
            <a:avLst/>
          </a:prstGeom>
        </p:spPr>
      </p:pic>
      <p:sp>
        <p:nvSpPr>
          <p:cNvPr id="10" name="Textfeld 9">
            <a:extLst>
              <a:ext uri="{FF2B5EF4-FFF2-40B4-BE49-F238E27FC236}">
                <a16:creationId xmlns:a16="http://schemas.microsoft.com/office/drawing/2014/main" id="{66192D54-2E63-6230-54CF-645F578378C8}"/>
              </a:ext>
            </a:extLst>
          </p:cNvPr>
          <p:cNvSpPr txBox="1"/>
          <p:nvPr/>
        </p:nvSpPr>
        <p:spPr>
          <a:xfrm>
            <a:off x="3770330" y="3731973"/>
            <a:ext cx="2732945" cy="461665"/>
          </a:xfrm>
          <a:prstGeom prst="rect">
            <a:avLst/>
          </a:prstGeom>
          <a:noFill/>
        </p:spPr>
        <p:txBody>
          <a:bodyPr wrap="square" rtlCol="0">
            <a:spAutoFit/>
          </a:bodyPr>
          <a:lstStyle/>
          <a:p>
            <a:pPr algn="l"/>
            <a:r>
              <a:rPr lang="de-DE" sz="2400" noProof="0" dirty="0"/>
              <a:t>Mir fehlt noch…</a:t>
            </a:r>
          </a:p>
        </p:txBody>
      </p:sp>
      <p:pic>
        <p:nvPicPr>
          <p:cNvPr id="7" name="Grafik 6">
            <a:extLst>
              <a:ext uri="{FF2B5EF4-FFF2-40B4-BE49-F238E27FC236}">
                <a16:creationId xmlns:a16="http://schemas.microsoft.com/office/drawing/2014/main" id="{73B9498A-6895-E0B2-2EB2-7C97944059A7}"/>
              </a:ext>
            </a:extLst>
          </p:cNvPr>
          <p:cNvPicPr>
            <a:picLocks noChangeAspect="1"/>
          </p:cNvPicPr>
          <p:nvPr/>
        </p:nvPicPr>
        <p:blipFill>
          <a:blip r:embed="rId3"/>
          <a:stretch>
            <a:fillRect/>
          </a:stretch>
        </p:blipFill>
        <p:spPr>
          <a:xfrm>
            <a:off x="3472010" y="1530425"/>
            <a:ext cx="5437914" cy="1673185"/>
          </a:xfrm>
          <a:prstGeom prst="rect">
            <a:avLst/>
          </a:prstGeom>
        </p:spPr>
      </p:pic>
      <p:pic>
        <p:nvPicPr>
          <p:cNvPr id="11" name="Grafik 10">
            <a:extLst>
              <a:ext uri="{FF2B5EF4-FFF2-40B4-BE49-F238E27FC236}">
                <a16:creationId xmlns:a16="http://schemas.microsoft.com/office/drawing/2014/main" id="{E88B2588-457D-9A80-AB2C-4FDB6734955D}"/>
              </a:ext>
            </a:extLst>
          </p:cNvPr>
          <p:cNvPicPr>
            <a:picLocks noChangeAspect="1"/>
          </p:cNvPicPr>
          <p:nvPr/>
        </p:nvPicPr>
        <p:blipFill>
          <a:blip r:embed="rId3"/>
          <a:stretch>
            <a:fillRect/>
          </a:stretch>
        </p:blipFill>
        <p:spPr>
          <a:xfrm>
            <a:off x="399711" y="1357156"/>
            <a:ext cx="3027136" cy="1877054"/>
          </a:xfrm>
          <a:prstGeom prst="rect">
            <a:avLst/>
          </a:prstGeom>
        </p:spPr>
      </p:pic>
      <p:sp>
        <p:nvSpPr>
          <p:cNvPr id="13" name="Textfeld 12">
            <a:extLst>
              <a:ext uri="{FF2B5EF4-FFF2-40B4-BE49-F238E27FC236}">
                <a16:creationId xmlns:a16="http://schemas.microsoft.com/office/drawing/2014/main" id="{8F3A5A69-27EF-FFDC-6D90-7B7B2CBF9341}"/>
              </a:ext>
            </a:extLst>
          </p:cNvPr>
          <p:cNvSpPr txBox="1"/>
          <p:nvPr/>
        </p:nvSpPr>
        <p:spPr>
          <a:xfrm>
            <a:off x="899984" y="1918900"/>
            <a:ext cx="4572000" cy="461665"/>
          </a:xfrm>
          <a:prstGeom prst="rect">
            <a:avLst/>
          </a:prstGeom>
          <a:noFill/>
        </p:spPr>
        <p:txBody>
          <a:bodyPr wrap="square">
            <a:spAutoFit/>
          </a:bodyPr>
          <a:lstStyle/>
          <a:p>
            <a:pPr marL="0" indent="0">
              <a:buNone/>
            </a:pPr>
            <a:r>
              <a:rPr lang="de-DE" sz="2400" noProof="0" dirty="0"/>
              <a:t>Mir ist unklar…</a:t>
            </a:r>
          </a:p>
        </p:txBody>
      </p:sp>
      <p:sp>
        <p:nvSpPr>
          <p:cNvPr id="15" name="Textfeld 14">
            <a:extLst>
              <a:ext uri="{FF2B5EF4-FFF2-40B4-BE49-F238E27FC236}">
                <a16:creationId xmlns:a16="http://schemas.microsoft.com/office/drawing/2014/main" id="{DF29C066-459B-5474-16D4-EF9D1D3FADD3}"/>
              </a:ext>
            </a:extLst>
          </p:cNvPr>
          <p:cNvSpPr txBox="1"/>
          <p:nvPr/>
        </p:nvSpPr>
        <p:spPr>
          <a:xfrm>
            <a:off x="4280397" y="2004594"/>
            <a:ext cx="4572000" cy="446276"/>
          </a:xfrm>
          <a:prstGeom prst="rect">
            <a:avLst/>
          </a:prstGeom>
          <a:noFill/>
        </p:spPr>
        <p:txBody>
          <a:bodyPr wrap="square">
            <a:spAutoFit/>
          </a:bodyPr>
          <a:lstStyle/>
          <a:p>
            <a:pPr marL="0" indent="0">
              <a:buNone/>
            </a:pPr>
            <a:r>
              <a:rPr lang="de-DE" sz="2300" noProof="0" dirty="0"/>
              <a:t>Mich würde noch interessieren…</a:t>
            </a:r>
          </a:p>
        </p:txBody>
      </p:sp>
    </p:spTree>
    <p:extLst>
      <p:ext uri="{BB962C8B-B14F-4D97-AF65-F5344CB8AC3E}">
        <p14:creationId xmlns:p14="http://schemas.microsoft.com/office/powerpoint/2010/main" val="37510315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8F1B-85AF-DE7C-01D9-E23B664D7F63}"/>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F4A6A7A8-5043-1BC7-664B-E5AB0633E0D7}"/>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14.05.25</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15E027AF-96BA-F8B5-5355-43910267CB3A}"/>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15E027AF-96BA-F8B5-5355-43910267CB3A}"/>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591A07FC-6531-BB38-8A56-D1E959C7449B}"/>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591A07FC-6531-BB38-8A56-D1E959C7449B}"/>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6DA7127D-FBB1-339A-3476-B089C72AEFFC}"/>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6DA7127D-FBB1-339A-3476-B089C72AEFFC}"/>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6CBFC110-084B-6072-7734-4991824261C1}"/>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6CBFC110-084B-6072-7734-4991824261C1}"/>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C09F6251-BAC6-3CE4-9491-A43840D01086}"/>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09F6251-BAC6-3CE4-9491-A43840D01086}"/>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E02093CD-27ED-7EFE-B9A5-BAAD1DFD0A6D}"/>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E02093CD-27ED-7EFE-B9A5-BAAD1DFD0A6D}"/>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148FCC1-52AB-378D-BE51-098AE639345D}"/>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1148FCC1-52AB-378D-BE51-098AE639345D}"/>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100907FC-DC1F-CAE4-577F-6A78DA85E8F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100907FC-DC1F-CAE4-577F-6A78DA85E8F2}"/>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2199BCC4-46EB-9AD7-1DA4-953C58260DDC}"/>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2199BCC4-46EB-9AD7-1DA4-953C58260DDC}"/>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2F2C371C-5B99-5B62-3DB7-B3AACBB1F5BB}"/>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2F2C371C-5B99-5B62-3DB7-B3AACBB1F5BB}"/>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B6CA94C6-4E52-262D-EE19-12C83777402E}"/>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B6CA94C6-4E52-262D-EE19-12C83777402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163C51A-D7F0-56B2-B1E6-FE9D58AC27E1}"/>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2163C51A-D7F0-56B2-B1E6-FE9D58AC27E1}"/>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975978B6-8759-3B13-9D36-701566750FE3}"/>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975978B6-8759-3B13-9D36-701566750FE3}"/>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A6632F1-5C00-67D3-1240-7F9B61110DD1}"/>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A6632F1-5C00-67D3-1240-7F9B61110DD1}"/>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96E1659-846B-D825-D49C-7975A9736A90}"/>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F0BC373-DCD6-7C82-7B7F-2E6959515382}"/>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9F0BC373-DCD6-7C82-7B7F-2E6959515382}"/>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B0057950-8D39-E816-F31B-6440462628EF}"/>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B0057950-8D39-E816-F31B-6440462628EF}"/>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31BBC29C-980E-7C09-74D9-031DA071E4BC}"/>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31BBC29C-980E-7C09-74D9-031DA071E4BC}"/>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F7D28B25-9359-6D8B-EEE7-B59BBA36A002}"/>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F7D28B25-9359-6D8B-EEE7-B59BBA36A002}"/>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7A30BE6A-DA2F-AE6E-5818-72F0F7DE73D4}"/>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7A30BE6A-DA2F-AE6E-5818-72F0F7DE73D4}"/>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0B84AF5F-3A5C-B298-8DD8-5F8D5757FF5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0B84AF5F-3A5C-B298-8DD8-5F8D5757FF5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0F7FFA1F-0422-8EE9-C4F4-C98D9C698856}"/>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0F7FFA1F-0422-8EE9-C4F4-C98D9C698856}"/>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AB5BD275-190E-8073-1659-E6C2E562229C}"/>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AB5BD275-190E-8073-1659-E6C2E562229C}"/>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DA954917-736D-64B4-4C37-5131E6BDE2AF}"/>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DA954917-736D-64B4-4C37-5131E6BDE2AF}"/>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4054900B-86E6-9B44-F4A6-686EE8DBA705}"/>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4054900B-86E6-9B44-F4A6-686EE8DBA705}"/>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AF4FDA03-6F57-666A-FC9F-EF4FB864B4C7}"/>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AF4FDA03-6F57-666A-FC9F-EF4FB864B4C7}"/>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9E8D29F6-7BBD-A05A-FAF9-7AF46AD3540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9E8D29F6-7BBD-A05A-FAF9-7AF46AD3540D}"/>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688DF3CD-0D92-4429-76DD-BFF86D9C2924}"/>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688DF3CD-0D92-4429-76DD-BFF86D9C292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1EE88174-E46D-0A3A-3F32-AFDFE7B4F730}"/>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1EE88174-E46D-0A3A-3F32-AFDFE7B4F730}"/>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FF914F2B-8EDC-A21F-BB84-3A32F65AA8C4}"/>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FF914F2B-8EDC-A21F-BB84-3A32F65AA8C4}"/>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B5D15460-C7BD-15A0-D190-424A3A337ECD}"/>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B5D15460-C7BD-15A0-D190-424A3A337ECD}"/>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C39E713E-A2D7-C5DB-BDFB-7E8D1E4B9BA3}"/>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C39E713E-A2D7-C5DB-BDFB-7E8D1E4B9BA3}"/>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F7D04765-4A74-1B5F-46A4-ED33E43971F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7D04765-4A74-1B5F-46A4-ED33E43971FD}"/>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45C8B6F-5D77-CD60-796A-C6E2EF897F98}"/>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45C8B6F-5D77-CD60-796A-C6E2EF897F98}"/>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F617C20-EB10-544B-E2BF-19B4653F3F59}"/>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F617C20-EB10-544B-E2BF-19B4653F3F59}"/>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1D5A78F9-1047-0541-659D-ED7CFF0A14C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1D5A78F9-1047-0541-659D-ED7CFF0A14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1B3FC246-9011-8DD9-0C66-4AC77A0EAD3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1B3FC246-9011-8DD9-0C66-4AC77A0EAD39}"/>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7221F38C-968A-C3D7-5A38-3B55504DCF9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7221F38C-968A-C3D7-5A38-3B55504DCF9A}"/>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143FD628-416B-5B0D-01AF-5C4346F3F8D3}"/>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143FD628-416B-5B0D-01AF-5C4346F3F8D3}"/>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9DC7A52B-B074-4E3C-CD05-FEA7EBD93E63}"/>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9DC7A52B-B074-4E3C-CD05-FEA7EBD93E63}"/>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D5A246C7-5624-F2FF-A252-C6F044E9FDB6}"/>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D5A246C7-5624-F2FF-A252-C6F044E9FDB6}"/>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B9E022C-F646-09E6-787E-03C9516A106C}"/>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6B9E022C-F646-09E6-787E-03C9516A106C}"/>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2CEB5A49-C66D-A76A-B949-870925928CE4}"/>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2CEB5A49-C66D-A76A-B949-870925928CE4}"/>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3173CC1B-BF5D-FAC1-EBCB-21C25F4AF5E7}"/>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AB3F9EB4-BD13-DD09-A17B-C095F37BFD5D}"/>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AE2DCA3B-E599-67E2-6C9D-A999030DCDB3}"/>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0BCE3F8A-3072-45F9-6401-217783334EF3}"/>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602AC59A-5BDE-376D-927D-7167443C4072}"/>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FD44D7F8-3EF3-1118-F488-E2F15D1DB905}"/>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B3B82C33-9DB9-461B-77A5-FFE16207F9D8}"/>
              </a:ext>
            </a:extLst>
          </p:cNvPr>
          <p:cNvPicPr>
            <a:picLocks noChangeAspect="1"/>
          </p:cNvPicPr>
          <p:nvPr/>
        </p:nvPicPr>
        <p:blipFill>
          <a:blip r:embed="rId88"/>
          <a:stretch>
            <a:fillRect/>
          </a:stretch>
        </p:blipFill>
        <p:spPr>
          <a:xfrm flipH="1">
            <a:off x="2673863" y="4639570"/>
            <a:ext cx="1645450" cy="1057227"/>
          </a:xfrm>
          <a:prstGeom prst="rect">
            <a:avLst/>
          </a:prstGeom>
        </p:spPr>
      </p:pic>
      <p:sp>
        <p:nvSpPr>
          <p:cNvPr id="10" name="Textfeld 9">
            <a:extLst>
              <a:ext uri="{FF2B5EF4-FFF2-40B4-BE49-F238E27FC236}">
                <a16:creationId xmlns:a16="http://schemas.microsoft.com/office/drawing/2014/main" id="{B91969BB-6145-16A9-8B4D-A4AA8003B818}"/>
              </a:ext>
            </a:extLst>
          </p:cNvPr>
          <p:cNvSpPr txBox="1"/>
          <p:nvPr/>
        </p:nvSpPr>
        <p:spPr>
          <a:xfrm>
            <a:off x="7368807" y="5182759"/>
            <a:ext cx="1609397" cy="1095813"/>
          </a:xfrm>
          <a:prstGeom prst="rect">
            <a:avLst/>
          </a:prstGeom>
          <a:noFill/>
        </p:spPr>
        <p:txBody>
          <a:bodyPr wrap="square">
            <a:spAutoFit/>
          </a:bodyPr>
          <a:lstStyle/>
          <a:p>
            <a:pPr>
              <a:lnSpc>
                <a:spcPct val="150000"/>
              </a:lnSpc>
            </a:pPr>
            <a:r>
              <a:rPr lang="de-DE" b="1" noProof="0" dirty="0"/>
              <a:t>Evaluation</a:t>
            </a:r>
          </a:p>
          <a:p>
            <a:r>
              <a:rPr lang="de-DE" sz="1400" b="1" noProof="0" dirty="0">
                <a:solidFill>
                  <a:srgbClr val="00B0F0"/>
                </a:solidFill>
              </a:rPr>
              <a:t>   16.00-16.30</a:t>
            </a:r>
            <a:endParaRPr lang="de-DE" b="1" noProof="0" dirty="0">
              <a:solidFill>
                <a:srgbClr val="00B0F0"/>
              </a:solidFill>
            </a:endParaRPr>
          </a:p>
          <a:p>
            <a:pPr>
              <a:lnSpc>
                <a:spcPct val="150000"/>
              </a:lnSpc>
            </a:pPr>
            <a:endParaRPr lang="de-DE" b="1" noProof="0" dirty="0"/>
          </a:p>
        </p:txBody>
      </p:sp>
      <p:pic>
        <p:nvPicPr>
          <p:cNvPr id="13" name="Grafik 12">
            <a:extLst>
              <a:ext uri="{FF2B5EF4-FFF2-40B4-BE49-F238E27FC236}">
                <a16:creationId xmlns:a16="http://schemas.microsoft.com/office/drawing/2014/main" id="{44ED65A5-7B81-3D29-E460-5E1F0DDFAE47}"/>
              </a:ext>
            </a:extLst>
          </p:cNvPr>
          <p:cNvPicPr>
            <a:picLocks noChangeAspect="1"/>
          </p:cNvPicPr>
          <p:nvPr/>
        </p:nvPicPr>
        <p:blipFill>
          <a:blip r:embed="rId91"/>
          <a:stretch>
            <a:fillRect/>
          </a:stretch>
        </p:blipFill>
        <p:spPr>
          <a:xfrm>
            <a:off x="6811061" y="5212059"/>
            <a:ext cx="744586" cy="849030"/>
          </a:xfrm>
          <a:prstGeom prst="rect">
            <a:avLst/>
          </a:prstGeom>
        </p:spPr>
      </p:pic>
      <p:sp>
        <p:nvSpPr>
          <p:cNvPr id="9" name="Textfeld 8">
            <a:extLst>
              <a:ext uri="{FF2B5EF4-FFF2-40B4-BE49-F238E27FC236}">
                <a16:creationId xmlns:a16="http://schemas.microsoft.com/office/drawing/2014/main" id="{B7FB2A20-DFCD-F8A3-6A49-3B2F94E91933}"/>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3D67210-5D5D-751D-2B51-95340DF30ED1}"/>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D076F65B-CA6C-E791-F4B2-292F35868E5B}"/>
              </a:ext>
            </a:extLst>
          </p:cNvPr>
          <p:cNvPicPr>
            <a:picLocks noChangeAspect="1"/>
          </p:cNvPicPr>
          <p:nvPr/>
        </p:nvPicPr>
        <p:blipFill>
          <a:blip r:embed="rId92"/>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DA005024-1D54-03E8-057D-A9ADAA745F5F}"/>
              </a:ext>
            </a:extLst>
          </p:cNvPr>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705D7C63-631A-503F-4C35-B7C5521B525B}"/>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F2455EAE-2C20-B955-FBF5-57C283A89E7C}"/>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47D0B1E1-BAAA-B0B9-7B90-944E2F97DAF7}"/>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628DF63B-6D44-602A-059C-AE74E8A7CE7E}"/>
              </a:ext>
            </a:extLst>
          </p:cNvPr>
          <p:cNvSpPr/>
          <p:nvPr/>
        </p:nvSpPr>
        <p:spPr>
          <a:xfrm flipH="1">
            <a:off x="6473061" y="5185318"/>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0909370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4892-7573-8333-806C-FFA044B1BF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E1FD2C-6A9A-BE50-4830-48E87321CAF4}"/>
              </a:ext>
            </a:extLst>
          </p:cNvPr>
          <p:cNvSpPr>
            <a:spLocks noGrp="1"/>
          </p:cNvSpPr>
          <p:nvPr>
            <p:ph type="title"/>
          </p:nvPr>
        </p:nvSpPr>
        <p:spPr>
          <a:xfrm>
            <a:off x="830260" y="552723"/>
            <a:ext cx="7296827" cy="805079"/>
          </a:xfrm>
        </p:spPr>
        <p:txBody>
          <a:bodyPr>
            <a:normAutofit fontScale="90000"/>
          </a:bodyPr>
          <a:lstStyle/>
          <a:p>
            <a:r>
              <a:rPr lang="de-DE" sz="2800" b="1" noProof="0" dirty="0">
                <a:solidFill>
                  <a:srgbClr val="00B050"/>
                </a:solidFill>
              </a:rPr>
              <a:t>KI – Wo befinde ich mich jetzt </a:t>
            </a:r>
            <a:r>
              <a:rPr lang="de-DE" sz="2800" b="1" u="sng" noProof="0" dirty="0">
                <a:solidFill>
                  <a:srgbClr val="00B050"/>
                </a:solidFill>
              </a:rPr>
              <a:t>nach</a:t>
            </a:r>
            <a:r>
              <a:rPr lang="de-DE" sz="2800" b="1" noProof="0" dirty="0">
                <a:solidFill>
                  <a:srgbClr val="00B050"/>
                </a:solidFill>
              </a:rPr>
              <a:t> der </a:t>
            </a:r>
            <a:r>
              <a:rPr lang="de-DE" sz="2800" b="1" noProof="0" dirty="0" err="1">
                <a:solidFill>
                  <a:srgbClr val="00B050"/>
                </a:solidFill>
              </a:rPr>
              <a:t>Fobi</a:t>
            </a:r>
            <a:r>
              <a:rPr lang="de-DE" sz="2800" b="1" noProof="0" dirty="0">
                <a:solidFill>
                  <a:srgbClr val="00B050"/>
                </a:solidFill>
              </a:rPr>
              <a:t>?</a:t>
            </a:r>
          </a:p>
        </p:txBody>
      </p:sp>
      <p:sp>
        <p:nvSpPr>
          <p:cNvPr id="8" name="Textfeld 7">
            <a:extLst>
              <a:ext uri="{FF2B5EF4-FFF2-40B4-BE49-F238E27FC236}">
                <a16:creationId xmlns:a16="http://schemas.microsoft.com/office/drawing/2014/main" id="{600A0447-486E-A80E-FED0-1A51BCBE81EE}"/>
              </a:ext>
            </a:extLst>
          </p:cNvPr>
          <p:cNvSpPr txBox="1"/>
          <p:nvPr/>
        </p:nvSpPr>
        <p:spPr>
          <a:xfrm>
            <a:off x="747254" y="4706146"/>
            <a:ext cx="7649492" cy="830997"/>
          </a:xfrm>
          <a:prstGeom prst="rect">
            <a:avLst/>
          </a:prstGeom>
          <a:noFill/>
        </p:spPr>
        <p:txBody>
          <a:bodyPr wrap="square" rtlCol="0">
            <a:spAutoFit/>
          </a:bodyPr>
          <a:lstStyle/>
          <a:p>
            <a:pPr algn="ctr"/>
            <a:r>
              <a:rPr lang="de-DE" sz="2400" noProof="0" dirty="0"/>
              <a:t>Wir würden uns freuen, wenn Sie Ihre Position gleich </a:t>
            </a:r>
          </a:p>
          <a:p>
            <a:pPr algn="ctr"/>
            <a:r>
              <a:rPr lang="de-DE" sz="2400" noProof="0" dirty="0"/>
              <a:t>mit uns und der Gruppe teilen. </a:t>
            </a:r>
          </a:p>
        </p:txBody>
      </p:sp>
      <p:pic>
        <p:nvPicPr>
          <p:cNvPr id="4" name="Picture 3" descr="A cartoon of people in a park&#10;&#10;AI-generated content may be incorrect.">
            <a:extLst>
              <a:ext uri="{FF2B5EF4-FFF2-40B4-BE49-F238E27FC236}">
                <a16:creationId xmlns:a16="http://schemas.microsoft.com/office/drawing/2014/main" id="{24567AB5-C9CA-2000-661C-F454FE6C70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666" y="1512971"/>
            <a:ext cx="5380970" cy="3038006"/>
          </a:xfrm>
          <a:prstGeom prst="rect">
            <a:avLst/>
          </a:prstGeom>
        </p:spPr>
      </p:pic>
    </p:spTree>
    <p:extLst>
      <p:ext uri="{BB962C8B-B14F-4D97-AF65-F5344CB8AC3E}">
        <p14:creationId xmlns:p14="http://schemas.microsoft.com/office/powerpoint/2010/main" val="12562843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9ED57-64A2-2F97-F805-9930450040BD}"/>
            </a:ext>
          </a:extLst>
        </p:cNvPr>
        <p:cNvGrpSpPr/>
        <p:nvPr/>
      </p:nvGrpSpPr>
      <p:grpSpPr>
        <a:xfrm>
          <a:off x="0" y="0"/>
          <a:ext cx="0" cy="0"/>
          <a:chOff x="0" y="0"/>
          <a:chExt cx="0" cy="0"/>
        </a:xfrm>
      </p:grpSpPr>
      <p:pic>
        <p:nvPicPr>
          <p:cNvPr id="4" name="Picture 3" descr="A cartoon of people in a park&#10;&#10;AI-generated content may be incorrect.">
            <a:extLst>
              <a:ext uri="{FF2B5EF4-FFF2-40B4-BE49-F238E27FC236}">
                <a16:creationId xmlns:a16="http://schemas.microsoft.com/office/drawing/2014/main" id="{27E5CC9B-8B92-15B6-2F8E-CB08404E2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469" y="1012114"/>
            <a:ext cx="8004425" cy="4518892"/>
          </a:xfrm>
          <a:prstGeom prst="rect">
            <a:avLst/>
          </a:prstGeom>
        </p:spPr>
      </p:pic>
    </p:spTree>
    <p:extLst>
      <p:ext uri="{BB962C8B-B14F-4D97-AF65-F5344CB8AC3E}">
        <p14:creationId xmlns:p14="http://schemas.microsoft.com/office/powerpoint/2010/main" val="15117794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71A6-7BE8-D5DE-7F68-EFBF2DD726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08C5E1-9E02-E18B-C0B1-D3F57A762AFB}"/>
              </a:ext>
            </a:extLst>
          </p:cNvPr>
          <p:cNvSpPr txBox="1"/>
          <p:nvPr/>
        </p:nvSpPr>
        <p:spPr>
          <a:xfrm>
            <a:off x="4951142" y="3046503"/>
            <a:ext cx="3958683" cy="584775"/>
          </a:xfrm>
          <a:prstGeom prst="rect">
            <a:avLst/>
          </a:prstGeom>
          <a:noFill/>
        </p:spPr>
        <p:txBody>
          <a:bodyPr wrap="square" rtlCol="0">
            <a:spAutoFit/>
          </a:bodyPr>
          <a:lstStyle/>
          <a:p>
            <a:r>
              <a:rPr lang="en-GB" sz="3200" b="1" i="0" u="none" strike="noStrike" dirty="0">
                <a:solidFill>
                  <a:srgbClr val="165364"/>
                </a:solidFill>
                <a:effectLst/>
                <a:latin typeface="Helvetica" pitchFamily="2" charset="0"/>
                <a:hlinkClick r:id="rId2"/>
              </a:rPr>
              <a:t>https://t1p.de/</a:t>
            </a:r>
            <a:r>
              <a:rPr lang="en-GB" sz="3200" b="1" i="0" u="none" strike="noStrike" dirty="0">
                <a:solidFill>
                  <a:srgbClr val="165364"/>
                </a:solidFill>
                <a:effectLst/>
                <a:latin typeface="Helvetica" pitchFamily="2" charset="0"/>
              </a:rPr>
              <a:t>oooo</a:t>
            </a:r>
            <a:endParaRPr lang="en-DE" sz="3200" dirty="0"/>
          </a:p>
        </p:txBody>
      </p:sp>
      <p:pic>
        <p:nvPicPr>
          <p:cNvPr id="2" name="Picture 1">
            <a:extLst>
              <a:ext uri="{FF2B5EF4-FFF2-40B4-BE49-F238E27FC236}">
                <a16:creationId xmlns:a16="http://schemas.microsoft.com/office/drawing/2014/main" id="{B1F3394E-E743-B032-EFD9-B566C066CA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458" y="679913"/>
            <a:ext cx="3958683" cy="5424156"/>
          </a:xfrm>
          <a:prstGeom prst="rect">
            <a:avLst/>
          </a:prstGeom>
        </p:spPr>
      </p:pic>
    </p:spTree>
    <p:extLst>
      <p:ext uri="{BB962C8B-B14F-4D97-AF65-F5344CB8AC3E}">
        <p14:creationId xmlns:p14="http://schemas.microsoft.com/office/powerpoint/2010/main" val="24856653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46" y="513086"/>
            <a:ext cx="7160968" cy="805079"/>
          </a:xfrm>
        </p:spPr>
        <p:txBody>
          <a:bodyPr anchor="ctr">
            <a:normAutofit/>
          </a:bodyPr>
          <a:lstStyle/>
          <a:p>
            <a:r>
              <a:rPr lang="de-DE" sz="4000" b="1" noProof="0" dirty="0">
                <a:solidFill>
                  <a:schemeClr val="tx1"/>
                </a:solidFill>
              </a:rPr>
              <a:t>	    </a:t>
            </a:r>
            <a:r>
              <a:rPr lang="de-DE" sz="4000" b="1" noProof="0" dirty="0" err="1">
                <a:solidFill>
                  <a:schemeClr val="tx1"/>
                </a:solidFill>
              </a:rPr>
              <a:t>Edkimo</a:t>
            </a:r>
            <a:r>
              <a:rPr lang="de-DE" sz="4000" b="1" noProof="0" dirty="0">
                <a:solidFill>
                  <a:schemeClr val="tx1"/>
                </a:solidFill>
              </a:rPr>
              <a:t>-Abfrage</a:t>
            </a:r>
          </a:p>
        </p:txBody>
      </p:sp>
      <p:sp>
        <p:nvSpPr>
          <p:cNvPr id="3" name="Inhaltsplatzhalter 2"/>
          <p:cNvSpPr>
            <a:spLocks noGrp="1"/>
          </p:cNvSpPr>
          <p:nvPr>
            <p:ph sz="half" idx="2"/>
          </p:nvPr>
        </p:nvSpPr>
        <p:spPr>
          <a:xfrm>
            <a:off x="4648200" y="1600200"/>
            <a:ext cx="4038600" cy="4525963"/>
          </a:xfrm>
        </p:spPr>
        <p:txBody>
          <a:bodyPr>
            <a:normAutofit/>
          </a:bodyPr>
          <a:lstStyle/>
          <a:p>
            <a:endParaRPr lang="de-DE" noProof="0" dirty="0"/>
          </a:p>
          <a:p>
            <a:pPr marL="0" indent="0">
              <a:buNone/>
            </a:pPr>
            <a:endParaRPr lang="de-DE" noProof="0" dirty="0"/>
          </a:p>
        </p:txBody>
      </p:sp>
      <p:sp>
        <p:nvSpPr>
          <p:cNvPr id="7" name="TextBox 6">
            <a:extLst>
              <a:ext uri="{FF2B5EF4-FFF2-40B4-BE49-F238E27FC236}">
                <a16:creationId xmlns:a16="http://schemas.microsoft.com/office/drawing/2014/main" id="{BB3BB45A-456B-7612-5D09-70D9B741AD17}"/>
              </a:ext>
            </a:extLst>
          </p:cNvPr>
          <p:cNvSpPr txBox="1"/>
          <p:nvPr/>
        </p:nvSpPr>
        <p:spPr>
          <a:xfrm>
            <a:off x="1332968" y="5073134"/>
            <a:ext cx="6785120" cy="523220"/>
          </a:xfrm>
          <a:prstGeom prst="rect">
            <a:avLst/>
          </a:prstGeom>
          <a:noFill/>
        </p:spPr>
        <p:txBody>
          <a:bodyPr wrap="square">
            <a:spAutoFit/>
          </a:bodyPr>
          <a:lstStyle/>
          <a:p>
            <a:r>
              <a:rPr lang="de-DE" sz="2800" noProof="0" dirty="0">
                <a:effectLst/>
                <a:latin typeface="Aptos" panose="020B0004020202020204" pitchFamily="34" charset="0"/>
                <a:ea typeface="Aptos" panose="020B0004020202020204" pitchFamily="34" charset="0"/>
                <a:cs typeface="Times New Roman" panose="02020603050405020304" pitchFamily="18" charset="0"/>
              </a:rPr>
              <a:t> </a:t>
            </a:r>
            <a:endParaRPr lang="de-DE" sz="2800" noProof="0" dirty="0"/>
          </a:p>
        </p:txBody>
      </p:sp>
      <p:sp>
        <p:nvSpPr>
          <p:cNvPr id="15" name="TextBox 14">
            <a:extLst>
              <a:ext uri="{FF2B5EF4-FFF2-40B4-BE49-F238E27FC236}">
                <a16:creationId xmlns:a16="http://schemas.microsoft.com/office/drawing/2014/main" id="{D1CA03DE-ED65-EFFC-A174-DE1B36EB5B3D}"/>
              </a:ext>
            </a:extLst>
          </p:cNvPr>
          <p:cNvSpPr txBox="1"/>
          <p:nvPr/>
        </p:nvSpPr>
        <p:spPr>
          <a:xfrm>
            <a:off x="5129561" y="3133937"/>
            <a:ext cx="3735659" cy="563296"/>
          </a:xfrm>
          <a:prstGeom prst="rect">
            <a:avLst/>
          </a:prstGeom>
          <a:noFill/>
        </p:spPr>
        <p:txBody>
          <a:bodyPr wrap="square">
            <a:spAutoFit/>
          </a:bodyPr>
          <a:lstStyle/>
          <a:p>
            <a:pPr>
              <a:lnSpc>
                <a:spcPct val="115000"/>
              </a:lnSpc>
              <a:spcAft>
                <a:spcPts val="800"/>
              </a:spcAft>
            </a:pPr>
            <a:r>
              <a:rPr lang="en-DE" sz="2800" b="1" kern="100" dirty="0">
                <a:solidFill>
                  <a:srgbClr val="165364"/>
                </a:solidFill>
                <a:effectLst/>
                <a:latin typeface="Helvetica" pitchFamily="2" charset="0"/>
                <a:ea typeface="Aptos" panose="020B0004020202020204" pitchFamily="34" charset="0"/>
                <a:cs typeface="Times New Roman" panose="02020603050405020304" pitchFamily="18" charset="0"/>
                <a:hlinkClick r:id="rId2"/>
              </a:rPr>
              <a:t>https://t1p.de/</a:t>
            </a:r>
            <a:r>
              <a:rPr lang="de-DE" sz="2800" b="1" kern="100" dirty="0" err="1">
                <a:solidFill>
                  <a:srgbClr val="165364"/>
                </a:solidFill>
                <a:effectLst/>
                <a:latin typeface="Helvetica" pitchFamily="2" charset="0"/>
                <a:ea typeface="Aptos" panose="020B0004020202020204" pitchFamily="34" charset="0"/>
                <a:cs typeface="Times New Roman" panose="02020603050405020304" pitchFamily="18" charset="0"/>
              </a:rPr>
              <a:t>ssss</a:t>
            </a:r>
            <a:endParaRPr lang="en-DE"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E1E3713-6773-8A78-2545-B9AFA9F9C7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7612" y="1338566"/>
            <a:ext cx="3532800" cy="4941765"/>
          </a:xfrm>
          <a:prstGeom prst="rect">
            <a:avLst/>
          </a:prstGeom>
        </p:spPr>
      </p:pic>
    </p:spTree>
    <p:extLst>
      <p:ext uri="{BB962C8B-B14F-4D97-AF65-F5344CB8AC3E}">
        <p14:creationId xmlns:p14="http://schemas.microsoft.com/office/powerpoint/2010/main" val="8353231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30F3-3156-CEE8-5BF5-73CC0F3D28CD}"/>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8D5D25DD-9EA5-E9A3-5468-1183935EC069}"/>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14.05.25</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73829FF4-8E88-FA96-F0D1-954A3CF51B59}"/>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73829FF4-8E88-FA96-F0D1-954A3CF51B59}"/>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4B149B3E-149C-D319-BFC3-FE82BD5CF043}"/>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4B149B3E-149C-D319-BFC3-FE82BD5CF043}"/>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02A45BD-38DD-FE66-ED67-64313E30C03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02A45BD-38DD-FE66-ED67-64313E30C03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F60F523-48E2-46F7-BFEA-803949809D2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9F60F523-48E2-46F7-BFEA-803949809D2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8D40E1FB-C56B-648E-7AE6-3117843DEDE0}"/>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8D40E1FB-C56B-648E-7AE6-3117843DEDE0}"/>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CAFB1B59-C8DB-AB17-4E18-A68AE0669F82}"/>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CAFB1B59-C8DB-AB17-4E18-A68AE0669F82}"/>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8C50A248-ADB0-35C0-6EE6-FBB1BBD68BFE}"/>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8C50A248-ADB0-35C0-6EE6-FBB1BBD68BFE}"/>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B6A19E93-B493-A6DF-BA64-606240A35A5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B6A19E93-B493-A6DF-BA64-606240A35A53}"/>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5B6495B0-C99C-99B9-D5B1-5FCB78BB9998}"/>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5B6495B0-C99C-99B9-D5B1-5FCB78BB9998}"/>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42131782-AC8F-6F1D-0C96-EF1A3A672794}"/>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42131782-AC8F-6F1D-0C96-EF1A3A672794}"/>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FA1BB168-454E-74EF-094D-504EA78D0EE3}"/>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FA1BB168-454E-74EF-094D-504EA78D0EE3}"/>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D2B1310F-BD39-285A-A385-5EF0C0081C74}"/>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D2B1310F-BD39-285A-A385-5EF0C0081C74}"/>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8650D450-7CB1-F104-47D5-1A71938F5F49}"/>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8650D450-7CB1-F104-47D5-1A71938F5F49}"/>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796EA108-3CFF-A603-6F38-2D76348564E8}"/>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796EA108-3CFF-A603-6F38-2D76348564E8}"/>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D53F7D8-5C38-182A-C9C2-BFFE9D4E8DA6}"/>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68FCDD54-A4D5-C8A4-E21E-98EB3E592DBC}"/>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68FCDD54-A4D5-C8A4-E21E-98EB3E592DBC}"/>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A91FAB3-474C-D6BA-D817-32CCBBCFC3CB}"/>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A91FAB3-474C-D6BA-D817-32CCBBCFC3CB}"/>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2E656DE3-5E01-C626-A8DA-9F291C27DFAB}"/>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2E656DE3-5E01-C626-A8DA-9F291C27DFAB}"/>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C2899A4-4B0C-4DF8-E97C-39A5DEE6A00D}"/>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BC2899A4-4B0C-4DF8-E97C-39A5DEE6A00D}"/>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4931C3D2-00BC-1905-CCA7-4727360C1F78}"/>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4931C3D2-00BC-1905-CCA7-4727360C1F78}"/>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21EEA614-3A76-579C-99AD-9B1DA10913B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21EEA614-3A76-579C-99AD-9B1DA10913B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9FFF5865-4865-D457-B939-A420EB325C9A}"/>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9FFF5865-4865-D457-B939-A420EB325C9A}"/>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38A2698E-2042-276F-69FD-FDFE68EBA6A2}"/>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38A2698E-2042-276F-69FD-FDFE68EBA6A2}"/>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B7AF5219-0205-8742-D505-4F21A0CDDED0}"/>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B7AF5219-0205-8742-D505-4F21A0CDDED0}"/>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394F267F-48BB-76A3-F4D2-822DE0DAE383}"/>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394F267F-48BB-76A3-F4D2-822DE0DAE383}"/>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B67DDC8E-0A04-58D8-1E34-915AE8018DD3}"/>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B67DDC8E-0A04-58D8-1E34-915AE8018DD3}"/>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1C4CF34A-1A98-B042-FF8C-463BF21FC680}"/>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1C4CF34A-1A98-B042-FF8C-463BF21FC680}"/>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52150AA-4A8F-BA8D-92EA-7BA8CF7DC8BA}"/>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52150AA-4A8F-BA8D-92EA-7BA8CF7DC8BA}"/>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D6AE32FC-7B54-BFA9-D48B-A395624A5D98}"/>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D6AE32FC-7B54-BFA9-D48B-A395624A5D98}"/>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5EE664C3-DC78-96BB-D7BB-15219AC4278E}"/>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5EE664C3-DC78-96BB-D7BB-15219AC4278E}"/>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4662FDC6-2482-116C-DAE8-1F0A70B46B98}"/>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4662FDC6-2482-116C-DAE8-1F0A70B46B98}"/>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5EF6B554-FDAF-7EB2-DE22-BF0B75F2D02F}"/>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5EF6B554-FDAF-7EB2-DE22-BF0B75F2D02F}"/>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C726919-7C22-06F0-0313-B0C7F254336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9C726919-7C22-06F0-0313-B0C7F254336D}"/>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893497E1-2E4B-9BCF-D4D2-D0EF1D35DC77}"/>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893497E1-2E4B-9BCF-D4D2-D0EF1D35DC77}"/>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CAD0B74-0B7E-2DC5-4FE6-5F2F654EA47F}"/>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CAD0B74-0B7E-2DC5-4FE6-5F2F654EA47F}"/>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707D53A8-1FC9-9515-5649-1E9547D8F271}"/>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707D53A8-1FC9-9515-5649-1E9547D8F271}"/>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287D6DD9-AEE3-47E3-8AD1-A2B6789707FB}"/>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287D6DD9-AEE3-47E3-8AD1-A2B6789707FB}"/>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F3B7503C-AF03-AAFB-4215-EC3D455FCC85}"/>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F3B7503C-AF03-AAFB-4215-EC3D455FCC85}"/>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A140274E-06A1-A57A-188E-A02B94CEE08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A140274E-06A1-A57A-188E-A02B94CEE08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8B009445-7878-0B72-7C71-E35CBA25C7FF}"/>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8B009445-7878-0B72-7C71-E35CBA25C7FF}"/>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3BEB86C3-8509-DBD8-7855-A2EAA94FC23E}"/>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3BEB86C3-8509-DBD8-7855-A2EAA94FC23E}"/>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5862C780-65EA-77AC-E980-6EA138DB0396}"/>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5862C780-65EA-77AC-E980-6EA138DB0396}"/>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891B1A3C-BC2C-853E-1E70-46676942997B}"/>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891B1A3C-BC2C-853E-1E70-46676942997B}"/>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A11C081C-97E5-CFD8-1C9F-45577C9870B8}"/>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684FE2D8-1AF1-0A06-906B-5D9E169580CF}"/>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65402FE2-6B31-684B-F7E8-5F84F7B644A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6855A9D7-6211-0A07-89E8-C8AEF78F5FC7}"/>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54558734-390F-4586-D4A6-2D13E627ECCA}"/>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D85775C9-8115-AE53-741B-671A76145FF1}"/>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7BD5F043-73A2-89AA-CF54-6C2933727500}"/>
              </a:ext>
            </a:extLst>
          </p:cNvPr>
          <p:cNvPicPr>
            <a:picLocks noChangeAspect="1"/>
          </p:cNvPicPr>
          <p:nvPr/>
        </p:nvPicPr>
        <p:blipFill>
          <a:blip r:embed="rId88"/>
          <a:stretch>
            <a:fillRect/>
          </a:stretch>
        </p:blipFill>
        <p:spPr>
          <a:xfrm flipH="1">
            <a:off x="2673863" y="4639570"/>
            <a:ext cx="1645450" cy="1057227"/>
          </a:xfrm>
          <a:prstGeom prst="rect">
            <a:avLst/>
          </a:prstGeom>
        </p:spPr>
      </p:pic>
      <p:pic>
        <p:nvPicPr>
          <p:cNvPr id="8" name="Grafik 7">
            <a:extLst>
              <a:ext uri="{FF2B5EF4-FFF2-40B4-BE49-F238E27FC236}">
                <a16:creationId xmlns:a16="http://schemas.microsoft.com/office/drawing/2014/main" id="{6560262E-E575-3C83-E9DD-1D55E841D2ED}"/>
              </a:ext>
            </a:extLst>
          </p:cNvPr>
          <p:cNvPicPr>
            <a:picLocks noChangeAspect="1"/>
          </p:cNvPicPr>
          <p:nvPr/>
        </p:nvPicPr>
        <p:blipFill>
          <a:blip r:embed="rId91"/>
          <a:stretch>
            <a:fillRect/>
          </a:stretch>
        </p:blipFill>
        <p:spPr>
          <a:xfrm>
            <a:off x="8318854" y="3482239"/>
            <a:ext cx="832277" cy="1041671"/>
          </a:xfrm>
          <a:prstGeom prst="rect">
            <a:avLst/>
          </a:prstGeom>
        </p:spPr>
      </p:pic>
      <p:sp>
        <p:nvSpPr>
          <p:cNvPr id="10" name="Textfeld 9">
            <a:extLst>
              <a:ext uri="{FF2B5EF4-FFF2-40B4-BE49-F238E27FC236}">
                <a16:creationId xmlns:a16="http://schemas.microsoft.com/office/drawing/2014/main" id="{4CC0FE5F-1D9E-2C21-D869-F8287768A6A3}"/>
              </a:ext>
            </a:extLst>
          </p:cNvPr>
          <p:cNvSpPr txBox="1"/>
          <p:nvPr/>
        </p:nvSpPr>
        <p:spPr>
          <a:xfrm>
            <a:off x="7368807" y="5182759"/>
            <a:ext cx="1609397" cy="1095813"/>
          </a:xfrm>
          <a:prstGeom prst="rect">
            <a:avLst/>
          </a:prstGeom>
          <a:noFill/>
        </p:spPr>
        <p:txBody>
          <a:bodyPr wrap="square">
            <a:spAutoFit/>
          </a:bodyPr>
          <a:lstStyle/>
          <a:p>
            <a:pPr>
              <a:lnSpc>
                <a:spcPct val="150000"/>
              </a:lnSpc>
            </a:pPr>
            <a:r>
              <a:rPr lang="de-DE" b="1" noProof="0" dirty="0"/>
              <a:t>Evaluation</a:t>
            </a:r>
          </a:p>
          <a:p>
            <a:r>
              <a:rPr lang="de-DE" sz="1400" b="1" noProof="0" dirty="0">
                <a:solidFill>
                  <a:srgbClr val="00B0F0"/>
                </a:solidFill>
              </a:rPr>
              <a:t>   16.00-16.30</a:t>
            </a:r>
            <a:endParaRPr lang="de-DE" b="1" noProof="0" dirty="0">
              <a:solidFill>
                <a:srgbClr val="00B0F0"/>
              </a:solidFill>
            </a:endParaRPr>
          </a:p>
          <a:p>
            <a:pPr>
              <a:lnSpc>
                <a:spcPct val="150000"/>
              </a:lnSpc>
            </a:pPr>
            <a:endParaRPr lang="de-DE" b="1" noProof="0" dirty="0"/>
          </a:p>
        </p:txBody>
      </p:sp>
      <p:pic>
        <p:nvPicPr>
          <p:cNvPr id="13" name="Grafik 12">
            <a:extLst>
              <a:ext uri="{FF2B5EF4-FFF2-40B4-BE49-F238E27FC236}">
                <a16:creationId xmlns:a16="http://schemas.microsoft.com/office/drawing/2014/main" id="{9394AB87-9E7F-D17F-E56E-3B1EB1DBFA80}"/>
              </a:ext>
            </a:extLst>
          </p:cNvPr>
          <p:cNvPicPr>
            <a:picLocks noChangeAspect="1"/>
          </p:cNvPicPr>
          <p:nvPr/>
        </p:nvPicPr>
        <p:blipFill>
          <a:blip r:embed="rId92"/>
          <a:stretch>
            <a:fillRect/>
          </a:stretch>
        </p:blipFill>
        <p:spPr>
          <a:xfrm>
            <a:off x="6811061" y="5212059"/>
            <a:ext cx="744586" cy="849030"/>
          </a:xfrm>
          <a:prstGeom prst="rect">
            <a:avLst/>
          </a:prstGeom>
        </p:spPr>
      </p:pic>
      <p:sp>
        <p:nvSpPr>
          <p:cNvPr id="14" name="Textfeld 13">
            <a:extLst>
              <a:ext uri="{FF2B5EF4-FFF2-40B4-BE49-F238E27FC236}">
                <a16:creationId xmlns:a16="http://schemas.microsoft.com/office/drawing/2014/main" id="{7A329619-2A23-8212-7D33-DFCE753C7644}"/>
              </a:ext>
            </a:extLst>
          </p:cNvPr>
          <p:cNvSpPr txBox="1"/>
          <p:nvPr/>
        </p:nvSpPr>
        <p:spPr>
          <a:xfrm>
            <a:off x="8459304"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sp>
        <p:nvSpPr>
          <p:cNvPr id="9" name="Textfeld 8">
            <a:extLst>
              <a:ext uri="{FF2B5EF4-FFF2-40B4-BE49-F238E27FC236}">
                <a16:creationId xmlns:a16="http://schemas.microsoft.com/office/drawing/2014/main" id="{7BA03F0E-705A-F4D9-3AB0-976A204CFB9C}"/>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BC763FE-3C61-8687-2332-B81F60DC0A97}"/>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57DE9414-0A22-FD7D-62F4-0AFF562496B0}"/>
              </a:ext>
            </a:extLst>
          </p:cNvPr>
          <p:cNvPicPr>
            <a:picLocks noChangeAspect="1"/>
          </p:cNvPicPr>
          <p:nvPr/>
        </p:nvPicPr>
        <p:blipFill>
          <a:blip r:embed="rId93"/>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B6D86BB4-A5F4-BA6E-C55A-19F0E78FE838}"/>
              </a:ext>
            </a:extLst>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18B51C28-A333-A3A3-99E8-714870A8A72A}"/>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E341FD22-7311-10F6-B86D-B22E44C82863}"/>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B8D162AA-D4AC-627D-4C4D-8CD33B53CF23}"/>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19FD13F7-B3A7-4BDA-2D68-60316490D0FA}"/>
              </a:ext>
            </a:extLst>
          </p:cNvPr>
          <p:cNvSpPr/>
          <p:nvPr/>
        </p:nvSpPr>
        <p:spPr>
          <a:xfrm flipH="1">
            <a:off x="8579158" y="2982076"/>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9625343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895" y="639922"/>
            <a:ext cx="6074122" cy="805079"/>
          </a:xfrm>
        </p:spPr>
        <p:txBody>
          <a:bodyPr anchor="ctr">
            <a:normAutofit/>
          </a:bodyPr>
          <a:lstStyle/>
          <a:p>
            <a:r>
              <a:rPr lang="de-DE" sz="4000" b="1" noProof="0" dirty="0">
                <a:solidFill>
                  <a:schemeClr val="tx1"/>
                </a:solidFill>
              </a:rPr>
              <a:t>Gute Heimreise!</a:t>
            </a:r>
          </a:p>
        </p:txBody>
      </p:sp>
      <p:sp>
        <p:nvSpPr>
          <p:cNvPr id="3" name="Inhaltsplatzhalter 2"/>
          <p:cNvSpPr>
            <a:spLocks noGrp="1"/>
          </p:cNvSpPr>
          <p:nvPr>
            <p:ph sz="half" idx="2"/>
          </p:nvPr>
        </p:nvSpPr>
        <p:spPr>
          <a:xfrm>
            <a:off x="4648200" y="1600200"/>
            <a:ext cx="4038600" cy="4525963"/>
          </a:xfrm>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539D395E-EAFC-0591-E242-3A9C25416FBE}"/>
              </a:ext>
            </a:extLst>
          </p:cNvPr>
          <p:cNvPicPr>
            <a:picLocks noChangeAspect="1"/>
          </p:cNvPicPr>
          <p:nvPr/>
        </p:nvPicPr>
        <p:blipFill>
          <a:blip r:embed="rId2"/>
          <a:stretch>
            <a:fillRect/>
          </a:stretch>
        </p:blipFill>
        <p:spPr>
          <a:xfrm>
            <a:off x="6820593" y="4742190"/>
            <a:ext cx="1491136" cy="1227859"/>
          </a:xfrm>
          <a:prstGeom prst="rect">
            <a:avLst/>
          </a:prstGeom>
        </p:spPr>
      </p:pic>
      <p:pic>
        <p:nvPicPr>
          <p:cNvPr id="10" name="Grafik 9">
            <a:extLst>
              <a:ext uri="{FF2B5EF4-FFF2-40B4-BE49-F238E27FC236}">
                <a16:creationId xmlns:a16="http://schemas.microsoft.com/office/drawing/2014/main" id="{56285251-B2CA-6D5D-CE42-9D039C979FFC}"/>
              </a:ext>
            </a:extLst>
          </p:cNvPr>
          <p:cNvPicPr>
            <a:picLocks noChangeAspect="1"/>
          </p:cNvPicPr>
          <p:nvPr/>
        </p:nvPicPr>
        <p:blipFill>
          <a:blip r:embed="rId3"/>
          <a:stretch>
            <a:fillRect/>
          </a:stretch>
        </p:blipFill>
        <p:spPr>
          <a:xfrm>
            <a:off x="2832460" y="3863181"/>
            <a:ext cx="3835040" cy="606470"/>
          </a:xfrm>
          <a:prstGeom prst="rect">
            <a:avLst/>
          </a:prstGeom>
        </p:spPr>
      </p:pic>
      <p:pic>
        <p:nvPicPr>
          <p:cNvPr id="13" name="Grafik 12">
            <a:extLst>
              <a:ext uri="{FF2B5EF4-FFF2-40B4-BE49-F238E27FC236}">
                <a16:creationId xmlns:a16="http://schemas.microsoft.com/office/drawing/2014/main" id="{EC87B4A8-C3BE-27C4-A70F-56E9BE37D2EA}"/>
              </a:ext>
            </a:extLst>
          </p:cNvPr>
          <p:cNvPicPr>
            <a:picLocks noChangeAspect="1"/>
          </p:cNvPicPr>
          <p:nvPr/>
        </p:nvPicPr>
        <p:blipFill>
          <a:blip r:embed="rId4"/>
          <a:stretch>
            <a:fillRect/>
          </a:stretch>
        </p:blipFill>
        <p:spPr>
          <a:xfrm>
            <a:off x="813160" y="1849944"/>
            <a:ext cx="3835040" cy="1237672"/>
          </a:xfrm>
          <a:prstGeom prst="rect">
            <a:avLst/>
          </a:prstGeom>
        </p:spPr>
      </p:pic>
    </p:spTree>
    <p:extLst>
      <p:ext uri="{BB962C8B-B14F-4D97-AF65-F5344CB8AC3E}">
        <p14:creationId xmlns:p14="http://schemas.microsoft.com/office/powerpoint/2010/main" val="3152433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00AB-000F-3FE4-BCA2-E063172BD76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118BE97A-F62F-0677-8BB5-684CFB93B4AB}"/>
              </a:ext>
            </a:extLst>
          </p:cNvPr>
          <p:cNvSpPr txBox="1"/>
          <p:nvPr/>
        </p:nvSpPr>
        <p:spPr>
          <a:xfrm>
            <a:off x="1350498" y="905561"/>
            <a:ext cx="6794695"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Anfangsphase</a:t>
            </a:r>
          </a:p>
        </p:txBody>
      </p:sp>
      <p:pic>
        <p:nvPicPr>
          <p:cNvPr id="3" name="Picture 2" descr="A garden with many flowers&#10;&#10;AI-generated content may be incorrect.">
            <a:extLst>
              <a:ext uri="{FF2B5EF4-FFF2-40B4-BE49-F238E27FC236}">
                <a16:creationId xmlns:a16="http://schemas.microsoft.com/office/drawing/2014/main" id="{484C6D0C-BAC6-D605-ACB7-F82F6E2B5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769" y="1378331"/>
            <a:ext cx="4642461" cy="4642461"/>
          </a:xfrm>
          <a:prstGeom prst="rect">
            <a:avLst/>
          </a:prstGeom>
        </p:spPr>
      </p:pic>
    </p:spTree>
    <p:extLst>
      <p:ext uri="{BB962C8B-B14F-4D97-AF65-F5344CB8AC3E}">
        <p14:creationId xmlns:p14="http://schemas.microsoft.com/office/powerpoint/2010/main" val="2490568657"/>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7663" y="409578"/>
            <a:ext cx="2556705" cy="323843"/>
          </a:xfrm>
        </p:spPr>
        <p:txBody>
          <a:bodyPr>
            <a:normAutofit fontScale="90000"/>
          </a:bodyPr>
          <a:lstStyle/>
          <a:p>
            <a:r>
              <a:rPr lang="de-DE" b="1" noProof="0">
                <a:solidFill>
                  <a:schemeClr val="tx1"/>
                </a:solidFill>
              </a:rPr>
              <a:t>Quellenverzeichnis</a:t>
            </a:r>
            <a:endParaRPr lang="de-DE" b="1" noProof="0" dirty="0">
              <a:solidFill>
                <a:schemeClr val="tx1"/>
              </a:solidFill>
            </a:endParaRPr>
          </a:p>
        </p:txBody>
      </p:sp>
      <p:sp>
        <p:nvSpPr>
          <p:cNvPr id="3" name="Inhaltsplatzhalter 2"/>
          <p:cNvSpPr>
            <a:spLocks noGrp="1"/>
          </p:cNvSpPr>
          <p:nvPr>
            <p:ph idx="1"/>
          </p:nvPr>
        </p:nvSpPr>
        <p:spPr>
          <a:xfrm>
            <a:off x="395536" y="800100"/>
            <a:ext cx="8340960" cy="5486400"/>
          </a:xfrm>
        </p:spPr>
        <p:txBody>
          <a:bodyPr>
            <a:noAutofit/>
          </a:bodyPr>
          <a:lstStyle/>
          <a:p>
            <a:r>
              <a:rPr lang="de-DE" sz="1600" u="sng" noProof="0" dirty="0"/>
              <a:t>https://www.aifire.co/p/top-ai-cheatsheets-2024 </a:t>
            </a:r>
            <a:r>
              <a:rPr lang="de-DE" sz="1600" noProof="0" dirty="0"/>
              <a:t>(KI-Tool-Übersichten) </a:t>
            </a:r>
          </a:p>
          <a:p>
            <a:r>
              <a:rPr lang="de-DE" sz="1600" u="sng" noProof="0" dirty="0">
                <a:ea typeface="Helvetica"/>
                <a:sym typeface="Helvetica"/>
                <a:hlinkClick r:id="rId3" tooltip="https://buzzmatic.net/blog/ki-und-die-darstellung-der-realitaet-eine-studie-von-gender-und-race-bias-in-ki-generierten-bildern/">
                  <a:extLst>
                    <a:ext uri="{A12FA001-AC4F-418D-AE19-62706E023703}">
                      <ahyp:hlinkClr xmlns:ahyp="http://schemas.microsoft.com/office/drawing/2018/hyperlinkcolor" val="tx"/>
                    </a:ext>
                  </a:extLst>
                </a:hlinkClick>
              </a:rPr>
              <a:t>https://buzzmatic.net/blog/ki-und-die-darstellung-der-realitaet-eine-studie-von-gender-und-race-bias-in-ki-generierten-bildern/</a:t>
            </a:r>
            <a:endParaRPr lang="de-DE" sz="1600" u="sng" noProof="0" dirty="0">
              <a:ea typeface="Helvetica"/>
              <a:sym typeface="Helvetica"/>
            </a:endParaRPr>
          </a:p>
          <a:p>
            <a:r>
              <a:rPr lang="de-DE" sz="1600" noProof="0" dirty="0">
                <a:hlinkClick r:id="rId4">
                  <a:extLst>
                    <a:ext uri="{A12FA001-AC4F-418D-AE19-62706E023703}">
                      <ahyp:hlinkClr xmlns:ahyp="http://schemas.microsoft.com/office/drawing/2018/hyperlinkcolor" val="tx"/>
                    </a:ext>
                  </a:extLst>
                </a:hlinkClick>
              </a:rPr>
              <a:t>https://chatgpt.com</a:t>
            </a:r>
            <a:r>
              <a:rPr lang="de-DE" sz="1600" noProof="0" dirty="0"/>
              <a:t> (u.a. Ideengeber, Bilder mit DALL-E3)</a:t>
            </a:r>
          </a:p>
          <a:p>
            <a:r>
              <a:rPr lang="de-DE" sz="1600" noProof="0" dirty="0">
                <a:hlinkClick r:id="rId5">
                  <a:extLst>
                    <a:ext uri="{A12FA001-AC4F-418D-AE19-62706E023703}">
                      <ahyp:hlinkClr xmlns:ahyp="http://schemas.microsoft.com/office/drawing/2018/hyperlinkcolor" val="tx"/>
                    </a:ext>
                  </a:extLst>
                </a:hlinkClick>
              </a:rPr>
              <a:t>https://cocomaterial.com</a:t>
            </a:r>
            <a:r>
              <a:rPr lang="de-DE" sz="1600" noProof="0" dirty="0"/>
              <a:t> (Icons der Präsentation)</a:t>
            </a:r>
          </a:p>
          <a:p>
            <a:r>
              <a:rPr lang="de-DE" sz="1600" u="sng" noProof="0" dirty="0"/>
              <a:t>https://ditchthattextbook.com/ai-tools/ </a:t>
            </a:r>
            <a:r>
              <a:rPr lang="de-DE" sz="1600" noProof="0" dirty="0"/>
              <a:t>(KI-Tool-Übersichten)</a:t>
            </a:r>
          </a:p>
          <a:p>
            <a:r>
              <a:rPr lang="de-DE" sz="1600" noProof="0" dirty="0">
                <a:hlinkClick r:id="rId6">
                  <a:extLst>
                    <a:ext uri="{A12FA001-AC4F-418D-AE19-62706E023703}">
                      <ahyp:hlinkClr xmlns:ahyp="http://schemas.microsoft.com/office/drawing/2018/hyperlinkcolor" val="tx"/>
                    </a:ext>
                  </a:extLst>
                </a:hlinkClick>
              </a:rPr>
              <a:t>https://edkimo.com/de/</a:t>
            </a:r>
          </a:p>
          <a:p>
            <a:r>
              <a:rPr lang="de-DE" sz="1600" u="sng" dirty="0">
                <a:hlinkClick r:id="rId6">
                  <a:extLst>
                    <a:ext uri="{A12FA001-AC4F-418D-AE19-62706E023703}">
                      <ahyp:hlinkClr xmlns:ahyp="http://schemas.microsoft.com/office/drawing/2018/hyperlinkcolor" val="tx"/>
                    </a:ext>
                  </a:extLst>
                </a:hlinkClick>
              </a:rPr>
              <a:t>https://fellofish.de</a:t>
            </a:r>
            <a:endParaRPr lang="de-DE" sz="1600" u="sng" noProof="0" dirty="0">
              <a:hlinkClick r:id="rId6">
                <a:extLst>
                  <a:ext uri="{A12FA001-AC4F-418D-AE19-62706E023703}">
                    <ahyp:hlinkClr xmlns:ahyp="http://schemas.microsoft.com/office/drawing/2018/hyperlinkcolor" val="tx"/>
                  </a:ext>
                </a:extLst>
              </a:hlinkClick>
            </a:endParaRPr>
          </a:p>
          <a:p>
            <a:r>
              <a:rPr lang="de-DE" sz="1600" noProof="0" dirty="0">
                <a:ea typeface="Arimo Bold"/>
                <a:sym typeface="Arimo Bold"/>
                <a:hlinkClick r:id="rId7">
                  <a:extLst>
                    <a:ext uri="{A12FA001-AC4F-418D-AE19-62706E023703}">
                      <ahyp:hlinkClr xmlns:ahyp="http://schemas.microsoft.com/office/drawing/2018/hyperlinkcolor" val="tx"/>
                    </a:ext>
                  </a:extLst>
                </a:hlinkClick>
              </a:rPr>
              <a:t>https://joschafalck.de/ki-bewertung/</a:t>
            </a:r>
            <a:endParaRPr lang="de-DE" sz="1600" noProof="0" dirty="0">
              <a:ea typeface="Arimo Bold"/>
              <a:sym typeface="Arimo Bold"/>
            </a:endParaRPr>
          </a:p>
          <a:p>
            <a:r>
              <a:rPr lang="de-DE" sz="1600" dirty="0">
                <a:sym typeface="Arimo Bold"/>
              </a:rPr>
              <a:t>ht</a:t>
            </a:r>
            <a:r>
              <a:rPr lang="de-DE" sz="1600" u="sng" dirty="0">
                <a:sym typeface="Arimo Bold"/>
              </a:rPr>
              <a:t>tps://</a:t>
            </a:r>
            <a:r>
              <a:rPr lang="de-DE" sz="1600" u="sng" dirty="0" err="1">
                <a:sym typeface="Arimo Bold"/>
              </a:rPr>
              <a:t>joschafalck.de</a:t>
            </a:r>
            <a:r>
              <a:rPr lang="de-DE" sz="1600" u="sng" dirty="0">
                <a:sym typeface="Arimo Bold"/>
              </a:rPr>
              <a:t>/</a:t>
            </a:r>
            <a:r>
              <a:rPr lang="de-DE" sz="1600" u="sng" dirty="0" err="1">
                <a:sym typeface="Arimo Bold"/>
              </a:rPr>
              <a:t>ki</a:t>
            </a:r>
            <a:r>
              <a:rPr lang="de-DE" sz="1600" u="sng" dirty="0">
                <a:sym typeface="Arimo Bold"/>
              </a:rPr>
              <a:t>-kompetenzen/</a:t>
            </a:r>
          </a:p>
          <a:p>
            <a:r>
              <a:rPr lang="de-DE" sz="1600" noProof="0" dirty="0">
                <a:ea typeface="Arimo Bold"/>
                <a:sym typeface="Arimo Bold"/>
                <a:hlinkClick r:id="rId8">
                  <a:extLst>
                    <a:ext uri="{A12FA001-AC4F-418D-AE19-62706E023703}">
                      <ahyp:hlinkClr xmlns:ahyp="http://schemas.microsoft.com/office/drawing/2018/hyperlinkcolor" val="tx"/>
                    </a:ext>
                  </a:extLst>
                </a:hlinkClick>
              </a:rPr>
              <a:t>https://joschafalck.de/ki-leitfaden/</a:t>
            </a:r>
            <a:endParaRPr lang="de-DE" sz="1600" noProof="0" dirty="0">
              <a:ea typeface="Arimo Bold"/>
              <a:sym typeface="Arimo Bold"/>
            </a:endParaRPr>
          </a:p>
          <a:p>
            <a:r>
              <a:rPr lang="de-DE" sz="1600" noProof="0" dirty="0">
                <a:ea typeface="Arimo Bold"/>
                <a:sym typeface="Arimo Bold"/>
                <a:hlinkClick r:id="rId9">
                  <a:extLst>
                    <a:ext uri="{A12FA001-AC4F-418D-AE19-62706E023703}">
                      <ahyp:hlinkClr xmlns:ahyp="http://schemas.microsoft.com/office/drawing/2018/hyperlinkcolor" val="tx"/>
                    </a:ext>
                  </a:extLst>
                </a:hlinkClick>
              </a:rPr>
              <a:t>https://www.manuelflick.de/blog/ki-und-facharbeiten-ein-leitfaden-fuer-den-unterricht</a:t>
            </a:r>
            <a:endParaRPr lang="de-DE" sz="1600" noProof="0" dirty="0">
              <a:ea typeface="Arimo Bold"/>
              <a:sym typeface="Arimo Bold"/>
            </a:endParaRPr>
          </a:p>
          <a:p>
            <a:r>
              <a:rPr lang="de-DE" sz="1600" noProof="0" dirty="0">
                <a:ea typeface="Arial"/>
                <a:sym typeface="Arial"/>
                <a:hlinkClick r:id="rId10" tooltip="https://www.soekia.ch/GPT/">
                  <a:extLst>
                    <a:ext uri="{A12FA001-AC4F-418D-AE19-62706E023703}">
                      <ahyp:hlinkClr xmlns:ahyp="http://schemas.microsoft.com/office/drawing/2018/hyperlinkcolor" val="tx"/>
                    </a:ext>
                  </a:extLst>
                </a:hlinkClick>
              </a:rPr>
              <a:t>https://www.soekia.ch/gpt.html</a:t>
            </a:r>
          </a:p>
          <a:p>
            <a:r>
              <a:rPr lang="de-DE" sz="1600" noProof="0" dirty="0">
                <a:ea typeface="Arial"/>
                <a:sym typeface="Arial"/>
                <a:hlinkClick r:id="rId10" tooltip="https://www.soekia.ch/GPT/">
                  <a:extLst>
                    <a:ext uri="{A12FA001-AC4F-418D-AE19-62706E023703}">
                      <ahyp:hlinkClr xmlns:ahyp="http://schemas.microsoft.com/office/drawing/2018/hyperlinkcolor" val="tx"/>
                    </a:ext>
                  </a:extLst>
                </a:hlinkClick>
              </a:rPr>
              <a:t>https://peer-ai-tutor.streamlit.app</a:t>
            </a:r>
          </a:p>
          <a:p>
            <a:r>
              <a:rPr lang="de-DE" sz="1600" noProof="0" dirty="0">
                <a:hlinkClick r:id="rId11">
                  <a:extLst>
                    <a:ext uri="{A12FA001-AC4F-418D-AE19-62706E023703}">
                      <ahyp:hlinkClr xmlns:ahyp="http://schemas.microsoft.com/office/drawing/2018/hyperlinkcolor" val="tx"/>
                    </a:ext>
                  </a:extLst>
                </a:hlinkClick>
              </a:rPr>
              <a:t>www.taskcards.de</a:t>
            </a:r>
            <a:r>
              <a:rPr lang="de-DE" sz="1600" noProof="0" dirty="0"/>
              <a:t> </a:t>
            </a:r>
          </a:p>
          <a:p>
            <a:r>
              <a:rPr lang="de-DE" sz="1600" u="sng" noProof="0" dirty="0">
                <a:ea typeface="Calibri (MS)"/>
                <a:sym typeface="Calibri (MS)"/>
                <a:hlinkClick r:id="rId12" tooltip="https://en.wikipedia.org/wiki/Automation_bias">
                  <a:extLst>
                    <a:ext uri="{A12FA001-AC4F-418D-AE19-62706E023703}">
                      <ahyp:hlinkClr xmlns:ahyp="http://schemas.microsoft.com/office/drawing/2018/hyperlinkcolor" val="tx"/>
                    </a:ext>
                  </a:extLst>
                </a:hlinkClick>
              </a:rPr>
              <a:t>https://en.wikipedia.org/wiki/Automation_bias</a:t>
            </a:r>
            <a:endParaRPr lang="de-DE" sz="1600" u="sng" noProof="0" dirty="0">
              <a:ea typeface="Calibri (MS)"/>
              <a:sym typeface="Calibri (MS)"/>
            </a:endParaRPr>
          </a:p>
          <a:p>
            <a:r>
              <a:rPr lang="de-DE" sz="1600" u="sng" noProof="0" dirty="0">
                <a:hlinkClick r:id="rId13"/>
              </a:rPr>
              <a:t>https://de.wikipedia.org/wiki/Brandolinis_Gesetz</a:t>
            </a:r>
            <a:endParaRPr lang="de-DE" sz="1600" u="sng" noProof="0" dirty="0"/>
          </a:p>
          <a:p>
            <a:r>
              <a:rPr lang="de-DE" sz="1600" u="sng" noProof="0" dirty="0">
                <a:hlinkClick r:id="rId14"/>
              </a:rPr>
              <a:t>https://www.youtube.com/watch?v=Ae_Ieh93K64</a:t>
            </a:r>
            <a:r>
              <a:rPr lang="de-DE" sz="1600" u="sng" dirty="0"/>
              <a:t> (</a:t>
            </a:r>
            <a:r>
              <a:rPr lang="de-DE" sz="1600" u="sng" dirty="0" err="1"/>
              <a:t>DeepSeek</a:t>
            </a:r>
            <a:r>
              <a:rPr lang="de-DE" sz="1600" u="sng" dirty="0"/>
              <a:t>, </a:t>
            </a:r>
            <a:r>
              <a:rPr lang="de-DE" sz="1600" u="sng" dirty="0" err="1"/>
              <a:t>Reasoning</a:t>
            </a:r>
            <a:r>
              <a:rPr lang="de-DE" sz="1600" u="sng" dirty="0"/>
              <a:t> Models, and </a:t>
            </a:r>
            <a:r>
              <a:rPr lang="de-DE" sz="1600" u="sng" dirty="0" err="1"/>
              <a:t>the</a:t>
            </a:r>
            <a:r>
              <a:rPr lang="de-DE" sz="1600" u="sng" dirty="0"/>
              <a:t> </a:t>
            </a:r>
            <a:r>
              <a:rPr lang="de-DE" sz="1600" u="sng" dirty="0" err="1"/>
              <a:t>future</a:t>
            </a:r>
            <a:r>
              <a:rPr lang="de-DE" sz="1600" u="sng" dirty="0"/>
              <a:t> </a:t>
            </a:r>
            <a:r>
              <a:rPr lang="de-DE" sz="1600" u="sng" dirty="0" err="1"/>
              <a:t>of</a:t>
            </a:r>
            <a:r>
              <a:rPr lang="de-DE" sz="1600" u="sng" dirty="0"/>
              <a:t> LLMs, Screenshot auf Folie zu LRMs)</a:t>
            </a:r>
            <a:endParaRPr lang="de-DE" sz="1600" u="sng" noProof="0" dirty="0"/>
          </a:p>
          <a:p>
            <a:pPr marL="0" indent="0">
              <a:lnSpc>
                <a:spcPct val="150000"/>
              </a:lnSpc>
              <a:buNone/>
            </a:pPr>
            <a:endParaRPr lang="de-DE" sz="1600" noProof="0" dirty="0"/>
          </a:p>
          <a:p>
            <a:pPr>
              <a:lnSpc>
                <a:spcPct val="150000"/>
              </a:lnSpc>
            </a:pPr>
            <a:endParaRPr lang="de-DE" sz="1600" u="sng" noProof="0" dirty="0"/>
          </a:p>
          <a:p>
            <a:pPr>
              <a:lnSpc>
                <a:spcPct val="150000"/>
              </a:lnSpc>
            </a:pPr>
            <a:endParaRPr lang="de-DE" sz="1200" noProof="0" dirty="0"/>
          </a:p>
          <a:p>
            <a:pPr>
              <a:lnSpc>
                <a:spcPct val="150000"/>
              </a:lnSpc>
            </a:pPr>
            <a:endParaRPr lang="de-DE" sz="1600" noProof="0" dirty="0"/>
          </a:p>
          <a:p>
            <a:endParaRPr lang="de-DE" sz="1600" noProof="0" dirty="0"/>
          </a:p>
        </p:txBody>
      </p:sp>
    </p:spTree>
    <p:extLst>
      <p:ext uri="{BB962C8B-B14F-4D97-AF65-F5344CB8AC3E}">
        <p14:creationId xmlns:p14="http://schemas.microsoft.com/office/powerpoint/2010/main" val="417802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E118-07B8-B2DC-DD30-310F1C66F633}"/>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D1B6147A-4853-D817-A07F-03040743A6C6}"/>
              </a:ext>
            </a:extLst>
          </p:cNvPr>
          <p:cNvSpPr txBox="1"/>
          <p:nvPr/>
        </p:nvSpPr>
        <p:spPr>
          <a:xfrm>
            <a:off x="682283" y="905563"/>
            <a:ext cx="7779434"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Überarbeitungsphase </a:t>
            </a:r>
          </a:p>
        </p:txBody>
      </p:sp>
      <p:pic>
        <p:nvPicPr>
          <p:cNvPr id="3" name="Picture 2" descr="A group of people working in a garden&#10;&#10;AI-generated content may be incorrect.">
            <a:extLst>
              <a:ext uri="{FF2B5EF4-FFF2-40B4-BE49-F238E27FC236}">
                <a16:creationId xmlns:a16="http://schemas.microsoft.com/office/drawing/2014/main" id="{B6104552-F212-7B69-2426-153DD4E6F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78" y="1361340"/>
            <a:ext cx="4741244" cy="4741244"/>
          </a:xfrm>
          <a:prstGeom prst="rect">
            <a:avLst/>
          </a:prstGeom>
        </p:spPr>
      </p:pic>
    </p:spTree>
    <p:extLst>
      <p:ext uri="{BB962C8B-B14F-4D97-AF65-F5344CB8AC3E}">
        <p14:creationId xmlns:p14="http://schemas.microsoft.com/office/powerpoint/2010/main" val="4507505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0E676F9C-0D9B-23D0-BE97-15D4E2073BA7}"/>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Aufbau der Fortbildung am 14.05.25</a:t>
            </a:r>
            <a:br>
              <a:rPr lang="de-DE" sz="3100" noProof="0" dirty="0">
                <a:solidFill>
                  <a:schemeClr val="tx1"/>
                </a:solidFill>
              </a:rPr>
            </a:b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3AC86828-6A74-F947-06CB-555934C0A601}"/>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3AC86828-6A74-F947-06CB-555934C0A601}"/>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C994557-3AE0-F08C-D2AE-0F75FDA3F7CC}"/>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C994557-3AE0-F08C-D2AE-0F75FDA3F7CC}"/>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8AE5FA43-EE27-E98E-3E79-E8375FAF414F}"/>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8AE5FA43-EE27-E98E-3E79-E8375FAF414F}"/>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35AA93F7-1951-5540-D116-18D3EEF9BB62}"/>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35AA93F7-1951-5540-D116-18D3EEF9BB62}"/>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9BA6B8AC-981D-C4E6-9D07-A3BB839E777F}"/>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9BA6B8AC-981D-C4E6-9D07-A3BB839E777F}"/>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57D2A362-6EEC-6D78-1D50-5C0B5D972FD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7D2A362-6EEC-6D78-1D50-5C0B5D972FD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89B0F8B-C9A1-2E9F-1173-E22696F6E382}"/>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189B0F8B-C9A1-2E9F-1173-E22696F6E382}"/>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EE43CC36-9469-B95E-D2BF-56462129DA9D}"/>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EE43CC36-9469-B95E-D2BF-56462129DA9D}"/>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D4D2BD96-FDC5-D643-924B-D04C65B7460C}"/>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D4D2BD96-FDC5-D643-924B-D04C65B7460C}"/>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560C3561-E032-990F-1DEE-062CB915A91D}"/>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560C3561-E032-990F-1DEE-062CB915A91D}"/>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4AE34A12-BB8F-7693-21B6-7796A7A3AE91}"/>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4AE34A12-BB8F-7693-21B6-7796A7A3AE91}"/>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EFDCB7F4-EDD4-F1A9-5A43-8B5ED35D22CF}"/>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EFDCB7F4-EDD4-F1A9-5A43-8B5ED35D22CF}"/>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208D6BC7-0F5F-299C-7D29-3E7A64CC9E55}"/>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208D6BC7-0F5F-299C-7D29-3E7A64CC9E55}"/>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FAD80BA6-A4D4-56AC-AF0A-DB1C8B945F56}"/>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FAD80BA6-A4D4-56AC-AF0A-DB1C8B945F56}"/>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1BB0BAD8-D675-4926-A773-8395D5E7DAC2}"/>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723D6164-F586-FC72-9188-941FFF79DD1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723D6164-F586-FC72-9188-941FFF79DD1B}"/>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492D7EBB-A09B-7901-078D-23200377722B}"/>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492D7EBB-A09B-7901-078D-23200377722B}"/>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2D90CD40-3CE8-875D-E885-293BE0772A17}"/>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2D90CD40-3CE8-875D-E885-293BE0772A17}"/>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AA758D00-A091-3C24-76EE-871BDB63F3D2}"/>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AA758D00-A091-3C24-76EE-871BDB63F3D2}"/>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0CF35371-E5DB-FAEB-7E27-67918988E607}"/>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0CF35371-E5DB-FAEB-7E27-67918988E607}"/>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95CA1F52-6639-BD65-78BA-1163C787152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95CA1F52-6639-BD65-78BA-1163C7871522}"/>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768E291E-C7E0-27BD-AB9E-FBAD92B9F11C}"/>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768E291E-C7E0-27BD-AB9E-FBAD92B9F11C}"/>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67861A22-F8D6-4CE4-B428-446F90B2A35C}"/>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67861A22-F8D6-4CE4-B428-446F90B2A35C}"/>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13F2FA00-3ADF-6AF0-2E00-5C23A9B357A0}"/>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13F2FA00-3ADF-6AF0-2E00-5C23A9B357A0}"/>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EC1F3829-73B7-64AB-8304-1410E172FC4E}"/>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EC1F3829-73B7-64AB-8304-1410E172FC4E}"/>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5283295D-9A2C-9754-B5E5-B01C8F22FBB3}"/>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5283295D-9A2C-9754-B5E5-B01C8F22FBB3}"/>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280F3206-AC58-A242-F838-7DC7EC1E2FFB}"/>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280F3206-AC58-A242-F838-7DC7EC1E2FFB}"/>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AFBC79DF-6568-0115-009E-3E91FF1ED5AD}"/>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AFBC79DF-6568-0115-009E-3E91FF1ED5AD}"/>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81DA9EFB-09D4-45FC-13F6-769A98D9C04E}"/>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81DA9EFB-09D4-45FC-13F6-769A98D9C04E}"/>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8559D72B-114C-747F-B24E-551E73C79C71}"/>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8559D72B-114C-747F-B24E-551E73C79C71}"/>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5AD2C474-820F-3091-0834-4D8A3885CA1D}"/>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5AD2C474-820F-3091-0834-4D8A3885CA1D}"/>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B3D435D-03DE-9A46-1C49-A2E191ADAE9B}"/>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8B3D435D-03DE-9A46-1C49-A2E191ADAE9B}"/>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D363F4F0-904A-9DA5-E97B-0812C6D4251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D363F4F0-904A-9DA5-E97B-0812C6D4251D}"/>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E121D56-0759-6CEC-B7DA-996DDEDAF71F}"/>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E121D56-0759-6CEC-B7DA-996DDEDAF71F}"/>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2D567C09-00AF-72E1-6D61-E6ED661201F5}"/>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2D567C09-00AF-72E1-6D61-E6ED661201F5}"/>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3DB1DCA5-4748-21E3-3F07-0D4D7563361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3DB1DCA5-4748-21E3-3F07-0D4D75633617}"/>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486AB488-3381-A596-9247-F7E265ADC8BE}"/>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486AB488-3381-A596-9247-F7E265ADC8BE}"/>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92CA8931-E3BA-E9F1-B1B0-F1624CCB1865}"/>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92CA8931-E3BA-E9F1-B1B0-F1624CCB1865}"/>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2C793180-029B-B889-F40F-4B5CF565D7E2}"/>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2C793180-029B-B889-F40F-4B5CF565D7E2}"/>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ECC472F7-4F3F-6069-D8CE-C4CD8D72F3E9}"/>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ECC472F7-4F3F-6069-D8CE-C4CD8D72F3E9}"/>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452E3E0D-D2A0-AD01-5F11-14600AD2AB75}"/>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452E3E0D-D2A0-AD01-5F11-14600AD2AB75}"/>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BAA7258A-E149-E01D-241E-D306EA41D333}"/>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BAA7258A-E149-E01D-241E-D306EA41D333}"/>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7980BBBF-A5C6-9A04-69C0-70900C55BB89}"/>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7980BBBF-A5C6-9A04-69C0-70900C55BB89}"/>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02A99A6B-9EB1-923F-CFC5-B6D926F2FAFE}"/>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A8A376D3-9057-1515-30B8-2FC9D6798B58}"/>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A99BFA2A-97C6-C299-3445-5FE47900915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27823340-7BF5-2B0C-53E6-09C63250F0EB}"/>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165" name="Textfeld 164">
            <a:extLst>
              <a:ext uri="{FF2B5EF4-FFF2-40B4-BE49-F238E27FC236}">
                <a16:creationId xmlns:a16="http://schemas.microsoft.com/office/drawing/2014/main" id="{82CE626C-1843-DA27-9503-46B7D160A146}"/>
              </a:ext>
            </a:extLst>
          </p:cNvPr>
          <p:cNvSpPr txBox="1"/>
          <p:nvPr/>
        </p:nvSpPr>
        <p:spPr>
          <a:xfrm>
            <a:off x="5524540" y="3094162"/>
            <a:ext cx="2982484" cy="723275"/>
          </a:xfrm>
          <a:prstGeom prst="rect">
            <a:avLst/>
          </a:prstGeom>
          <a:noFill/>
        </p:spPr>
        <p:txBody>
          <a:bodyPr wrap="square">
            <a:spAutoFit/>
          </a:bodyPr>
          <a:lstStyle/>
          <a:p>
            <a:pPr lvl="1">
              <a:lnSpc>
                <a:spcPct val="150000"/>
              </a:lnSpc>
            </a:pPr>
            <a:r>
              <a:rPr lang="de-DE" b="1" noProof="0" dirty="0"/>
              <a:t>Präsentation/Austausch</a:t>
            </a:r>
          </a:p>
          <a:p>
            <a:pPr lvl="1"/>
            <a:r>
              <a:rPr lang="de-DE" sz="1400" b="1" noProof="0" dirty="0">
                <a:solidFill>
                  <a:srgbClr val="00B0F0"/>
                </a:solidFill>
              </a:rPr>
              <a:t>                  15:30 – 16:00</a:t>
            </a:r>
            <a:endParaRPr lang="de-DE" b="1" noProof="0" dirty="0"/>
          </a:p>
        </p:txBody>
      </p:sp>
      <p:pic>
        <p:nvPicPr>
          <p:cNvPr id="167" name="Grafik 166">
            <a:extLst>
              <a:ext uri="{FF2B5EF4-FFF2-40B4-BE49-F238E27FC236}">
                <a16:creationId xmlns:a16="http://schemas.microsoft.com/office/drawing/2014/main" id="{61DBE741-0D3B-F9F0-012C-9EDFA01A5BC8}"/>
              </a:ext>
            </a:extLst>
          </p:cNvPr>
          <p:cNvPicPr>
            <a:picLocks noChangeAspect="1"/>
          </p:cNvPicPr>
          <p:nvPr/>
        </p:nvPicPr>
        <p:blipFill>
          <a:blip r:embed="rId90"/>
          <a:stretch>
            <a:fillRect/>
          </a:stretch>
        </p:blipFill>
        <p:spPr>
          <a:xfrm>
            <a:off x="5740081" y="3500813"/>
            <a:ext cx="1132201" cy="940302"/>
          </a:xfrm>
          <a:prstGeom prst="rect">
            <a:avLst/>
          </a:prstGeom>
        </p:spPr>
      </p:pic>
      <p:pic>
        <p:nvPicPr>
          <p:cNvPr id="4" name="Grafik 3">
            <a:extLst>
              <a:ext uri="{FF2B5EF4-FFF2-40B4-BE49-F238E27FC236}">
                <a16:creationId xmlns:a16="http://schemas.microsoft.com/office/drawing/2014/main" id="{3D2CD859-52D5-E6F0-1D37-3965ACAD26E5}"/>
              </a:ext>
            </a:extLst>
          </p:cNvPr>
          <p:cNvPicPr>
            <a:picLocks noChangeAspect="1"/>
          </p:cNvPicPr>
          <p:nvPr/>
        </p:nvPicPr>
        <p:blipFill>
          <a:blip r:embed="rId88"/>
          <a:stretch>
            <a:fillRect/>
          </a:stretch>
        </p:blipFill>
        <p:spPr>
          <a:xfrm flipH="1">
            <a:off x="2673863" y="4639570"/>
            <a:ext cx="1645450" cy="1057227"/>
          </a:xfrm>
          <a:prstGeom prst="rect">
            <a:avLst/>
          </a:prstGeom>
        </p:spPr>
      </p:pic>
      <p:pic>
        <p:nvPicPr>
          <p:cNvPr id="8" name="Grafik 7">
            <a:extLst>
              <a:ext uri="{FF2B5EF4-FFF2-40B4-BE49-F238E27FC236}">
                <a16:creationId xmlns:a16="http://schemas.microsoft.com/office/drawing/2014/main" id="{EA8F27DE-FDEA-60A4-2A7B-8C928C3277DE}"/>
              </a:ext>
            </a:extLst>
          </p:cNvPr>
          <p:cNvPicPr>
            <a:picLocks noChangeAspect="1"/>
          </p:cNvPicPr>
          <p:nvPr/>
        </p:nvPicPr>
        <p:blipFill>
          <a:blip r:embed="rId91"/>
          <a:stretch>
            <a:fillRect/>
          </a:stretch>
        </p:blipFill>
        <p:spPr>
          <a:xfrm>
            <a:off x="8318854" y="3482239"/>
            <a:ext cx="832277" cy="1041671"/>
          </a:xfrm>
          <a:prstGeom prst="rect">
            <a:avLst/>
          </a:prstGeom>
        </p:spPr>
      </p:pic>
      <p:sp>
        <p:nvSpPr>
          <p:cNvPr id="10" name="Textfeld 9">
            <a:extLst>
              <a:ext uri="{FF2B5EF4-FFF2-40B4-BE49-F238E27FC236}">
                <a16:creationId xmlns:a16="http://schemas.microsoft.com/office/drawing/2014/main" id="{8C2FEC38-1139-AD43-95BE-C8DB23C17750}"/>
              </a:ext>
            </a:extLst>
          </p:cNvPr>
          <p:cNvSpPr txBox="1"/>
          <p:nvPr/>
        </p:nvSpPr>
        <p:spPr>
          <a:xfrm>
            <a:off x="7368807" y="5182759"/>
            <a:ext cx="1609397" cy="1095813"/>
          </a:xfrm>
          <a:prstGeom prst="rect">
            <a:avLst/>
          </a:prstGeom>
          <a:noFill/>
        </p:spPr>
        <p:txBody>
          <a:bodyPr wrap="square">
            <a:spAutoFit/>
          </a:bodyPr>
          <a:lstStyle/>
          <a:p>
            <a:pPr>
              <a:lnSpc>
                <a:spcPct val="150000"/>
              </a:lnSpc>
            </a:pPr>
            <a:r>
              <a:rPr lang="de-DE" b="1" noProof="0" dirty="0"/>
              <a:t>Evaluation</a:t>
            </a:r>
          </a:p>
          <a:p>
            <a:r>
              <a:rPr lang="de-DE" sz="1400" b="1" noProof="0" dirty="0">
                <a:solidFill>
                  <a:srgbClr val="00B0F0"/>
                </a:solidFill>
              </a:rPr>
              <a:t>   16.00-16.30</a:t>
            </a:r>
            <a:endParaRPr lang="de-DE" b="1" noProof="0" dirty="0">
              <a:solidFill>
                <a:srgbClr val="00B0F0"/>
              </a:solidFill>
            </a:endParaRPr>
          </a:p>
          <a:p>
            <a:pPr>
              <a:lnSpc>
                <a:spcPct val="150000"/>
              </a:lnSpc>
            </a:pPr>
            <a:endParaRPr lang="de-DE" b="1" noProof="0" dirty="0"/>
          </a:p>
        </p:txBody>
      </p:sp>
      <p:pic>
        <p:nvPicPr>
          <p:cNvPr id="13" name="Grafik 12">
            <a:extLst>
              <a:ext uri="{FF2B5EF4-FFF2-40B4-BE49-F238E27FC236}">
                <a16:creationId xmlns:a16="http://schemas.microsoft.com/office/drawing/2014/main" id="{20E3EC84-C495-FC1B-FF47-283393AAA4BC}"/>
              </a:ext>
            </a:extLst>
          </p:cNvPr>
          <p:cNvPicPr>
            <a:picLocks noChangeAspect="1"/>
          </p:cNvPicPr>
          <p:nvPr/>
        </p:nvPicPr>
        <p:blipFill>
          <a:blip r:embed="rId92"/>
          <a:stretch>
            <a:fillRect/>
          </a:stretch>
        </p:blipFill>
        <p:spPr>
          <a:xfrm>
            <a:off x="6811061" y="5212059"/>
            <a:ext cx="744586" cy="849030"/>
          </a:xfrm>
          <a:prstGeom prst="rect">
            <a:avLst/>
          </a:prstGeom>
        </p:spPr>
      </p:pic>
      <p:sp>
        <p:nvSpPr>
          <p:cNvPr id="14" name="Textfeld 13">
            <a:extLst>
              <a:ext uri="{FF2B5EF4-FFF2-40B4-BE49-F238E27FC236}">
                <a16:creationId xmlns:a16="http://schemas.microsoft.com/office/drawing/2014/main" id="{79D8C5EE-46A6-1327-6866-DD3AA54BF210}"/>
              </a:ext>
            </a:extLst>
          </p:cNvPr>
          <p:cNvSpPr txBox="1"/>
          <p:nvPr/>
        </p:nvSpPr>
        <p:spPr>
          <a:xfrm>
            <a:off x="8459304"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sp>
        <p:nvSpPr>
          <p:cNvPr id="9" name="Textfeld 8">
            <a:extLst>
              <a:ext uri="{FF2B5EF4-FFF2-40B4-BE49-F238E27FC236}">
                <a16:creationId xmlns:a16="http://schemas.microsoft.com/office/drawing/2014/main" id="{4175F65F-2685-75DE-F53D-9087D62C3EDF}"/>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E5E81D45-F0E6-7469-79E2-CD3EC0A510E2}"/>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F59DB470-8534-1163-5F92-4AD422300070}"/>
              </a:ext>
            </a:extLst>
          </p:cNvPr>
          <p:cNvPicPr>
            <a:picLocks noChangeAspect="1"/>
          </p:cNvPicPr>
          <p:nvPr/>
        </p:nvPicPr>
        <p:blipFill>
          <a:blip r:embed="rId93"/>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66C27C62-0B6B-FF1C-4221-8836A7D90388}"/>
              </a:ext>
            </a:extLst>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1B231CA-3B6F-4423-1367-62DEDC37B884}"/>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5945AE1D-A6FF-CA55-1689-0C66DF189C0D}"/>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D7322DE5-3DAA-38B5-0E21-046E8B9A5498}"/>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Tree>
    <p:extLst>
      <p:ext uri="{BB962C8B-B14F-4D97-AF65-F5344CB8AC3E}">
        <p14:creationId xmlns:p14="http://schemas.microsoft.com/office/powerpoint/2010/main" val="42070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57" grpId="0"/>
      <p:bldP spid="165" grpId="0"/>
      <p:bldP spid="10" grpId="0"/>
      <p:bldP spid="2" grpId="0"/>
      <p:bldP spid="11" grpId="0"/>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0065-7443-AA87-B5AC-1772BA1057DB}"/>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E140BD3-3695-9431-F9DB-9DAA4A8E38B5}"/>
              </a:ext>
            </a:extLst>
          </p:cNvPr>
          <p:cNvSpPr txBox="1"/>
          <p:nvPr/>
        </p:nvSpPr>
        <p:spPr>
          <a:xfrm>
            <a:off x="1354119" y="863358"/>
            <a:ext cx="6414868"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Nutzerphase  </a:t>
            </a:r>
          </a:p>
        </p:txBody>
      </p:sp>
      <p:pic>
        <p:nvPicPr>
          <p:cNvPr id="3" name="Picture 2" descr="A garden with people and trees&#10;&#10;AI-generated content may be incorrect.">
            <a:extLst>
              <a:ext uri="{FF2B5EF4-FFF2-40B4-BE49-F238E27FC236}">
                <a16:creationId xmlns:a16="http://schemas.microsoft.com/office/drawing/2014/main" id="{29CCEC40-95D2-978D-4FE3-E78F8B9EC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804" y="1325715"/>
            <a:ext cx="4885499" cy="4843078"/>
          </a:xfrm>
          <a:prstGeom prst="rect">
            <a:avLst/>
          </a:prstGeom>
        </p:spPr>
      </p:pic>
    </p:spTree>
    <p:extLst>
      <p:ext uri="{BB962C8B-B14F-4D97-AF65-F5344CB8AC3E}">
        <p14:creationId xmlns:p14="http://schemas.microsoft.com/office/powerpoint/2010/main" val="9694796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26780"/>
            <a:ext cx="6619369" cy="363882"/>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 ist das Boot?</a:t>
            </a:r>
          </a:p>
        </p:txBody>
      </p:sp>
      <p:pic>
        <p:nvPicPr>
          <p:cNvPr id="6" name="Picture 5" descr="A sailboat on the water&#10;&#10;AI-generated content may be incorrect.">
            <a:extLst>
              <a:ext uri="{FF2B5EF4-FFF2-40B4-BE49-F238E27FC236}">
                <a16:creationId xmlns:a16="http://schemas.microsoft.com/office/drawing/2014/main" id="{2D107ABA-9BA2-8B92-7FA3-BF88C03E8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0" y="1720849"/>
            <a:ext cx="3646489" cy="3646489"/>
          </a:xfrm>
          <a:prstGeom prst="rect">
            <a:avLst/>
          </a:prstGeom>
        </p:spPr>
      </p:pic>
      <p:pic>
        <p:nvPicPr>
          <p:cNvPr id="15" name="Picture 14" descr="An old car parked in a grassy field&#10;&#10;AI-generated content may be incorrect.">
            <a:extLst>
              <a:ext uri="{FF2B5EF4-FFF2-40B4-BE49-F238E27FC236}">
                <a16:creationId xmlns:a16="http://schemas.microsoft.com/office/drawing/2014/main" id="{1855ECAD-40CA-D93B-E6E4-B9214E55A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901" y="1720849"/>
            <a:ext cx="3646489" cy="3646489"/>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descr="Bild"/>
          <p:cNvSpPr/>
          <p:nvPr/>
        </p:nvSpPr>
        <p:spPr>
          <a:xfrm>
            <a:off x="498805" y="1866900"/>
            <a:ext cx="8204200" cy="3124200"/>
          </a:xfrm>
          <a:custGeom>
            <a:avLst/>
            <a:gdLst/>
            <a:ahLst/>
            <a:cxnLst/>
            <a:rect l="l" t="t" r="r" b="b"/>
            <a:pathLst>
              <a:path w="16408400" h="6248400">
                <a:moveTo>
                  <a:pt x="0" y="0"/>
                </a:moveTo>
                <a:lnTo>
                  <a:pt x="16408400" y="0"/>
                </a:lnTo>
                <a:lnTo>
                  <a:pt x="16408400" y="6248400"/>
                </a:lnTo>
                <a:lnTo>
                  <a:pt x="0" y="6248400"/>
                </a:lnTo>
                <a:lnTo>
                  <a:pt x="0" y="0"/>
                </a:lnTo>
                <a:close/>
              </a:path>
            </a:pathLst>
          </a:custGeom>
          <a:blipFill>
            <a:blip r:embed="rId3"/>
            <a:stretch>
              <a:fillRect l="-126" r="-126"/>
            </a:stretch>
          </a:blipFill>
        </p:spPr>
        <p:txBody>
          <a:bodyPr/>
          <a:lstStyle/>
          <a:p>
            <a:endParaRPr lang="de-DE" sz="900" noProof="0" dirty="0"/>
          </a:p>
        </p:txBody>
      </p:sp>
      <p:sp>
        <p:nvSpPr>
          <p:cNvPr id="10" name="TextBox 10"/>
          <p:cNvSpPr txBox="1"/>
          <p:nvPr/>
        </p:nvSpPr>
        <p:spPr>
          <a:xfrm>
            <a:off x="573324" y="4824196"/>
            <a:ext cx="2408325" cy="205890"/>
          </a:xfrm>
          <a:prstGeom prst="rect">
            <a:avLst/>
          </a:prstGeom>
        </p:spPr>
        <p:txBody>
          <a:bodyPr lIns="0" tIns="0" rIns="0" bIns="0" rtlCol="0" anchor="t">
            <a:spAutoFit/>
          </a:bodyPr>
          <a:lstStyle/>
          <a:p>
            <a:pPr>
              <a:lnSpc>
                <a:spcPts val="1728"/>
              </a:lnSpc>
            </a:pPr>
            <a:r>
              <a:rPr lang="de-DE" sz="1200" noProof="0" dirty="0">
                <a:solidFill>
                  <a:srgbClr val="000000"/>
                </a:solidFill>
                <a:latin typeface="Helvetica"/>
                <a:ea typeface="Helvetica"/>
                <a:cs typeface="Helvetica"/>
                <a:sym typeface="Helvetica"/>
              </a:rPr>
              <a:t> </a:t>
            </a:r>
            <a:endParaRPr lang="de-DE" sz="1200" u="sng" noProof="0" dirty="0">
              <a:solidFill>
                <a:srgbClr val="0000FF"/>
              </a:solidFill>
              <a:latin typeface="Helvetica"/>
              <a:ea typeface="Helvetica"/>
              <a:cs typeface="Helvetica"/>
              <a:sym typeface="Helvetica"/>
              <a:hlinkClick r:id="rId4" tooltip="https://url.nrw/smartphone"/>
            </a:endParaRPr>
          </a:p>
        </p:txBody>
      </p:sp>
      <p:sp>
        <p:nvSpPr>
          <p:cNvPr id="11" name="TextBox 11"/>
          <p:cNvSpPr txBox="1"/>
          <p:nvPr/>
        </p:nvSpPr>
        <p:spPr>
          <a:xfrm>
            <a:off x="1982965" y="484307"/>
            <a:ext cx="5235880"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Text</a:t>
            </a:r>
            <a:r>
              <a:rPr lang="de-DE" sz="2400" b="1" noProof="0" dirty="0">
                <a:solidFill>
                  <a:srgbClr val="00B050"/>
                </a:solidFill>
                <a:latin typeface="Helvetica Bold"/>
                <a:ea typeface="Helvetica Bold"/>
                <a:cs typeface="Helvetica Bold"/>
                <a:sym typeface="Helvetica Bold"/>
              </a:rPr>
              <a:t>generierende</a:t>
            </a:r>
            <a:r>
              <a:rPr lang="de-DE" sz="2400" b="1" noProof="0" dirty="0">
                <a:solidFill>
                  <a:srgbClr val="000000"/>
                </a:solidFill>
                <a:latin typeface="Helvetica Bold"/>
                <a:ea typeface="Helvetica Bold"/>
                <a:cs typeface="Helvetica Bold"/>
                <a:sym typeface="Helvetica Bold"/>
              </a:rPr>
              <a:t> KI </a:t>
            </a:r>
          </a:p>
          <a:p>
            <a:pPr algn="ctr">
              <a:lnSpc>
                <a:spcPts val="2880"/>
              </a:lnSpc>
            </a:pPr>
            <a:r>
              <a:rPr lang="de-DE" sz="2400" b="1" noProof="0" dirty="0">
                <a:solidFill>
                  <a:srgbClr val="000000"/>
                </a:solidFill>
                <a:latin typeface="Helvetica Bold"/>
                <a:ea typeface="Helvetica Bold"/>
                <a:cs typeface="Helvetica Bold"/>
                <a:sym typeface="Helvetica Bold"/>
              </a:rPr>
              <a:t>(LLM, Large Language Models): </a:t>
            </a:r>
          </a:p>
          <a:p>
            <a:pPr algn="ctr">
              <a:lnSpc>
                <a:spcPts val="2880"/>
              </a:lnSpc>
            </a:pPr>
            <a:r>
              <a:rPr lang="de-DE" sz="2400" b="1" noProof="0" dirty="0">
                <a:solidFill>
                  <a:srgbClr val="000000"/>
                </a:solidFill>
                <a:latin typeface="Helvetica Bold"/>
                <a:ea typeface="Helvetica Bold"/>
                <a:cs typeface="Helvetica Bold"/>
                <a:sym typeface="Helvetica Bold"/>
              </a:rPr>
              <a:t>Was kommt als Nächstes im Satz?</a:t>
            </a:r>
          </a:p>
        </p:txBody>
      </p:sp>
      <p:pic>
        <p:nvPicPr>
          <p:cNvPr id="3" name="Picture 2" descr="A cell phone with a keyboard on the screen&#10;&#10;AI-generated content may be incorrect.">
            <a:extLst>
              <a:ext uri="{FF2B5EF4-FFF2-40B4-BE49-F238E27FC236}">
                <a16:creationId xmlns:a16="http://schemas.microsoft.com/office/drawing/2014/main" id="{D95FD5B4-2227-0192-438E-E11066924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323" y="2215661"/>
            <a:ext cx="2585821" cy="2585821"/>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03BD6253-FCFE-7686-CF2E-5DF351C97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78" y="1238367"/>
            <a:ext cx="8220032" cy="4181911"/>
          </a:xfrm>
          <a:prstGeom prst="rect">
            <a:avLst/>
          </a:prstGeom>
        </p:spPr>
      </p:pic>
      <p:sp>
        <p:nvSpPr>
          <p:cNvPr id="10" name="TextBox 10"/>
          <p:cNvSpPr txBox="1"/>
          <p:nvPr/>
        </p:nvSpPr>
        <p:spPr>
          <a:xfrm>
            <a:off x="478078" y="749477"/>
            <a:ext cx="6733195" cy="359329"/>
          </a:xfrm>
          <a:prstGeom prst="rect">
            <a:avLst/>
          </a:prstGeom>
        </p:spPr>
        <p:txBody>
          <a:bodyPr wrap="square" lIns="0" tIns="0" rIns="0" bIns="0" rtlCol="0" anchor="t">
            <a:spAutoFit/>
          </a:bodyPr>
          <a:lstStyle/>
          <a:p>
            <a:pPr algn="ctr">
              <a:lnSpc>
                <a:spcPts val="2851"/>
              </a:lnSpc>
            </a:pPr>
            <a:r>
              <a:rPr lang="de-DE" sz="2376" b="1" noProof="0" dirty="0">
                <a:solidFill>
                  <a:srgbClr val="000000"/>
                </a:solidFill>
                <a:latin typeface="Arimo Bold"/>
                <a:ea typeface="Arimo Bold"/>
                <a:cs typeface="Arimo Bold"/>
                <a:sym typeface="Arimo Bold"/>
              </a:rPr>
              <a:t>Textgenerierende KI (didaktisches LLM-Modell)</a:t>
            </a:r>
          </a:p>
        </p:txBody>
      </p:sp>
      <p:sp>
        <p:nvSpPr>
          <p:cNvPr id="12" name="Freeform 12" descr="Grafik 4"/>
          <p:cNvSpPr/>
          <p:nvPr/>
        </p:nvSpPr>
        <p:spPr>
          <a:xfrm>
            <a:off x="7610804" y="4200204"/>
            <a:ext cx="1419429" cy="1419429"/>
          </a:xfrm>
          <a:custGeom>
            <a:avLst/>
            <a:gdLst/>
            <a:ahLst/>
            <a:cxnLst/>
            <a:rect l="l" t="t" r="r" b="b"/>
            <a:pathLst>
              <a:path w="2838858" h="2838858">
                <a:moveTo>
                  <a:pt x="0" y="0"/>
                </a:moveTo>
                <a:lnTo>
                  <a:pt x="2838858" y="0"/>
                </a:lnTo>
                <a:lnTo>
                  <a:pt x="2838858" y="2838858"/>
                </a:lnTo>
                <a:lnTo>
                  <a:pt x="0" y="2838858"/>
                </a:lnTo>
                <a:lnTo>
                  <a:pt x="0" y="0"/>
                </a:lnTo>
                <a:close/>
              </a:path>
            </a:pathLst>
          </a:custGeom>
          <a:blipFill>
            <a:blip r:embed="rId4"/>
            <a:stretch>
              <a:fillRect/>
            </a:stretch>
          </a:blipFill>
        </p:spPr>
        <p:txBody>
          <a:bodyPr/>
          <a:lstStyle/>
          <a:p>
            <a:endParaRPr lang="de-DE" sz="900" noProof="0" dirty="0"/>
          </a:p>
        </p:txBody>
      </p:sp>
      <p:sp>
        <p:nvSpPr>
          <p:cNvPr id="13" name="TextBox 13"/>
          <p:cNvSpPr txBox="1"/>
          <p:nvPr/>
        </p:nvSpPr>
        <p:spPr>
          <a:xfrm>
            <a:off x="3219719" y="5918506"/>
            <a:ext cx="2402412" cy="179536"/>
          </a:xfrm>
          <a:prstGeom prst="rect">
            <a:avLst/>
          </a:prstGeom>
        </p:spPr>
        <p:txBody>
          <a:bodyPr wrap="square" lIns="0" tIns="0" rIns="0" bIns="0" rtlCol="0" anchor="t">
            <a:spAutoFit/>
          </a:bodyPr>
          <a:lstStyle/>
          <a:p>
            <a:pPr>
              <a:lnSpc>
                <a:spcPts val="1440"/>
              </a:lnSpc>
            </a:pPr>
            <a:r>
              <a:rPr lang="de-DE" sz="1400" noProof="0" dirty="0">
                <a:latin typeface="Arial"/>
                <a:ea typeface="Arial"/>
                <a:cs typeface="Arial"/>
                <a:sym typeface="Arial"/>
                <a:hlinkClick r:id="rId5" tooltip="https://www.soekia.ch/GPT/">
                  <a:extLst>
                    <a:ext uri="{A12FA001-AC4F-418D-AE19-62706E023703}">
                      <ahyp:hlinkClr xmlns:ahyp="http://schemas.microsoft.com/office/drawing/2018/hyperlinkcolor" val="tx"/>
                    </a:ext>
                  </a:extLst>
                </a:hlinkClick>
              </a:rPr>
              <a:t>https://www.soekia.ch/gpt.html</a:t>
            </a:r>
          </a:p>
        </p:txBody>
      </p:sp>
      <p:sp>
        <p:nvSpPr>
          <p:cNvPr id="15" name="Freeform 9">
            <a:extLst>
              <a:ext uri="{FF2B5EF4-FFF2-40B4-BE49-F238E27FC236}">
                <a16:creationId xmlns:a16="http://schemas.microsoft.com/office/drawing/2014/main" id="{C508A889-7E3F-4509-A965-3FF9AC496C1D}"/>
              </a:ext>
            </a:extLst>
          </p:cNvPr>
          <p:cNvSpPr/>
          <p:nvPr/>
        </p:nvSpPr>
        <p:spPr>
          <a:xfrm rot="1816544">
            <a:off x="6027426" y="5121489"/>
            <a:ext cx="1315219" cy="1419584"/>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F947-0FD2-0469-2C34-560566CA01B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CED4A95F-7DA5-8E56-679B-EC49EF56B2AA}"/>
              </a:ext>
            </a:extLst>
          </p:cNvPr>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A564AAD1-7DF4-F008-7AEF-0E9847A8228E}"/>
              </a:ext>
            </a:extLst>
          </p:cNvPr>
          <p:cNvSpPr txBox="1"/>
          <p:nvPr/>
        </p:nvSpPr>
        <p:spPr>
          <a:xfrm>
            <a:off x="7486793" y="2953588"/>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10.05.25</a:t>
            </a:r>
            <a:r>
              <a:rPr lang="en-DE" dirty="0"/>
              <a:t>) </a:t>
            </a:r>
          </a:p>
          <a:p>
            <a:pPr algn="r"/>
            <a:endParaRPr lang="en-DE" dirty="0"/>
          </a:p>
        </p:txBody>
      </p:sp>
      <p:pic>
        <p:nvPicPr>
          <p:cNvPr id="5" name="Grafik 4" descr="Ein Bild, das Text, Screenshot, Schrift, Design enthält.&#10;&#10;KI-generierte Inhalte können fehlerhaft sein.">
            <a:extLst>
              <a:ext uri="{FF2B5EF4-FFF2-40B4-BE49-F238E27FC236}">
                <a16:creationId xmlns:a16="http://schemas.microsoft.com/office/drawing/2014/main" id="{E989DE64-DADF-39BF-70CA-9B9366A680E8}"/>
              </a:ext>
            </a:extLst>
          </p:cNvPr>
          <p:cNvPicPr>
            <a:picLocks noChangeAspect="1"/>
          </p:cNvPicPr>
          <p:nvPr/>
        </p:nvPicPr>
        <p:blipFill>
          <a:blip r:embed="rId3"/>
          <a:stretch>
            <a:fillRect/>
          </a:stretch>
        </p:blipFill>
        <p:spPr>
          <a:xfrm>
            <a:off x="2995644" y="1234460"/>
            <a:ext cx="3360551" cy="5040827"/>
          </a:xfrm>
          <a:prstGeom prst="rect">
            <a:avLst/>
          </a:prstGeom>
        </p:spPr>
      </p:pic>
    </p:spTree>
    <p:extLst>
      <p:ext uri="{BB962C8B-B14F-4D97-AF65-F5344CB8AC3E}">
        <p14:creationId xmlns:p14="http://schemas.microsoft.com/office/powerpoint/2010/main" val="301115904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3" name="Picture 2" descr="A white and blue card with black text&#10;&#10;AI-generated content may be incorrect.">
            <a:extLst>
              <a:ext uri="{FF2B5EF4-FFF2-40B4-BE49-F238E27FC236}">
                <a16:creationId xmlns:a16="http://schemas.microsoft.com/office/drawing/2014/main" id="{7E2818B7-D0C1-D44F-4E71-D970E4944BB4}"/>
              </a:ext>
            </a:extLst>
          </p:cNvPr>
          <p:cNvPicPr>
            <a:picLocks noChangeAspect="1"/>
          </p:cNvPicPr>
          <p:nvPr/>
        </p:nvPicPr>
        <p:blipFill>
          <a:blip r:embed="rId3"/>
          <a:stretch>
            <a:fillRect/>
          </a:stretch>
        </p:blipFill>
        <p:spPr>
          <a:xfrm>
            <a:off x="1981938" y="1123091"/>
            <a:ext cx="5157821" cy="5157821"/>
          </a:xfrm>
          <a:prstGeom prst="rect">
            <a:avLst/>
          </a:prstGeom>
        </p:spPr>
      </p:pic>
      <p:sp>
        <p:nvSpPr>
          <p:cNvPr id="4" name="TextBox 3">
            <a:extLst>
              <a:ext uri="{FF2B5EF4-FFF2-40B4-BE49-F238E27FC236}">
                <a16:creationId xmlns:a16="http://schemas.microsoft.com/office/drawing/2014/main" id="{458735BF-579E-58EF-5393-E672EAC4A4DE}"/>
              </a:ext>
            </a:extLst>
          </p:cNvPr>
          <p:cNvSpPr txBox="1"/>
          <p:nvPr/>
        </p:nvSpPr>
        <p:spPr>
          <a:xfrm>
            <a:off x="7509094" y="2975891"/>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09.05.25</a:t>
            </a:r>
            <a:r>
              <a:rPr lang="en-DE" dirty="0"/>
              <a:t>) </a:t>
            </a:r>
          </a:p>
          <a:p>
            <a:pPr algn="r"/>
            <a:endParaRPr lang="en-DE"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5B5F-FAF6-C831-3EB4-B113BE9D307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FB55FA65-CF36-74AE-26C7-D45E90044501}"/>
              </a:ext>
            </a:extLst>
          </p:cNvPr>
          <p:cNvSpPr txBox="1"/>
          <p:nvPr/>
        </p:nvSpPr>
        <p:spPr>
          <a:xfrm>
            <a:off x="2141035" y="869793"/>
            <a:ext cx="5084957" cy="410116"/>
          </a:xfrm>
          <a:prstGeom prst="rect">
            <a:avLst/>
          </a:prstGeom>
        </p:spPr>
        <p:txBody>
          <a:bodyPr vert="horz" lIns="91440" tIns="45720" rIns="91440" bIns="45720" rtlCol="0" anchor="ctr">
            <a:normAutofit/>
          </a:bodyPr>
          <a:lstStyle/>
          <a:p>
            <a:pPr>
              <a:spcBef>
                <a:spcPct val="0"/>
              </a:spcBef>
              <a:spcAft>
                <a:spcPts val="600"/>
              </a:spcAft>
            </a:pPr>
            <a:r>
              <a:rPr lang="de-DE" sz="2000" b="1" kern="1200" dirty="0">
                <a:solidFill>
                  <a:srgbClr val="FF0000"/>
                </a:solidFill>
                <a:latin typeface="Arial" panose="020B0604020202020204" pitchFamily="34" charset="0"/>
                <a:ea typeface="+mj-ea"/>
                <a:cs typeface="Arial" panose="020B0604020202020204" pitchFamily="34" charset="0"/>
              </a:rPr>
              <a:t>LRM</a:t>
            </a:r>
            <a:r>
              <a:rPr lang="de-DE" sz="2000" b="1" dirty="0">
                <a:solidFill>
                  <a:srgbClr val="FF0000"/>
                </a:solidFill>
                <a:latin typeface="Arial" panose="020B0604020202020204" pitchFamily="34" charset="0"/>
                <a:ea typeface="+mj-ea"/>
                <a:cs typeface="Arial" panose="020B0604020202020204" pitchFamily="34" charset="0"/>
              </a:rPr>
              <a:t>s</a:t>
            </a:r>
            <a:r>
              <a:rPr lang="de-DE" sz="2000" b="1" kern="1200" dirty="0">
                <a:solidFill>
                  <a:srgbClr val="FF0000"/>
                </a:solidFill>
                <a:latin typeface="Arial" panose="020B0604020202020204" pitchFamily="34" charset="0"/>
                <a:ea typeface="+mj-ea"/>
                <a:cs typeface="Arial" panose="020B0604020202020204" pitchFamily="34" charset="0"/>
              </a:rPr>
              <a:t>: </a:t>
            </a:r>
            <a:r>
              <a:rPr lang="de-DE" sz="2000" b="1" dirty="0">
                <a:solidFill>
                  <a:srgbClr val="FF0000"/>
                </a:solidFill>
                <a:latin typeface="Arial" panose="020B0604020202020204" pitchFamily="34" charset="0"/>
                <a:ea typeface="+mj-ea"/>
                <a:cs typeface="Arial" panose="020B0604020202020204" pitchFamily="34" charset="0"/>
              </a:rPr>
              <a:t>W</a:t>
            </a:r>
            <a:r>
              <a:rPr lang="de-DE" sz="2000" b="1" kern="1200" dirty="0">
                <a:solidFill>
                  <a:srgbClr val="FF0000"/>
                </a:solidFill>
                <a:latin typeface="Arial" panose="020B0604020202020204" pitchFamily="34" charset="0"/>
                <a:ea typeface="+mj-ea"/>
                <a:cs typeface="Arial" panose="020B0604020202020204" pitchFamily="34" charset="0"/>
              </a:rPr>
              <a:t>ie wurde </a:t>
            </a:r>
            <a:r>
              <a:rPr lang="de-DE" sz="2000" b="1" kern="1200" dirty="0" err="1">
                <a:solidFill>
                  <a:srgbClr val="FF0000"/>
                </a:solidFill>
                <a:latin typeface="Arial" panose="020B0604020202020204" pitchFamily="34" charset="0"/>
                <a:ea typeface="+mj-ea"/>
                <a:cs typeface="Arial" panose="020B0604020202020204" pitchFamily="34" charset="0"/>
              </a:rPr>
              <a:t>DeepSeek</a:t>
            </a:r>
            <a:r>
              <a:rPr lang="de-DE" sz="2000" b="1" kern="1200" dirty="0">
                <a:solidFill>
                  <a:srgbClr val="FF0000"/>
                </a:solidFill>
                <a:latin typeface="Arial" panose="020B0604020202020204" pitchFamily="34" charset="0"/>
                <a:ea typeface="+mj-ea"/>
                <a:cs typeface="Arial" panose="020B0604020202020204" pitchFamily="34" charset="0"/>
              </a:rPr>
              <a:t> R1 erstellt? </a:t>
            </a:r>
            <a:endParaRPr lang="de-DE" sz="2000" b="1" kern="1200" noProof="0" dirty="0">
              <a:solidFill>
                <a:srgbClr val="FF0000"/>
              </a:solidFill>
              <a:latin typeface="Arial" panose="020B0604020202020204" pitchFamily="34" charset="0"/>
              <a:ea typeface="+mj-ea"/>
              <a:cs typeface="Arial" panose="020B0604020202020204" pitchFamily="34" charset="0"/>
            </a:endParaRPr>
          </a:p>
        </p:txBody>
      </p:sp>
      <p:pic>
        <p:nvPicPr>
          <p:cNvPr id="14" name="Grafik 13" descr="Ein Bild, das Text, Screenshot, Schrift, Diagramm enthält.&#10;&#10;KI-generierte Inhalte können fehlerhaft sein.">
            <a:extLst>
              <a:ext uri="{FF2B5EF4-FFF2-40B4-BE49-F238E27FC236}">
                <a16:creationId xmlns:a16="http://schemas.microsoft.com/office/drawing/2014/main" id="{434CB135-1C64-3B41-37EF-34E96680D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5" y="1258510"/>
            <a:ext cx="8597589" cy="4277299"/>
          </a:xfrm>
          <a:prstGeom prst="rect">
            <a:avLst/>
          </a:prstGeom>
          <a:noFill/>
        </p:spPr>
      </p:pic>
    </p:spTree>
    <p:extLst>
      <p:ext uri="{BB962C8B-B14F-4D97-AF65-F5344CB8AC3E}">
        <p14:creationId xmlns:p14="http://schemas.microsoft.com/office/powerpoint/2010/main" val="2876244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1E53-101E-C0E7-C917-433FAC805601}"/>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950A752-AFD7-13D3-13AD-1B4B64C28D36}"/>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LLM vs. LRM</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10B9E6C-8A91-9142-8556-14B8A66D66E4}"/>
              </a:ext>
            </a:extLst>
          </p:cNvPr>
          <p:cNvSpPr txBox="1"/>
          <p:nvPr/>
        </p:nvSpPr>
        <p:spPr>
          <a:xfrm>
            <a:off x="7440805" y="3009344"/>
            <a:ext cx="1472189" cy="1477328"/>
          </a:xfrm>
          <a:prstGeom prst="rect">
            <a:avLst/>
          </a:prstGeom>
          <a:noFill/>
        </p:spPr>
        <p:txBody>
          <a:bodyPr wrap="square" rtlCol="0">
            <a:spAutoFit/>
          </a:bodyPr>
          <a:lstStyle/>
          <a:p>
            <a:pPr algn="r"/>
            <a:r>
              <a:rPr lang="en-GB" dirty="0"/>
              <a:t>(g</a:t>
            </a:r>
            <a:r>
              <a:rPr lang="en-DE" dirty="0"/>
              <a:t>eneriert von</a:t>
            </a:r>
          </a:p>
          <a:p>
            <a:pPr algn="r"/>
            <a:r>
              <a:rPr lang="en-DE" dirty="0"/>
              <a:t>     OpenAI o3</a:t>
            </a:r>
          </a:p>
          <a:p>
            <a:pPr algn="r"/>
            <a:r>
              <a:rPr lang="en-GB" dirty="0"/>
              <a:t>       am 9.5.25)</a:t>
            </a:r>
            <a:r>
              <a:rPr lang="en-DE" dirty="0"/>
              <a:t> </a:t>
            </a:r>
          </a:p>
        </p:txBody>
      </p:sp>
      <p:pic>
        <p:nvPicPr>
          <p:cNvPr id="19" name="Picture 18" descr="A table of information&#10;&#10;AI-generated content may be incorrect.">
            <a:extLst>
              <a:ext uri="{FF2B5EF4-FFF2-40B4-BE49-F238E27FC236}">
                <a16:creationId xmlns:a16="http://schemas.microsoft.com/office/drawing/2014/main" id="{3CACA92B-C5E1-3BEE-661D-78ECA57BE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233" y="995375"/>
            <a:ext cx="5623269" cy="5410266"/>
          </a:xfrm>
          <a:prstGeom prst="rect">
            <a:avLst/>
          </a:prstGeom>
        </p:spPr>
      </p:pic>
    </p:spTree>
    <p:extLst>
      <p:ext uri="{BB962C8B-B14F-4D97-AF65-F5344CB8AC3E}">
        <p14:creationId xmlns:p14="http://schemas.microsoft.com/office/powerpoint/2010/main" val="10734152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856-38AD-1546-C84F-050D36E6EDC7}"/>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161EF30-E407-84B4-64D0-2CCA01783F90}"/>
              </a:ext>
            </a:extLst>
          </p:cNvPr>
          <p:cNvSpPr txBox="1"/>
          <p:nvPr/>
        </p:nvSpPr>
        <p:spPr>
          <a:xfrm>
            <a:off x="1262315" y="1206078"/>
            <a:ext cx="6619369" cy="735779"/>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KI und Bias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6" name="Picture 5" descr="A sign with a person and person symbol&#10;&#10;AI-generated content may be incorrect.">
            <a:extLst>
              <a:ext uri="{FF2B5EF4-FFF2-40B4-BE49-F238E27FC236}">
                <a16:creationId xmlns:a16="http://schemas.microsoft.com/office/drawing/2014/main" id="{71ED379E-C89A-3B13-6501-FF4F0D116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37" y="1645641"/>
            <a:ext cx="4053910" cy="4053910"/>
          </a:xfrm>
          <a:prstGeom prst="rect">
            <a:avLst/>
          </a:prstGeom>
        </p:spPr>
      </p:pic>
      <p:pic>
        <p:nvPicPr>
          <p:cNvPr id="2" name="Picture 1" descr="A white and black sign&#10;&#10;AI-generated content may be incorrect.">
            <a:extLst>
              <a:ext uri="{FF2B5EF4-FFF2-40B4-BE49-F238E27FC236}">
                <a16:creationId xmlns:a16="http://schemas.microsoft.com/office/drawing/2014/main" id="{D847BE50-08B7-5F17-442B-3843FF3DF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51" y="2108695"/>
            <a:ext cx="1247351" cy="2973685"/>
          </a:xfrm>
          <a:prstGeom prst="rect">
            <a:avLst/>
          </a:prstGeom>
        </p:spPr>
      </p:pic>
      <p:pic>
        <p:nvPicPr>
          <p:cNvPr id="3" name="Picture 2" descr="A black figure with white stripes&#10;&#10;AI-generated content may be incorrect.">
            <a:extLst>
              <a:ext uri="{FF2B5EF4-FFF2-40B4-BE49-F238E27FC236}">
                <a16:creationId xmlns:a16="http://schemas.microsoft.com/office/drawing/2014/main" id="{6B0D46AA-55B7-B611-64C3-22F361423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569" y="2127945"/>
            <a:ext cx="1264322" cy="2973685"/>
          </a:xfrm>
          <a:prstGeom prst="rect">
            <a:avLst/>
          </a:prstGeom>
        </p:spPr>
      </p:pic>
      <p:pic>
        <p:nvPicPr>
          <p:cNvPr id="4" name="Picture 3" descr="A black rectangles on a white background&#10;&#10;AI-generated content may be incorrect.">
            <a:extLst>
              <a:ext uri="{FF2B5EF4-FFF2-40B4-BE49-F238E27FC236}">
                <a16:creationId xmlns:a16="http://schemas.microsoft.com/office/drawing/2014/main" id="{64AFDBA7-FBD5-49A9-E72F-49E1EDEB0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269" y="2999404"/>
            <a:ext cx="1130300" cy="1282700"/>
          </a:xfrm>
          <a:prstGeom prst="rect">
            <a:avLst/>
          </a:prstGeom>
        </p:spPr>
      </p:pic>
      <p:sp>
        <p:nvSpPr>
          <p:cNvPr id="5" name="Rectangle 4">
            <a:extLst>
              <a:ext uri="{FF2B5EF4-FFF2-40B4-BE49-F238E27FC236}">
                <a16:creationId xmlns:a16="http://schemas.microsoft.com/office/drawing/2014/main" id="{83773E77-FA33-38D1-7057-6C5F9C6AD68C}"/>
              </a:ext>
            </a:extLst>
          </p:cNvPr>
          <p:cNvSpPr/>
          <p:nvPr/>
        </p:nvSpPr>
        <p:spPr>
          <a:xfrm>
            <a:off x="6720382" y="2793271"/>
            <a:ext cx="275573" cy="17912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5384804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935436" y="1057797"/>
            <a:ext cx="7531069" cy="73577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Vergleichsstudie zu bildgenerierender KI und Bias</a:t>
            </a:r>
          </a:p>
          <a:p>
            <a:pPr>
              <a:lnSpc>
                <a:spcPts val="2880"/>
              </a:lnSpc>
            </a:pPr>
            <a:r>
              <a:rPr lang="de-DE" sz="2400" b="1" dirty="0">
                <a:solidFill>
                  <a:srgbClr val="000000"/>
                </a:solidFill>
                <a:latin typeface="Helvetica Bold"/>
                <a:ea typeface="Helvetica Bold"/>
                <a:cs typeface="Helvetica Bold"/>
                <a:sym typeface="Helvetica Bold"/>
              </a:rPr>
              <a:t>(05.02.2024)</a:t>
            </a:r>
            <a:endParaRPr lang="de-DE" sz="2400" b="1" noProof="0" dirty="0">
              <a:solidFill>
                <a:srgbClr val="000000"/>
              </a:solidFill>
              <a:latin typeface="Helvetica Bold"/>
              <a:ea typeface="Helvetica Bold"/>
              <a:cs typeface="Helvetica Bold"/>
              <a:sym typeface="Helvetica Bold"/>
            </a:endParaRPr>
          </a:p>
        </p:txBody>
      </p:sp>
      <p:sp>
        <p:nvSpPr>
          <p:cNvPr id="10" name="TextBox 10"/>
          <p:cNvSpPr txBox="1"/>
          <p:nvPr/>
        </p:nvSpPr>
        <p:spPr>
          <a:xfrm>
            <a:off x="677495" y="5166790"/>
            <a:ext cx="7789010" cy="649024"/>
          </a:xfrm>
          <a:prstGeom prst="rect">
            <a:avLst/>
          </a:prstGeom>
        </p:spPr>
        <p:txBody>
          <a:bodyPr lIns="0" tIns="0" rIns="0" bIns="0" rtlCol="0" anchor="t">
            <a:spAutoFit/>
          </a:bodyPr>
          <a:lstStyle/>
          <a:p>
            <a:pPr>
              <a:lnSpc>
                <a:spcPts val="1680"/>
              </a:lnSpc>
            </a:pPr>
            <a:r>
              <a:rPr lang="de-DE" sz="1400" noProof="0" dirty="0">
                <a:solidFill>
                  <a:srgbClr val="111111"/>
                </a:solidFill>
                <a:latin typeface="Helvetica"/>
                <a:ea typeface="Helvetica"/>
                <a:cs typeface="Helvetica"/>
                <a:sym typeface="Helvetica"/>
              </a:rPr>
              <a:t>Quelle: </a:t>
            </a:r>
          </a:p>
          <a:p>
            <a:pPr>
              <a:lnSpc>
                <a:spcPts val="1680"/>
              </a:lnSpc>
            </a:pPr>
            <a:r>
              <a:rPr lang="de-DE" sz="1400" u="sng" noProof="0" dirty="0">
                <a:solidFill>
                  <a:srgbClr val="0000FF"/>
                </a:solidFill>
                <a:latin typeface="Helvetica"/>
                <a:ea typeface="Helvetica"/>
                <a:cs typeface="Helvetica"/>
                <a:sym typeface="Helvetica"/>
                <a:hlinkClick r:id="rId3" tooltip="https://buzzmatic.net/blog/ki-und-die-darstellung-der-realitaet-eine-studie-von-gender-und-race-bias-in-ki-generierten-bildern/"/>
              </a:rPr>
              <a:t>https://buzzmatic.net/blog/ki-und-die-darstellung-der-realitaet-eine-studie-von-gender-und-race-bias-in-ki-generierten-bildern/</a:t>
            </a:r>
            <a:r>
              <a:rPr lang="de-DE" sz="1400" noProof="0" dirty="0">
                <a:solidFill>
                  <a:srgbClr val="111111"/>
                </a:solidFill>
                <a:latin typeface="Helvetica"/>
                <a:ea typeface="Helvetica"/>
                <a:cs typeface="Helvetica"/>
                <a:sym typeface="Helvetica"/>
              </a:rPr>
              <a:t> </a:t>
            </a:r>
          </a:p>
        </p:txBody>
      </p:sp>
      <p:sp>
        <p:nvSpPr>
          <p:cNvPr id="11" name="Freeform 11" descr="Bildschirmfoto 2024-10-09 um 06.43.41.png"/>
          <p:cNvSpPr/>
          <p:nvPr/>
        </p:nvSpPr>
        <p:spPr>
          <a:xfrm>
            <a:off x="3941160" y="1549561"/>
            <a:ext cx="4265131" cy="3564930"/>
          </a:xfrm>
          <a:custGeom>
            <a:avLst/>
            <a:gdLst/>
            <a:ahLst/>
            <a:cxnLst/>
            <a:rect l="l" t="t" r="r" b="b"/>
            <a:pathLst>
              <a:path w="8530262" h="7129860">
                <a:moveTo>
                  <a:pt x="0" y="0"/>
                </a:moveTo>
                <a:lnTo>
                  <a:pt x="8530262" y="0"/>
                </a:lnTo>
                <a:lnTo>
                  <a:pt x="8530262" y="7129860"/>
                </a:lnTo>
                <a:lnTo>
                  <a:pt x="0" y="7129860"/>
                </a:lnTo>
                <a:lnTo>
                  <a:pt x="0" y="0"/>
                </a:lnTo>
                <a:close/>
              </a:path>
            </a:pathLst>
          </a:custGeom>
          <a:blipFill>
            <a:blip r:embed="rId4"/>
            <a:stretch>
              <a:fillRect l="-78772" t="-83449" r="-98929" b="-24204"/>
            </a:stretch>
          </a:blipFill>
        </p:spPr>
        <p:txBody>
          <a:bodyPr/>
          <a:lstStyle/>
          <a:p>
            <a:endParaRPr lang="de-DE" sz="900" noProof="0" dirty="0"/>
          </a:p>
        </p:txBody>
      </p:sp>
      <p:sp>
        <p:nvSpPr>
          <p:cNvPr id="12" name="Freeform 12" descr="Bildschirmfoto 2024-10-09 um 06.43.41.png"/>
          <p:cNvSpPr/>
          <p:nvPr/>
        </p:nvSpPr>
        <p:spPr>
          <a:xfrm>
            <a:off x="386014" y="2386139"/>
            <a:ext cx="3523431" cy="1660796"/>
          </a:xfrm>
          <a:custGeom>
            <a:avLst/>
            <a:gdLst/>
            <a:ahLst/>
            <a:cxnLst/>
            <a:rect l="l" t="t" r="r" b="b"/>
            <a:pathLst>
              <a:path w="7046862" h="3321592">
                <a:moveTo>
                  <a:pt x="0" y="0"/>
                </a:moveTo>
                <a:lnTo>
                  <a:pt x="7046862" y="0"/>
                </a:lnTo>
                <a:lnTo>
                  <a:pt x="7046862" y="3321592"/>
                </a:lnTo>
                <a:lnTo>
                  <a:pt x="0" y="3321592"/>
                </a:lnTo>
                <a:lnTo>
                  <a:pt x="0" y="0"/>
                </a:lnTo>
                <a:close/>
              </a:path>
            </a:pathLst>
          </a:custGeom>
          <a:blipFill>
            <a:blip r:embed="rId4"/>
            <a:stretch>
              <a:fillRect l="-120036" t="-118320" r="-203133" b="-342784"/>
            </a:stretch>
          </a:blipFill>
        </p:spPr>
        <p:txBody>
          <a:bodyPr/>
          <a:lstStyle/>
          <a:p>
            <a:endParaRPr lang="de-DE" sz="900" noProof="0"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383E-DA0C-7C7D-5EFF-AD7B754E136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A8497538-2B39-41E8-9A14-4865AE9D18AF}"/>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A8497538-2B39-41E8-9A14-4865AE9D18AF}"/>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DD0F3C37-2B6F-21BB-B977-8EB5836BFF1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DD0F3C37-2B6F-21BB-B977-8EB5836BFF1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15FD596D-402F-9A8E-C595-9CF05950A30A}"/>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15FD596D-402F-9A8E-C595-9CF05950A30A}"/>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D2A4D709-8367-A3BA-2AE9-4543435EDDCA}"/>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D2A4D709-8367-A3BA-2AE9-4543435EDDCA}"/>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2E1A0E18-DF81-F0B9-BF46-04B5704630FF}"/>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2E1A0E18-DF81-F0B9-BF46-04B5704630FF}"/>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62A57523-C5B0-EF3F-A7BC-F3065A089CB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62A57523-C5B0-EF3F-A7BC-F3065A089CB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FD0DDDC-DBEA-E2B3-76C1-A88E0EF21D1F}"/>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CFD0DDDC-DBEA-E2B3-76C1-A88E0EF21D1F}"/>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06D18E82-33F5-3154-2305-7CE94DC1881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06D18E82-33F5-3154-2305-7CE94DC1881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4B038D7-F081-45CF-71D1-22BDFA3709A0}"/>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4B038D7-F081-45CF-71D1-22BDFA3709A0}"/>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F1697E2-A28A-01CE-7AE5-9513FDEB6226}"/>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FF1697E2-A28A-01CE-7AE5-9513FDEB6226}"/>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73D0F43C-4B28-688B-03EF-4C76D019FCB7}"/>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73D0F43C-4B28-688B-03EF-4C76D019FCB7}"/>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8D8B8F5F-6B13-425A-D975-A931A0930BAA}"/>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8D8B8F5F-6B13-425A-D975-A931A0930BAA}"/>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5F39EDC4-486D-4166-A31E-263D2B08EBF0}"/>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5F39EDC4-486D-4166-A31E-263D2B08EBF0}"/>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3A9A20A-8984-B10C-0A0A-347D466C73DC}"/>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3A9A20A-8984-B10C-0A0A-347D466C73DC}"/>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6E340BCA-95FC-013D-374C-0D9DF06271E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8AD1BE0-ECA6-3A2B-3E67-A715F59AFA5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98AD1BE0-ECA6-3A2B-3E67-A715F59AFA5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FD4833F8-5D83-7373-F268-092C2CEBB7F5}"/>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FD4833F8-5D83-7373-F268-092C2CEBB7F5}"/>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6A9ECEBA-BCC2-4703-83B7-CED26E87CF5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6A9ECEBA-BCC2-4703-83B7-CED26E87CF5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83BF30B-4F35-589E-4DDA-8075E6FF8E98}"/>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B83BF30B-4F35-589E-4DDA-8075E6FF8E98}"/>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96A75E1-ED1C-5A82-A34A-93BD29287CD5}"/>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96A75E1-ED1C-5A82-A34A-93BD29287CD5}"/>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293A1A58-C6BF-EA10-2090-15480FD21B27}"/>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293A1A58-C6BF-EA10-2090-15480FD21B27}"/>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59D66A90-9D56-4499-F5D9-A1CD3D551F26}"/>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59D66A90-9D56-4499-F5D9-A1CD3D551F26}"/>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BC1E56BA-D60F-B21D-F3F4-B2627A31B266}"/>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BC1E56BA-D60F-B21D-F3F4-B2627A31B266}"/>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0C1F4F1-05E6-BDAD-BBFE-F6F510B9BDC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0C1F4F1-05E6-BDAD-BBFE-F6F510B9BDC4}"/>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96EB38FA-2F74-49F0-F542-56C1F1BB2FC7}"/>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96EB38FA-2F74-49F0-F542-56C1F1BB2FC7}"/>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8B13617-3819-6B06-12CE-14EE486FF842}"/>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C8B13617-3819-6B06-12CE-14EE486FF842}"/>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CDF5DE78-A4E7-FFC1-B243-B56669DBB3BE}"/>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CDF5DE78-A4E7-FFC1-B243-B56669DBB3BE}"/>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AFAA56CF-30FD-0379-A8AC-7F016595B43F}"/>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AFAA56CF-30FD-0379-A8AC-7F016595B43F}"/>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4B12B18D-21E8-FEFA-8A27-104E88F2C97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4B12B18D-21E8-FEFA-8A27-104E88F2C97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39E79436-6E80-F23D-531A-CAFF5488F26A}"/>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39E79436-6E80-F23D-531A-CAFF5488F26A}"/>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47C76CFC-27E5-1262-1BF8-98EA405B9EB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47C76CFC-27E5-1262-1BF8-98EA405B9EB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BA54BBFF-826C-61CD-10C5-C112F4FF4329}"/>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BA54BBFF-826C-61CD-10C5-C112F4FF4329}"/>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1C6FBC50-3D04-835E-4792-2D1301B065FC}"/>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1C6FBC50-3D04-835E-4792-2D1301B065FC}"/>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7A20A17-5264-A80D-BC1C-904F21E218E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7A20A17-5264-A80D-BC1C-904F21E218E0}"/>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AA78436-5F0B-D7DD-DD12-59981B77124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AA78436-5F0B-D7DD-DD12-59981B77124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5DD8FCA-BAAE-B1CA-86C8-BC69C38BCF5C}"/>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5DD8FCA-BAAE-B1CA-86C8-BC69C38BCF5C}"/>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B1A54D3E-71FE-651B-3E64-1F10B738ED3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B1A54D3E-71FE-651B-3E64-1F10B738ED3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818E47AA-10E1-5665-C49B-FC7547F819C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818E47AA-10E1-5665-C49B-FC7547F819C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EB36A11F-3484-AF8F-95D3-70EEAEE4E87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EB36A11F-3484-AF8F-95D3-70EEAEE4E87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A0E6A54-55D6-3C7E-83FD-A69AE1DD981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A0E6A54-55D6-3C7E-83FD-A69AE1DD981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D22D9454-0782-3C4A-3EEC-025346D19F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D22D9454-0782-3C4A-3EEC-025346D19F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A7FEA90-A374-25D3-27B6-6D400004B513}"/>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2A7FEA90-A374-25D3-27B6-6D400004B513}"/>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78B28B0C-A0F5-1EA1-561A-F92402E3F731}"/>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78B28B0C-A0F5-1EA1-561A-F92402E3F731}"/>
                  </a:ext>
                </a:extLst>
              </p:cNvPr>
              <p:cNvPicPr/>
              <p:nvPr/>
            </p:nvPicPr>
            <p:blipFill>
              <a:blip r:embed="rId87"/>
              <a:stretch>
                <a:fillRect/>
              </a:stretch>
            </p:blipFill>
            <p:spPr>
              <a:xfrm>
                <a:off x="8414972" y="4815510"/>
                <a:ext cx="703096" cy="358920"/>
              </a:xfrm>
              <a:prstGeom prst="rect">
                <a:avLst/>
              </a:prstGeom>
            </p:spPr>
          </p:pic>
        </mc:Fallback>
      </mc:AlternateContent>
      <p:sp>
        <p:nvSpPr>
          <p:cNvPr id="9" name="Textfeld 8">
            <a:extLst>
              <a:ext uri="{FF2B5EF4-FFF2-40B4-BE49-F238E27FC236}">
                <a16:creationId xmlns:a16="http://schemas.microsoft.com/office/drawing/2014/main" id="{89CE958D-2284-C869-E7F2-F79645B6CA8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11" name="Textfeld 10">
            <a:extLst>
              <a:ext uri="{FF2B5EF4-FFF2-40B4-BE49-F238E27FC236}">
                <a16:creationId xmlns:a16="http://schemas.microsoft.com/office/drawing/2014/main" id="{38DF45BD-A982-F242-5706-97B3589A960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9AD316C6-F796-2AF8-ED9A-061F04568631}"/>
              </a:ext>
            </a:extLst>
          </p:cNvPr>
          <p:cNvSpPr/>
          <p:nvPr/>
        </p:nvSpPr>
        <p:spPr>
          <a:xfrm flipH="1" flipV="1">
            <a:off x="2371498" y="858593"/>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89682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9497-F879-47BE-CD5B-2D1BB21DA53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76F5606-92E6-9271-3134-114499858AED}"/>
              </a:ext>
            </a:extLst>
          </p:cNvPr>
          <p:cNvSpPr txBox="1"/>
          <p:nvPr/>
        </p:nvSpPr>
        <p:spPr>
          <a:xfrm>
            <a:off x="1493346" y="1058794"/>
            <a:ext cx="6763686" cy="110767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nachgetestet am </a:t>
            </a:r>
            <a:r>
              <a:rPr lang="de-DE" sz="2400" b="1" dirty="0">
                <a:solidFill>
                  <a:srgbClr val="000000"/>
                </a:solidFill>
                <a:latin typeface="Helvetica Bold"/>
                <a:ea typeface="Helvetica Bold"/>
                <a:cs typeface="Helvetica Bold"/>
                <a:sym typeface="Helvetica Bold"/>
              </a:rPr>
              <a:t>31</a:t>
            </a:r>
            <a:r>
              <a:rPr lang="de-DE" sz="2400" b="1" noProof="0" dirty="0">
                <a:solidFill>
                  <a:srgbClr val="000000"/>
                </a:solidFill>
                <a:latin typeface="Helvetica Bold"/>
                <a:ea typeface="Helvetica Bold"/>
                <a:cs typeface="Helvetica Bold"/>
                <a:sym typeface="Helvetica Bold"/>
              </a:rPr>
              <a:t>.03.2025, </a:t>
            </a:r>
            <a:r>
              <a:rPr lang="de-DE" sz="2400" b="1" noProof="0" dirty="0" err="1">
                <a:solidFill>
                  <a:srgbClr val="000000"/>
                </a:solidFill>
                <a:latin typeface="Helvetica Bold"/>
                <a:ea typeface="Helvetica Bold"/>
                <a:cs typeface="Helvetica Bold"/>
                <a:sym typeface="Helvetica Bold"/>
              </a:rPr>
              <a:t>Fobizz</a:t>
            </a:r>
            <a:r>
              <a:rPr lang="de-DE" sz="2400" b="1" noProof="0" dirty="0">
                <a:solidFill>
                  <a:srgbClr val="000000"/>
                </a:solidFill>
                <a:latin typeface="Helvetica Bold"/>
                <a:ea typeface="Helvetica Bold"/>
                <a:cs typeface="Helvetica Bold"/>
                <a:sym typeface="Helvetica Bold"/>
              </a:rPr>
              <a:t> DALL-E3</a:t>
            </a:r>
          </a:p>
          <a:p>
            <a:pP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„Wissenschaftler*in“</a:t>
            </a:r>
          </a:p>
        </p:txBody>
      </p:sp>
      <p:pic>
        <p:nvPicPr>
          <p:cNvPr id="3" name="Picture 2">
            <a:extLst>
              <a:ext uri="{FF2B5EF4-FFF2-40B4-BE49-F238E27FC236}">
                <a16:creationId xmlns:a16="http://schemas.microsoft.com/office/drawing/2014/main" id="{A473E39F-DA30-7072-ED61-BA00A9665233}"/>
              </a:ext>
            </a:extLst>
          </p:cNvPr>
          <p:cNvPicPr>
            <a:picLocks noChangeAspect="1"/>
          </p:cNvPicPr>
          <p:nvPr/>
        </p:nvPicPr>
        <p:blipFill>
          <a:blip r:embed="rId3"/>
          <a:stretch>
            <a:fillRect/>
          </a:stretch>
        </p:blipFill>
        <p:spPr>
          <a:xfrm>
            <a:off x="-11878" y="2222056"/>
            <a:ext cx="5794010" cy="3141866"/>
          </a:xfrm>
          <a:prstGeom prst="rect">
            <a:avLst/>
          </a:prstGeom>
        </p:spPr>
      </p:pic>
      <p:pic>
        <p:nvPicPr>
          <p:cNvPr id="2" name="Picture 1" descr="A collage of people in white coats&#10;&#10;AI-generated content may be incorrect.">
            <a:extLst>
              <a:ext uri="{FF2B5EF4-FFF2-40B4-BE49-F238E27FC236}">
                <a16:creationId xmlns:a16="http://schemas.microsoft.com/office/drawing/2014/main" id="{1FED4CEB-B22B-2E21-CEE0-CAD0467DD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3741" y="2142045"/>
            <a:ext cx="3603258" cy="3224226"/>
          </a:xfrm>
          <a:prstGeom prst="rect">
            <a:avLst/>
          </a:prstGeom>
        </p:spPr>
      </p:pic>
    </p:spTree>
    <p:extLst>
      <p:ext uri="{BB962C8B-B14F-4D97-AF65-F5344CB8AC3E}">
        <p14:creationId xmlns:p14="http://schemas.microsoft.com/office/powerpoint/2010/main" val="220537866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7564-4DEC-19F1-85E2-FAFA441EE565}"/>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4086177-11BD-85DA-275D-51C0AF514CE7}"/>
              </a:ext>
            </a:extLst>
          </p:cNvPr>
          <p:cNvSpPr txBox="1"/>
          <p:nvPr/>
        </p:nvSpPr>
        <p:spPr>
          <a:xfrm>
            <a:off x="682842" y="1058794"/>
            <a:ext cx="7976525"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09.05</a:t>
            </a:r>
            <a:r>
              <a:rPr lang="de-DE" sz="2400" b="1" noProof="0" dirty="0">
                <a:solidFill>
                  <a:srgbClr val="000000"/>
                </a:solidFill>
                <a:latin typeface="Helvetica Bold"/>
                <a:ea typeface="Helvetica Bold"/>
                <a:cs typeface="Helvetica Bold"/>
                <a:sym typeface="Helvetica Bold"/>
              </a:rPr>
              <a:t>.2025, </a:t>
            </a:r>
            <a:r>
              <a:rPr lang="de-DE" sz="2400" b="1" dirty="0">
                <a:solidFill>
                  <a:srgbClr val="000000"/>
                </a:solidFill>
                <a:latin typeface="Helvetica Bold"/>
                <a:ea typeface="Helvetica Bold"/>
                <a:cs typeface="Helvetica Bold"/>
                <a:sym typeface="Helvetica Bold"/>
              </a:rPr>
              <a:t>ChatGPT </a:t>
            </a:r>
            <a:r>
              <a:rPr lang="de-DE" sz="2400" b="1" noProof="0" dirty="0">
                <a:solidFill>
                  <a:srgbClr val="000000"/>
                </a:solidFill>
                <a:latin typeface="Helvetica Bold"/>
                <a:ea typeface="Helvetica Bold"/>
                <a:cs typeface="Helvetica Bold"/>
                <a:sym typeface="Helvetica Bold"/>
              </a:rPr>
              <a:t>DALL-E3 </a:t>
            </a:r>
          </a:p>
          <a:p>
            <a:pPr algn="ct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noProof="0" dirty="0">
                <a:solidFill>
                  <a:srgbClr val="000000"/>
                </a:solidFill>
                <a:latin typeface="Helvetica Bold"/>
                <a:ea typeface="Helvetica Bold"/>
                <a:cs typeface="Helvetica Bold"/>
                <a:sym typeface="Helvetica Bold"/>
              </a:rPr>
              <a:t> </a:t>
            </a: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dirty="0" err="1">
                <a:solidFill>
                  <a:srgbClr val="000000"/>
                </a:solidFill>
                <a:latin typeface="Helvetica Bold"/>
                <a:ea typeface="Helvetica Bold"/>
                <a:cs typeface="Helvetica Bold"/>
                <a:sym typeface="Helvetica Bold"/>
              </a:rPr>
              <a:t>scientist</a:t>
            </a:r>
            <a:r>
              <a:rPr lang="de-DE" sz="2400" b="1" dirty="0">
                <a:solidFill>
                  <a:srgbClr val="000000"/>
                </a:solidFill>
                <a:latin typeface="Helvetica Bold"/>
                <a:ea typeface="Helvetica Bold"/>
                <a:cs typeface="Helvetica Bold"/>
                <a:sym typeface="Helvetica Bold"/>
              </a:rPr>
              <a:t>“		 	„Wissenschaftler*in“</a:t>
            </a:r>
            <a:endParaRPr lang="de-DE" sz="2400" b="1" noProof="0" dirty="0">
              <a:solidFill>
                <a:srgbClr val="000000"/>
              </a:solidFill>
              <a:latin typeface="Helvetica Bold"/>
              <a:ea typeface="Helvetica Bold"/>
              <a:cs typeface="Helvetica Bold"/>
              <a:sym typeface="Helvetica Bold"/>
            </a:endParaRPr>
          </a:p>
        </p:txBody>
      </p:sp>
      <p:pic>
        <p:nvPicPr>
          <p:cNvPr id="12" name="Picture 11" descr="A person in a lab coat working on a computer&#10;&#10;AI-generated content may be incorrect.">
            <a:extLst>
              <a:ext uri="{FF2B5EF4-FFF2-40B4-BE49-F238E27FC236}">
                <a16:creationId xmlns:a16="http://schemas.microsoft.com/office/drawing/2014/main" id="{D0D751A1-BBED-7CBA-AD41-B9402CA76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 y="2149134"/>
            <a:ext cx="2009031" cy="2009031"/>
          </a:xfrm>
          <a:prstGeom prst="rect">
            <a:avLst/>
          </a:prstGeom>
        </p:spPr>
      </p:pic>
      <p:pic>
        <p:nvPicPr>
          <p:cNvPr id="4" name="Picture 3" descr="A person in a lab coat and goggles looking at test tubes&#10;&#10;AI-generated content may be incorrect.">
            <a:extLst>
              <a:ext uri="{FF2B5EF4-FFF2-40B4-BE49-F238E27FC236}">
                <a16:creationId xmlns:a16="http://schemas.microsoft.com/office/drawing/2014/main" id="{0988F5A7-632D-CEB1-32CE-40C6BE029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735" y="3907941"/>
            <a:ext cx="2175718" cy="2175718"/>
          </a:xfrm>
          <a:prstGeom prst="rect">
            <a:avLst/>
          </a:prstGeom>
        </p:spPr>
      </p:pic>
      <p:pic>
        <p:nvPicPr>
          <p:cNvPr id="14" name="Picture 13" descr="A person in a lab coat holding a test tube&#10;&#10;AI-generated content may be incorrect.">
            <a:extLst>
              <a:ext uri="{FF2B5EF4-FFF2-40B4-BE49-F238E27FC236}">
                <a16:creationId xmlns:a16="http://schemas.microsoft.com/office/drawing/2014/main" id="{92FCC663-DBEA-FC0F-0C3A-74E8AB798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568" y="2149134"/>
            <a:ext cx="2172748" cy="2172748"/>
          </a:xfrm>
          <a:prstGeom prst="rect">
            <a:avLst/>
          </a:prstGeom>
        </p:spPr>
      </p:pic>
      <p:pic>
        <p:nvPicPr>
          <p:cNvPr id="15" name="Picture 14" descr="Two men in white coats and goggles in a laboratory&#10;&#10;AI-generated content may be incorrect.">
            <a:extLst>
              <a:ext uri="{FF2B5EF4-FFF2-40B4-BE49-F238E27FC236}">
                <a16:creationId xmlns:a16="http://schemas.microsoft.com/office/drawing/2014/main" id="{73B517BC-6B61-4BA7-9710-E8890ED19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297" y="3907941"/>
            <a:ext cx="2172748" cy="2172748"/>
          </a:xfrm>
          <a:prstGeom prst="rect">
            <a:avLst/>
          </a:prstGeom>
        </p:spPr>
      </p:pic>
    </p:spTree>
    <p:extLst>
      <p:ext uri="{BB962C8B-B14F-4D97-AF65-F5344CB8AC3E}">
        <p14:creationId xmlns:p14="http://schemas.microsoft.com/office/powerpoint/2010/main" val="11115988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23202" y="5581968"/>
            <a:ext cx="7865772" cy="243656"/>
          </a:xfrm>
          <a:prstGeom prst="rect">
            <a:avLst/>
          </a:prstGeom>
        </p:spPr>
        <p:txBody>
          <a:bodyPr wrap="square" lIns="0" tIns="0" rIns="0" bIns="0" rtlCol="0" anchor="t">
            <a:spAutoFit/>
          </a:bodyPr>
          <a:lstStyle/>
          <a:p>
            <a:pPr>
              <a:lnSpc>
                <a:spcPts val="1920"/>
              </a:lnSpc>
            </a:pPr>
            <a:r>
              <a:rPr lang="de-DE" sz="1600" noProof="0" dirty="0">
                <a:solidFill>
                  <a:srgbClr val="000000"/>
                </a:solidFill>
                <a:latin typeface="Calibri (MS)"/>
                <a:ea typeface="Calibri (MS)"/>
                <a:cs typeface="Calibri (MS)"/>
                <a:sym typeface="Calibri (MS)"/>
              </a:rPr>
              <a:t>sinngemäß aus Wikipedia </a:t>
            </a:r>
            <a:r>
              <a:rPr lang="de-DE" sz="1600" u="sng" noProof="0" dirty="0">
                <a:solidFill>
                  <a:srgbClr val="0000FF"/>
                </a:solidFill>
                <a:latin typeface="Calibri (MS)"/>
                <a:ea typeface="Calibri (MS)"/>
                <a:cs typeface="Calibri (MS)"/>
                <a:sym typeface="Calibri (MS)"/>
                <a:hlinkClick r:id="rId2" tooltip="https://en.wikipedia.org/wiki/Automation_bias"/>
              </a:rPr>
              <a:t>https://en.wikipedia.org/wiki/Automation_bias</a:t>
            </a:r>
          </a:p>
        </p:txBody>
      </p:sp>
      <p:sp>
        <p:nvSpPr>
          <p:cNvPr id="10" name="TextBox 10"/>
          <p:cNvSpPr txBox="1"/>
          <p:nvPr/>
        </p:nvSpPr>
        <p:spPr>
          <a:xfrm>
            <a:off x="623392" y="1727415"/>
            <a:ext cx="8594876" cy="397545"/>
          </a:xfrm>
          <a:prstGeom prst="rect">
            <a:avLst/>
          </a:prstGeom>
        </p:spPr>
        <p:txBody>
          <a:bodyPr lIns="0" tIns="0" rIns="0" bIns="0" rtlCol="0" anchor="t">
            <a:spAutoFit/>
          </a:bodyPr>
          <a:lstStyle/>
          <a:p>
            <a:pPr>
              <a:lnSpc>
                <a:spcPts val="3088"/>
              </a:lnSpc>
            </a:pPr>
            <a:r>
              <a:rPr lang="de-DE" sz="2859" b="1" noProof="0" dirty="0">
                <a:solidFill>
                  <a:srgbClr val="E4003A"/>
                </a:solidFill>
                <a:latin typeface="Calibri (MS) Bold"/>
                <a:ea typeface="Calibri (MS) Bold"/>
                <a:cs typeface="Calibri (MS) Bold"/>
                <a:sym typeface="Calibri (MS) Bold"/>
              </a:rPr>
              <a:t>Automation Bias</a:t>
            </a:r>
          </a:p>
        </p:txBody>
      </p:sp>
      <p:sp>
        <p:nvSpPr>
          <p:cNvPr id="11" name="TextBox 11"/>
          <p:cNvSpPr txBox="1"/>
          <p:nvPr/>
        </p:nvSpPr>
        <p:spPr>
          <a:xfrm>
            <a:off x="631295" y="2138313"/>
            <a:ext cx="8560601" cy="1956048"/>
          </a:xfrm>
          <a:prstGeom prst="rect">
            <a:avLst/>
          </a:prstGeom>
        </p:spPr>
        <p:txBody>
          <a:bodyPr lIns="0" tIns="0" rIns="0" bIns="0" rtlCol="0" anchor="t">
            <a:spAutoFit/>
          </a:bodyPr>
          <a:lstStyle/>
          <a:p>
            <a:pPr>
              <a:lnSpc>
                <a:spcPts val="1944"/>
              </a:lnSpc>
            </a:pPr>
            <a:r>
              <a:rPr lang="de-DE" sz="2000" noProof="0" dirty="0">
                <a:solidFill>
                  <a:srgbClr val="000000"/>
                </a:solidFill>
                <a:latin typeface="Calibri (MS)"/>
                <a:ea typeface="Calibri (MS)"/>
                <a:cs typeface="Calibri (MS)"/>
                <a:sym typeface="Calibri (MS)"/>
              </a:rPr>
              <a:t>verhaltenspsychologisch nachgewiesenes Phänomen</a:t>
            </a:r>
          </a:p>
          <a:p>
            <a:pPr>
              <a:lnSpc>
                <a:spcPts val="1944"/>
              </a:lnSpc>
            </a:pPr>
            <a:endParaRPr lang="de-DE" sz="2000" noProof="0" dirty="0">
              <a:solidFill>
                <a:srgbClr val="000000"/>
              </a:solidFill>
              <a:latin typeface="Calibri (MS)"/>
              <a:ea typeface="Calibri (MS)"/>
              <a:cs typeface="Calibri (MS)"/>
              <a:sym typeface="Calibri (MS)"/>
            </a:endParaRPr>
          </a:p>
          <a:p>
            <a:pPr>
              <a:lnSpc>
                <a:spcPts val="1944"/>
              </a:lnSpc>
            </a:pPr>
            <a:r>
              <a:rPr lang="de-DE" sz="2000" noProof="0" dirty="0">
                <a:solidFill>
                  <a:srgbClr val="000000"/>
                </a:solidFill>
                <a:latin typeface="Calibri (MS)"/>
                <a:ea typeface="Calibri (MS)"/>
                <a:cs typeface="Calibri (MS)"/>
                <a:sym typeface="Calibri (MS)"/>
              </a:rPr>
              <a:t>Menschen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vertrauen Vorschlägen und Entscheidungen von Maschinen übermäßig</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neigen dazu, Weg des geringsten kognitiven Aufwands einzuschlagen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geben der “Automatisierung” tendenziell den Vorzug</a:t>
            </a:r>
          </a:p>
          <a:p>
            <a:pPr marL="510540" lvl="1" indent="-255270">
              <a:lnSpc>
                <a:spcPts val="1944"/>
              </a:lnSpc>
            </a:pPr>
            <a:endParaRPr lang="de-DE" sz="2000" noProof="0" dirty="0">
              <a:solidFill>
                <a:srgbClr val="000000"/>
              </a:solidFill>
              <a:latin typeface="Calibri (MS)"/>
              <a:ea typeface="Calibri (MS)"/>
              <a:cs typeface="Calibri (MS)"/>
              <a:sym typeface="Calibri (MS)"/>
            </a:endParaRPr>
          </a:p>
          <a:p>
            <a:pPr marL="510540" lvl="1" indent="-255270">
              <a:lnSpc>
                <a:spcPts val="1944"/>
              </a:lnSpc>
            </a:pPr>
            <a:r>
              <a:rPr lang="de-DE" sz="2000" noProof="0" dirty="0">
                <a:solidFill>
                  <a:srgbClr val="000000"/>
                </a:solidFill>
                <a:latin typeface="Calibri (MS)"/>
                <a:ea typeface="Calibri (MS)"/>
                <a:cs typeface="Calibri (MS)"/>
                <a:sym typeface="Calibri (MS)"/>
              </a:rPr>
              <a:t>… nicht erst seit KI (</a:t>
            </a:r>
            <a:r>
              <a:rPr lang="de-DE" sz="2000" noProof="0" dirty="0">
                <a:latin typeface="Calibri (MS)"/>
                <a:ea typeface="Calibri (MS)"/>
                <a:cs typeface="Calibri (MS)"/>
                <a:sym typeface="Calibri (MS)"/>
              </a:rPr>
              <a:t>bspw. Royal-Mail-Horizon-Skandal)</a:t>
            </a:r>
          </a:p>
        </p:txBody>
      </p:sp>
      <p:sp>
        <p:nvSpPr>
          <p:cNvPr id="12" name="Freeform 12" descr="Google Shape;96;g2a4f72ecd0a_0_0">
            <a:hlinkClick r:id="rId3" tooltip="https://creativecommons.org/licenses/by/4.0/"/>
          </p:cNvPr>
          <p:cNvSpPr/>
          <p:nvPr/>
        </p:nvSpPr>
        <p:spPr>
          <a:xfrm>
            <a:off x="323594" y="5327061"/>
            <a:ext cx="699607" cy="253045"/>
          </a:xfrm>
          <a:custGeom>
            <a:avLst/>
            <a:gdLst/>
            <a:ahLst/>
            <a:cxnLst/>
            <a:rect l="l" t="t" r="r" b="b"/>
            <a:pathLst>
              <a:path w="1399214" h="506090">
                <a:moveTo>
                  <a:pt x="0" y="0"/>
                </a:moveTo>
                <a:lnTo>
                  <a:pt x="1399214" y="0"/>
                </a:lnTo>
                <a:lnTo>
                  <a:pt x="1399214" y="506090"/>
                </a:lnTo>
                <a:lnTo>
                  <a:pt x="0" y="506090"/>
                </a:lnTo>
                <a:lnTo>
                  <a:pt x="0" y="0"/>
                </a:lnTo>
                <a:close/>
              </a:path>
            </a:pathLst>
          </a:custGeom>
          <a:blipFill>
            <a:blip r:embed="rId4"/>
            <a:stretch>
              <a:fillRect l="-1689" r="-1689"/>
            </a:stretch>
          </a:blipFill>
        </p:spPr>
        <p:txBody>
          <a:bodyPr/>
          <a:lstStyle/>
          <a:p>
            <a:endParaRPr lang="de-DE" sz="900" noProof="0" dirty="0"/>
          </a:p>
        </p:txBody>
      </p:sp>
      <p:sp>
        <p:nvSpPr>
          <p:cNvPr id="13" name="TextBox 13"/>
          <p:cNvSpPr txBox="1"/>
          <p:nvPr/>
        </p:nvSpPr>
        <p:spPr>
          <a:xfrm>
            <a:off x="1040615" y="5338649"/>
            <a:ext cx="1482878" cy="153888"/>
          </a:xfrm>
          <a:prstGeom prst="rect">
            <a:avLst/>
          </a:prstGeom>
        </p:spPr>
        <p:txBody>
          <a:bodyPr lIns="0" tIns="0" rIns="0" bIns="0" rtlCol="0" anchor="t">
            <a:spAutoFit/>
          </a:bodyPr>
          <a:lstStyle/>
          <a:p>
            <a:pPr>
              <a:lnSpc>
                <a:spcPts val="1200"/>
              </a:lnSpc>
            </a:pPr>
            <a:r>
              <a:rPr lang="de-DE" sz="1000" noProof="0" dirty="0">
                <a:solidFill>
                  <a:srgbClr val="000000"/>
                </a:solidFill>
                <a:latin typeface="Helvetica"/>
                <a:ea typeface="Helvetica"/>
                <a:cs typeface="Helvetica"/>
                <a:sym typeface="Helvetica"/>
              </a:rPr>
              <a:t>Anja Lorenz (TH Lübeck)</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952AA2-DA1F-FE49-6C2C-E75F0D7E9190}"/>
              </a:ext>
            </a:extLst>
          </p:cNvPr>
          <p:cNvSpPr/>
          <p:nvPr/>
        </p:nvSpPr>
        <p:spPr>
          <a:xfrm>
            <a:off x="5196468" y="4939991"/>
            <a:ext cx="2843561" cy="10207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sp>
        <p:nvSpPr>
          <p:cNvPr id="2" name="Rectangle 1">
            <a:extLst>
              <a:ext uri="{FF2B5EF4-FFF2-40B4-BE49-F238E27FC236}">
                <a16:creationId xmlns:a16="http://schemas.microsoft.com/office/drawing/2014/main" id="{BB6BFF73-47DB-1670-F8BE-DF4EA768739E}"/>
              </a:ext>
            </a:extLst>
          </p:cNvPr>
          <p:cNvSpPr/>
          <p:nvPr/>
        </p:nvSpPr>
        <p:spPr>
          <a:xfrm>
            <a:off x="1405054" y="4939991"/>
            <a:ext cx="1594624" cy="9329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sp>
        <p:nvSpPr>
          <p:cNvPr id="10" name="TextBox 10"/>
          <p:cNvSpPr txBox="1"/>
          <p:nvPr/>
        </p:nvSpPr>
        <p:spPr>
          <a:xfrm>
            <a:off x="646771" y="4242324"/>
            <a:ext cx="7649736" cy="1718419"/>
          </a:xfrm>
          <a:prstGeom prst="rect">
            <a:avLst/>
          </a:prstGeom>
        </p:spPr>
        <p:txBody>
          <a:bodyPr wrap="square" lIns="0" tIns="0" rIns="0" bIns="0" rtlCol="0" anchor="t">
            <a:spAutoFit/>
          </a:bodyPr>
          <a:lstStyle/>
          <a:p>
            <a:pPr algn="ctr"/>
            <a:r>
              <a:rPr lang="de-DE" sz="3200" b="1" u="sng" noProof="0" dirty="0">
                <a:latin typeface="Calibri (MS) Bold"/>
                <a:ea typeface="Calibri (MS) Bold"/>
                <a:cs typeface="Calibri (MS) Bold"/>
                <a:sym typeface="Calibri (MS) Bold"/>
              </a:rPr>
              <a:t>Zwei Methoden zur Bias-Reduktion:</a:t>
            </a:r>
          </a:p>
          <a:p>
            <a:pPr>
              <a:lnSpc>
                <a:spcPct val="150000"/>
              </a:lnSpc>
            </a:pPr>
            <a:r>
              <a:rPr lang="de-DE" sz="3200" dirty="0">
                <a:latin typeface="Calibri (MS) Bold"/>
                <a:ea typeface="Calibri (MS) Bold"/>
                <a:cs typeface="Calibri (MS) Bold"/>
                <a:sym typeface="Calibri (MS) Bold"/>
              </a:rPr>
              <a:t>         </a:t>
            </a:r>
            <a:r>
              <a:rPr lang="de-DE" sz="3200" dirty="0" err="1">
                <a:latin typeface="Calibri (MS) Bold"/>
                <a:ea typeface="Calibri (MS) Bold"/>
                <a:cs typeface="Calibri (MS) Bold"/>
                <a:sym typeface="Calibri (MS) Bold"/>
              </a:rPr>
              <a:t>Diversity</a:t>
            </a:r>
            <a:r>
              <a:rPr lang="de-DE" sz="3200" dirty="0">
                <a:latin typeface="Calibri (MS) Bold"/>
                <a:ea typeface="Calibri (MS) Bold"/>
                <a:cs typeface="Calibri (MS) Bold"/>
                <a:sym typeface="Calibri (MS) Bold"/>
              </a:rPr>
              <a:t> 		                De-</a:t>
            </a:r>
            <a:r>
              <a:rPr lang="de-DE" sz="3200" dirty="0" err="1">
                <a:latin typeface="Calibri (MS) Bold"/>
                <a:ea typeface="Calibri (MS) Bold"/>
                <a:cs typeface="Calibri (MS) Bold"/>
                <a:sym typeface="Calibri (MS) Bold"/>
              </a:rPr>
              <a:t>Biasing</a:t>
            </a:r>
            <a:endParaRPr lang="de-DE" sz="3200" dirty="0">
              <a:latin typeface="Calibri (MS) Bold"/>
              <a:ea typeface="Calibri (MS) Bold"/>
              <a:cs typeface="Calibri (MS) Bold"/>
              <a:sym typeface="Calibri (MS) Bold"/>
            </a:endParaRPr>
          </a:p>
          <a:p>
            <a:pPr>
              <a:lnSpc>
                <a:spcPts val="3840"/>
              </a:lnSpc>
            </a:pPr>
            <a:r>
              <a:rPr lang="de-DE" sz="3200" dirty="0">
                <a:latin typeface="Calibri (MS) Bold"/>
                <a:ea typeface="Calibri (MS) Bold"/>
                <a:cs typeface="Calibri (MS) Bold"/>
                <a:sym typeface="Calibri (MS) Bold"/>
              </a:rPr>
              <a:t>         Personas 		          durch </a:t>
            </a:r>
            <a:r>
              <a:rPr lang="de-DE" sz="3200" dirty="0" err="1">
                <a:latin typeface="Calibri (MS) Bold"/>
                <a:ea typeface="Calibri (MS) Bold"/>
                <a:cs typeface="Calibri (MS) Bold"/>
                <a:sym typeface="Calibri (MS) Bold"/>
              </a:rPr>
              <a:t>Prompting</a:t>
            </a:r>
            <a:endParaRPr lang="de-DE" sz="3200" dirty="0">
              <a:latin typeface="Calibri (MS) Bold"/>
              <a:ea typeface="Calibri (MS) Bold"/>
              <a:cs typeface="Calibri (MS) Bold"/>
              <a:sym typeface="Calibri (MS) Bold"/>
            </a:endParaRPr>
          </a:p>
        </p:txBody>
      </p:sp>
      <p:pic>
        <p:nvPicPr>
          <p:cNvPr id="6" name="Picture 5" descr="A graphic of a scale&#10;&#10;AI-generated content may be incorrect.">
            <a:extLst>
              <a:ext uri="{FF2B5EF4-FFF2-40B4-BE49-F238E27FC236}">
                <a16:creationId xmlns:a16="http://schemas.microsoft.com/office/drawing/2014/main" id="{D10B1FDE-C9D1-927B-7597-0D780C1B9E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359" y="985040"/>
            <a:ext cx="5467739" cy="3124422"/>
          </a:xfrm>
          <a:prstGeom prst="rect">
            <a:avLst/>
          </a:prstGeom>
        </p:spPr>
      </p:pic>
      <p:sp>
        <p:nvSpPr>
          <p:cNvPr id="4" name="Left-up Arrow 3">
            <a:extLst>
              <a:ext uri="{FF2B5EF4-FFF2-40B4-BE49-F238E27FC236}">
                <a16:creationId xmlns:a16="http://schemas.microsoft.com/office/drawing/2014/main" id="{DCB5129A-4E69-08B3-D344-7C34858400AE}"/>
              </a:ext>
            </a:extLst>
          </p:cNvPr>
          <p:cNvSpPr/>
          <p:nvPr/>
        </p:nvSpPr>
        <p:spPr>
          <a:xfrm rot="13456153">
            <a:off x="3199262" y="4483832"/>
            <a:ext cx="1797622" cy="1782311"/>
          </a:xfrm>
          <a:prstGeom prst="leftUpArrow">
            <a:avLst>
              <a:gd name="adj1" fmla="val 279"/>
              <a:gd name="adj2" fmla="val 25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uniform talking to a person in a turban&#10;&#10;AI-generated content may be incorrect.">
            <a:extLst>
              <a:ext uri="{FF2B5EF4-FFF2-40B4-BE49-F238E27FC236}">
                <a16:creationId xmlns:a16="http://schemas.microsoft.com/office/drawing/2014/main" id="{52D072B1-1941-C214-3A78-664562698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346" y="1969547"/>
            <a:ext cx="3556578" cy="3556578"/>
          </a:xfrm>
          <a:prstGeom prst="rect">
            <a:avLst/>
          </a:prstGeom>
        </p:spPr>
      </p:pic>
      <p:sp>
        <p:nvSpPr>
          <p:cNvPr id="9" name="TextBox 9"/>
          <p:cNvSpPr txBox="1"/>
          <p:nvPr/>
        </p:nvSpPr>
        <p:spPr>
          <a:xfrm>
            <a:off x="2132033" y="1129454"/>
            <a:ext cx="4879931"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grpSp>
        <p:nvGrpSpPr>
          <p:cNvPr id="12" name="Group 12"/>
          <p:cNvGrpSpPr/>
          <p:nvPr/>
        </p:nvGrpSpPr>
        <p:grpSpPr>
          <a:xfrm>
            <a:off x="254481" y="2481658"/>
            <a:ext cx="3765403" cy="2415196"/>
            <a:chOff x="-303909" y="-265938"/>
            <a:chExt cx="7617464" cy="4842356"/>
          </a:xfrm>
        </p:grpSpPr>
        <p:sp>
          <p:nvSpPr>
            <p:cNvPr id="13" name="Freeform 13"/>
            <p:cNvSpPr/>
            <p:nvPr/>
          </p:nvSpPr>
          <p:spPr>
            <a:xfrm>
              <a:off x="-303909" y="-229644"/>
              <a:ext cx="7389376" cy="4806062"/>
            </a:xfrm>
            <a:custGeom>
              <a:avLst/>
              <a:gdLst/>
              <a:ahLst/>
              <a:cxnLst/>
              <a:rect l="l" t="t" r="r" b="b"/>
              <a:pathLst>
                <a:path w="7580254" h="4734560">
                  <a:moveTo>
                    <a:pt x="7580254" y="930910"/>
                  </a:moveTo>
                  <a:lnTo>
                    <a:pt x="5445988" y="1191006"/>
                  </a:lnTo>
                  <a:cubicBezTo>
                    <a:pt x="4635710" y="288290"/>
                    <a:pt x="3053157" y="0"/>
                    <a:pt x="1790170" y="524764"/>
                  </a:cubicBezTo>
                  <a:cubicBezTo>
                    <a:pt x="527184" y="1049528"/>
                    <a:pt x="0" y="2216023"/>
                    <a:pt x="564802" y="3219323"/>
                  </a:cubicBezTo>
                  <a:cubicBezTo>
                    <a:pt x="1132935" y="4222623"/>
                    <a:pt x="2613801" y="4734560"/>
                    <a:pt x="3985792" y="4402074"/>
                  </a:cubicBezTo>
                  <a:cubicBezTo>
                    <a:pt x="5357784" y="4069588"/>
                    <a:pt x="6169793" y="3001391"/>
                    <a:pt x="5866855" y="1934337"/>
                  </a:cubicBezTo>
                  <a:close/>
                </a:path>
              </a:pathLst>
            </a:custGeom>
            <a:solidFill>
              <a:srgbClr val="FFFFFF"/>
            </a:solidFill>
          </p:spPr>
          <p:txBody>
            <a:bodyPr/>
            <a:lstStyle/>
            <a:p>
              <a:endParaRPr lang="de-DE" sz="900" noProof="0" dirty="0"/>
            </a:p>
          </p:txBody>
        </p:sp>
        <p:sp>
          <p:nvSpPr>
            <p:cNvPr id="14" name="Freeform 14"/>
            <p:cNvSpPr/>
            <p:nvPr/>
          </p:nvSpPr>
          <p:spPr>
            <a:xfrm>
              <a:off x="-276606" y="-265938"/>
              <a:ext cx="7590161" cy="4806061"/>
            </a:xfrm>
            <a:custGeom>
              <a:avLst/>
              <a:gdLst/>
              <a:ahLst/>
              <a:cxnLst/>
              <a:rect l="l" t="t" r="r" b="b"/>
              <a:pathLst>
                <a:path w="7590161" h="4806061">
                  <a:moveTo>
                    <a:pt x="7557141" y="1000506"/>
                  </a:moveTo>
                  <a:lnTo>
                    <a:pt x="5422791" y="1260602"/>
                  </a:lnTo>
                  <a:cubicBezTo>
                    <a:pt x="5411622" y="1261999"/>
                    <a:pt x="5400451" y="1257808"/>
                    <a:pt x="5393005" y="1249426"/>
                  </a:cubicBezTo>
                  <a:cubicBezTo>
                    <a:pt x="4593896" y="359156"/>
                    <a:pt x="3027778" y="71755"/>
                    <a:pt x="1776090" y="591947"/>
                  </a:cubicBezTo>
                  <a:lnTo>
                    <a:pt x="1762865" y="560705"/>
                  </a:lnTo>
                  <a:lnTo>
                    <a:pt x="1776090" y="591947"/>
                  </a:lnTo>
                  <a:cubicBezTo>
                    <a:pt x="603234" y="1079373"/>
                    <a:pt x="81153" y="2118868"/>
                    <a:pt x="475998" y="3053842"/>
                  </a:cubicBezTo>
                  <a:cubicBezTo>
                    <a:pt x="502318" y="3115945"/>
                    <a:pt x="532747" y="3177540"/>
                    <a:pt x="567413" y="3238754"/>
                  </a:cubicBezTo>
                  <a:cubicBezTo>
                    <a:pt x="1126044" y="4225290"/>
                    <a:pt x="2588936" y="4735068"/>
                    <a:pt x="3950398" y="4405122"/>
                  </a:cubicBezTo>
                  <a:lnTo>
                    <a:pt x="3958487" y="4438015"/>
                  </a:lnTo>
                  <a:lnTo>
                    <a:pt x="3950398" y="4405122"/>
                  </a:lnTo>
                  <a:cubicBezTo>
                    <a:pt x="5286439" y="4081272"/>
                    <a:pt x="6073781" y="3059430"/>
                    <a:pt x="5821961" y="2037080"/>
                  </a:cubicBezTo>
                  <a:cubicBezTo>
                    <a:pt x="5817210" y="2017903"/>
                    <a:pt x="5812074" y="1998726"/>
                    <a:pt x="5806553" y="1979549"/>
                  </a:cubicBezTo>
                  <a:cubicBezTo>
                    <a:pt x="5802317" y="1964690"/>
                    <a:pt x="5808736" y="1948942"/>
                    <a:pt x="5822217" y="1941068"/>
                  </a:cubicBezTo>
                  <a:lnTo>
                    <a:pt x="7535932" y="937641"/>
                  </a:lnTo>
                  <a:lnTo>
                    <a:pt x="7553077" y="966851"/>
                  </a:lnTo>
                  <a:lnTo>
                    <a:pt x="7557141" y="1000506"/>
                  </a:lnTo>
                  <a:moveTo>
                    <a:pt x="7548886" y="933323"/>
                  </a:moveTo>
                  <a:cubicBezTo>
                    <a:pt x="7564761" y="931418"/>
                    <a:pt x="7580001" y="940943"/>
                    <a:pt x="7585081" y="956056"/>
                  </a:cubicBezTo>
                  <a:cubicBezTo>
                    <a:pt x="7590161" y="971169"/>
                    <a:pt x="7583938" y="988060"/>
                    <a:pt x="7570095" y="996061"/>
                  </a:cubicBezTo>
                  <a:lnTo>
                    <a:pt x="5856883" y="1999488"/>
                  </a:lnTo>
                  <a:lnTo>
                    <a:pt x="5839550" y="1970278"/>
                  </a:lnTo>
                  <a:lnTo>
                    <a:pt x="5872547" y="1961007"/>
                  </a:lnTo>
                  <a:cubicBezTo>
                    <a:pt x="5878196" y="1980946"/>
                    <a:pt x="5883588" y="2000885"/>
                    <a:pt x="5888467" y="2020951"/>
                  </a:cubicBezTo>
                  <a:cubicBezTo>
                    <a:pt x="6151759" y="3093085"/>
                    <a:pt x="5324187" y="4141978"/>
                    <a:pt x="3966704" y="4470908"/>
                  </a:cubicBezTo>
                  <a:cubicBezTo>
                    <a:pt x="2584057" y="4806061"/>
                    <a:pt x="1085344" y="4291965"/>
                    <a:pt x="507711" y="3271774"/>
                  </a:cubicBezTo>
                  <a:lnTo>
                    <a:pt x="537626" y="3255264"/>
                  </a:lnTo>
                  <a:lnTo>
                    <a:pt x="507711" y="3271774"/>
                  </a:lnTo>
                  <a:cubicBezTo>
                    <a:pt x="471889" y="3208528"/>
                    <a:pt x="440305" y="3144520"/>
                    <a:pt x="412958" y="3080004"/>
                  </a:cubicBezTo>
                  <a:cubicBezTo>
                    <a:pt x="0" y="2100580"/>
                    <a:pt x="552904" y="1026668"/>
                    <a:pt x="1749641" y="529463"/>
                  </a:cubicBezTo>
                  <a:cubicBezTo>
                    <a:pt x="3023926" y="0"/>
                    <a:pt x="4622785" y="289306"/>
                    <a:pt x="5444233" y="1204468"/>
                  </a:cubicBezTo>
                  <a:lnTo>
                    <a:pt x="5418683" y="1226947"/>
                  </a:lnTo>
                  <a:lnTo>
                    <a:pt x="5414574" y="1193292"/>
                  </a:lnTo>
                  <a:lnTo>
                    <a:pt x="7548885" y="933196"/>
                  </a:lnTo>
                  <a:close/>
                </a:path>
              </a:pathLst>
            </a:custGeom>
            <a:solidFill>
              <a:srgbClr val="000000"/>
            </a:solidFill>
          </p:spPr>
          <p:txBody>
            <a:bodyPr/>
            <a:lstStyle/>
            <a:p>
              <a:endParaRPr lang="de-DE" sz="900" noProof="0" dirty="0"/>
            </a:p>
          </p:txBody>
        </p:sp>
      </p:grpSp>
      <p:grpSp>
        <p:nvGrpSpPr>
          <p:cNvPr id="15" name="Group 15"/>
          <p:cNvGrpSpPr/>
          <p:nvPr/>
        </p:nvGrpSpPr>
        <p:grpSpPr>
          <a:xfrm flipV="1">
            <a:off x="5216510" y="2499759"/>
            <a:ext cx="3556578" cy="2219249"/>
            <a:chOff x="-2401317" y="-214122"/>
            <a:chExt cx="8264017" cy="4498215"/>
          </a:xfrm>
        </p:grpSpPr>
        <p:sp>
          <p:nvSpPr>
            <p:cNvPr id="16" name="Freeform 16"/>
            <p:cNvSpPr/>
            <p:nvPr/>
          </p:nvSpPr>
          <p:spPr>
            <a:xfrm>
              <a:off x="-2363978" y="-178562"/>
              <a:ext cx="8205470" cy="4426460"/>
            </a:xfrm>
            <a:custGeom>
              <a:avLst/>
              <a:gdLst/>
              <a:ahLst/>
              <a:cxnLst/>
              <a:rect l="l" t="t" r="r" b="b"/>
              <a:pathLst>
                <a:path w="8205470" h="4426460">
                  <a:moveTo>
                    <a:pt x="0" y="3502969"/>
                  </a:moveTo>
                  <a:lnTo>
                    <a:pt x="2429256" y="2479180"/>
                  </a:lnTo>
                  <a:cubicBezTo>
                    <a:pt x="2215896" y="1474353"/>
                    <a:pt x="3099943" y="517605"/>
                    <a:pt x="4471416" y="268740"/>
                  </a:cubicBezTo>
                  <a:cubicBezTo>
                    <a:pt x="5842889" y="0"/>
                    <a:pt x="7253224" y="560381"/>
                    <a:pt x="7729347" y="1517467"/>
                  </a:cubicBezTo>
                  <a:cubicBezTo>
                    <a:pt x="8205470" y="2474553"/>
                    <a:pt x="7591933" y="3535023"/>
                    <a:pt x="6311646" y="3967291"/>
                  </a:cubicBezTo>
                  <a:cubicBezTo>
                    <a:pt x="5031359" y="4426460"/>
                    <a:pt x="3503549" y="4062323"/>
                    <a:pt x="2781935" y="3188192"/>
                  </a:cubicBezTo>
                  <a:close/>
                </a:path>
              </a:pathLst>
            </a:custGeom>
            <a:solidFill>
              <a:srgbClr val="FFFFFF"/>
            </a:solidFill>
          </p:spPr>
          <p:txBody>
            <a:bodyPr/>
            <a:lstStyle/>
            <a:p>
              <a:endParaRPr lang="de-DE" sz="900" noProof="0" dirty="0"/>
            </a:p>
          </p:txBody>
        </p:sp>
        <p:sp>
          <p:nvSpPr>
            <p:cNvPr id="17" name="Freeform 17"/>
            <p:cNvSpPr/>
            <p:nvPr/>
          </p:nvSpPr>
          <p:spPr>
            <a:xfrm>
              <a:off x="-2401317" y="-214122"/>
              <a:ext cx="8264017" cy="4498215"/>
            </a:xfrm>
            <a:custGeom>
              <a:avLst/>
              <a:gdLst/>
              <a:ahLst/>
              <a:cxnLst/>
              <a:rect l="l" t="t" r="r" b="b"/>
              <a:pathLst>
                <a:path w="8264017" h="4498215">
                  <a:moveTo>
                    <a:pt x="22860" y="3511329"/>
                  </a:moveTo>
                  <a:lnTo>
                    <a:pt x="2452116" y="2487540"/>
                  </a:lnTo>
                  <a:lnTo>
                    <a:pt x="2466594" y="2514740"/>
                  </a:lnTo>
                  <a:lnTo>
                    <a:pt x="2433320" y="2520271"/>
                  </a:lnTo>
                  <a:cubicBezTo>
                    <a:pt x="2215515" y="1494338"/>
                    <a:pt x="3118612" y="525739"/>
                    <a:pt x="4502023" y="274730"/>
                  </a:cubicBezTo>
                  <a:lnTo>
                    <a:pt x="4508754" y="304187"/>
                  </a:lnTo>
                  <a:lnTo>
                    <a:pt x="4502023" y="274730"/>
                  </a:lnTo>
                  <a:cubicBezTo>
                    <a:pt x="5885053" y="0"/>
                    <a:pt x="7313549" y="567725"/>
                    <a:pt x="7797673" y="1540838"/>
                  </a:cubicBezTo>
                  <a:lnTo>
                    <a:pt x="7766685" y="1553027"/>
                  </a:lnTo>
                  <a:lnTo>
                    <a:pt x="7797673" y="1540838"/>
                  </a:lnTo>
                  <a:cubicBezTo>
                    <a:pt x="8264017" y="2478285"/>
                    <a:pt x="7703312" y="3507830"/>
                    <a:pt x="6513957" y="3975199"/>
                  </a:cubicBezTo>
                  <a:cubicBezTo>
                    <a:pt x="6464046" y="3994838"/>
                    <a:pt x="6412992" y="4013461"/>
                    <a:pt x="6360922" y="4031067"/>
                  </a:cubicBezTo>
                  <a:lnTo>
                    <a:pt x="6348857" y="4002964"/>
                  </a:lnTo>
                  <a:lnTo>
                    <a:pt x="6360922" y="4031067"/>
                  </a:lnTo>
                  <a:cubicBezTo>
                    <a:pt x="5068951" y="4498215"/>
                    <a:pt x="3523996" y="4128356"/>
                    <a:pt x="2791968" y="3241471"/>
                  </a:cubicBezTo>
                  <a:lnTo>
                    <a:pt x="2819273" y="3223639"/>
                  </a:lnTo>
                  <a:lnTo>
                    <a:pt x="2823591" y="3253548"/>
                  </a:lnTo>
                  <a:lnTo>
                    <a:pt x="41529" y="3568325"/>
                  </a:lnTo>
                  <a:cubicBezTo>
                    <a:pt x="25019" y="3570244"/>
                    <a:pt x="9398" y="3561102"/>
                    <a:pt x="4699" y="3546881"/>
                  </a:cubicBezTo>
                  <a:cubicBezTo>
                    <a:pt x="0" y="3532660"/>
                    <a:pt x="7620" y="3517536"/>
                    <a:pt x="22733" y="3511216"/>
                  </a:cubicBezTo>
                  <a:moveTo>
                    <a:pt x="51816" y="3565617"/>
                  </a:moveTo>
                  <a:lnTo>
                    <a:pt x="37338" y="3538416"/>
                  </a:lnTo>
                  <a:lnTo>
                    <a:pt x="33020" y="3508507"/>
                  </a:lnTo>
                  <a:lnTo>
                    <a:pt x="2815082" y="3193843"/>
                  </a:lnTo>
                  <a:cubicBezTo>
                    <a:pt x="2827274" y="3192488"/>
                    <a:pt x="2839339" y="3197116"/>
                    <a:pt x="2846705" y="3205919"/>
                  </a:cubicBezTo>
                  <a:cubicBezTo>
                    <a:pt x="3557905" y="4067522"/>
                    <a:pt x="5068570" y="4425952"/>
                    <a:pt x="6337046" y="3974748"/>
                  </a:cubicBezTo>
                  <a:cubicBezTo>
                    <a:pt x="6387973" y="3957480"/>
                    <a:pt x="6437884" y="3939309"/>
                    <a:pt x="6486652" y="3920122"/>
                  </a:cubicBezTo>
                  <a:cubicBezTo>
                    <a:pt x="7650480" y="3462798"/>
                    <a:pt x="8183372" y="2464968"/>
                    <a:pt x="7735697" y="1565216"/>
                  </a:cubicBezTo>
                  <a:cubicBezTo>
                    <a:pt x="7267575" y="624157"/>
                    <a:pt x="5875655" y="71120"/>
                    <a:pt x="4515612" y="333758"/>
                  </a:cubicBezTo>
                  <a:cubicBezTo>
                    <a:pt x="3155950" y="580478"/>
                    <a:pt x="2291080" y="1525488"/>
                    <a:pt x="2499868" y="2509097"/>
                  </a:cubicBezTo>
                  <a:cubicBezTo>
                    <a:pt x="2502662" y="2522528"/>
                    <a:pt x="2495042" y="2535959"/>
                    <a:pt x="2481072" y="2541828"/>
                  </a:cubicBezTo>
                  <a:lnTo>
                    <a:pt x="51816" y="3565729"/>
                  </a:lnTo>
                  <a:close/>
                </a:path>
              </a:pathLst>
            </a:custGeom>
            <a:solidFill>
              <a:srgbClr val="000000"/>
            </a:solidFill>
          </p:spPr>
          <p:txBody>
            <a:bodyPr/>
            <a:lstStyle/>
            <a:p>
              <a:endParaRPr lang="de-DE" sz="900" noProof="0" dirty="0"/>
            </a:p>
          </p:txBody>
        </p:sp>
      </p:grpSp>
      <p:sp>
        <p:nvSpPr>
          <p:cNvPr id="18" name="TextBox 18"/>
          <p:cNvSpPr txBox="1"/>
          <p:nvPr/>
        </p:nvSpPr>
        <p:spPr>
          <a:xfrm>
            <a:off x="527841" y="3128950"/>
            <a:ext cx="2356125" cy="923330"/>
          </a:xfrm>
          <a:prstGeom prst="rect">
            <a:avLst/>
          </a:prstGeom>
        </p:spPr>
        <p:txBody>
          <a:bodyPr lIns="0" tIns="0" rIns="0" bIns="0" rtlCol="0" anchor="t">
            <a:spAutoFit/>
          </a:bodyPr>
          <a:lstStyle/>
          <a:p>
            <a:pPr algn="ctr">
              <a:lnSpc>
                <a:spcPts val="1800"/>
              </a:lnSpc>
            </a:pPr>
            <a:r>
              <a:rPr lang="de-DE" sz="1500" noProof="0" dirty="0">
                <a:solidFill>
                  <a:srgbClr val="000000"/>
                </a:solidFill>
                <a:latin typeface="Rubik Marker Hatch"/>
                <a:ea typeface="Rubik Marker Hatch"/>
                <a:cs typeface="Rubik Marker Hatch"/>
                <a:sym typeface="Rubik Marker Hatch"/>
              </a:rPr>
              <a:t>Können Sie mir den </a:t>
            </a:r>
          </a:p>
          <a:p>
            <a:pPr algn="ctr">
              <a:lnSpc>
                <a:spcPts val="1800"/>
              </a:lnSpc>
            </a:pPr>
            <a:r>
              <a:rPr lang="de-DE" sz="1500" noProof="0" dirty="0">
                <a:solidFill>
                  <a:srgbClr val="000000"/>
                </a:solidFill>
                <a:latin typeface="Rubik Marker Hatch"/>
                <a:ea typeface="Rubik Marker Hatch"/>
                <a:cs typeface="Rubik Marker Hatch"/>
                <a:sym typeface="Rubik Marker Hatch"/>
              </a:rPr>
              <a:t>Weg zum Club in Mumbai </a:t>
            </a:r>
          </a:p>
          <a:p>
            <a:pPr algn="ctr">
              <a:lnSpc>
                <a:spcPts val="1800"/>
              </a:lnSpc>
            </a:pPr>
            <a:r>
              <a:rPr lang="de-DE" sz="1500" noProof="0" dirty="0">
                <a:solidFill>
                  <a:srgbClr val="000000"/>
                </a:solidFill>
                <a:latin typeface="Rubik Marker Hatch"/>
                <a:ea typeface="Rubik Marker Hatch"/>
                <a:cs typeface="Rubik Marker Hatch"/>
                <a:sym typeface="Rubik Marker Hatch"/>
              </a:rPr>
              <a:t>mit den hottest Chicks beschreiben?</a:t>
            </a:r>
          </a:p>
        </p:txBody>
      </p:sp>
      <p:sp>
        <p:nvSpPr>
          <p:cNvPr id="19" name="TextBox 19"/>
          <p:cNvSpPr txBox="1"/>
          <p:nvPr/>
        </p:nvSpPr>
        <p:spPr>
          <a:xfrm>
            <a:off x="6343048" y="2998450"/>
            <a:ext cx="2151298" cy="1025922"/>
          </a:xfrm>
          <a:prstGeom prst="rect">
            <a:avLst/>
          </a:prstGeom>
        </p:spPr>
        <p:txBody>
          <a:bodyPr lIns="0" tIns="0" rIns="0" bIns="0" rtlCol="0" anchor="t">
            <a:spAutoFit/>
          </a:bodyPr>
          <a:lstStyle/>
          <a:p>
            <a:pPr algn="ctr">
              <a:lnSpc>
                <a:spcPts val="1643"/>
              </a:lnSpc>
            </a:pPr>
            <a:r>
              <a:rPr lang="de-DE" sz="1370" noProof="0" dirty="0">
                <a:solidFill>
                  <a:srgbClr val="000000"/>
                </a:solidFill>
                <a:latin typeface="Rubik Marker Hatch"/>
                <a:ea typeface="Rubik Marker Hatch"/>
                <a:cs typeface="Rubik Marker Hatch"/>
                <a:sym typeface="Rubik Marker Hatch"/>
              </a:rPr>
              <a:t>Natürlich! </a:t>
            </a:r>
          </a:p>
          <a:p>
            <a:pPr algn="ctr">
              <a:lnSpc>
                <a:spcPts val="1643"/>
              </a:lnSpc>
            </a:pPr>
            <a:r>
              <a:rPr lang="de-DE" sz="1370" noProof="0" dirty="0">
                <a:solidFill>
                  <a:srgbClr val="000000"/>
                </a:solidFill>
                <a:latin typeface="Rubik Marker Hatch"/>
                <a:ea typeface="Rubik Marker Hatch"/>
                <a:cs typeface="Rubik Marker Hatch"/>
                <a:sym typeface="Rubik Marker Hatch"/>
              </a:rPr>
              <a:t>Geradeaus, Sir.</a:t>
            </a:r>
          </a:p>
          <a:p>
            <a:pPr algn="ctr">
              <a:lnSpc>
                <a:spcPts val="1643"/>
              </a:lnSpc>
            </a:pPr>
            <a:r>
              <a:rPr lang="de-DE" sz="1370" noProof="0" dirty="0">
                <a:solidFill>
                  <a:srgbClr val="000000"/>
                </a:solidFill>
                <a:latin typeface="Rubik Marker Hatch"/>
                <a:ea typeface="Rubik Marker Hatch"/>
                <a:cs typeface="Rubik Marker Hatch"/>
                <a:sym typeface="Rubik Marker Hatch"/>
              </a:rPr>
              <a:t>An der Ecke links </a:t>
            </a:r>
          </a:p>
          <a:p>
            <a:pPr algn="ctr">
              <a:lnSpc>
                <a:spcPts val="1643"/>
              </a:lnSpc>
            </a:pPr>
            <a:r>
              <a:rPr lang="de-DE" sz="1370" noProof="0" dirty="0">
                <a:solidFill>
                  <a:srgbClr val="000000"/>
                </a:solidFill>
                <a:latin typeface="Rubik Marker Hatch"/>
                <a:ea typeface="Rubik Marker Hatch"/>
                <a:cs typeface="Rubik Marker Hatch"/>
                <a:sym typeface="Rubik Marker Hatch"/>
              </a:rPr>
              <a:t>abbiegen! Dann sind Sie</a:t>
            </a:r>
          </a:p>
          <a:p>
            <a:pPr algn="ctr">
              <a:lnSpc>
                <a:spcPts val="1643"/>
              </a:lnSpc>
            </a:pPr>
            <a:r>
              <a:rPr lang="de-DE" sz="1370" noProof="0" dirty="0">
                <a:solidFill>
                  <a:srgbClr val="000000"/>
                </a:solidFill>
                <a:latin typeface="Rubik Marker Hatch"/>
                <a:ea typeface="Rubik Marker Hatch"/>
                <a:cs typeface="Rubik Marker Hatch"/>
                <a:sym typeface="Rubik Marker Hatch"/>
              </a:rPr>
              <a:t>schon dort.</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94389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sp>
        <p:nvSpPr>
          <p:cNvPr id="2" name="TextBox 1">
            <a:extLst>
              <a:ext uri="{FF2B5EF4-FFF2-40B4-BE49-F238E27FC236}">
                <a16:creationId xmlns:a16="http://schemas.microsoft.com/office/drawing/2014/main" id="{2D834D15-70BD-5FA8-37CB-2FD6ABA1DF0E}"/>
              </a:ext>
            </a:extLst>
          </p:cNvPr>
          <p:cNvSpPr txBox="1"/>
          <p:nvPr/>
        </p:nvSpPr>
        <p:spPr>
          <a:xfrm>
            <a:off x="3465959" y="1616261"/>
            <a:ext cx="2212080" cy="338554"/>
          </a:xfrm>
          <a:prstGeom prst="rect">
            <a:avLst/>
          </a:prstGeom>
          <a:noFill/>
        </p:spPr>
        <p:txBody>
          <a:bodyPr wrap="none" rtlCol="0">
            <a:spAutoFit/>
          </a:bodyPr>
          <a:lstStyle/>
          <a:p>
            <a:r>
              <a:rPr lang="de-DE" sz="1600" noProof="0" dirty="0"/>
              <a:t>Was ihn dort erwartet …</a:t>
            </a:r>
          </a:p>
        </p:txBody>
      </p:sp>
      <p:pic>
        <p:nvPicPr>
          <p:cNvPr id="11" name="Picture 10" descr="A group of chickens in a village&#10;&#10;AI-generated content may be incorrect.">
            <a:extLst>
              <a:ext uri="{FF2B5EF4-FFF2-40B4-BE49-F238E27FC236}">
                <a16:creationId xmlns:a16="http://schemas.microsoft.com/office/drawing/2014/main" id="{675212E6-D689-8C46-95CC-C1B1805C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877" y="2007177"/>
            <a:ext cx="3680487" cy="3650805"/>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50731"/>
            <a:ext cx="6619369" cy="363882"/>
          </a:xfrm>
          <a:prstGeom prst="rect">
            <a:avLst/>
          </a:prstGeom>
        </p:spPr>
        <p:txBody>
          <a:bodyPr lIns="0" tIns="0" rIns="0" bIns="0" rtlCol="0" anchor="t">
            <a:spAutoFit/>
          </a:bodyPr>
          <a:lstStyle/>
          <a:p>
            <a:pPr>
              <a:lnSpc>
                <a:spcPts val="2880"/>
              </a:lnSpc>
            </a:pPr>
            <a:r>
              <a:rPr lang="de-DE" sz="2400" b="1" noProof="0" dirty="0" err="1">
                <a:solidFill>
                  <a:srgbClr val="000000"/>
                </a:solidFill>
                <a:latin typeface="Helvetica Bold"/>
                <a:ea typeface="Helvetica Bold"/>
                <a:cs typeface="Helvetica Bold"/>
                <a:sym typeface="Helvetica Bold"/>
              </a:rPr>
              <a:t>Brandolinis</a:t>
            </a:r>
            <a:r>
              <a:rPr lang="de-DE" sz="2400" b="1" noProof="0" dirty="0">
                <a:solidFill>
                  <a:srgbClr val="000000"/>
                </a:solidFill>
                <a:latin typeface="Helvetica Bold"/>
                <a:ea typeface="Helvetica Bold"/>
                <a:cs typeface="Helvetica Bold"/>
                <a:sym typeface="Helvetica Bold"/>
              </a:rPr>
              <a:t> Gesetz – Bullshit in, Bullshit out</a:t>
            </a:r>
          </a:p>
        </p:txBody>
      </p:sp>
      <p:sp>
        <p:nvSpPr>
          <p:cNvPr id="13" name="TextBox 13"/>
          <p:cNvSpPr txBox="1"/>
          <p:nvPr/>
        </p:nvSpPr>
        <p:spPr>
          <a:xfrm>
            <a:off x="1420105" y="6003132"/>
            <a:ext cx="6303788" cy="227178"/>
          </a:xfrm>
          <a:prstGeom prst="rect">
            <a:avLst/>
          </a:prstGeom>
        </p:spPr>
        <p:txBody>
          <a:bodyPr lIns="0" tIns="0" rIns="0" bIns="0" rtlCol="0" anchor="t">
            <a:spAutoFit/>
          </a:bodyPr>
          <a:lstStyle/>
          <a:p>
            <a:pPr algn="ctr">
              <a:lnSpc>
                <a:spcPts val="1680"/>
              </a:lnSpc>
            </a:pPr>
            <a:r>
              <a:rPr lang="de-DE" noProof="0" dirty="0">
                <a:solidFill>
                  <a:srgbClr val="202122"/>
                </a:solidFill>
                <a:latin typeface="Helvetica"/>
                <a:ea typeface="Helvetica"/>
                <a:cs typeface="Helvetica"/>
                <a:sym typeface="Helvetica"/>
              </a:rPr>
              <a:t>Fehlerhafte Informationen vervielfältigen sich im Internet. </a:t>
            </a:r>
          </a:p>
        </p:txBody>
      </p:sp>
      <p:sp>
        <p:nvSpPr>
          <p:cNvPr id="3" name="TextBox 2">
            <a:extLst>
              <a:ext uri="{FF2B5EF4-FFF2-40B4-BE49-F238E27FC236}">
                <a16:creationId xmlns:a16="http://schemas.microsoft.com/office/drawing/2014/main" id="{B9DDBADD-2FB5-9E58-ADA8-3DEE893F1AC0}"/>
              </a:ext>
            </a:extLst>
          </p:cNvPr>
          <p:cNvSpPr txBox="1"/>
          <p:nvPr/>
        </p:nvSpPr>
        <p:spPr>
          <a:xfrm>
            <a:off x="401315" y="1771858"/>
            <a:ext cx="3868444" cy="3416320"/>
          </a:xfrm>
          <a:prstGeom prst="rect">
            <a:avLst/>
          </a:prstGeom>
          <a:noFill/>
        </p:spPr>
        <p:txBody>
          <a:bodyPr wrap="square" rtlCol="0">
            <a:spAutoFit/>
          </a:bodyPr>
          <a:lstStyle/>
          <a:p>
            <a:pPr algn="ctr"/>
            <a:r>
              <a:rPr lang="de-DE" noProof="0" dirty="0"/>
              <a:t>Die Menge an Energie (und Zeit), die nötig ist, um </a:t>
            </a:r>
            <a:r>
              <a:rPr lang="de-DE" b="1" noProof="0" dirty="0"/>
              <a:t>Blödsinn zu produzieren.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sp>
        <p:nvSpPr>
          <p:cNvPr id="4" name="TextBox 3">
            <a:extLst>
              <a:ext uri="{FF2B5EF4-FFF2-40B4-BE49-F238E27FC236}">
                <a16:creationId xmlns:a16="http://schemas.microsoft.com/office/drawing/2014/main" id="{7443FD2C-7230-76A1-3D2B-E532A7E38F9E}"/>
              </a:ext>
            </a:extLst>
          </p:cNvPr>
          <p:cNvSpPr txBox="1"/>
          <p:nvPr/>
        </p:nvSpPr>
        <p:spPr>
          <a:xfrm>
            <a:off x="4452214" y="1752907"/>
            <a:ext cx="4120829" cy="3139321"/>
          </a:xfrm>
          <a:prstGeom prst="rect">
            <a:avLst/>
          </a:prstGeom>
          <a:noFill/>
        </p:spPr>
        <p:txBody>
          <a:bodyPr wrap="square" rtlCol="0">
            <a:spAutoFit/>
          </a:bodyPr>
          <a:lstStyle/>
          <a:p>
            <a:pPr algn="ctr"/>
            <a:r>
              <a:rPr lang="de-DE" noProof="0" dirty="0"/>
              <a:t>Die Menge an Energie (und Zeit), die nötig ist, </a:t>
            </a:r>
            <a:r>
              <a:rPr lang="de-DE" b="1" noProof="0" dirty="0"/>
              <a:t>um Blödsinn zu widerlegen.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pic>
        <p:nvPicPr>
          <p:cNvPr id="14" name="Picture 13" descr="A close up of a black and silver cylinder&#10;&#10;AI-generated content may be incorrect.">
            <a:extLst>
              <a:ext uri="{FF2B5EF4-FFF2-40B4-BE49-F238E27FC236}">
                <a16:creationId xmlns:a16="http://schemas.microsoft.com/office/drawing/2014/main" id="{2A4320F5-947A-A551-C458-E0EBEC8D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125" y="2484115"/>
            <a:ext cx="427351" cy="1122952"/>
          </a:xfrm>
          <a:prstGeom prst="rect">
            <a:avLst/>
          </a:prstGeom>
        </p:spPr>
      </p:pic>
      <p:pic>
        <p:nvPicPr>
          <p:cNvPr id="27" name="Picture 26" descr="A close up of a black and silver cylinder&#10;&#10;AI-generated content may be incorrect.">
            <a:extLst>
              <a:ext uri="{FF2B5EF4-FFF2-40B4-BE49-F238E27FC236}">
                <a16:creationId xmlns:a16="http://schemas.microsoft.com/office/drawing/2014/main" id="{F2E7DCC4-F1E3-13E5-3B8D-B8FB8689B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582" y="2491066"/>
            <a:ext cx="427351" cy="1122952"/>
          </a:xfrm>
          <a:prstGeom prst="rect">
            <a:avLst/>
          </a:prstGeom>
        </p:spPr>
      </p:pic>
      <p:pic>
        <p:nvPicPr>
          <p:cNvPr id="28" name="Picture 27" descr="A close up of a black and silver cylinder&#10;&#10;AI-generated content may be incorrect.">
            <a:extLst>
              <a:ext uri="{FF2B5EF4-FFF2-40B4-BE49-F238E27FC236}">
                <a16:creationId xmlns:a16="http://schemas.microsoft.com/office/drawing/2014/main" id="{41A8EC3A-80CE-6EC8-D5BC-52C094E60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278" y="2491066"/>
            <a:ext cx="427351" cy="1122952"/>
          </a:xfrm>
          <a:prstGeom prst="rect">
            <a:avLst/>
          </a:prstGeom>
        </p:spPr>
      </p:pic>
      <p:pic>
        <p:nvPicPr>
          <p:cNvPr id="29" name="Picture 28" descr="A close up of a black and silver cylinder&#10;&#10;AI-generated content may be incorrect.">
            <a:extLst>
              <a:ext uri="{FF2B5EF4-FFF2-40B4-BE49-F238E27FC236}">
                <a16:creationId xmlns:a16="http://schemas.microsoft.com/office/drawing/2014/main" id="{59CA399B-B4A6-344E-3515-06484C5C7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827" y="2491066"/>
            <a:ext cx="427351" cy="1122952"/>
          </a:xfrm>
          <a:prstGeom prst="rect">
            <a:avLst/>
          </a:prstGeom>
        </p:spPr>
      </p:pic>
      <p:pic>
        <p:nvPicPr>
          <p:cNvPr id="30" name="Picture 29" descr="A close up of a black and silver cylinder&#10;&#10;AI-generated content may be incorrect.">
            <a:extLst>
              <a:ext uri="{FF2B5EF4-FFF2-40B4-BE49-F238E27FC236}">
                <a16:creationId xmlns:a16="http://schemas.microsoft.com/office/drawing/2014/main" id="{9C58E8EA-2C5B-4502-9866-B11F5F04E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689" y="2496382"/>
            <a:ext cx="427351" cy="1122952"/>
          </a:xfrm>
          <a:prstGeom prst="rect">
            <a:avLst/>
          </a:prstGeom>
        </p:spPr>
      </p:pic>
      <p:pic>
        <p:nvPicPr>
          <p:cNvPr id="32" name="Picture 31" descr="A silver alarm clock with bells&#10;&#10;AI-generated content may be incorrect.">
            <a:extLst>
              <a:ext uri="{FF2B5EF4-FFF2-40B4-BE49-F238E27FC236}">
                <a16:creationId xmlns:a16="http://schemas.microsoft.com/office/drawing/2014/main" id="{3FB4DBAB-AD1A-7200-B244-6D56AD248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721" y="3724293"/>
            <a:ext cx="1066195" cy="1449594"/>
          </a:xfrm>
          <a:prstGeom prst="rect">
            <a:avLst/>
          </a:prstGeom>
        </p:spPr>
      </p:pic>
      <p:pic>
        <p:nvPicPr>
          <p:cNvPr id="34" name="Picture 33" descr="A silver alarm clock with bells&#10;&#10;AI-generated content may be incorrect.">
            <a:extLst>
              <a:ext uri="{FF2B5EF4-FFF2-40B4-BE49-F238E27FC236}">
                <a16:creationId xmlns:a16="http://schemas.microsoft.com/office/drawing/2014/main" id="{F7DA85EE-9468-E1DC-3EC2-FBF10214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605" y="3704175"/>
            <a:ext cx="1066195" cy="1449594"/>
          </a:xfrm>
          <a:prstGeom prst="rect">
            <a:avLst/>
          </a:prstGeom>
        </p:spPr>
      </p:pic>
      <p:pic>
        <p:nvPicPr>
          <p:cNvPr id="35" name="Picture 34" descr="A silver alarm clock with bells&#10;&#10;AI-generated content may be incorrect.">
            <a:extLst>
              <a:ext uri="{FF2B5EF4-FFF2-40B4-BE49-F238E27FC236}">
                <a16:creationId xmlns:a16="http://schemas.microsoft.com/office/drawing/2014/main" id="{5C97418A-8D91-74CD-F3D8-3EBDB44F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792" y="3704175"/>
            <a:ext cx="1066195" cy="1449594"/>
          </a:xfrm>
          <a:prstGeom prst="rect">
            <a:avLst/>
          </a:prstGeom>
        </p:spPr>
      </p:pic>
      <p:pic>
        <p:nvPicPr>
          <p:cNvPr id="36" name="Picture 35" descr="A close up of a black and silver cylinder&#10;&#10;AI-generated content may be incorrect.">
            <a:extLst>
              <a:ext uri="{FF2B5EF4-FFF2-40B4-BE49-F238E27FC236}">
                <a16:creationId xmlns:a16="http://schemas.microsoft.com/office/drawing/2014/main" id="{5795CCB0-991D-9FA6-0FD0-0D77CE075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129" y="2491066"/>
            <a:ext cx="427351" cy="1122952"/>
          </a:xfrm>
          <a:prstGeom prst="rect">
            <a:avLst/>
          </a:prstGeom>
        </p:spPr>
      </p:pic>
      <p:pic>
        <p:nvPicPr>
          <p:cNvPr id="37" name="Picture 36" descr="A close up of a black and silver cylinder&#10;&#10;AI-generated content may be incorrect.">
            <a:extLst>
              <a:ext uri="{FF2B5EF4-FFF2-40B4-BE49-F238E27FC236}">
                <a16:creationId xmlns:a16="http://schemas.microsoft.com/office/drawing/2014/main" id="{CEB8A16F-9E84-9DA9-159F-84E9D4ACC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263" y="2484115"/>
            <a:ext cx="427351" cy="1122952"/>
          </a:xfrm>
          <a:prstGeom prst="rect">
            <a:avLst/>
          </a:prstGeom>
        </p:spPr>
      </p:pic>
      <p:pic>
        <p:nvPicPr>
          <p:cNvPr id="38" name="Picture 37" descr="A close up of a black and silver cylinder&#10;&#10;AI-generated content may be incorrect.">
            <a:extLst>
              <a:ext uri="{FF2B5EF4-FFF2-40B4-BE49-F238E27FC236}">
                <a16:creationId xmlns:a16="http://schemas.microsoft.com/office/drawing/2014/main" id="{C8E82E98-1450-2E35-0FDF-9FCF0BF16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769" y="2491066"/>
            <a:ext cx="427351" cy="1122952"/>
          </a:xfrm>
          <a:prstGeom prst="rect">
            <a:avLst/>
          </a:prstGeom>
        </p:spPr>
      </p:pic>
      <p:pic>
        <p:nvPicPr>
          <p:cNvPr id="39" name="Picture 38" descr="A silver alarm clock with bells&#10;&#10;AI-generated content may be incorrect.">
            <a:extLst>
              <a:ext uri="{FF2B5EF4-FFF2-40B4-BE49-F238E27FC236}">
                <a16:creationId xmlns:a16="http://schemas.microsoft.com/office/drawing/2014/main" id="{954FC2F2-8808-A608-0181-D383F2A8C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970" y="3704175"/>
            <a:ext cx="1066195" cy="1449594"/>
          </a:xfrm>
          <a:prstGeom prst="rect">
            <a:avLst/>
          </a:prstGeom>
        </p:spPr>
      </p:pic>
      <p:pic>
        <p:nvPicPr>
          <p:cNvPr id="40" name="Picture 39" descr="A close up of a black and silver cylinder&#10;&#10;AI-generated content may be incorrect.">
            <a:extLst>
              <a:ext uri="{FF2B5EF4-FFF2-40B4-BE49-F238E27FC236}">
                <a16:creationId xmlns:a16="http://schemas.microsoft.com/office/drawing/2014/main" id="{972300FD-14F7-482E-0132-4C03C3B45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048" y="2528074"/>
            <a:ext cx="427351" cy="1122952"/>
          </a:xfrm>
          <a:prstGeom prst="rect">
            <a:avLst/>
          </a:prstGeom>
        </p:spPr>
      </p:pic>
      <p:sp>
        <p:nvSpPr>
          <p:cNvPr id="41" name="Down Arrow 40">
            <a:extLst>
              <a:ext uri="{FF2B5EF4-FFF2-40B4-BE49-F238E27FC236}">
                <a16:creationId xmlns:a16="http://schemas.microsoft.com/office/drawing/2014/main" id="{934578EF-FF6C-0586-4AE3-B46BB77966FF}"/>
              </a:ext>
            </a:extLst>
          </p:cNvPr>
          <p:cNvSpPr/>
          <p:nvPr/>
        </p:nvSpPr>
        <p:spPr>
          <a:xfrm>
            <a:off x="4231129" y="5372028"/>
            <a:ext cx="640267" cy="585068"/>
          </a:xfrm>
          <a:prstGeom prst="downArrow">
            <a:avLst>
              <a:gd name="adj1" fmla="val 37971"/>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noProof="0"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71207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Sind Halluzinationen Fluch oder Segen?</a:t>
            </a:r>
          </a:p>
        </p:txBody>
      </p:sp>
      <p:pic>
        <p:nvPicPr>
          <p:cNvPr id="6" name="Picture 5" descr="A robot in a city&#10;&#10;AI-generated content may be incorrect.">
            <a:extLst>
              <a:ext uri="{FF2B5EF4-FFF2-40B4-BE49-F238E27FC236}">
                <a16:creationId xmlns:a16="http://schemas.microsoft.com/office/drawing/2014/main" id="{24CB9D9B-B9CE-291B-DFA2-547F6E882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44" y="1824038"/>
            <a:ext cx="3209924" cy="3209924"/>
          </a:xfrm>
          <a:prstGeom prst="rect">
            <a:avLst/>
          </a:prstGeom>
        </p:spPr>
      </p:pic>
      <p:pic>
        <p:nvPicPr>
          <p:cNvPr id="16" name="Picture 15" descr="A person walking in a futuristic city&#10;&#10;AI-generated content may be incorrect.">
            <a:extLst>
              <a:ext uri="{FF2B5EF4-FFF2-40B4-BE49-F238E27FC236}">
                <a16:creationId xmlns:a16="http://schemas.microsoft.com/office/drawing/2014/main" id="{AD6D143E-5519-A245-D356-455BCD2D4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427" y="1824038"/>
            <a:ext cx="3209924" cy="3209924"/>
          </a:xfrm>
          <a:prstGeom prst="rect">
            <a:avLst/>
          </a:prstGeom>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4F533-930A-E6EB-EB84-647740B4D4B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B783CD33-7AD2-E966-EC2F-FD7CE5DE19F1}"/>
              </a:ext>
            </a:extLst>
          </p:cNvPr>
          <p:cNvSpPr txBox="1"/>
          <p:nvPr/>
        </p:nvSpPr>
        <p:spPr>
          <a:xfrm>
            <a:off x="3484573" y="1055179"/>
            <a:ext cx="2189514"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Lernen </a:t>
            </a:r>
            <a:r>
              <a:rPr lang="de-DE" sz="2400" b="1" i="1" noProof="0" dirty="0">
                <a:solidFill>
                  <a:srgbClr val="000000"/>
                </a:solidFill>
                <a:latin typeface="Helvetica Bold"/>
                <a:ea typeface="Helvetica Bold"/>
                <a:cs typeface="Helvetica Bold"/>
                <a:sym typeface="Helvetica Bold"/>
              </a:rPr>
              <a:t>mit</a:t>
            </a:r>
            <a:r>
              <a:rPr lang="de-DE" sz="2400" b="1" noProof="0" dirty="0">
                <a:solidFill>
                  <a:srgbClr val="000000"/>
                </a:solidFill>
                <a:latin typeface="Helvetica Bold"/>
                <a:ea typeface="Helvetica Bold"/>
                <a:cs typeface="Helvetica Bold"/>
                <a:sym typeface="Helvetica Bold"/>
              </a:rPr>
              <a:t> KI</a:t>
            </a:r>
          </a:p>
        </p:txBody>
      </p:sp>
      <p:sp>
        <p:nvSpPr>
          <p:cNvPr id="6" name="Freeform 6" descr="Bild">
            <a:extLst>
              <a:ext uri="{FF2B5EF4-FFF2-40B4-BE49-F238E27FC236}">
                <a16:creationId xmlns:a16="http://schemas.microsoft.com/office/drawing/2014/main" id="{68D16AC5-B0B5-6DCD-8243-DFCB8D6B0DB2}"/>
              </a:ext>
            </a:extLst>
          </p:cNvPr>
          <p:cNvSpPr/>
          <p:nvPr/>
        </p:nvSpPr>
        <p:spPr>
          <a:xfrm>
            <a:off x="3790268" y="3007729"/>
            <a:ext cx="1510674" cy="2063548"/>
          </a:xfrm>
          <a:custGeom>
            <a:avLst/>
            <a:gdLst/>
            <a:ahLst/>
            <a:cxnLst/>
            <a:rect l="l" t="t" r="r" b="b"/>
            <a:pathLst>
              <a:path w="3021347" h="4127096">
                <a:moveTo>
                  <a:pt x="0" y="0"/>
                </a:moveTo>
                <a:lnTo>
                  <a:pt x="3021348" y="0"/>
                </a:lnTo>
                <a:lnTo>
                  <a:pt x="3021348" y="4127096"/>
                </a:lnTo>
                <a:lnTo>
                  <a:pt x="0" y="4127096"/>
                </a:lnTo>
                <a:lnTo>
                  <a:pt x="0" y="0"/>
                </a:lnTo>
                <a:close/>
              </a:path>
            </a:pathLst>
          </a:custGeom>
          <a:blipFill>
            <a:blip r:embed="rId3"/>
            <a:stretch>
              <a:fillRect t="-2" b="-2"/>
            </a:stretch>
          </a:blipFill>
        </p:spPr>
        <p:txBody>
          <a:bodyPr/>
          <a:lstStyle/>
          <a:p>
            <a:endParaRPr lang="de-DE" sz="900" noProof="0" dirty="0"/>
          </a:p>
        </p:txBody>
      </p:sp>
      <p:sp>
        <p:nvSpPr>
          <p:cNvPr id="7" name="TextBox 7">
            <a:extLst>
              <a:ext uri="{FF2B5EF4-FFF2-40B4-BE49-F238E27FC236}">
                <a16:creationId xmlns:a16="http://schemas.microsoft.com/office/drawing/2014/main" id="{EBA6D8F8-7559-3C2A-3BAD-ABF5D6BD81FD}"/>
              </a:ext>
            </a:extLst>
          </p:cNvPr>
          <p:cNvSpPr txBox="1"/>
          <p:nvPr/>
        </p:nvSpPr>
        <p:spPr>
          <a:xfrm>
            <a:off x="3635815" y="5161600"/>
            <a:ext cx="1861632" cy="213072"/>
          </a:xfrm>
          <a:prstGeom prst="rect">
            <a:avLst/>
          </a:prstGeom>
        </p:spPr>
        <p:txBody>
          <a:bodyPr lIns="0" tIns="0" rIns="0" bIns="0" rtlCol="0" anchor="t">
            <a:spAutoFit/>
          </a:bodyPr>
          <a:lstStyle/>
          <a:p>
            <a:pPr algn="ctr">
              <a:lnSpc>
                <a:spcPts val="1680"/>
              </a:lnSpc>
            </a:pPr>
            <a:r>
              <a:rPr lang="de-DE" sz="1400" b="1" noProof="0" dirty="0">
                <a:solidFill>
                  <a:srgbClr val="4F81BD"/>
                </a:solidFill>
                <a:latin typeface="Helvetica Bold"/>
                <a:ea typeface="Helvetica Bold"/>
                <a:cs typeface="Helvetica Bold"/>
                <a:sym typeface="Helvetica Bold"/>
              </a:rPr>
              <a:t>LERNEN UND KI</a:t>
            </a:r>
          </a:p>
        </p:txBody>
      </p:sp>
      <p:sp>
        <p:nvSpPr>
          <p:cNvPr id="9" name="TextBox 9">
            <a:extLst>
              <a:ext uri="{FF2B5EF4-FFF2-40B4-BE49-F238E27FC236}">
                <a16:creationId xmlns:a16="http://schemas.microsoft.com/office/drawing/2014/main" id="{2F164201-4E95-5249-0104-C8D882C756B7}"/>
              </a:ext>
            </a:extLst>
          </p:cNvPr>
          <p:cNvSpPr txBox="1"/>
          <p:nvPr/>
        </p:nvSpPr>
        <p:spPr>
          <a:xfrm>
            <a:off x="2464962" y="3883314"/>
            <a:ext cx="122331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trotz</a:t>
            </a:r>
            <a:r>
              <a:rPr lang="de-DE" sz="1300" b="1" noProof="0" dirty="0">
                <a:solidFill>
                  <a:srgbClr val="FFFFFF"/>
                </a:solidFill>
                <a:latin typeface="Helvetica Bold"/>
                <a:ea typeface="Helvetica Bold"/>
                <a:cs typeface="Helvetica Bold"/>
                <a:sym typeface="Helvetica Bold"/>
              </a:rPr>
              <a:t> KI</a:t>
            </a:r>
          </a:p>
        </p:txBody>
      </p:sp>
      <p:sp>
        <p:nvSpPr>
          <p:cNvPr id="12" name="TextBox 12">
            <a:extLst>
              <a:ext uri="{FF2B5EF4-FFF2-40B4-BE49-F238E27FC236}">
                <a16:creationId xmlns:a16="http://schemas.microsoft.com/office/drawing/2014/main" id="{0F8EA9B8-D288-B16B-1D65-F30A72E3C717}"/>
              </a:ext>
            </a:extLst>
          </p:cNvPr>
          <p:cNvSpPr txBox="1"/>
          <p:nvPr/>
        </p:nvSpPr>
        <p:spPr>
          <a:xfrm>
            <a:off x="3011004" y="2353715"/>
            <a:ext cx="654731"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über</a:t>
            </a:r>
            <a:r>
              <a:rPr lang="de-DE" sz="1300" b="1" noProof="0" dirty="0">
                <a:solidFill>
                  <a:srgbClr val="FFFFFF"/>
                </a:solidFill>
                <a:latin typeface="Helvetica Bold"/>
                <a:ea typeface="Helvetica Bold"/>
                <a:cs typeface="Helvetica Bold"/>
                <a:sym typeface="Helvetica Bold"/>
              </a:rPr>
              <a:t> KI</a:t>
            </a:r>
          </a:p>
        </p:txBody>
      </p:sp>
      <p:sp>
        <p:nvSpPr>
          <p:cNvPr id="14" name="Freeform 14" descr="Bild">
            <a:extLst>
              <a:ext uri="{FF2B5EF4-FFF2-40B4-BE49-F238E27FC236}">
                <a16:creationId xmlns:a16="http://schemas.microsoft.com/office/drawing/2014/main" id="{D0493582-1C34-EAFB-B6B2-F5AF84035FC8}"/>
              </a:ext>
            </a:extLst>
          </p:cNvPr>
          <p:cNvSpPr/>
          <p:nvPr/>
        </p:nvSpPr>
        <p:spPr>
          <a:xfrm>
            <a:off x="3566309" y="1741564"/>
            <a:ext cx="2026043" cy="1342929"/>
          </a:xfrm>
          <a:custGeom>
            <a:avLst/>
            <a:gdLst/>
            <a:ahLst/>
            <a:cxnLst/>
            <a:rect l="l" t="t" r="r" b="b"/>
            <a:pathLst>
              <a:path w="4052086" h="2685858">
                <a:moveTo>
                  <a:pt x="0" y="0"/>
                </a:moveTo>
                <a:lnTo>
                  <a:pt x="4052086" y="0"/>
                </a:lnTo>
                <a:lnTo>
                  <a:pt x="4052086" y="2685858"/>
                </a:lnTo>
                <a:lnTo>
                  <a:pt x="0" y="2685858"/>
                </a:lnTo>
                <a:lnTo>
                  <a:pt x="0" y="0"/>
                </a:lnTo>
                <a:close/>
              </a:path>
            </a:pathLst>
          </a:custGeom>
          <a:blipFill>
            <a:blip r:embed="rId4"/>
            <a:stretch>
              <a:fillRect l="-13" r="-13"/>
            </a:stretch>
          </a:blipFill>
        </p:spPr>
        <p:txBody>
          <a:bodyPr/>
          <a:lstStyle/>
          <a:p>
            <a:endParaRPr lang="de-DE" sz="900" noProof="0" dirty="0"/>
          </a:p>
        </p:txBody>
      </p:sp>
      <p:sp>
        <p:nvSpPr>
          <p:cNvPr id="15" name="TextBox 15">
            <a:extLst>
              <a:ext uri="{FF2B5EF4-FFF2-40B4-BE49-F238E27FC236}">
                <a16:creationId xmlns:a16="http://schemas.microsoft.com/office/drawing/2014/main" id="{60A59DB1-5D4F-1D76-5895-F6F1EEF82807}"/>
              </a:ext>
            </a:extLst>
          </p:cNvPr>
          <p:cNvSpPr txBox="1"/>
          <p:nvPr/>
        </p:nvSpPr>
        <p:spPr>
          <a:xfrm>
            <a:off x="4022655" y="1832780"/>
            <a:ext cx="111335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mit</a:t>
            </a:r>
            <a:r>
              <a:rPr lang="de-DE" sz="1300" b="1" noProof="0" dirty="0">
                <a:solidFill>
                  <a:srgbClr val="FFFFFF"/>
                </a:solidFill>
                <a:latin typeface="Helvetica Bold"/>
                <a:ea typeface="Helvetica Bold"/>
                <a:cs typeface="Helvetica Bold"/>
                <a:sym typeface="Helvetica Bold"/>
              </a:rPr>
              <a:t> KI</a:t>
            </a:r>
          </a:p>
        </p:txBody>
      </p:sp>
      <p:sp>
        <p:nvSpPr>
          <p:cNvPr id="16" name="TextBox 16">
            <a:extLst>
              <a:ext uri="{FF2B5EF4-FFF2-40B4-BE49-F238E27FC236}">
                <a16:creationId xmlns:a16="http://schemas.microsoft.com/office/drawing/2014/main" id="{60EE409F-35F6-820A-663A-2F9D6FD6CDE2}"/>
              </a:ext>
            </a:extLst>
          </p:cNvPr>
          <p:cNvSpPr txBox="1"/>
          <p:nvPr/>
        </p:nvSpPr>
        <p:spPr>
          <a:xfrm>
            <a:off x="3981072" y="2095399"/>
            <a:ext cx="1206887"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benötigen Anwendungs- und Strategiewissen darüber, wie sie KI-Tools aktiv einsetzen können, um die eigenen Lernprozesse zu unterstützen.</a:t>
            </a:r>
          </a:p>
        </p:txBody>
      </p:sp>
      <p:sp>
        <p:nvSpPr>
          <p:cNvPr id="18" name="TextBox 18">
            <a:extLst>
              <a:ext uri="{FF2B5EF4-FFF2-40B4-BE49-F238E27FC236}">
                <a16:creationId xmlns:a16="http://schemas.microsoft.com/office/drawing/2014/main" id="{64022B1B-5C5C-CE4C-5C5F-E96AC9764176}"/>
              </a:ext>
            </a:extLst>
          </p:cNvPr>
          <p:cNvSpPr txBox="1"/>
          <p:nvPr/>
        </p:nvSpPr>
        <p:spPr>
          <a:xfrm>
            <a:off x="5394429" y="3883313"/>
            <a:ext cx="126007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ohne</a:t>
            </a:r>
            <a:r>
              <a:rPr lang="de-DE" sz="1300" b="1" noProof="0" dirty="0">
                <a:solidFill>
                  <a:srgbClr val="FFFFFF"/>
                </a:solidFill>
                <a:latin typeface="Helvetica Bold"/>
                <a:ea typeface="Helvetica Bold"/>
                <a:cs typeface="Helvetica Bold"/>
                <a:sym typeface="Helvetica Bold"/>
              </a:rPr>
              <a:t> KI</a:t>
            </a:r>
          </a:p>
        </p:txBody>
      </p:sp>
      <p:sp>
        <p:nvSpPr>
          <p:cNvPr id="21" name="TextBox 21">
            <a:extLst>
              <a:ext uri="{FF2B5EF4-FFF2-40B4-BE49-F238E27FC236}">
                <a16:creationId xmlns:a16="http://schemas.microsoft.com/office/drawing/2014/main" id="{A9587369-226E-9F02-E02B-717CE4543762}"/>
              </a:ext>
            </a:extLst>
          </p:cNvPr>
          <p:cNvSpPr txBox="1"/>
          <p:nvPr/>
        </p:nvSpPr>
        <p:spPr>
          <a:xfrm>
            <a:off x="5416453" y="2353715"/>
            <a:ext cx="728010"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durch</a:t>
            </a:r>
            <a:r>
              <a:rPr lang="de-DE" sz="1300" b="1" noProof="0" dirty="0">
                <a:solidFill>
                  <a:srgbClr val="FFFFFF"/>
                </a:solidFill>
                <a:latin typeface="Helvetica Bold"/>
                <a:ea typeface="Helvetica Bold"/>
                <a:cs typeface="Helvetica Bold"/>
                <a:sym typeface="Helvetica Bold"/>
              </a:rPr>
              <a:t> KI</a:t>
            </a:r>
          </a:p>
        </p:txBody>
      </p:sp>
      <p:sp>
        <p:nvSpPr>
          <p:cNvPr id="2" name="TextBox 1">
            <a:extLst>
              <a:ext uri="{FF2B5EF4-FFF2-40B4-BE49-F238E27FC236}">
                <a16:creationId xmlns:a16="http://schemas.microsoft.com/office/drawing/2014/main" id="{B9EE89B0-E562-9D43-C1EE-E0C971D3CCBE}"/>
              </a:ext>
            </a:extLst>
          </p:cNvPr>
          <p:cNvSpPr txBox="1"/>
          <p:nvPr/>
        </p:nvSpPr>
        <p:spPr>
          <a:xfrm>
            <a:off x="5811418" y="2737963"/>
            <a:ext cx="2929508" cy="1477328"/>
          </a:xfrm>
          <a:prstGeom prst="rect">
            <a:avLst/>
          </a:prstGeom>
          <a:noFill/>
        </p:spPr>
        <p:txBody>
          <a:bodyPr wrap="square" rtlCol="0">
            <a:spAutoFit/>
          </a:bodyPr>
          <a:lstStyle/>
          <a:p>
            <a:pPr algn="l">
              <a:buFont typeface="Arial" panose="020B0604020202020204" pitchFamily="34" charset="0"/>
              <a:buChar char="•"/>
            </a:pPr>
            <a:r>
              <a:rPr lang="en-GB" b="0" i="0" u="none" strike="noStrike" dirty="0">
                <a:solidFill>
                  <a:srgbClr val="000000"/>
                </a:solidFill>
                <a:effectLst/>
              </a:rPr>
              <a:t>Prompting-</a:t>
            </a:r>
            <a:r>
              <a:rPr lang="en-GB" b="0" i="0" u="none" strike="noStrike" dirty="0" err="1">
                <a:solidFill>
                  <a:srgbClr val="000000"/>
                </a:solidFill>
                <a:effectLst/>
              </a:rPr>
              <a:t>Kompetenz</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rPr>
              <a:t>Wissen </a:t>
            </a:r>
            <a:r>
              <a:rPr lang="en-GB" b="0" i="0" u="none" strike="noStrike" dirty="0" err="1">
                <a:solidFill>
                  <a:srgbClr val="000000"/>
                </a:solidFill>
                <a:effectLst/>
              </a:rPr>
              <a:t>darüber</a:t>
            </a:r>
            <a:r>
              <a:rPr lang="en-GB" b="0" i="0" u="none" strike="noStrike" dirty="0">
                <a:solidFill>
                  <a:srgbClr val="000000"/>
                </a:solidFill>
                <a:effectLst/>
              </a:rPr>
              <a:t>, </a:t>
            </a:r>
            <a:r>
              <a:rPr lang="en-GB" b="0" i="0" u="none" strike="noStrike" dirty="0" err="1">
                <a:solidFill>
                  <a:srgbClr val="000000"/>
                </a:solidFill>
                <a:effectLst/>
              </a:rPr>
              <a:t>wie</a:t>
            </a:r>
            <a:r>
              <a:rPr lang="en-GB" b="0" i="0" u="none" strike="noStrike" dirty="0">
                <a:solidFill>
                  <a:srgbClr val="000000"/>
                </a:solidFill>
                <a:effectLst/>
              </a:rPr>
              <a:t> ich KI  </a:t>
            </a:r>
          </a:p>
          <a:p>
            <a:pPr algn="l"/>
            <a:r>
              <a:rPr lang="en-GB" b="0" i="0" u="none" strike="noStrike" dirty="0">
                <a:solidFill>
                  <a:srgbClr val="000000"/>
                </a:solidFill>
                <a:effectLst/>
              </a:rPr>
              <a:t>  </a:t>
            </a:r>
            <a:r>
              <a:rPr lang="en-GB" b="0" i="0" u="none" strike="noStrike" dirty="0" err="1">
                <a:solidFill>
                  <a:srgbClr val="000000"/>
                </a:solidFill>
                <a:effectLst/>
              </a:rPr>
              <a:t>lernförderlich</a:t>
            </a:r>
            <a:r>
              <a:rPr lang="en-GB" b="0" i="0" u="none" strike="noStrike" dirty="0">
                <a:solidFill>
                  <a:srgbClr val="000000"/>
                </a:solidFill>
                <a:effectLst/>
              </a:rPr>
              <a:t> </a:t>
            </a:r>
            <a:r>
              <a:rPr lang="en-GB" b="0" i="0" u="none" strike="noStrike" dirty="0" err="1">
                <a:solidFill>
                  <a:srgbClr val="000000"/>
                </a:solidFill>
                <a:effectLst/>
              </a:rPr>
              <a:t>einsetzen</a:t>
            </a:r>
            <a:r>
              <a:rPr lang="en-GB" b="0" i="0" u="none" strike="noStrike" dirty="0">
                <a:solidFill>
                  <a:srgbClr val="000000"/>
                </a:solidFill>
                <a:effectLst/>
              </a:rPr>
              <a:t> </a:t>
            </a:r>
          </a:p>
          <a:p>
            <a:pPr algn="l"/>
            <a:r>
              <a:rPr lang="en-GB" dirty="0">
                <a:solidFill>
                  <a:srgbClr val="000000"/>
                </a:solidFill>
              </a:rPr>
              <a:t>  </a:t>
            </a:r>
            <a:r>
              <a:rPr lang="en-GB" b="0" i="0" u="none" strike="noStrike" dirty="0" err="1">
                <a:solidFill>
                  <a:srgbClr val="000000"/>
                </a:solidFill>
                <a:effectLst/>
              </a:rPr>
              <a:t>kann</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err="1">
                <a:solidFill>
                  <a:srgbClr val="000000"/>
                </a:solidFill>
                <a:effectLst/>
              </a:rPr>
              <a:t>Anwendungs</a:t>
            </a:r>
            <a:r>
              <a:rPr lang="en-GB" b="0" i="0" u="none" strike="noStrike" dirty="0">
                <a:solidFill>
                  <a:srgbClr val="000000"/>
                </a:solidFill>
                <a:effectLst/>
              </a:rPr>
              <a:t>-Know-how</a:t>
            </a:r>
          </a:p>
        </p:txBody>
      </p:sp>
    </p:spTree>
    <p:extLst>
      <p:ext uri="{BB962C8B-B14F-4D97-AF65-F5344CB8AC3E}">
        <p14:creationId xmlns:p14="http://schemas.microsoft.com/office/powerpoint/2010/main" val="383167984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CC8C5-915E-1D58-10DA-0191CB9900A8}"/>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47297FD-A217-00AB-F18A-559D286F628E}"/>
              </a:ext>
            </a:extLst>
          </p:cNvPr>
          <p:cNvSpPr txBox="1"/>
          <p:nvPr/>
        </p:nvSpPr>
        <p:spPr>
          <a:xfrm>
            <a:off x="3190267" y="1014399"/>
            <a:ext cx="2436060"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Lernen </a:t>
            </a:r>
            <a:r>
              <a:rPr lang="de-DE" sz="2400" b="1" i="1" noProof="0" dirty="0">
                <a:solidFill>
                  <a:srgbClr val="000000"/>
                </a:solidFill>
                <a:latin typeface="Helvetica Bold"/>
                <a:ea typeface="Helvetica Bold"/>
                <a:cs typeface="Helvetica Bold"/>
                <a:sym typeface="Helvetica Bold"/>
              </a:rPr>
              <a:t>durch</a:t>
            </a:r>
            <a:r>
              <a:rPr lang="de-DE" sz="2400" b="1" noProof="0" dirty="0">
                <a:solidFill>
                  <a:srgbClr val="000000"/>
                </a:solidFill>
                <a:latin typeface="Helvetica Bold"/>
                <a:ea typeface="Helvetica Bold"/>
                <a:cs typeface="Helvetica Bold"/>
                <a:sym typeface="Helvetica Bold"/>
              </a:rPr>
              <a:t> KI</a:t>
            </a:r>
          </a:p>
        </p:txBody>
      </p:sp>
      <p:sp>
        <p:nvSpPr>
          <p:cNvPr id="6" name="Freeform 6" descr="Bild">
            <a:extLst>
              <a:ext uri="{FF2B5EF4-FFF2-40B4-BE49-F238E27FC236}">
                <a16:creationId xmlns:a16="http://schemas.microsoft.com/office/drawing/2014/main" id="{EF14CAF9-3DF1-512C-3E26-7790F52A6C5A}"/>
              </a:ext>
            </a:extLst>
          </p:cNvPr>
          <p:cNvSpPr/>
          <p:nvPr/>
        </p:nvSpPr>
        <p:spPr>
          <a:xfrm>
            <a:off x="3790268" y="3007729"/>
            <a:ext cx="1510674" cy="2063548"/>
          </a:xfrm>
          <a:custGeom>
            <a:avLst/>
            <a:gdLst/>
            <a:ahLst/>
            <a:cxnLst/>
            <a:rect l="l" t="t" r="r" b="b"/>
            <a:pathLst>
              <a:path w="3021347" h="4127096">
                <a:moveTo>
                  <a:pt x="0" y="0"/>
                </a:moveTo>
                <a:lnTo>
                  <a:pt x="3021348" y="0"/>
                </a:lnTo>
                <a:lnTo>
                  <a:pt x="3021348" y="4127096"/>
                </a:lnTo>
                <a:lnTo>
                  <a:pt x="0" y="4127096"/>
                </a:lnTo>
                <a:lnTo>
                  <a:pt x="0" y="0"/>
                </a:lnTo>
                <a:close/>
              </a:path>
            </a:pathLst>
          </a:custGeom>
          <a:blipFill>
            <a:blip r:embed="rId3"/>
            <a:stretch>
              <a:fillRect t="-2" b="-2"/>
            </a:stretch>
          </a:blipFill>
        </p:spPr>
        <p:txBody>
          <a:bodyPr/>
          <a:lstStyle/>
          <a:p>
            <a:endParaRPr lang="de-DE" sz="900" noProof="0" dirty="0"/>
          </a:p>
        </p:txBody>
      </p:sp>
      <p:sp>
        <p:nvSpPr>
          <p:cNvPr id="7" name="TextBox 7">
            <a:extLst>
              <a:ext uri="{FF2B5EF4-FFF2-40B4-BE49-F238E27FC236}">
                <a16:creationId xmlns:a16="http://schemas.microsoft.com/office/drawing/2014/main" id="{DC8E0C47-EEB9-5539-AB3F-D4B2A16E19BC}"/>
              </a:ext>
            </a:extLst>
          </p:cNvPr>
          <p:cNvSpPr txBox="1"/>
          <p:nvPr/>
        </p:nvSpPr>
        <p:spPr>
          <a:xfrm>
            <a:off x="3635815" y="5161600"/>
            <a:ext cx="1861632" cy="213072"/>
          </a:xfrm>
          <a:prstGeom prst="rect">
            <a:avLst/>
          </a:prstGeom>
        </p:spPr>
        <p:txBody>
          <a:bodyPr lIns="0" tIns="0" rIns="0" bIns="0" rtlCol="0" anchor="t">
            <a:spAutoFit/>
          </a:bodyPr>
          <a:lstStyle/>
          <a:p>
            <a:pPr algn="ctr">
              <a:lnSpc>
                <a:spcPts val="1680"/>
              </a:lnSpc>
            </a:pPr>
            <a:r>
              <a:rPr lang="de-DE" sz="1400" b="1" noProof="0" dirty="0">
                <a:solidFill>
                  <a:srgbClr val="4F81BD"/>
                </a:solidFill>
                <a:latin typeface="Helvetica Bold"/>
                <a:ea typeface="Helvetica Bold"/>
                <a:cs typeface="Helvetica Bold"/>
                <a:sym typeface="Helvetica Bold"/>
              </a:rPr>
              <a:t>LERNEN UND KI</a:t>
            </a:r>
          </a:p>
        </p:txBody>
      </p:sp>
      <p:sp>
        <p:nvSpPr>
          <p:cNvPr id="15" name="TextBox 15">
            <a:extLst>
              <a:ext uri="{FF2B5EF4-FFF2-40B4-BE49-F238E27FC236}">
                <a16:creationId xmlns:a16="http://schemas.microsoft.com/office/drawing/2014/main" id="{39366D8C-5FD9-E815-9AFD-1948CDA1CD4E}"/>
              </a:ext>
            </a:extLst>
          </p:cNvPr>
          <p:cNvSpPr txBox="1"/>
          <p:nvPr/>
        </p:nvSpPr>
        <p:spPr>
          <a:xfrm>
            <a:off x="4022655" y="1832780"/>
            <a:ext cx="111335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mit</a:t>
            </a:r>
            <a:r>
              <a:rPr lang="de-DE" sz="1300" b="1" noProof="0" dirty="0">
                <a:solidFill>
                  <a:srgbClr val="FFFFFF"/>
                </a:solidFill>
                <a:latin typeface="Helvetica Bold"/>
                <a:ea typeface="Helvetica Bold"/>
                <a:cs typeface="Helvetica Bold"/>
                <a:sym typeface="Helvetica Bold"/>
              </a:rPr>
              <a:t> KI</a:t>
            </a:r>
          </a:p>
        </p:txBody>
      </p:sp>
      <p:sp>
        <p:nvSpPr>
          <p:cNvPr id="18" name="TextBox 18">
            <a:extLst>
              <a:ext uri="{FF2B5EF4-FFF2-40B4-BE49-F238E27FC236}">
                <a16:creationId xmlns:a16="http://schemas.microsoft.com/office/drawing/2014/main" id="{FEB47B4E-EB81-0CFB-0B89-AA32488024DC}"/>
              </a:ext>
            </a:extLst>
          </p:cNvPr>
          <p:cNvSpPr txBox="1"/>
          <p:nvPr/>
        </p:nvSpPr>
        <p:spPr>
          <a:xfrm>
            <a:off x="5394429" y="3883313"/>
            <a:ext cx="126007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ohne</a:t>
            </a:r>
            <a:r>
              <a:rPr lang="de-DE" sz="1300" b="1" noProof="0" dirty="0">
                <a:solidFill>
                  <a:srgbClr val="FFFFFF"/>
                </a:solidFill>
                <a:latin typeface="Helvetica Bold"/>
                <a:ea typeface="Helvetica Bold"/>
                <a:cs typeface="Helvetica Bold"/>
                <a:sym typeface="Helvetica Bold"/>
              </a:rPr>
              <a:t> KI</a:t>
            </a:r>
          </a:p>
        </p:txBody>
      </p:sp>
      <p:sp>
        <p:nvSpPr>
          <p:cNvPr id="20" name="Freeform 20" descr="Bild">
            <a:extLst>
              <a:ext uri="{FF2B5EF4-FFF2-40B4-BE49-F238E27FC236}">
                <a16:creationId xmlns:a16="http://schemas.microsoft.com/office/drawing/2014/main" id="{5C02FB54-E943-C9FB-11C2-59D001F28B58}"/>
              </a:ext>
            </a:extLst>
          </p:cNvPr>
          <p:cNvSpPr/>
          <p:nvPr/>
        </p:nvSpPr>
        <p:spPr>
          <a:xfrm>
            <a:off x="4735286" y="1908522"/>
            <a:ext cx="2166448" cy="2414795"/>
          </a:xfrm>
          <a:custGeom>
            <a:avLst/>
            <a:gdLst/>
            <a:ahLst/>
            <a:cxnLst/>
            <a:rect l="l" t="t" r="r" b="b"/>
            <a:pathLst>
              <a:path w="4332896" h="4829590">
                <a:moveTo>
                  <a:pt x="0" y="0"/>
                </a:moveTo>
                <a:lnTo>
                  <a:pt x="4332896" y="0"/>
                </a:lnTo>
                <a:lnTo>
                  <a:pt x="4332896" y="4829590"/>
                </a:lnTo>
                <a:lnTo>
                  <a:pt x="0" y="4829590"/>
                </a:lnTo>
                <a:lnTo>
                  <a:pt x="0" y="0"/>
                </a:lnTo>
                <a:close/>
              </a:path>
            </a:pathLst>
          </a:custGeom>
          <a:blipFill>
            <a:blip r:embed="rId4"/>
            <a:stretch>
              <a:fillRect r="-33"/>
            </a:stretch>
          </a:blipFill>
        </p:spPr>
        <p:txBody>
          <a:bodyPr/>
          <a:lstStyle/>
          <a:p>
            <a:r>
              <a:rPr lang="de-DE" sz="900" noProof="0" dirty="0"/>
              <a:t>x</a:t>
            </a:r>
          </a:p>
        </p:txBody>
      </p:sp>
      <p:sp>
        <p:nvSpPr>
          <p:cNvPr id="21" name="TextBox 21">
            <a:extLst>
              <a:ext uri="{FF2B5EF4-FFF2-40B4-BE49-F238E27FC236}">
                <a16:creationId xmlns:a16="http://schemas.microsoft.com/office/drawing/2014/main" id="{8DAD50BD-3C50-15A2-4CBC-37DAF9F0908D}"/>
              </a:ext>
            </a:extLst>
          </p:cNvPr>
          <p:cNvSpPr txBox="1"/>
          <p:nvPr/>
        </p:nvSpPr>
        <p:spPr>
          <a:xfrm>
            <a:off x="5416453" y="2353715"/>
            <a:ext cx="728010"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durch</a:t>
            </a:r>
            <a:r>
              <a:rPr lang="de-DE" sz="1300" b="1" noProof="0" dirty="0">
                <a:solidFill>
                  <a:srgbClr val="FFFFFF"/>
                </a:solidFill>
                <a:latin typeface="Helvetica Bold"/>
                <a:ea typeface="Helvetica Bold"/>
                <a:cs typeface="Helvetica Bold"/>
                <a:sym typeface="Helvetica Bold"/>
              </a:rPr>
              <a:t> KI</a:t>
            </a:r>
          </a:p>
        </p:txBody>
      </p:sp>
      <p:sp>
        <p:nvSpPr>
          <p:cNvPr id="22" name="TextBox 22">
            <a:extLst>
              <a:ext uri="{FF2B5EF4-FFF2-40B4-BE49-F238E27FC236}">
                <a16:creationId xmlns:a16="http://schemas.microsoft.com/office/drawing/2014/main" id="{E11D5019-28CB-91D1-C312-910E514138D4}"/>
              </a:ext>
            </a:extLst>
          </p:cNvPr>
          <p:cNvSpPr txBox="1"/>
          <p:nvPr/>
        </p:nvSpPr>
        <p:spPr>
          <a:xfrm>
            <a:off x="5222628" y="2823750"/>
            <a:ext cx="1206886"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 können bei eigenen Lernprozessen (passend zum Lernstand) von adaptiven Lern- und </a:t>
            </a:r>
            <a:r>
              <a:rPr lang="de-DE" sz="700" noProof="0" dirty="0" err="1">
                <a:solidFill>
                  <a:srgbClr val="000000"/>
                </a:solidFill>
                <a:latin typeface="Helvetica"/>
                <a:ea typeface="Helvetica"/>
                <a:cs typeface="Helvetica"/>
                <a:sym typeface="Helvetica"/>
              </a:rPr>
              <a:t>Tutorsystemen</a:t>
            </a:r>
            <a:r>
              <a:rPr lang="de-DE" sz="700" noProof="0" dirty="0">
                <a:solidFill>
                  <a:srgbClr val="000000"/>
                </a:solidFill>
                <a:latin typeface="Helvetica"/>
                <a:ea typeface="Helvetica"/>
                <a:cs typeface="Helvetica"/>
                <a:sym typeface="Helvetica"/>
              </a:rPr>
              <a:t> durch Korrektur/Feedback</a:t>
            </a:r>
          </a:p>
          <a:p>
            <a:pPr algn="ctr">
              <a:lnSpc>
                <a:spcPts val="840"/>
              </a:lnSpc>
            </a:pPr>
            <a:r>
              <a:rPr lang="de-DE" sz="700" noProof="0" dirty="0">
                <a:solidFill>
                  <a:srgbClr val="000000"/>
                </a:solidFill>
                <a:latin typeface="Helvetica"/>
                <a:ea typeface="Helvetica"/>
                <a:cs typeface="Helvetica"/>
                <a:sym typeface="Helvetica"/>
              </a:rPr>
              <a:t>unterstützt werden.</a:t>
            </a:r>
          </a:p>
        </p:txBody>
      </p:sp>
      <p:sp>
        <p:nvSpPr>
          <p:cNvPr id="2" name="TextBox 1">
            <a:extLst>
              <a:ext uri="{FF2B5EF4-FFF2-40B4-BE49-F238E27FC236}">
                <a16:creationId xmlns:a16="http://schemas.microsoft.com/office/drawing/2014/main" id="{415A766E-6198-AD1E-D3AC-98A5A75D7CC2}"/>
              </a:ext>
            </a:extLst>
          </p:cNvPr>
          <p:cNvSpPr txBox="1"/>
          <p:nvPr/>
        </p:nvSpPr>
        <p:spPr>
          <a:xfrm>
            <a:off x="728085" y="2845989"/>
            <a:ext cx="2509020" cy="1477328"/>
          </a:xfrm>
          <a:prstGeom prst="rect">
            <a:avLst/>
          </a:prstGeom>
          <a:noFill/>
        </p:spPr>
        <p:txBody>
          <a:bodyPr wrap="none" rtlCol="0">
            <a:spAutoFit/>
          </a:bodyPr>
          <a:lstStyle/>
          <a:p>
            <a:pPr algn="l">
              <a:buFont typeface="Arial" panose="020B0604020202020204" pitchFamily="34" charset="0"/>
              <a:buChar char="•"/>
            </a:pPr>
            <a:r>
              <a:rPr lang="en-GB" b="0" i="0" u="none" strike="noStrike" dirty="0">
                <a:solidFill>
                  <a:srgbClr val="000000"/>
                </a:solidFill>
                <a:effectLst/>
              </a:rPr>
              <a:t>Formatives Assessment </a:t>
            </a:r>
          </a:p>
          <a:p>
            <a:pPr algn="l"/>
            <a:r>
              <a:rPr lang="en-GB" dirty="0">
                <a:solidFill>
                  <a:srgbClr val="000000"/>
                </a:solidFill>
              </a:rPr>
              <a:t>  </a:t>
            </a:r>
            <a:r>
              <a:rPr lang="en-GB" b="0" i="0" u="none" strike="noStrike" dirty="0" err="1">
                <a:solidFill>
                  <a:srgbClr val="000000"/>
                </a:solidFill>
                <a:effectLst/>
              </a:rPr>
              <a:t>mit</a:t>
            </a:r>
            <a:r>
              <a:rPr lang="en-GB" b="0" i="0" u="none" strike="noStrike" dirty="0">
                <a:solidFill>
                  <a:srgbClr val="000000"/>
                </a:solidFill>
                <a:effectLst/>
              </a:rPr>
              <a:t> KI</a:t>
            </a:r>
          </a:p>
          <a:p>
            <a:pPr algn="l">
              <a:buFont typeface="Arial" panose="020B0604020202020204" pitchFamily="34" charset="0"/>
              <a:buChar char="•"/>
            </a:pPr>
            <a:r>
              <a:rPr lang="en-GB" b="0" i="0" u="none" strike="noStrike" dirty="0" err="1">
                <a:solidFill>
                  <a:srgbClr val="000000"/>
                </a:solidFill>
                <a:effectLst/>
              </a:rPr>
              <a:t>Binnendifferenzierung</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err="1">
                <a:solidFill>
                  <a:srgbClr val="000000"/>
                </a:solidFill>
                <a:effectLst/>
              </a:rPr>
              <a:t>Sprachsensibilität</a:t>
            </a:r>
            <a:endParaRPr lang="en-GB" b="0" i="0" u="none" strike="noStrike" dirty="0">
              <a:solidFill>
                <a:srgbClr val="000000"/>
              </a:solidFill>
              <a:effectLst/>
            </a:endParaRPr>
          </a:p>
          <a:p>
            <a:endParaRPr lang="en-DE" dirty="0"/>
          </a:p>
        </p:txBody>
      </p:sp>
    </p:spTree>
    <p:extLst>
      <p:ext uri="{BB962C8B-B14F-4D97-AF65-F5344CB8AC3E}">
        <p14:creationId xmlns:p14="http://schemas.microsoft.com/office/powerpoint/2010/main" val="24281476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p:txBody>
          <a:bodyPr>
            <a:normAutofit fontScale="90000"/>
          </a:bodyPr>
          <a:lstStyle/>
          <a:p>
            <a:pPr algn="l"/>
            <a:r>
              <a:rPr lang="de-DE" sz="2800" b="1" noProof="0" dirty="0">
                <a:solidFill>
                  <a:schemeClr val="accent5">
                    <a:lumMod val="75000"/>
                  </a:schemeClr>
                </a:solidFill>
              </a:rPr>
              <a:t>Die </a:t>
            </a:r>
            <a:r>
              <a:rPr lang="de-DE" sz="2800" b="1" noProof="0" dirty="0" err="1">
                <a:solidFill>
                  <a:schemeClr val="accent5">
                    <a:lumMod val="75000"/>
                  </a:schemeClr>
                </a:solidFill>
              </a:rPr>
              <a:t>TaskCard</a:t>
            </a:r>
            <a:r>
              <a:rPr lang="de-DE" sz="2800" b="1" noProof="0" dirty="0">
                <a:solidFill>
                  <a:schemeClr val="accent5">
                    <a:lumMod val="75000"/>
                  </a:schemeClr>
                </a:solidFill>
              </a:rPr>
              <a:t> zur Fortbildung – </a:t>
            </a:r>
            <a:br>
              <a:rPr lang="de-DE" sz="2800" b="1" noProof="0" dirty="0">
                <a:solidFill>
                  <a:schemeClr val="accent5">
                    <a:lumMod val="75000"/>
                  </a:schemeClr>
                </a:solidFill>
              </a:rPr>
            </a:br>
            <a:r>
              <a:rPr lang="de-DE" sz="2800" b="1" noProof="0" dirty="0">
                <a:solidFill>
                  <a:schemeClr val="accent5">
                    <a:lumMod val="75000"/>
                  </a:schemeClr>
                </a:solidFill>
              </a:rPr>
              <a:t>Unsere digitale Schaltzentrale</a:t>
            </a:r>
          </a:p>
        </p:txBody>
      </p:sp>
      <p:sp>
        <p:nvSpPr>
          <p:cNvPr id="8" name="Textfeld 7">
            <a:extLst>
              <a:ext uri="{FF2B5EF4-FFF2-40B4-BE49-F238E27FC236}">
                <a16:creationId xmlns:a16="http://schemas.microsoft.com/office/drawing/2014/main" id="{CADCC315-3B59-0902-F3BB-C47F7CB4B419}"/>
              </a:ext>
            </a:extLst>
          </p:cNvPr>
          <p:cNvSpPr txBox="1"/>
          <p:nvPr/>
        </p:nvSpPr>
        <p:spPr>
          <a:xfrm>
            <a:off x="4926844" y="1920095"/>
            <a:ext cx="3309581" cy="1200329"/>
          </a:xfrm>
          <a:prstGeom prst="rect">
            <a:avLst/>
          </a:prstGeom>
          <a:noFill/>
        </p:spPr>
        <p:txBody>
          <a:bodyPr wrap="square" rtlCol="0">
            <a:spAutoFit/>
          </a:bodyPr>
          <a:lstStyle/>
          <a:p>
            <a:pPr marL="285750" indent="-285750">
              <a:buFont typeface="Arial" panose="020B0604020202020204" pitchFamily="34" charset="0"/>
              <a:buChar char="•"/>
            </a:pPr>
            <a:r>
              <a:rPr lang="de-DE" sz="2400" i="1" noProof="0" dirty="0"/>
              <a:t>alle Arbeitsaufträge</a:t>
            </a:r>
          </a:p>
          <a:p>
            <a:pPr marL="285750" indent="-285750">
              <a:buFont typeface="Arial" panose="020B0604020202020204" pitchFamily="34" charset="0"/>
              <a:buChar char="•"/>
            </a:pPr>
            <a:r>
              <a:rPr lang="de-DE" sz="2400" i="1" noProof="0" dirty="0"/>
              <a:t>alle Materialien</a:t>
            </a:r>
          </a:p>
          <a:p>
            <a:pPr marL="285750" indent="-285750">
              <a:buFont typeface="Arial" panose="020B0604020202020204" pitchFamily="34" charset="0"/>
              <a:buChar char="•"/>
            </a:pPr>
            <a:r>
              <a:rPr lang="de-DE" sz="2400" i="1" noProof="0" dirty="0"/>
              <a:t>alle Links</a:t>
            </a:r>
          </a:p>
        </p:txBody>
      </p:sp>
      <p:sp>
        <p:nvSpPr>
          <p:cNvPr id="6" name="TextBox 1">
            <a:extLst>
              <a:ext uri="{FF2B5EF4-FFF2-40B4-BE49-F238E27FC236}">
                <a16:creationId xmlns:a16="http://schemas.microsoft.com/office/drawing/2014/main" id="{AB313EF0-1C9A-6AF1-A6CF-FA4513E8DF85}"/>
              </a:ext>
            </a:extLst>
          </p:cNvPr>
          <p:cNvSpPr txBox="1"/>
          <p:nvPr/>
        </p:nvSpPr>
        <p:spPr>
          <a:xfrm>
            <a:off x="4460485" y="5534610"/>
            <a:ext cx="4047897" cy="584775"/>
          </a:xfrm>
          <a:prstGeom prst="rect">
            <a:avLst/>
          </a:prstGeom>
          <a:noFill/>
        </p:spPr>
        <p:txBody>
          <a:bodyPr wrap="square" rtlCol="0">
            <a:spAutoFit/>
          </a:bodyPr>
          <a:lstStyle/>
          <a:p>
            <a:r>
              <a:rPr lang="en-DE" sz="3200" b="1" kern="100" dirty="0">
                <a:solidFill>
                  <a:srgbClr val="165364"/>
                </a:solidFill>
                <a:effectLst/>
                <a:latin typeface="Helvetica" pitchFamily="2" charset="0"/>
                <a:ea typeface="Aptos" panose="020B0004020202020204" pitchFamily="34" charset="0"/>
                <a:cs typeface="Times New Roman" panose="02020603050405020304" pitchFamily="18" charset="0"/>
                <a:hlinkClick r:id="rId3"/>
              </a:rPr>
              <a:t>https://t1p.de/</a:t>
            </a:r>
            <a:r>
              <a:rPr lang="de-DE" sz="3200" b="1" kern="100" dirty="0" err="1">
                <a:solidFill>
                  <a:srgbClr val="165364"/>
                </a:solidFill>
                <a:effectLst/>
                <a:latin typeface="Helvetica" pitchFamily="2" charset="0"/>
                <a:ea typeface="Aptos" panose="020B0004020202020204" pitchFamily="34" charset="0"/>
                <a:cs typeface="Times New Roman" panose="02020603050405020304" pitchFamily="18" charset="0"/>
              </a:rPr>
              <a:t>xxxx</a:t>
            </a:r>
            <a:endParaRPr lang="en-DE"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Freeform 9">
            <a:extLst>
              <a:ext uri="{FF2B5EF4-FFF2-40B4-BE49-F238E27FC236}">
                <a16:creationId xmlns:a16="http://schemas.microsoft.com/office/drawing/2014/main" id="{8244815D-601F-A75C-704D-39EF0655F911}"/>
              </a:ext>
            </a:extLst>
          </p:cNvPr>
          <p:cNvSpPr/>
          <p:nvPr/>
        </p:nvSpPr>
        <p:spPr>
          <a:xfrm rot="20886651" flipH="1">
            <a:off x="3862442" y="5406316"/>
            <a:ext cx="530738" cy="60044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pic>
        <p:nvPicPr>
          <p:cNvPr id="12" name="Grafik 11" descr="Ein Bild, das Diagramm, Schrift, Grafiken, Design enthält.&#10;&#10;KI-generierte Inhalte können fehlerhaft sein.">
            <a:extLst>
              <a:ext uri="{FF2B5EF4-FFF2-40B4-BE49-F238E27FC236}">
                <a16:creationId xmlns:a16="http://schemas.microsoft.com/office/drawing/2014/main" id="{CE80BB6D-FA05-B3C6-306F-FA6CC9E51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685" y="3449611"/>
            <a:ext cx="2105078" cy="1524569"/>
          </a:xfrm>
          <a:prstGeom prst="rect">
            <a:avLst/>
          </a:prstGeom>
        </p:spPr>
      </p:pic>
      <p:pic>
        <p:nvPicPr>
          <p:cNvPr id="5" name="Picture 4">
            <a:extLst>
              <a:ext uri="{FF2B5EF4-FFF2-40B4-BE49-F238E27FC236}">
                <a16:creationId xmlns:a16="http://schemas.microsoft.com/office/drawing/2014/main" id="{5F1190A4-4720-29C7-2A7C-170BA24FB5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6497" y="1670375"/>
            <a:ext cx="3666420" cy="3666420"/>
          </a:xfrm>
          <a:prstGeom prst="rect">
            <a:avLst/>
          </a:prstGeom>
        </p:spPr>
      </p:pic>
    </p:spTree>
    <p:extLst>
      <p:ext uri="{BB962C8B-B14F-4D97-AF65-F5344CB8AC3E}">
        <p14:creationId xmlns:p14="http://schemas.microsoft.com/office/powerpoint/2010/main" val="174099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A616-7E93-88C5-88F5-1D7673B858DF}"/>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825CD780-D586-B005-181B-ECA12B2F04DD}"/>
              </a:ext>
            </a:extLst>
          </p:cNvPr>
          <p:cNvSpPr txBox="1"/>
          <p:nvPr/>
        </p:nvSpPr>
        <p:spPr>
          <a:xfrm>
            <a:off x="3450848" y="1012222"/>
            <a:ext cx="2189514" cy="363048"/>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Lernen </a:t>
            </a:r>
            <a:r>
              <a:rPr lang="de-DE" sz="2400" b="1" i="1" noProof="0" dirty="0">
                <a:solidFill>
                  <a:srgbClr val="000000"/>
                </a:solidFill>
                <a:latin typeface="Helvetica Bold"/>
                <a:ea typeface="Helvetica Bold"/>
                <a:cs typeface="Helvetica Bold"/>
                <a:sym typeface="Helvetica Bold"/>
              </a:rPr>
              <a:t>ohne</a:t>
            </a:r>
            <a:r>
              <a:rPr lang="de-DE" sz="2400" b="1" noProof="0" dirty="0">
                <a:solidFill>
                  <a:srgbClr val="000000"/>
                </a:solidFill>
                <a:latin typeface="Helvetica Bold"/>
                <a:ea typeface="Helvetica Bold"/>
                <a:cs typeface="Helvetica Bold"/>
                <a:sym typeface="Helvetica Bold"/>
              </a:rPr>
              <a:t> KI</a:t>
            </a:r>
          </a:p>
        </p:txBody>
      </p:sp>
      <p:sp>
        <p:nvSpPr>
          <p:cNvPr id="6" name="Freeform 6" descr="Bild">
            <a:extLst>
              <a:ext uri="{FF2B5EF4-FFF2-40B4-BE49-F238E27FC236}">
                <a16:creationId xmlns:a16="http://schemas.microsoft.com/office/drawing/2014/main" id="{9AECF0F3-158B-F811-FAC2-7AB94EE376F0}"/>
              </a:ext>
            </a:extLst>
          </p:cNvPr>
          <p:cNvSpPr/>
          <p:nvPr/>
        </p:nvSpPr>
        <p:spPr>
          <a:xfrm>
            <a:off x="3790268" y="3007729"/>
            <a:ext cx="1510674" cy="2063548"/>
          </a:xfrm>
          <a:custGeom>
            <a:avLst/>
            <a:gdLst/>
            <a:ahLst/>
            <a:cxnLst/>
            <a:rect l="l" t="t" r="r" b="b"/>
            <a:pathLst>
              <a:path w="3021347" h="4127096">
                <a:moveTo>
                  <a:pt x="0" y="0"/>
                </a:moveTo>
                <a:lnTo>
                  <a:pt x="3021348" y="0"/>
                </a:lnTo>
                <a:lnTo>
                  <a:pt x="3021348" y="4127096"/>
                </a:lnTo>
                <a:lnTo>
                  <a:pt x="0" y="4127096"/>
                </a:lnTo>
                <a:lnTo>
                  <a:pt x="0" y="0"/>
                </a:lnTo>
                <a:close/>
              </a:path>
            </a:pathLst>
          </a:custGeom>
          <a:blipFill>
            <a:blip r:embed="rId3"/>
            <a:stretch>
              <a:fillRect t="-2" b="-2"/>
            </a:stretch>
          </a:blipFill>
        </p:spPr>
        <p:txBody>
          <a:bodyPr/>
          <a:lstStyle/>
          <a:p>
            <a:endParaRPr lang="de-DE" sz="900" noProof="0" dirty="0"/>
          </a:p>
        </p:txBody>
      </p:sp>
      <p:sp>
        <p:nvSpPr>
          <p:cNvPr id="7" name="TextBox 7">
            <a:extLst>
              <a:ext uri="{FF2B5EF4-FFF2-40B4-BE49-F238E27FC236}">
                <a16:creationId xmlns:a16="http://schemas.microsoft.com/office/drawing/2014/main" id="{6B4A8E6F-75DE-CA00-7FDA-03EDF275B4F7}"/>
              </a:ext>
            </a:extLst>
          </p:cNvPr>
          <p:cNvSpPr txBox="1"/>
          <p:nvPr/>
        </p:nvSpPr>
        <p:spPr>
          <a:xfrm>
            <a:off x="3635815" y="5161600"/>
            <a:ext cx="1861632" cy="213072"/>
          </a:xfrm>
          <a:prstGeom prst="rect">
            <a:avLst/>
          </a:prstGeom>
        </p:spPr>
        <p:txBody>
          <a:bodyPr lIns="0" tIns="0" rIns="0" bIns="0" rtlCol="0" anchor="t">
            <a:spAutoFit/>
          </a:bodyPr>
          <a:lstStyle/>
          <a:p>
            <a:pPr algn="ctr">
              <a:lnSpc>
                <a:spcPts val="1680"/>
              </a:lnSpc>
            </a:pPr>
            <a:r>
              <a:rPr lang="de-DE" sz="1400" b="1" noProof="0" dirty="0">
                <a:solidFill>
                  <a:srgbClr val="4F81BD"/>
                </a:solidFill>
                <a:latin typeface="Helvetica Bold"/>
                <a:ea typeface="Helvetica Bold"/>
                <a:cs typeface="Helvetica Bold"/>
                <a:sym typeface="Helvetica Bold"/>
              </a:rPr>
              <a:t>LERNEN UND KI</a:t>
            </a:r>
          </a:p>
        </p:txBody>
      </p:sp>
      <p:sp>
        <p:nvSpPr>
          <p:cNvPr id="9" name="TextBox 9">
            <a:extLst>
              <a:ext uri="{FF2B5EF4-FFF2-40B4-BE49-F238E27FC236}">
                <a16:creationId xmlns:a16="http://schemas.microsoft.com/office/drawing/2014/main" id="{F5DEEF94-7997-6A14-872B-83E06D364CE3}"/>
              </a:ext>
            </a:extLst>
          </p:cNvPr>
          <p:cNvSpPr txBox="1"/>
          <p:nvPr/>
        </p:nvSpPr>
        <p:spPr>
          <a:xfrm>
            <a:off x="2464962" y="3883314"/>
            <a:ext cx="122331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trotz</a:t>
            </a:r>
            <a:r>
              <a:rPr lang="de-DE" sz="1300" b="1" noProof="0" dirty="0">
                <a:solidFill>
                  <a:srgbClr val="FFFFFF"/>
                </a:solidFill>
                <a:latin typeface="Helvetica Bold"/>
                <a:ea typeface="Helvetica Bold"/>
                <a:cs typeface="Helvetica Bold"/>
                <a:sym typeface="Helvetica Bold"/>
              </a:rPr>
              <a:t> KI</a:t>
            </a:r>
          </a:p>
        </p:txBody>
      </p:sp>
      <p:sp>
        <p:nvSpPr>
          <p:cNvPr id="12" name="TextBox 12">
            <a:extLst>
              <a:ext uri="{FF2B5EF4-FFF2-40B4-BE49-F238E27FC236}">
                <a16:creationId xmlns:a16="http://schemas.microsoft.com/office/drawing/2014/main" id="{8939E99F-62F6-9C3D-BB0A-71D847EECD3C}"/>
              </a:ext>
            </a:extLst>
          </p:cNvPr>
          <p:cNvSpPr txBox="1"/>
          <p:nvPr/>
        </p:nvSpPr>
        <p:spPr>
          <a:xfrm>
            <a:off x="3011004" y="2353715"/>
            <a:ext cx="654731"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über</a:t>
            </a:r>
            <a:r>
              <a:rPr lang="de-DE" sz="1300" b="1" noProof="0" dirty="0">
                <a:solidFill>
                  <a:srgbClr val="FFFFFF"/>
                </a:solidFill>
                <a:latin typeface="Helvetica Bold"/>
                <a:ea typeface="Helvetica Bold"/>
                <a:cs typeface="Helvetica Bold"/>
                <a:sym typeface="Helvetica Bold"/>
              </a:rPr>
              <a:t> KI</a:t>
            </a:r>
          </a:p>
        </p:txBody>
      </p:sp>
      <p:sp>
        <p:nvSpPr>
          <p:cNvPr id="15" name="TextBox 15">
            <a:extLst>
              <a:ext uri="{FF2B5EF4-FFF2-40B4-BE49-F238E27FC236}">
                <a16:creationId xmlns:a16="http://schemas.microsoft.com/office/drawing/2014/main" id="{D1342003-0AFE-D8FF-062D-585E8BD9B53B}"/>
              </a:ext>
            </a:extLst>
          </p:cNvPr>
          <p:cNvSpPr txBox="1"/>
          <p:nvPr/>
        </p:nvSpPr>
        <p:spPr>
          <a:xfrm>
            <a:off x="4022655" y="1832780"/>
            <a:ext cx="111335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mit</a:t>
            </a:r>
            <a:r>
              <a:rPr lang="de-DE" sz="1300" b="1" noProof="0" dirty="0">
                <a:solidFill>
                  <a:srgbClr val="FFFFFF"/>
                </a:solidFill>
                <a:latin typeface="Helvetica Bold"/>
                <a:ea typeface="Helvetica Bold"/>
                <a:cs typeface="Helvetica Bold"/>
                <a:sym typeface="Helvetica Bold"/>
              </a:rPr>
              <a:t> KI</a:t>
            </a:r>
          </a:p>
        </p:txBody>
      </p:sp>
      <p:sp>
        <p:nvSpPr>
          <p:cNvPr id="17" name="Freeform 17" descr="Bild">
            <a:extLst>
              <a:ext uri="{FF2B5EF4-FFF2-40B4-BE49-F238E27FC236}">
                <a16:creationId xmlns:a16="http://schemas.microsoft.com/office/drawing/2014/main" id="{0DE4C117-7D9B-90DD-B218-FD6B7526C344}"/>
              </a:ext>
            </a:extLst>
          </p:cNvPr>
          <p:cNvSpPr/>
          <p:nvPr/>
        </p:nvSpPr>
        <p:spPr>
          <a:xfrm>
            <a:off x="4734869" y="3329429"/>
            <a:ext cx="2167283" cy="2419398"/>
          </a:xfrm>
          <a:custGeom>
            <a:avLst/>
            <a:gdLst/>
            <a:ahLst/>
            <a:cxnLst/>
            <a:rect l="l" t="t" r="r" b="b"/>
            <a:pathLst>
              <a:path w="4334566" h="4838796">
                <a:moveTo>
                  <a:pt x="0" y="0"/>
                </a:moveTo>
                <a:lnTo>
                  <a:pt x="4334566" y="0"/>
                </a:lnTo>
                <a:lnTo>
                  <a:pt x="4334566" y="4838796"/>
                </a:lnTo>
                <a:lnTo>
                  <a:pt x="0" y="4838796"/>
                </a:lnTo>
                <a:lnTo>
                  <a:pt x="0" y="0"/>
                </a:lnTo>
                <a:close/>
              </a:path>
            </a:pathLst>
          </a:custGeom>
          <a:blipFill>
            <a:blip r:embed="rId4"/>
            <a:stretch>
              <a:fillRect t="-19" b="-19"/>
            </a:stretch>
          </a:blipFill>
        </p:spPr>
        <p:txBody>
          <a:bodyPr/>
          <a:lstStyle/>
          <a:p>
            <a:endParaRPr lang="de-DE" sz="900" noProof="0" dirty="0"/>
          </a:p>
        </p:txBody>
      </p:sp>
      <p:sp>
        <p:nvSpPr>
          <p:cNvPr id="18" name="TextBox 18">
            <a:extLst>
              <a:ext uri="{FF2B5EF4-FFF2-40B4-BE49-F238E27FC236}">
                <a16:creationId xmlns:a16="http://schemas.microsoft.com/office/drawing/2014/main" id="{7BC2989E-ED18-0045-2B1C-828CEE85F84A}"/>
              </a:ext>
            </a:extLst>
          </p:cNvPr>
          <p:cNvSpPr txBox="1"/>
          <p:nvPr/>
        </p:nvSpPr>
        <p:spPr>
          <a:xfrm>
            <a:off x="5394429" y="3883313"/>
            <a:ext cx="1260071" cy="199927"/>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r>
              <a:rPr lang="de-DE" sz="1300" b="1" i="1" noProof="0" dirty="0">
                <a:solidFill>
                  <a:srgbClr val="FFFFFF"/>
                </a:solidFill>
                <a:latin typeface="Helvetica Bold Italics"/>
                <a:ea typeface="Helvetica Bold Italics"/>
                <a:cs typeface="Helvetica Bold Italics"/>
                <a:sym typeface="Helvetica Bold Italics"/>
              </a:rPr>
              <a:t>ohne</a:t>
            </a:r>
            <a:r>
              <a:rPr lang="de-DE" sz="1300" b="1" noProof="0" dirty="0">
                <a:solidFill>
                  <a:srgbClr val="FFFFFF"/>
                </a:solidFill>
                <a:latin typeface="Helvetica Bold"/>
                <a:ea typeface="Helvetica Bold"/>
                <a:cs typeface="Helvetica Bold"/>
                <a:sym typeface="Helvetica Bold"/>
              </a:rPr>
              <a:t> KI</a:t>
            </a:r>
          </a:p>
        </p:txBody>
      </p:sp>
      <p:sp>
        <p:nvSpPr>
          <p:cNvPr id="19" name="TextBox 19">
            <a:extLst>
              <a:ext uri="{FF2B5EF4-FFF2-40B4-BE49-F238E27FC236}">
                <a16:creationId xmlns:a16="http://schemas.microsoft.com/office/drawing/2014/main" id="{C8992F93-4781-0610-31F3-6748C13495A1}"/>
              </a:ext>
            </a:extLst>
          </p:cNvPr>
          <p:cNvSpPr txBox="1"/>
          <p:nvPr/>
        </p:nvSpPr>
        <p:spPr>
          <a:xfrm>
            <a:off x="5263042" y="4155905"/>
            <a:ext cx="1260071" cy="615553"/>
          </a:xfrm>
          <a:prstGeom prst="rect">
            <a:avLst/>
          </a:prstGeom>
        </p:spPr>
        <p:txBody>
          <a:bodyPr lIns="0" tIns="0" rIns="0" bIns="0" rtlCol="0" anchor="t">
            <a:spAutoFit/>
          </a:bodyPr>
          <a:lstStyle/>
          <a:p>
            <a:pPr algn="ctr">
              <a:lnSpc>
                <a:spcPts val="840"/>
              </a:lnSpc>
            </a:pPr>
            <a:r>
              <a:rPr lang="de-DE" sz="700" noProof="0" dirty="0">
                <a:solidFill>
                  <a:srgbClr val="000000"/>
                </a:solidFill>
                <a:latin typeface="Helvetica"/>
                <a:ea typeface="Helvetica"/>
                <a:cs typeface="Helvetica"/>
                <a:sym typeface="Helvetica"/>
              </a:rPr>
              <a:t>Lernenden sollten auch weiterhin schulische</a:t>
            </a:r>
          </a:p>
          <a:p>
            <a:pPr algn="ctr">
              <a:lnSpc>
                <a:spcPts val="840"/>
              </a:lnSpc>
            </a:pPr>
            <a:r>
              <a:rPr lang="de-DE" sz="700" noProof="0" dirty="0">
                <a:solidFill>
                  <a:srgbClr val="000000"/>
                </a:solidFill>
                <a:latin typeface="Helvetica"/>
                <a:ea typeface="Helvetica"/>
                <a:cs typeface="Helvetica"/>
                <a:sym typeface="Helvetica"/>
              </a:rPr>
              <a:t>Bildungsprozesse ermöglicht werden, die nicht von Datenverarbeitung und Bildschirmen geprägt sind.</a:t>
            </a:r>
          </a:p>
        </p:txBody>
      </p:sp>
      <p:sp>
        <p:nvSpPr>
          <p:cNvPr id="21" name="TextBox 21">
            <a:extLst>
              <a:ext uri="{FF2B5EF4-FFF2-40B4-BE49-F238E27FC236}">
                <a16:creationId xmlns:a16="http://schemas.microsoft.com/office/drawing/2014/main" id="{15C8DA65-D08C-C2E6-962D-72C6CC36B2B7}"/>
              </a:ext>
            </a:extLst>
          </p:cNvPr>
          <p:cNvSpPr txBox="1"/>
          <p:nvPr/>
        </p:nvSpPr>
        <p:spPr>
          <a:xfrm>
            <a:off x="5416453" y="2353715"/>
            <a:ext cx="728010" cy="405111"/>
          </a:xfrm>
          <a:prstGeom prst="rect">
            <a:avLst/>
          </a:prstGeom>
        </p:spPr>
        <p:txBody>
          <a:bodyPr lIns="0" tIns="0" rIns="0" bIns="0" rtlCol="0" anchor="t">
            <a:spAutoFit/>
          </a:bodyPr>
          <a:lstStyle/>
          <a:p>
            <a:pPr algn="ctr">
              <a:lnSpc>
                <a:spcPts val="1560"/>
              </a:lnSpc>
            </a:pPr>
            <a:r>
              <a:rPr lang="de-DE" sz="1300" b="1" noProof="0" dirty="0">
                <a:solidFill>
                  <a:srgbClr val="FFFFFF"/>
                </a:solidFill>
                <a:latin typeface="Helvetica Bold"/>
                <a:ea typeface="Helvetica Bold"/>
                <a:cs typeface="Helvetica Bold"/>
                <a:sym typeface="Helvetica Bold"/>
              </a:rPr>
              <a:t>Lernen </a:t>
            </a:r>
          </a:p>
          <a:p>
            <a:pPr algn="ctr">
              <a:lnSpc>
                <a:spcPts val="1560"/>
              </a:lnSpc>
            </a:pPr>
            <a:r>
              <a:rPr lang="de-DE" sz="1300" b="1" i="1" noProof="0" dirty="0">
                <a:solidFill>
                  <a:srgbClr val="FFFFFF"/>
                </a:solidFill>
                <a:latin typeface="Helvetica Bold Italics"/>
                <a:ea typeface="Helvetica Bold Italics"/>
                <a:cs typeface="Helvetica Bold Italics"/>
                <a:sym typeface="Helvetica Bold Italics"/>
              </a:rPr>
              <a:t>durch</a:t>
            </a:r>
            <a:r>
              <a:rPr lang="de-DE" sz="1300" b="1" noProof="0" dirty="0">
                <a:solidFill>
                  <a:srgbClr val="FFFFFF"/>
                </a:solidFill>
                <a:latin typeface="Helvetica Bold"/>
                <a:ea typeface="Helvetica Bold"/>
                <a:cs typeface="Helvetica Bold"/>
                <a:sym typeface="Helvetica Bold"/>
              </a:rPr>
              <a:t> KI</a:t>
            </a:r>
          </a:p>
        </p:txBody>
      </p:sp>
      <p:sp>
        <p:nvSpPr>
          <p:cNvPr id="2" name="TextBox 1">
            <a:extLst>
              <a:ext uri="{FF2B5EF4-FFF2-40B4-BE49-F238E27FC236}">
                <a16:creationId xmlns:a16="http://schemas.microsoft.com/office/drawing/2014/main" id="{5A552767-49A8-0BF9-C416-57208BA1D5E6}"/>
              </a:ext>
            </a:extLst>
          </p:cNvPr>
          <p:cNvSpPr txBox="1"/>
          <p:nvPr/>
        </p:nvSpPr>
        <p:spPr>
          <a:xfrm>
            <a:off x="969282" y="2315663"/>
            <a:ext cx="2523063" cy="1754326"/>
          </a:xfrm>
          <a:prstGeom prst="rect">
            <a:avLst/>
          </a:prstGeom>
          <a:noFill/>
        </p:spPr>
        <p:txBody>
          <a:bodyPr wrap="none" rtlCol="0">
            <a:spAutoFit/>
          </a:bodyPr>
          <a:lstStyle/>
          <a:p>
            <a:pPr algn="l">
              <a:buFont typeface="Arial" panose="020B0604020202020204" pitchFamily="34" charset="0"/>
              <a:buChar char="•"/>
            </a:pPr>
            <a:r>
              <a:rPr lang="en-GB" b="0" i="0" u="none" strike="noStrike" dirty="0" err="1">
                <a:solidFill>
                  <a:srgbClr val="000000"/>
                </a:solidFill>
                <a:effectLst/>
              </a:rPr>
              <a:t>Bildschirmzeit</a:t>
            </a:r>
            <a:r>
              <a:rPr lang="en-GB" b="0" i="0" u="none" strike="noStrike" dirty="0">
                <a:solidFill>
                  <a:srgbClr val="000000"/>
                </a:solidFill>
                <a:effectLst/>
              </a:rPr>
              <a:t> in </a:t>
            </a:r>
            <a:r>
              <a:rPr lang="en-GB" b="0" i="0" u="none" strike="noStrike" dirty="0" err="1">
                <a:solidFill>
                  <a:srgbClr val="000000"/>
                </a:solidFill>
                <a:effectLst/>
              </a:rPr>
              <a:t>Maßen</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err="1">
                <a:solidFill>
                  <a:srgbClr val="000000"/>
                </a:solidFill>
                <a:effectLst/>
              </a:rPr>
              <a:t>Fokus</a:t>
            </a:r>
            <a:r>
              <a:rPr lang="en-GB" b="0" i="0" u="none" strike="noStrike" dirty="0">
                <a:solidFill>
                  <a:srgbClr val="000000"/>
                </a:solidFill>
                <a:effectLst/>
              </a:rPr>
              <a:t> auf 4K</a:t>
            </a:r>
          </a:p>
          <a:p>
            <a:pPr algn="l">
              <a:buFont typeface="Arial" panose="020B0604020202020204" pitchFamily="34" charset="0"/>
              <a:buChar char="•"/>
            </a:pPr>
            <a:r>
              <a:rPr lang="en-GB" b="0" i="0" u="none" strike="noStrike" dirty="0">
                <a:solidFill>
                  <a:srgbClr val="000000"/>
                </a:solidFill>
                <a:effectLst/>
              </a:rPr>
              <a:t>„</a:t>
            </a:r>
            <a:r>
              <a:rPr lang="en-GB" b="0" i="0" u="none" strike="noStrike" dirty="0" err="1">
                <a:solidFill>
                  <a:srgbClr val="000000"/>
                </a:solidFill>
                <a:effectLst/>
              </a:rPr>
              <a:t>Sinnliches</a:t>
            </a:r>
            <a:r>
              <a:rPr lang="en-GB" b="0" i="0" u="none" strike="noStrike" dirty="0">
                <a:solidFill>
                  <a:srgbClr val="000000"/>
                </a:solidFill>
                <a:effectLst/>
              </a:rPr>
              <a:t> </a:t>
            </a:r>
            <a:r>
              <a:rPr lang="en-GB" b="0" i="0" u="none" strike="noStrike" dirty="0" err="1">
                <a:solidFill>
                  <a:srgbClr val="000000"/>
                </a:solidFill>
                <a:effectLst/>
              </a:rPr>
              <a:t>Lernen</a:t>
            </a:r>
            <a:r>
              <a:rPr lang="en-GB" b="0" i="0" u="none" strike="noStrike" dirty="0">
                <a:solidFill>
                  <a:srgbClr val="000000"/>
                </a:solidFill>
                <a:effectLst/>
              </a:rPr>
              <a:t>“</a:t>
            </a:r>
          </a:p>
          <a:p>
            <a:pPr algn="l">
              <a:buFont typeface="Arial" panose="020B0604020202020204" pitchFamily="34" charset="0"/>
              <a:buChar char="•"/>
            </a:pPr>
            <a:r>
              <a:rPr lang="en-GB" b="0" i="0" u="none" strike="noStrike" dirty="0" err="1">
                <a:solidFill>
                  <a:srgbClr val="000000"/>
                </a:solidFill>
                <a:effectLst/>
              </a:rPr>
              <a:t>Kulturtechniken</a:t>
            </a:r>
            <a:r>
              <a:rPr lang="en-GB" b="0" i="0" u="none" strike="noStrike" dirty="0">
                <a:solidFill>
                  <a:srgbClr val="000000"/>
                </a:solidFill>
                <a:effectLst/>
              </a:rPr>
              <a:t> am </a:t>
            </a:r>
          </a:p>
          <a:p>
            <a:pPr algn="l"/>
            <a:r>
              <a:rPr lang="en-GB" dirty="0">
                <a:solidFill>
                  <a:srgbClr val="000000"/>
                </a:solidFill>
              </a:rPr>
              <a:t>  </a:t>
            </a:r>
            <a:r>
              <a:rPr lang="en-GB" b="0" i="0" u="none" strike="noStrike" dirty="0">
                <a:solidFill>
                  <a:srgbClr val="000000"/>
                </a:solidFill>
                <a:effectLst/>
              </a:rPr>
              <a:t>Leben </a:t>
            </a:r>
            <a:r>
              <a:rPr lang="en-GB" b="0" i="0" u="none" strike="noStrike" dirty="0" err="1">
                <a:solidFill>
                  <a:srgbClr val="000000"/>
                </a:solidFill>
                <a:effectLst/>
              </a:rPr>
              <a:t>erhalten</a:t>
            </a:r>
            <a:endParaRPr lang="en-GB" b="0" i="0" u="none" strike="noStrike" dirty="0">
              <a:solidFill>
                <a:srgbClr val="000000"/>
              </a:solidFill>
              <a:effectLst/>
            </a:endParaRPr>
          </a:p>
          <a:p>
            <a:endParaRPr lang="en-DE" dirty="0"/>
          </a:p>
        </p:txBody>
      </p:sp>
    </p:spTree>
    <p:extLst>
      <p:ext uri="{BB962C8B-B14F-4D97-AF65-F5344CB8AC3E}">
        <p14:creationId xmlns:p14="http://schemas.microsoft.com/office/powerpoint/2010/main" val="246057784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9"/>
          <p:cNvSpPr txBox="1"/>
          <p:nvPr/>
        </p:nvSpPr>
        <p:spPr>
          <a:xfrm>
            <a:off x="3548912" y="889287"/>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KI erkennt Muster!</a:t>
            </a:r>
          </a:p>
        </p:txBody>
      </p:sp>
      <p:sp>
        <p:nvSpPr>
          <p:cNvPr id="10" name="TextBox 10"/>
          <p:cNvSpPr txBox="1"/>
          <p:nvPr/>
        </p:nvSpPr>
        <p:spPr>
          <a:xfrm>
            <a:off x="4846171" y="2620002"/>
            <a:ext cx="3377300" cy="2051844"/>
          </a:xfrm>
          <a:prstGeom prst="rect">
            <a:avLst/>
          </a:prstGeom>
        </p:spPr>
        <p:txBody>
          <a:bodyPr lIns="0" tIns="0" rIns="0" bIns="0" rtlCol="0" anchor="t">
            <a:spAutoFit/>
          </a:bodyPr>
          <a:lstStyle/>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kann nicht „denken“ oder verstehen</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macht überraschende und unerwartete Fehler</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Textgenerierende KI liefert immer eine Antwort</a:t>
            </a:r>
          </a:p>
        </p:txBody>
      </p:sp>
      <p:pic>
        <p:nvPicPr>
          <p:cNvPr id="6" name="Picture 5" descr="A robot with a person standing in front of it&#10;&#10;AI-generated content may be incorrect.">
            <a:extLst>
              <a:ext uri="{FF2B5EF4-FFF2-40B4-BE49-F238E27FC236}">
                <a16:creationId xmlns:a16="http://schemas.microsoft.com/office/drawing/2014/main" id="{8C58AD79-753B-72E1-DDC6-AE2967417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65" y="1627899"/>
            <a:ext cx="3886705" cy="3886705"/>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28B008E-A5CB-8792-E2DC-1FD2B49FDA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4E60F5-718B-0011-255F-0E51FB70684E}"/>
              </a:ext>
            </a:extLst>
          </p:cNvPr>
          <p:cNvSpPr txBox="1"/>
          <p:nvPr/>
        </p:nvSpPr>
        <p:spPr>
          <a:xfrm>
            <a:off x="2525734" y="1956861"/>
            <a:ext cx="4438779" cy="1938992"/>
          </a:xfrm>
          <a:prstGeom prst="rect">
            <a:avLst/>
          </a:prstGeom>
          <a:noFill/>
        </p:spPr>
        <p:txBody>
          <a:bodyPr wrap="none" rtlCol="0">
            <a:spAutoFit/>
          </a:bodyPr>
          <a:lstStyle/>
          <a:p>
            <a:pPr marL="342900" indent="-342900">
              <a:buFont typeface="Arial" panose="020B0604020202020204" pitchFamily="34" charset="0"/>
              <a:buChar char="•"/>
            </a:pPr>
            <a:r>
              <a:rPr lang="en-DE" sz="2400" b="1" dirty="0">
                <a:latin typeface="Helvetica" pitchFamily="2" charset="0"/>
              </a:rPr>
              <a:t>KI-Tools</a:t>
            </a:r>
          </a:p>
          <a:p>
            <a:endParaRPr lang="en-DE" sz="2400" b="1" dirty="0">
              <a:latin typeface="Helvetica" pitchFamily="2" charset="0"/>
            </a:endParaRPr>
          </a:p>
          <a:p>
            <a:pPr marL="342900" indent="-342900">
              <a:buFont typeface="Arial" panose="020B0604020202020204" pitchFamily="34" charset="0"/>
              <a:buChar char="•"/>
            </a:pPr>
            <a:r>
              <a:rPr lang="en-DE" sz="2400" b="1" dirty="0">
                <a:latin typeface="Helvetica" pitchFamily="2" charset="0"/>
              </a:rPr>
              <a:t>Fobizz</a:t>
            </a:r>
          </a:p>
          <a:p>
            <a:endParaRPr lang="en-DE" sz="2400" b="1" dirty="0">
              <a:latin typeface="Helvetica" pitchFamily="2" charset="0"/>
            </a:endParaRPr>
          </a:p>
          <a:p>
            <a:pPr marL="342900" indent="-342900">
              <a:buFont typeface="Arial" panose="020B0604020202020204" pitchFamily="34" charset="0"/>
              <a:buChar char="•"/>
            </a:pPr>
            <a:r>
              <a:rPr lang="en-DE" sz="2400" b="1" dirty="0">
                <a:latin typeface="Helvetica" pitchFamily="2" charset="0"/>
              </a:rPr>
              <a:t>TaskCards der Fortbildung</a:t>
            </a:r>
          </a:p>
        </p:txBody>
      </p:sp>
    </p:spTree>
    <p:extLst>
      <p:ext uri="{BB962C8B-B14F-4D97-AF65-F5344CB8AC3E}">
        <p14:creationId xmlns:p14="http://schemas.microsoft.com/office/powerpoint/2010/main" val="149826647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88EE-CC35-8F47-0D4B-03A9C662EF0B}"/>
            </a:ext>
          </a:extLst>
        </p:cNvPr>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241C2508-E539-E1E2-EC21-D6EF547A6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013" y="457200"/>
            <a:ext cx="4173970" cy="558313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9008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F6317ECB-9A9D-964B-22EE-FAFD98FFB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63" y="293427"/>
            <a:ext cx="1669605"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Computersymbol enthält.&#10;&#10;Automatisch generierte Beschreibung">
            <a:extLst>
              <a:ext uri="{FF2B5EF4-FFF2-40B4-BE49-F238E27FC236}">
                <a16:creationId xmlns:a16="http://schemas.microsoft.com/office/drawing/2014/main" id="{1A23CCB1-FA6E-E419-AD6D-BF51ED803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077" y="1078173"/>
            <a:ext cx="5424851" cy="487671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034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9A81-B08B-06AC-CAC8-1F8C23D99973}"/>
            </a:ext>
          </a:extLst>
        </p:cNvPr>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33686D1D-9050-3475-39F9-F60BEC1F29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63" y="293427"/>
            <a:ext cx="1669605"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Computersymbol enthält.&#10;&#10;Automatisch generierte Beschreibung">
            <a:extLst>
              <a:ext uri="{FF2B5EF4-FFF2-40B4-BE49-F238E27FC236}">
                <a16:creationId xmlns:a16="http://schemas.microsoft.com/office/drawing/2014/main" id="{5C62E25F-E884-41AD-E38E-AB6413812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077" y="293427"/>
            <a:ext cx="2484293"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Grafik 1" descr="Ein Bild, das Grafiken, Grafikdesign, Farbigkeit, Schrift enthält.&#10;&#10;Automatisch generierte Beschreibung">
            <a:extLst>
              <a:ext uri="{FF2B5EF4-FFF2-40B4-BE49-F238E27FC236}">
                <a16:creationId xmlns:a16="http://schemas.microsoft.com/office/drawing/2014/main" id="{5667AFB4-C4B8-38FC-88D2-D2177F5F6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297" y="1184878"/>
            <a:ext cx="2511079" cy="1224887"/>
          </a:xfrm>
          <a:prstGeom prst="rect">
            <a:avLst/>
          </a:prstGeom>
        </p:spPr>
      </p:pic>
      <p:pic>
        <p:nvPicPr>
          <p:cNvPr id="4" name="Graphic 4">
            <a:extLst>
              <a:ext uri="{FF2B5EF4-FFF2-40B4-BE49-F238E27FC236}">
                <a16:creationId xmlns:a16="http://schemas.microsoft.com/office/drawing/2014/main" id="{889DECF0-AEC2-223B-C7CD-457513C3C3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442" y="2944034"/>
            <a:ext cx="795025" cy="795025"/>
          </a:xfrm>
          <a:prstGeom prst="rect">
            <a:avLst/>
          </a:prstGeom>
        </p:spPr>
      </p:pic>
      <p:pic>
        <p:nvPicPr>
          <p:cNvPr id="6" name="Picture 8" descr="A letter of the alphabet&#10;&#10;AI-generated content may be incorrect.">
            <a:extLst>
              <a:ext uri="{FF2B5EF4-FFF2-40B4-BE49-F238E27FC236}">
                <a16:creationId xmlns:a16="http://schemas.microsoft.com/office/drawing/2014/main" id="{0CE2806E-6BE0-F69C-58F5-645C0306A3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4313" y="2897024"/>
            <a:ext cx="999965" cy="897495"/>
          </a:xfrm>
          <a:prstGeom prst="rect">
            <a:avLst/>
          </a:prstGeom>
        </p:spPr>
      </p:pic>
      <p:pic>
        <p:nvPicPr>
          <p:cNvPr id="7" name="Graphic 10">
            <a:extLst>
              <a:ext uri="{FF2B5EF4-FFF2-40B4-BE49-F238E27FC236}">
                <a16:creationId xmlns:a16="http://schemas.microsoft.com/office/drawing/2014/main" id="{E1A05825-5CF1-8703-5805-EB1F9179FC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9672" y="2944034"/>
            <a:ext cx="724159" cy="724159"/>
          </a:xfrm>
          <a:prstGeom prst="rect">
            <a:avLst/>
          </a:prstGeom>
        </p:spPr>
      </p:pic>
      <p:pic>
        <p:nvPicPr>
          <p:cNvPr id="8" name="Picture 12" descr="A colorful logo with a white background&#10;&#10;AI-generated content may be incorrect.">
            <a:extLst>
              <a:ext uri="{FF2B5EF4-FFF2-40B4-BE49-F238E27FC236}">
                <a16:creationId xmlns:a16="http://schemas.microsoft.com/office/drawing/2014/main" id="{C8424FC3-C70B-1F68-9D33-7F4698386D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8236" y="2828741"/>
            <a:ext cx="999965" cy="965778"/>
          </a:xfrm>
          <a:prstGeom prst="rect">
            <a:avLst/>
          </a:prstGeom>
        </p:spPr>
      </p:pic>
      <p:pic>
        <p:nvPicPr>
          <p:cNvPr id="9" name="Picture 14" descr="A red square with white letters and a star&#10;&#10;AI-generated content may be incorrect.">
            <a:extLst>
              <a:ext uri="{FF2B5EF4-FFF2-40B4-BE49-F238E27FC236}">
                <a16:creationId xmlns:a16="http://schemas.microsoft.com/office/drawing/2014/main" id="{C0FDBF72-38A0-D43D-3191-8A93A39045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212" y="5002012"/>
            <a:ext cx="724158" cy="732578"/>
          </a:xfrm>
          <a:prstGeom prst="rect">
            <a:avLst/>
          </a:prstGeom>
        </p:spPr>
      </p:pic>
      <p:pic>
        <p:nvPicPr>
          <p:cNvPr id="11" name="Picture 16" descr="A blue and green square with white text&#10;&#10;AI-generated content may be incorrect.">
            <a:extLst>
              <a:ext uri="{FF2B5EF4-FFF2-40B4-BE49-F238E27FC236}">
                <a16:creationId xmlns:a16="http://schemas.microsoft.com/office/drawing/2014/main" id="{BC5AB668-634D-1001-FF0C-6E26F61E20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6370" y="5024631"/>
            <a:ext cx="724158" cy="709959"/>
          </a:xfrm>
          <a:prstGeom prst="rect">
            <a:avLst/>
          </a:prstGeom>
        </p:spPr>
      </p:pic>
      <p:sp>
        <p:nvSpPr>
          <p:cNvPr id="13" name="Textfeld 12">
            <a:extLst>
              <a:ext uri="{FF2B5EF4-FFF2-40B4-BE49-F238E27FC236}">
                <a16:creationId xmlns:a16="http://schemas.microsoft.com/office/drawing/2014/main" id="{F56BD78A-762A-1461-5542-EAA32433B8DD}"/>
              </a:ext>
            </a:extLst>
          </p:cNvPr>
          <p:cNvSpPr txBox="1"/>
          <p:nvPr/>
        </p:nvSpPr>
        <p:spPr>
          <a:xfrm>
            <a:off x="696944" y="3954624"/>
            <a:ext cx="1098645" cy="400110"/>
          </a:xfrm>
          <a:prstGeom prst="rect">
            <a:avLst/>
          </a:prstGeom>
          <a:noFill/>
        </p:spPr>
        <p:txBody>
          <a:bodyPr wrap="square" rtlCol="0">
            <a:spAutoFit/>
          </a:bodyPr>
          <a:lstStyle/>
          <a:p>
            <a:r>
              <a:rPr lang="de-DE" sz="2000" b="1" dirty="0"/>
              <a:t>ChatGPT</a:t>
            </a:r>
          </a:p>
        </p:txBody>
      </p:sp>
      <p:sp>
        <p:nvSpPr>
          <p:cNvPr id="14" name="Textfeld 13">
            <a:extLst>
              <a:ext uri="{FF2B5EF4-FFF2-40B4-BE49-F238E27FC236}">
                <a16:creationId xmlns:a16="http://schemas.microsoft.com/office/drawing/2014/main" id="{5A664A31-9F3E-CA6C-3655-4E25EB73BCBD}"/>
              </a:ext>
            </a:extLst>
          </p:cNvPr>
          <p:cNvSpPr txBox="1"/>
          <p:nvPr/>
        </p:nvSpPr>
        <p:spPr>
          <a:xfrm>
            <a:off x="2079663" y="3947261"/>
            <a:ext cx="1218675" cy="400110"/>
          </a:xfrm>
          <a:prstGeom prst="rect">
            <a:avLst/>
          </a:prstGeom>
          <a:noFill/>
        </p:spPr>
        <p:txBody>
          <a:bodyPr wrap="square" rtlCol="0">
            <a:spAutoFit/>
          </a:bodyPr>
          <a:lstStyle/>
          <a:p>
            <a:r>
              <a:rPr lang="de-DE" sz="2000" b="1" dirty="0"/>
              <a:t>Mistral AI</a:t>
            </a:r>
          </a:p>
        </p:txBody>
      </p:sp>
      <p:sp>
        <p:nvSpPr>
          <p:cNvPr id="15" name="Textfeld 14">
            <a:extLst>
              <a:ext uri="{FF2B5EF4-FFF2-40B4-BE49-F238E27FC236}">
                <a16:creationId xmlns:a16="http://schemas.microsoft.com/office/drawing/2014/main" id="{5FE9CA24-4369-2464-1329-933981DB121C}"/>
              </a:ext>
            </a:extLst>
          </p:cNvPr>
          <p:cNvSpPr txBox="1"/>
          <p:nvPr/>
        </p:nvSpPr>
        <p:spPr>
          <a:xfrm>
            <a:off x="3582413" y="3954624"/>
            <a:ext cx="1218675" cy="400110"/>
          </a:xfrm>
          <a:prstGeom prst="rect">
            <a:avLst/>
          </a:prstGeom>
          <a:noFill/>
        </p:spPr>
        <p:txBody>
          <a:bodyPr wrap="square" rtlCol="0">
            <a:spAutoFit/>
          </a:bodyPr>
          <a:lstStyle/>
          <a:p>
            <a:r>
              <a:rPr lang="de-DE" sz="2000" b="1" dirty="0"/>
              <a:t>Claude AI</a:t>
            </a:r>
          </a:p>
        </p:txBody>
      </p:sp>
      <p:sp>
        <p:nvSpPr>
          <p:cNvPr id="16" name="Textfeld 15">
            <a:extLst>
              <a:ext uri="{FF2B5EF4-FFF2-40B4-BE49-F238E27FC236}">
                <a16:creationId xmlns:a16="http://schemas.microsoft.com/office/drawing/2014/main" id="{722ED059-3411-B103-5EC9-FAB44AA2593B}"/>
              </a:ext>
            </a:extLst>
          </p:cNvPr>
          <p:cNvSpPr txBox="1"/>
          <p:nvPr/>
        </p:nvSpPr>
        <p:spPr>
          <a:xfrm>
            <a:off x="5116165" y="3910476"/>
            <a:ext cx="1487634" cy="707886"/>
          </a:xfrm>
          <a:prstGeom prst="rect">
            <a:avLst/>
          </a:prstGeom>
          <a:noFill/>
        </p:spPr>
        <p:txBody>
          <a:bodyPr wrap="square" rtlCol="0">
            <a:spAutoFit/>
          </a:bodyPr>
          <a:lstStyle/>
          <a:p>
            <a:pPr algn="ctr"/>
            <a:r>
              <a:rPr lang="de-DE" sz="2000" b="1" dirty="0"/>
              <a:t>Copilot</a:t>
            </a:r>
          </a:p>
          <a:p>
            <a:pPr algn="ctr"/>
            <a:r>
              <a:rPr lang="de-DE" sz="2000" b="1" dirty="0"/>
              <a:t>(Microsoft)</a:t>
            </a:r>
          </a:p>
        </p:txBody>
      </p:sp>
      <p:sp>
        <p:nvSpPr>
          <p:cNvPr id="17" name="Textfeld 16">
            <a:extLst>
              <a:ext uri="{FF2B5EF4-FFF2-40B4-BE49-F238E27FC236}">
                <a16:creationId xmlns:a16="http://schemas.microsoft.com/office/drawing/2014/main" id="{A10B1137-DEF6-A022-C6E2-CF0AA6309F2C}"/>
              </a:ext>
            </a:extLst>
          </p:cNvPr>
          <p:cNvSpPr txBox="1"/>
          <p:nvPr/>
        </p:nvSpPr>
        <p:spPr>
          <a:xfrm>
            <a:off x="1692824" y="5864675"/>
            <a:ext cx="1151250" cy="400110"/>
          </a:xfrm>
          <a:prstGeom prst="rect">
            <a:avLst/>
          </a:prstGeom>
          <a:noFill/>
        </p:spPr>
        <p:txBody>
          <a:bodyPr wrap="square" rtlCol="0">
            <a:spAutoFit/>
          </a:bodyPr>
          <a:lstStyle/>
          <a:p>
            <a:r>
              <a:rPr lang="de-DE" sz="2000" b="1" dirty="0" err="1"/>
              <a:t>Canva</a:t>
            </a:r>
            <a:r>
              <a:rPr lang="de-DE" sz="2000" b="1" dirty="0"/>
              <a:t> AI</a:t>
            </a:r>
          </a:p>
        </p:txBody>
      </p:sp>
      <p:sp>
        <p:nvSpPr>
          <p:cNvPr id="18" name="Textfeld 17">
            <a:extLst>
              <a:ext uri="{FF2B5EF4-FFF2-40B4-BE49-F238E27FC236}">
                <a16:creationId xmlns:a16="http://schemas.microsoft.com/office/drawing/2014/main" id="{30398657-D65C-F94E-D65F-503D5C0D23CE}"/>
              </a:ext>
            </a:extLst>
          </p:cNvPr>
          <p:cNvSpPr txBox="1"/>
          <p:nvPr/>
        </p:nvSpPr>
        <p:spPr>
          <a:xfrm>
            <a:off x="3964915" y="5855406"/>
            <a:ext cx="1151250" cy="400110"/>
          </a:xfrm>
          <a:prstGeom prst="rect">
            <a:avLst/>
          </a:prstGeom>
          <a:noFill/>
        </p:spPr>
        <p:txBody>
          <a:bodyPr wrap="square" rtlCol="0">
            <a:spAutoFit/>
          </a:bodyPr>
          <a:lstStyle/>
          <a:p>
            <a:r>
              <a:rPr lang="de-DE" sz="2000" b="1" dirty="0"/>
              <a:t>Firefly AI</a:t>
            </a:r>
          </a:p>
        </p:txBody>
      </p:sp>
      <p:sp>
        <p:nvSpPr>
          <p:cNvPr id="19" name="Textfeld 18">
            <a:extLst>
              <a:ext uri="{FF2B5EF4-FFF2-40B4-BE49-F238E27FC236}">
                <a16:creationId xmlns:a16="http://schemas.microsoft.com/office/drawing/2014/main" id="{0286A773-CF44-59C7-93FA-2462CEB65134}"/>
              </a:ext>
            </a:extLst>
          </p:cNvPr>
          <p:cNvSpPr txBox="1"/>
          <p:nvPr/>
        </p:nvSpPr>
        <p:spPr>
          <a:xfrm>
            <a:off x="5787959" y="5855406"/>
            <a:ext cx="1353094" cy="400110"/>
          </a:xfrm>
          <a:prstGeom prst="rect">
            <a:avLst/>
          </a:prstGeom>
          <a:noFill/>
        </p:spPr>
        <p:txBody>
          <a:bodyPr wrap="square" rtlCol="0">
            <a:spAutoFit/>
          </a:bodyPr>
          <a:lstStyle/>
          <a:p>
            <a:r>
              <a:rPr lang="de-DE" sz="2000" b="1" dirty="0" err="1"/>
              <a:t>Perplexity</a:t>
            </a:r>
            <a:endParaRPr lang="de-DE" sz="2000" b="1" dirty="0"/>
          </a:p>
        </p:txBody>
      </p:sp>
      <p:pic>
        <p:nvPicPr>
          <p:cNvPr id="1026" name="Picture 2" descr="undefined">
            <a:extLst>
              <a:ext uri="{FF2B5EF4-FFF2-40B4-BE49-F238E27FC236}">
                <a16:creationId xmlns:a16="http://schemas.microsoft.com/office/drawing/2014/main" id="{F36B3160-472C-D5EC-ADE5-C41B52A03E8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3837" y="3037761"/>
            <a:ext cx="1352039" cy="499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40236A8-BFE6-9518-DC1C-61E1B88454D7}"/>
              </a:ext>
            </a:extLst>
          </p:cNvPr>
          <p:cNvSpPr txBox="1"/>
          <p:nvPr/>
        </p:nvSpPr>
        <p:spPr>
          <a:xfrm>
            <a:off x="7004983" y="3838211"/>
            <a:ext cx="1153231" cy="707886"/>
          </a:xfrm>
          <a:prstGeom prst="rect">
            <a:avLst/>
          </a:prstGeom>
          <a:noFill/>
        </p:spPr>
        <p:txBody>
          <a:bodyPr wrap="square" rtlCol="0">
            <a:spAutoFit/>
          </a:bodyPr>
          <a:lstStyle/>
          <a:p>
            <a:pPr algn="ctr"/>
            <a:r>
              <a:rPr lang="de-DE" sz="2000" b="1" dirty="0"/>
              <a:t>Gemini (Google)</a:t>
            </a:r>
          </a:p>
        </p:txBody>
      </p:sp>
      <p:pic>
        <p:nvPicPr>
          <p:cNvPr id="1028" name="Picture 4">
            <a:extLst>
              <a:ext uri="{FF2B5EF4-FFF2-40B4-BE49-F238E27FC236}">
                <a16:creationId xmlns:a16="http://schemas.microsoft.com/office/drawing/2014/main" id="{EC2E88CC-FBA3-FA94-2DAC-08FB93C5ADE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77844"/>
          <a:stretch/>
        </p:blipFill>
        <p:spPr bwMode="auto">
          <a:xfrm>
            <a:off x="6010063" y="5000218"/>
            <a:ext cx="813773" cy="88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1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A297DE-EF65-15DA-2F2F-D64E174F46FC}"/>
            </a:ext>
          </a:extLst>
        </p:cNvPr>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F736237F-481A-EC71-6EC7-8F54B1A10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63" y="293427"/>
            <a:ext cx="1669605"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Computersymbol enthält.&#10;&#10;Automatisch generierte Beschreibung">
            <a:extLst>
              <a:ext uri="{FF2B5EF4-FFF2-40B4-BE49-F238E27FC236}">
                <a16:creationId xmlns:a16="http://schemas.microsoft.com/office/drawing/2014/main" id="{C07095D4-C194-FACD-D19A-1CB32BB04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077" y="293427"/>
            <a:ext cx="2484293"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3" name="Grafik 2" descr="Ein Bild, das Grafiken, Grafikdesign, Farbigkeit, Schrift enthält.&#10;&#10;Automatisch generierte Beschreibung">
            <a:extLst>
              <a:ext uri="{FF2B5EF4-FFF2-40B4-BE49-F238E27FC236}">
                <a16:creationId xmlns:a16="http://schemas.microsoft.com/office/drawing/2014/main" id="{0BA2D9BA-6B39-5598-1DDF-A0558F6C5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31" y="3429000"/>
            <a:ext cx="4089369" cy="1994766"/>
          </a:xfrm>
          <a:prstGeom prst="rect">
            <a:avLst/>
          </a:prstGeom>
        </p:spPr>
      </p:pic>
      <p:sp>
        <p:nvSpPr>
          <p:cNvPr id="2" name="Textfeld 1">
            <a:extLst>
              <a:ext uri="{FF2B5EF4-FFF2-40B4-BE49-F238E27FC236}">
                <a16:creationId xmlns:a16="http://schemas.microsoft.com/office/drawing/2014/main" id="{3873C987-F75E-887A-A1CE-40D1306B7F16}"/>
              </a:ext>
            </a:extLst>
          </p:cNvPr>
          <p:cNvSpPr txBox="1"/>
          <p:nvPr/>
        </p:nvSpPr>
        <p:spPr>
          <a:xfrm>
            <a:off x="5318517" y="1266631"/>
            <a:ext cx="3475220" cy="5139869"/>
          </a:xfrm>
          <a:prstGeom prst="rect">
            <a:avLst/>
          </a:prstGeom>
          <a:noFill/>
        </p:spPr>
        <p:txBody>
          <a:bodyPr wrap="square">
            <a:spAutoFit/>
          </a:bodyPr>
          <a:lstStyle/>
          <a:p>
            <a:r>
              <a:rPr lang="de-DE" sz="2800" b="1" noProof="0" dirty="0"/>
              <a:t>Vorteile von </a:t>
            </a:r>
            <a:r>
              <a:rPr lang="de-DE" sz="2800" b="1" noProof="0" dirty="0" err="1"/>
              <a:t>Fobizz</a:t>
            </a:r>
            <a:r>
              <a:rPr lang="de-DE" sz="2800" b="1" noProof="0" dirty="0"/>
              <a:t>:</a:t>
            </a:r>
            <a:endParaRPr lang="de-DE" sz="2000" b="1" noProof="0" dirty="0"/>
          </a:p>
          <a:p>
            <a:pPr marL="457200" indent="-457200">
              <a:buFont typeface="Calibri" panose="020F0502020204030204" pitchFamily="34" charset="0"/>
              <a:buChar char="•"/>
            </a:pPr>
            <a:r>
              <a:rPr lang="de-DE" sz="2000" noProof="0" dirty="0"/>
              <a:t>datensicher und werbefrei (DSGVO-konform)</a:t>
            </a:r>
          </a:p>
          <a:p>
            <a:pPr marL="457200" indent="-457200">
              <a:buFont typeface="Calibri" panose="020F0502020204030204" pitchFamily="34" charset="0"/>
              <a:buChar char="•"/>
            </a:pPr>
            <a:r>
              <a:rPr lang="de-DE" sz="2000" noProof="0" dirty="0"/>
              <a:t>auf Unterrichtseinsatz abgestimmt, Einfluss auf Kriterien möglich</a:t>
            </a:r>
          </a:p>
          <a:p>
            <a:pPr marL="457200" indent="-457200">
              <a:buFont typeface="Calibri" panose="020F0502020204030204" pitchFamily="34" charset="0"/>
              <a:buChar char="•"/>
            </a:pPr>
            <a:r>
              <a:rPr lang="de-DE" sz="2000" noProof="0" dirty="0"/>
              <a:t>keine Registrierung von Lernenden nötig</a:t>
            </a:r>
          </a:p>
          <a:p>
            <a:pPr marL="457200" indent="-457200">
              <a:buFont typeface="Calibri" panose="020F0502020204030204" pitchFamily="34" charset="0"/>
              <a:buChar char="•"/>
            </a:pPr>
            <a:r>
              <a:rPr lang="de-DE" sz="2000" noProof="0" dirty="0"/>
              <a:t>in Deutschland entwickelt und gehostet</a:t>
            </a:r>
          </a:p>
          <a:p>
            <a:pPr marL="457200" indent="-457200">
              <a:buFont typeface="Calibri" panose="020F0502020204030204" pitchFamily="34" charset="0"/>
              <a:buChar char="•"/>
            </a:pPr>
            <a:r>
              <a:rPr lang="de-DE" sz="2000" noProof="0" dirty="0"/>
              <a:t>viele Erklärungen &amp; Tipps</a:t>
            </a:r>
          </a:p>
          <a:p>
            <a:pPr marL="457200" indent="-457200">
              <a:buFont typeface="Calibri" panose="020F0502020204030204" pitchFamily="34" charset="0"/>
              <a:buChar char="•"/>
            </a:pPr>
            <a:r>
              <a:rPr lang="de-DE" sz="2000" noProof="0" dirty="0"/>
              <a:t>Handschrifterkennung</a:t>
            </a:r>
          </a:p>
          <a:p>
            <a:pPr marL="457200" indent="-457200">
              <a:buFont typeface="Calibri" panose="020F0502020204030204" pitchFamily="34" charset="0"/>
              <a:buChar char="•"/>
            </a:pPr>
            <a:r>
              <a:rPr lang="de-DE" sz="2000" noProof="0" dirty="0"/>
              <a:t>Fehlerliste als PDF mit Beschreibung der Fehler exportierbar</a:t>
            </a:r>
          </a:p>
          <a:p>
            <a:pPr marL="457200" indent="-457200">
              <a:buFont typeface="Calibri" panose="020F0502020204030204" pitchFamily="34" charset="0"/>
              <a:buChar char="•"/>
            </a:pPr>
            <a:endParaRPr lang="de-DE" sz="2000" noProof="0" dirty="0"/>
          </a:p>
        </p:txBody>
      </p:sp>
    </p:spTree>
    <p:extLst>
      <p:ext uri="{BB962C8B-B14F-4D97-AF65-F5344CB8AC3E}">
        <p14:creationId xmlns:p14="http://schemas.microsoft.com/office/powerpoint/2010/main" val="141908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4D4883-94EA-A323-D425-C38329B8ACD0}"/>
            </a:ext>
          </a:extLst>
        </p:cNvPr>
        <p:cNvGrpSpPr/>
        <p:nvPr/>
      </p:nvGrpSpPr>
      <p:grpSpPr>
        <a:xfrm>
          <a:off x="0" y="0"/>
          <a:ext cx="0" cy="0"/>
          <a:chOff x="0" y="0"/>
          <a:chExt cx="0" cy="0"/>
        </a:xfrm>
      </p:grpSpPr>
      <p:pic>
        <p:nvPicPr>
          <p:cNvPr id="10" name="Grafik 9" descr="Ein Bild, das Text, Screenshot, Schrift, Kreis enthält.&#10;&#10;Automatisch generierte Beschreibung">
            <a:extLst>
              <a:ext uri="{FF2B5EF4-FFF2-40B4-BE49-F238E27FC236}">
                <a16:creationId xmlns:a16="http://schemas.microsoft.com/office/drawing/2014/main" id="{856C18F6-9995-04F4-5A88-AEEBE691E1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63" y="293427"/>
            <a:ext cx="1669605"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Computersymbol enthält.&#10;&#10;Automatisch generierte Beschreibung">
            <a:extLst>
              <a:ext uri="{FF2B5EF4-FFF2-40B4-BE49-F238E27FC236}">
                <a16:creationId xmlns:a16="http://schemas.microsoft.com/office/drawing/2014/main" id="{4FD248A9-7398-7715-7EC8-4AD082EF8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077" y="293427"/>
            <a:ext cx="2484293"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3" name="Grafik 2" descr="Ein Bild, das Grafiken, Grafikdesign, Farbigkeit, Schrift enthält.&#10;&#10;Automatisch generierte Beschreibung">
            <a:extLst>
              <a:ext uri="{FF2B5EF4-FFF2-40B4-BE49-F238E27FC236}">
                <a16:creationId xmlns:a16="http://schemas.microsoft.com/office/drawing/2014/main" id="{71D9E76C-7CA3-718E-C78B-33895FAAB9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31" y="3429000"/>
            <a:ext cx="4089369" cy="1994766"/>
          </a:xfrm>
          <a:prstGeom prst="rect">
            <a:avLst/>
          </a:prstGeom>
        </p:spPr>
      </p:pic>
      <p:sp>
        <p:nvSpPr>
          <p:cNvPr id="2" name="Textfeld 1">
            <a:extLst>
              <a:ext uri="{FF2B5EF4-FFF2-40B4-BE49-F238E27FC236}">
                <a16:creationId xmlns:a16="http://schemas.microsoft.com/office/drawing/2014/main" id="{32D7304E-DF12-2183-2236-A8A63E7F5545}"/>
              </a:ext>
            </a:extLst>
          </p:cNvPr>
          <p:cNvSpPr txBox="1"/>
          <p:nvPr/>
        </p:nvSpPr>
        <p:spPr>
          <a:xfrm>
            <a:off x="5039739" y="858186"/>
            <a:ext cx="4025421" cy="5447645"/>
          </a:xfrm>
          <a:prstGeom prst="rect">
            <a:avLst/>
          </a:prstGeom>
          <a:noFill/>
        </p:spPr>
        <p:txBody>
          <a:bodyPr wrap="square">
            <a:spAutoFit/>
          </a:bodyPr>
          <a:lstStyle/>
          <a:p>
            <a:r>
              <a:rPr lang="de-DE" sz="2800" b="1" noProof="0" dirty="0"/>
              <a:t>Nachteile von </a:t>
            </a:r>
            <a:r>
              <a:rPr lang="de-DE" sz="2800" b="1" noProof="0" dirty="0" err="1"/>
              <a:t>Fobizz</a:t>
            </a:r>
            <a:r>
              <a:rPr lang="de-DE" sz="2800" b="1" noProof="0" dirty="0"/>
              <a:t>:</a:t>
            </a:r>
            <a:endParaRPr lang="de-DE" sz="2000" b="1" noProof="0" dirty="0"/>
          </a:p>
          <a:p>
            <a:pPr marL="457200" indent="-457200">
              <a:buFont typeface="Calibri" panose="020F0502020204030204" pitchFamily="34" charset="0"/>
              <a:buChar char="•"/>
            </a:pPr>
            <a:r>
              <a:rPr lang="de-DE" sz="2000" noProof="0" dirty="0"/>
              <a:t>oft nicht so leistungsfähig wie KIs „an sich“</a:t>
            </a:r>
          </a:p>
          <a:p>
            <a:pPr marL="457200" indent="-457200">
              <a:buFont typeface="Calibri" panose="020F0502020204030204" pitchFamily="34" charset="0"/>
              <a:buChar char="•"/>
            </a:pPr>
            <a:r>
              <a:rPr lang="de-DE" sz="2000" noProof="0" dirty="0"/>
              <a:t>“ChatGPT 4.0 mini gegeben bei Klassenräumen, weniger leistungsfähig als KIs an sich </a:t>
            </a:r>
          </a:p>
          <a:p>
            <a:pPr marL="457200" indent="-457200">
              <a:buFont typeface="Calibri" panose="020F0502020204030204" pitchFamily="34" charset="0"/>
              <a:buChar char="•"/>
            </a:pPr>
            <a:r>
              <a:rPr lang="de-DE" sz="2000" noProof="0" dirty="0"/>
              <a:t>bei Bots weniger Hintergrund-material einsetzbar</a:t>
            </a:r>
          </a:p>
          <a:p>
            <a:pPr marL="457200" indent="-457200">
              <a:buFont typeface="Calibri" panose="020F0502020204030204" pitchFamily="34" charset="0"/>
              <a:buChar char="•"/>
            </a:pPr>
            <a:r>
              <a:rPr lang="de-DE" sz="2000" noProof="0" dirty="0"/>
              <a:t>nicht v. Lehrkräften entwickelt (im Gegensatz zu </a:t>
            </a:r>
            <a:r>
              <a:rPr lang="de-DE" sz="2000" noProof="0" dirty="0" err="1"/>
              <a:t>FelloFish</a:t>
            </a:r>
            <a:r>
              <a:rPr lang="de-DE" sz="2000" noProof="0" dirty="0"/>
              <a:t> etc.)</a:t>
            </a:r>
          </a:p>
          <a:p>
            <a:pPr marL="457200" indent="-457200">
              <a:buFont typeface="Calibri" panose="020F0502020204030204" pitchFamily="34" charset="0"/>
              <a:buChar char="•"/>
            </a:pPr>
            <a:r>
              <a:rPr lang="de-DE" sz="2000" noProof="0" dirty="0"/>
              <a:t>Lernende nicht in Prozess involviert</a:t>
            </a:r>
          </a:p>
          <a:p>
            <a:pPr marL="457200" indent="-457200">
              <a:buFont typeface="Calibri" panose="020F0502020204030204" pitchFamily="34" charset="0"/>
              <a:buChar char="•"/>
            </a:pPr>
            <a:r>
              <a:rPr lang="de-DE" sz="2000" noProof="0" dirty="0"/>
              <a:t>Fokus aufs Endprodukt, nicht </a:t>
            </a:r>
          </a:p>
          <a:p>
            <a:r>
              <a:rPr lang="de-DE" sz="2000" noProof="0" dirty="0"/>
              <a:t>        auf den Prozess</a:t>
            </a:r>
          </a:p>
          <a:p>
            <a:pPr marL="457200" indent="-457200">
              <a:buFont typeface="Calibri" panose="020F0502020204030204" pitchFamily="34" charset="0"/>
              <a:buChar char="•"/>
            </a:pPr>
            <a:r>
              <a:rPr lang="de-DE" sz="2000" noProof="0" dirty="0"/>
              <a:t>Lehrkräfte könnten sich </a:t>
            </a:r>
            <a:r>
              <a:rPr lang="de-DE" sz="2000" noProof="0" dirty="0" err="1"/>
              <a:t>unre</a:t>
            </a:r>
            <a:r>
              <a:rPr lang="de-DE" sz="2000" noProof="0" dirty="0"/>
              <a:t>-flektiert auf das KI-Ergebnis verlassen</a:t>
            </a:r>
          </a:p>
        </p:txBody>
      </p:sp>
    </p:spTree>
    <p:extLst>
      <p:ext uri="{BB962C8B-B14F-4D97-AF65-F5344CB8AC3E}">
        <p14:creationId xmlns:p14="http://schemas.microsoft.com/office/powerpoint/2010/main" val="135855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0D2D-B2BF-5287-4514-B27B139395F2}"/>
            </a:ext>
          </a:extLst>
        </p:cNvPr>
        <p:cNvGrpSpPr/>
        <p:nvPr/>
      </p:nvGrpSpPr>
      <p:grpSpPr>
        <a:xfrm>
          <a:off x="0" y="0"/>
          <a:ext cx="0" cy="0"/>
          <a:chOff x="0" y="0"/>
          <a:chExt cx="0" cy="0"/>
        </a:xfrm>
      </p:grpSpPr>
      <p:pic>
        <p:nvPicPr>
          <p:cNvPr id="3" name="Grafik 2" descr="Ein Bild, das Grafiken, Grafikdesign, Farbigkeit, Schrift enthält.&#10;&#10;Automatisch generierte Beschreibung">
            <a:extLst>
              <a:ext uri="{FF2B5EF4-FFF2-40B4-BE49-F238E27FC236}">
                <a16:creationId xmlns:a16="http://schemas.microsoft.com/office/drawing/2014/main" id="{E894F18C-1ED9-883D-4625-1352887A8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62" y="1613846"/>
            <a:ext cx="2511079" cy="1224887"/>
          </a:xfrm>
          <a:prstGeom prst="rect">
            <a:avLst/>
          </a:prstGeom>
        </p:spPr>
      </p:pic>
      <p:sp>
        <p:nvSpPr>
          <p:cNvPr id="2" name="Textfeld 1">
            <a:extLst>
              <a:ext uri="{FF2B5EF4-FFF2-40B4-BE49-F238E27FC236}">
                <a16:creationId xmlns:a16="http://schemas.microsoft.com/office/drawing/2014/main" id="{C430C2D9-5FC6-7C80-1DF9-8EB00A3AF2A4}"/>
              </a:ext>
            </a:extLst>
          </p:cNvPr>
          <p:cNvSpPr txBox="1"/>
          <p:nvPr/>
        </p:nvSpPr>
        <p:spPr>
          <a:xfrm>
            <a:off x="1165019" y="2874973"/>
            <a:ext cx="4219023" cy="2677656"/>
          </a:xfrm>
          <a:prstGeom prst="rect">
            <a:avLst/>
          </a:prstGeom>
          <a:noFill/>
        </p:spPr>
        <p:txBody>
          <a:bodyPr wrap="square">
            <a:spAutoFit/>
          </a:bodyPr>
          <a:lstStyle/>
          <a:p>
            <a:r>
              <a:rPr lang="de-DE" sz="2800" b="1" noProof="0" dirty="0"/>
              <a:t>Inhalte der </a:t>
            </a:r>
            <a:r>
              <a:rPr lang="de-DE" sz="2800" b="1" noProof="0" dirty="0" err="1"/>
              <a:t>TaskCards</a:t>
            </a:r>
            <a:endParaRPr lang="de-DE" sz="2800" b="1" noProof="0" dirty="0"/>
          </a:p>
          <a:p>
            <a:pPr marL="457200" indent="-457200">
              <a:buFont typeface="Calibri" panose="020F0502020204030204" pitchFamily="34" charset="0"/>
              <a:buChar char="•"/>
            </a:pPr>
            <a:endParaRPr lang="de-DE" sz="2000" noProof="0" dirty="0"/>
          </a:p>
          <a:p>
            <a:pPr marL="457200" indent="-457200">
              <a:buFont typeface="+mj-lt"/>
              <a:buAutoNum type="arabicPeriod"/>
            </a:pPr>
            <a:r>
              <a:rPr lang="de-DE" sz="2000" noProof="0" dirty="0"/>
              <a:t>Aufbau der Plattform </a:t>
            </a:r>
            <a:r>
              <a:rPr lang="de-DE" sz="2000" noProof="0" dirty="0" err="1"/>
              <a:t>Fobizz</a:t>
            </a:r>
            <a:endParaRPr lang="de-DE" sz="2000" noProof="0" dirty="0"/>
          </a:p>
          <a:p>
            <a:pPr marL="457200" indent="-457200">
              <a:buFont typeface="+mj-lt"/>
              <a:buAutoNum type="arabicPeriod"/>
            </a:pPr>
            <a:r>
              <a:rPr lang="de-DE" sz="2000" noProof="0" dirty="0"/>
              <a:t>KI in der Unterrichtsvorbereitung</a:t>
            </a:r>
          </a:p>
          <a:p>
            <a:pPr marL="457200" indent="-457200">
              <a:buFont typeface="+mj-lt"/>
              <a:buAutoNum type="arabicPeriod"/>
            </a:pPr>
            <a:r>
              <a:rPr lang="de-DE" sz="2000" noProof="0" dirty="0"/>
              <a:t>KI im Deutsch-Unterricht</a:t>
            </a:r>
          </a:p>
          <a:p>
            <a:pPr marL="457200" indent="-457200">
              <a:buFont typeface="+mj-lt"/>
              <a:buAutoNum type="arabicPeriod"/>
            </a:pPr>
            <a:r>
              <a:rPr lang="de-DE" sz="2000" noProof="0" dirty="0"/>
              <a:t>KI im Schulalltag</a:t>
            </a:r>
          </a:p>
          <a:p>
            <a:pPr marL="457200" indent="-457200">
              <a:buFont typeface="+mj-lt"/>
              <a:buAutoNum type="arabicPeriod"/>
            </a:pPr>
            <a:r>
              <a:rPr lang="de-DE" sz="2000" noProof="0" dirty="0"/>
              <a:t>Alternative Prüfungsformate</a:t>
            </a:r>
          </a:p>
          <a:p>
            <a:pPr marL="457200" indent="-457200">
              <a:buFont typeface="+mj-lt"/>
              <a:buAutoNum type="arabicPeriod"/>
            </a:pPr>
            <a:r>
              <a:rPr lang="de-DE" sz="2000" noProof="0" dirty="0"/>
              <a:t>KI-Apps und Materialien im DU</a:t>
            </a:r>
          </a:p>
        </p:txBody>
      </p:sp>
      <p:pic>
        <p:nvPicPr>
          <p:cNvPr id="5" name="Graphic 4">
            <a:extLst>
              <a:ext uri="{FF2B5EF4-FFF2-40B4-BE49-F238E27FC236}">
                <a16:creationId xmlns:a16="http://schemas.microsoft.com/office/drawing/2014/main" id="{0F1A6531-DDD5-BDAD-ED71-F41B387721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017" y="1828776"/>
            <a:ext cx="795025" cy="795025"/>
          </a:xfrm>
          <a:prstGeom prst="rect">
            <a:avLst/>
          </a:prstGeom>
        </p:spPr>
      </p:pic>
      <p:pic>
        <p:nvPicPr>
          <p:cNvPr id="9" name="Picture 8" descr="A letter of the alphabet&#10;&#10;AI-generated content may be incorrect.">
            <a:extLst>
              <a:ext uri="{FF2B5EF4-FFF2-40B4-BE49-F238E27FC236}">
                <a16:creationId xmlns:a16="http://schemas.microsoft.com/office/drawing/2014/main" id="{13FE1147-55CA-08AC-D878-B242D2CFCC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6418" y="1828776"/>
            <a:ext cx="999965" cy="897495"/>
          </a:xfrm>
          <a:prstGeom prst="rect">
            <a:avLst/>
          </a:prstGeom>
        </p:spPr>
      </p:pic>
      <p:pic>
        <p:nvPicPr>
          <p:cNvPr id="11" name="Graphic 10">
            <a:extLst>
              <a:ext uri="{FF2B5EF4-FFF2-40B4-BE49-F238E27FC236}">
                <a16:creationId xmlns:a16="http://schemas.microsoft.com/office/drawing/2014/main" id="{87E146B6-7540-C555-5710-E01DA38EE4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408" y="1915443"/>
            <a:ext cx="724159" cy="724159"/>
          </a:xfrm>
          <a:prstGeom prst="rect">
            <a:avLst/>
          </a:prstGeom>
        </p:spPr>
      </p:pic>
      <p:pic>
        <p:nvPicPr>
          <p:cNvPr id="13" name="Picture 12" descr="A colorful logo with a white background&#10;&#10;AI-generated content may be incorrect.">
            <a:extLst>
              <a:ext uri="{FF2B5EF4-FFF2-40B4-BE49-F238E27FC236}">
                <a16:creationId xmlns:a16="http://schemas.microsoft.com/office/drawing/2014/main" id="{F8FED190-931A-E554-C48C-AA1F245BDB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596" y="4898801"/>
            <a:ext cx="999965" cy="965778"/>
          </a:xfrm>
          <a:prstGeom prst="rect">
            <a:avLst/>
          </a:prstGeom>
        </p:spPr>
      </p:pic>
      <p:pic>
        <p:nvPicPr>
          <p:cNvPr id="15" name="Picture 14" descr="A red square with white letters and a star&#10;&#10;AI-generated content may be incorrect.">
            <a:extLst>
              <a:ext uri="{FF2B5EF4-FFF2-40B4-BE49-F238E27FC236}">
                <a16:creationId xmlns:a16="http://schemas.microsoft.com/office/drawing/2014/main" id="{DB7E44CD-E7D6-0A83-7D2D-014D506C54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5371" y="4999522"/>
            <a:ext cx="724158" cy="732578"/>
          </a:xfrm>
          <a:prstGeom prst="rect">
            <a:avLst/>
          </a:prstGeom>
        </p:spPr>
      </p:pic>
      <p:pic>
        <p:nvPicPr>
          <p:cNvPr id="17" name="Picture 16" descr="A blue and green square with white text&#10;&#10;AI-generated content may be incorrect.">
            <a:extLst>
              <a:ext uri="{FF2B5EF4-FFF2-40B4-BE49-F238E27FC236}">
                <a16:creationId xmlns:a16="http://schemas.microsoft.com/office/drawing/2014/main" id="{7BBB32BC-4E01-C531-1627-8A8105B597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7488" y="4999522"/>
            <a:ext cx="724158" cy="709959"/>
          </a:xfrm>
          <a:prstGeom prst="rect">
            <a:avLst/>
          </a:prstGeom>
        </p:spPr>
      </p:pic>
      <p:pic>
        <p:nvPicPr>
          <p:cNvPr id="4" name="Picture 2" descr="undefined">
            <a:extLst>
              <a:ext uri="{FF2B5EF4-FFF2-40B4-BE49-F238E27FC236}">
                <a16:creationId xmlns:a16="http://schemas.microsoft.com/office/drawing/2014/main" id="{E887A084-5FA5-BC7B-D340-83E1E6E77E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76512" y="1959199"/>
            <a:ext cx="1352039" cy="499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BF9EC50-1875-EE73-2FA8-FE9ABCBA610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7844"/>
          <a:stretch/>
        </p:blipFill>
        <p:spPr bwMode="auto">
          <a:xfrm>
            <a:off x="7855561" y="4940504"/>
            <a:ext cx="813773" cy="88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689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3EBE5-3058-3C5D-6A91-F25CAFD203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A1D99A-3FC3-F1F6-0C28-6A8CD4BA153C}"/>
              </a:ext>
            </a:extLst>
          </p:cNvPr>
          <p:cNvSpPr txBox="1"/>
          <p:nvPr/>
        </p:nvSpPr>
        <p:spPr>
          <a:xfrm>
            <a:off x="1372280" y="427791"/>
            <a:ext cx="5767327" cy="830997"/>
          </a:xfrm>
          <a:prstGeom prst="rect">
            <a:avLst/>
          </a:prstGeom>
          <a:noFill/>
        </p:spPr>
        <p:txBody>
          <a:bodyPr wrap="square" rtlCol="0">
            <a:spAutoFit/>
          </a:bodyPr>
          <a:lstStyle/>
          <a:p>
            <a:r>
              <a:rPr lang="de-DE" sz="2400" b="1" noProof="0" dirty="0">
                <a:solidFill>
                  <a:schemeClr val="tx1"/>
                </a:solidFill>
              </a:rPr>
              <a:t>                                      1 Aufbau der </a:t>
            </a:r>
          </a:p>
          <a:p>
            <a:r>
              <a:rPr lang="de-DE" sz="2400" b="1" noProof="0" dirty="0"/>
              <a:t>			  </a:t>
            </a:r>
            <a:r>
              <a:rPr lang="de-DE" sz="2400" b="1" noProof="0" dirty="0">
                <a:solidFill>
                  <a:schemeClr val="tx1"/>
                </a:solidFill>
              </a:rPr>
              <a:t>Plattform</a:t>
            </a:r>
            <a:endParaRPr lang="de-DE" sz="2400" noProof="0" dirty="0"/>
          </a:p>
        </p:txBody>
      </p:sp>
      <p:sp>
        <p:nvSpPr>
          <p:cNvPr id="2" name="TextBox 1">
            <a:extLst>
              <a:ext uri="{FF2B5EF4-FFF2-40B4-BE49-F238E27FC236}">
                <a16:creationId xmlns:a16="http://schemas.microsoft.com/office/drawing/2014/main" id="{91330134-B46E-DFF5-408E-DFDE9F7D4CA4}"/>
              </a:ext>
            </a:extLst>
          </p:cNvPr>
          <p:cNvSpPr txBox="1"/>
          <p:nvPr/>
        </p:nvSpPr>
        <p:spPr>
          <a:xfrm>
            <a:off x="1210876" y="5784547"/>
            <a:ext cx="2752228" cy="395108"/>
          </a:xfrm>
          <a:prstGeom prst="rect">
            <a:avLst/>
          </a:prstGeom>
          <a:noFill/>
        </p:spPr>
        <p:txBody>
          <a:bodyPr wrap="square" rtlCol="0">
            <a:spAutoFit/>
          </a:bodyPr>
          <a:lstStyle/>
          <a:p>
            <a:pPr>
              <a:lnSpc>
                <a:spcPct val="115000"/>
              </a:lnSpc>
              <a:spcAft>
                <a:spcPts val="800"/>
              </a:spcAft>
            </a:pPr>
            <a:r>
              <a:rPr lang="en-DE" sz="1800" b="1" kern="100" dirty="0">
                <a:solidFill>
                  <a:srgbClr val="165364"/>
                </a:solidFill>
                <a:effectLst/>
                <a:latin typeface="Helvetica" pitchFamily="2" charset="0"/>
                <a:ea typeface="Aptos" panose="020B0004020202020204" pitchFamily="34" charset="0"/>
                <a:cs typeface="Times New Roman" panose="02020603050405020304" pitchFamily="18" charset="0"/>
                <a:hlinkClick r:id="rId2"/>
              </a:rPr>
              <a:t>https://t1p.de/</a:t>
            </a:r>
            <a:r>
              <a:rPr lang="de-DE" b="1" kern="100" dirty="0" err="1">
                <a:solidFill>
                  <a:srgbClr val="165364"/>
                </a:solidFill>
                <a:latin typeface="Helvetica" pitchFamily="2" charset="0"/>
                <a:ea typeface="Aptos" panose="020B0004020202020204" pitchFamily="34" charset="0"/>
                <a:cs typeface="Times New Roman" panose="02020603050405020304" pitchFamily="18" charset="0"/>
              </a:rPr>
              <a:t>zzzz</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reeform 9">
            <a:extLst>
              <a:ext uri="{FF2B5EF4-FFF2-40B4-BE49-F238E27FC236}">
                <a16:creationId xmlns:a16="http://schemas.microsoft.com/office/drawing/2014/main" id="{20EDF4D2-A8A4-6232-57FF-DFFC06A66ED3}"/>
              </a:ext>
            </a:extLst>
          </p:cNvPr>
          <p:cNvSpPr/>
          <p:nvPr/>
        </p:nvSpPr>
        <p:spPr>
          <a:xfrm rot="2341079">
            <a:off x="3696606" y="5549540"/>
            <a:ext cx="380127" cy="68168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pic>
        <p:nvPicPr>
          <p:cNvPr id="9" name="Picture 8" descr="A screenshot of a computer&#10;&#10;AI-generated content may be incorrect.">
            <a:extLst>
              <a:ext uri="{FF2B5EF4-FFF2-40B4-BE49-F238E27FC236}">
                <a16:creationId xmlns:a16="http://schemas.microsoft.com/office/drawing/2014/main" id="{C9B29108-69C5-2CAA-AB7E-B646D3E6A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430" y="1275373"/>
            <a:ext cx="7605799" cy="4204316"/>
          </a:xfrm>
          <a:prstGeom prst="rect">
            <a:avLst/>
          </a:prstGeom>
        </p:spPr>
      </p:pic>
      <p:pic>
        <p:nvPicPr>
          <p:cNvPr id="3" name="Grafik 2" descr="Ein Bild, das Grafiken, Grafikdesign, Farbigkeit, Schrift enthält.&#10;&#10;Automatisch generierte Beschreibung">
            <a:extLst>
              <a:ext uri="{FF2B5EF4-FFF2-40B4-BE49-F238E27FC236}">
                <a16:creationId xmlns:a16="http://schemas.microsoft.com/office/drawing/2014/main" id="{23B735EE-F13B-8C99-3BEC-E984D3F91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195" y="153424"/>
            <a:ext cx="2511079" cy="1224887"/>
          </a:xfrm>
          <a:prstGeom prst="rect">
            <a:avLst/>
          </a:prstGeom>
        </p:spPr>
      </p:pic>
      <p:pic>
        <p:nvPicPr>
          <p:cNvPr id="5" name="Picture 4">
            <a:extLst>
              <a:ext uri="{FF2B5EF4-FFF2-40B4-BE49-F238E27FC236}">
                <a16:creationId xmlns:a16="http://schemas.microsoft.com/office/drawing/2014/main" id="{B7C698C9-587C-E666-3AD5-8C254554C8F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10915" y="5083443"/>
            <a:ext cx="1070435" cy="1070435"/>
          </a:xfrm>
          <a:prstGeom prst="rect">
            <a:avLst/>
          </a:prstGeom>
        </p:spPr>
      </p:pic>
    </p:spTree>
    <p:extLst>
      <p:ext uri="{BB962C8B-B14F-4D97-AF65-F5344CB8AC3E}">
        <p14:creationId xmlns:p14="http://schemas.microsoft.com/office/powerpoint/2010/main" val="1982659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8740-9850-93EC-EDE8-CEDE2F9A48A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1C705130-05DE-2429-725D-6770928416E6}"/>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1C705130-05DE-2429-725D-6770928416E6}"/>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F8BD609-992D-FCA5-E811-F21A3EB9CBD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7F8BD609-992D-FCA5-E811-F21A3EB9CBD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53098EA-983E-BA5C-2E59-1B68C93DC7C7}"/>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53098EA-983E-BA5C-2E59-1B68C93DC7C7}"/>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91972CF-C3A4-6944-1EC7-0BD3ED1BC5C5}"/>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991972CF-C3A4-6944-1EC7-0BD3ED1BC5C5}"/>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3493F67B-C815-E7EE-FB12-EB18C360B265}"/>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3493F67B-C815-E7EE-FB12-EB18C360B265}"/>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39115BE-1E5B-A175-600F-1FA136BB743B}"/>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339115BE-1E5B-A175-600F-1FA136BB743B}"/>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3B7DC95-F37E-C5D9-5DAA-EECCA17AD733}"/>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3B7DC95-F37E-C5D9-5DAA-EECCA17AD733}"/>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2DCF7F5-204E-20C3-4C79-B6118CEB086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2DCF7F5-204E-20C3-4C79-B6118CEB0863}"/>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835139C7-F8C9-81AF-FBDD-1FF39C9AE99B}"/>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835139C7-F8C9-81AF-FBDD-1FF39C9AE99B}"/>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E8C8D5D-F712-5D64-0F48-03E4B923C3C4}"/>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1E8C8D5D-F712-5D64-0F48-03E4B923C3C4}"/>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1349F0F-F7A5-01F5-4E3C-AAF66B5F9C2F}"/>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1349F0F-F7A5-01F5-4E3C-AAF66B5F9C2F}"/>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6171B15E-66D7-F541-8891-270BE07F8C08}"/>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6171B15E-66D7-F541-8891-270BE07F8C08}"/>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6226236B-A8CF-5B61-57FC-E9FE52C70CFF}"/>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6226236B-A8CF-5B61-57FC-E9FE52C70CFF}"/>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82FB8831-C330-2452-F2E7-8A37DDB2B883}"/>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82FB8831-C330-2452-F2E7-8A37DDB2B883}"/>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AC21FDF9-675F-4A7A-9335-B88E9849EC7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AD6A1675-3C7E-87C9-6467-4B169338829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AD6A1675-3C7E-87C9-6467-4B169338829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5534B428-DF54-6309-C708-66CD277460EC}"/>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5534B428-DF54-6309-C708-66CD277460EC}"/>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8AC35F9B-4F54-92D0-043D-43228A2AF1D4}"/>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8AC35F9B-4F54-92D0-043D-43228A2AF1D4}"/>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B170336-C114-A754-BE68-8AFAE67239F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B170336-C114-A754-BE68-8AFAE67239F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23ADA772-1DE1-42CF-510A-135009AD2441}"/>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23ADA772-1DE1-42CF-510A-135009AD2441}"/>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0C482119-736E-E5A3-1E6A-C88B9713FD6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0C482119-736E-E5A3-1E6A-C88B9713FD62}"/>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8339A827-5550-8EF8-2710-76F47F8D3AFB}"/>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8339A827-5550-8EF8-2710-76F47F8D3AFB}"/>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4062EF9D-876A-8425-E09F-D41A48BAC0A0}"/>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4062EF9D-876A-8425-E09F-D41A48BAC0A0}"/>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D4E687C-C872-8B14-708A-5827B6BFF087}"/>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D4E687C-C872-8B14-708A-5827B6BFF087}"/>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2C437F77-BD49-1188-6112-08DFE2A587BC}"/>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2C437F77-BD49-1188-6112-08DFE2A587BC}"/>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28576E1E-96AD-54B0-736E-F1323CB8AE64}"/>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28576E1E-96AD-54B0-736E-F1323CB8AE64}"/>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0EF3EE5-4018-2D48-4207-5CCA8B5B152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0EF3EE5-4018-2D48-4207-5CCA8B5B152D}"/>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F512685C-8CD6-DC12-1868-E6E9A7055931}"/>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F512685C-8CD6-DC12-1868-E6E9A7055931}"/>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944D8A0B-8BC4-F822-4D10-E4E393A168C0}"/>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944D8A0B-8BC4-F822-4D10-E4E393A168C0}"/>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F150FCC9-5764-17A0-1B07-902C067B843B}"/>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F150FCC9-5764-17A0-1B07-902C067B843B}"/>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D9212CAA-981E-DAA8-E050-1CD6298A39D1}"/>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D9212CAA-981E-DAA8-E050-1CD6298A39D1}"/>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E1CC502-283F-0A64-8743-2133BFD22C3E}"/>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8E1CC502-283F-0A64-8743-2133BFD22C3E}"/>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3F992BF0-CC2E-79FE-4E83-B8AA21C1A95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3F992BF0-CC2E-79FE-4E83-B8AA21C1A95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6A6D0095-C00F-FE2B-6718-119C5B96BDBB}"/>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6A6D0095-C00F-FE2B-6718-119C5B96BDBB}"/>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C2E12E2-26AA-B319-3637-6C75038E9C49}"/>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C2E12E2-26AA-B319-3637-6C75038E9C49}"/>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2255F7B7-C0C8-0827-7519-56679D457370}"/>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2255F7B7-C0C8-0827-7519-56679D457370}"/>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EAB97913-A1EE-A622-2656-9282E517C28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EAB97913-A1EE-A622-2656-9282E517C289}"/>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4FB0524-D650-B01C-B9F9-0B67862C0C6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4FB0524-D650-B01C-B9F9-0B67862C0C6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3BE503E1-E983-90EC-09BB-DFDDF1394F0A}"/>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3BE503E1-E983-90EC-09BB-DFDDF1394F0A}"/>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90A6366-3F83-2C20-9945-CCFCFA49B97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90A6366-3F83-2C20-9945-CCFCFA49B97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6F28AA79-C0EF-6A79-49B1-A1E46661D2E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6F28AA79-C0EF-6A79-49B1-A1E46661D2E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582C2F2C-5F80-362D-4C9A-6E3D139FA584}"/>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582C2F2C-5F80-362D-4C9A-6E3D139FA584}"/>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611B1362-2C0F-95D1-113F-BD52DD9E444C}"/>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611B1362-2C0F-95D1-113F-BD52DD9E444C}"/>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DC695B0D-EA54-4456-C9A0-AC83FE759DBB}"/>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sp>
        <p:nvSpPr>
          <p:cNvPr id="9" name="Textfeld 8">
            <a:extLst>
              <a:ext uri="{FF2B5EF4-FFF2-40B4-BE49-F238E27FC236}">
                <a16:creationId xmlns:a16="http://schemas.microsoft.com/office/drawing/2014/main" id="{BFCD0E1A-BF11-270A-2C91-080C2A7498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1C40553F-D6F8-174D-776B-AFDA1F66A999}"/>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3E57CDB-3053-73DE-FAA6-2BE2323289CD}"/>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38CA4B20-ADFA-CD45-9AA0-9F57639DBA44}"/>
              </a:ext>
            </a:extLst>
          </p:cNvPr>
          <p:cNvSpPr/>
          <p:nvPr/>
        </p:nvSpPr>
        <p:spPr>
          <a:xfrm flipH="1" flipV="1">
            <a:off x="1160260" y="3301421"/>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404598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BED8-EA01-E624-CDCF-2BA0565C6070}"/>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67F50906-2EE2-809D-3D58-E8B9BC2BA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16" y="1173836"/>
            <a:ext cx="7772400" cy="4301807"/>
          </a:xfrm>
          <a:prstGeom prst="rect">
            <a:avLst/>
          </a:prstGeom>
        </p:spPr>
      </p:pic>
      <p:sp>
        <p:nvSpPr>
          <p:cNvPr id="4" name="TextBox 3">
            <a:extLst>
              <a:ext uri="{FF2B5EF4-FFF2-40B4-BE49-F238E27FC236}">
                <a16:creationId xmlns:a16="http://schemas.microsoft.com/office/drawing/2014/main" id="{666C0E82-C102-CBA5-D231-9C32D842028F}"/>
              </a:ext>
            </a:extLst>
          </p:cNvPr>
          <p:cNvSpPr txBox="1"/>
          <p:nvPr/>
        </p:nvSpPr>
        <p:spPr>
          <a:xfrm>
            <a:off x="920343" y="392028"/>
            <a:ext cx="5767327" cy="830997"/>
          </a:xfrm>
          <a:prstGeom prst="rect">
            <a:avLst/>
          </a:prstGeom>
          <a:noFill/>
        </p:spPr>
        <p:txBody>
          <a:bodyPr wrap="square" rtlCol="0">
            <a:spAutoFit/>
          </a:bodyPr>
          <a:lstStyle/>
          <a:p>
            <a:r>
              <a:rPr lang="de-DE" sz="2400" b="1" noProof="0" dirty="0">
                <a:solidFill>
                  <a:schemeClr val="tx1"/>
                </a:solidFill>
              </a:rPr>
              <a:t>                                                  2 KI in der </a:t>
            </a:r>
          </a:p>
          <a:p>
            <a:r>
              <a:rPr lang="de-DE" sz="2400" b="1" noProof="0" dirty="0"/>
              <a:t> 		          </a:t>
            </a:r>
            <a:r>
              <a:rPr lang="de-DE" sz="2400" b="1" noProof="0" dirty="0">
                <a:solidFill>
                  <a:schemeClr val="tx1"/>
                </a:solidFill>
              </a:rPr>
              <a:t>Unterrichtsvorbereitung</a:t>
            </a:r>
            <a:endParaRPr lang="de-DE" sz="2400" noProof="0" dirty="0"/>
          </a:p>
        </p:txBody>
      </p:sp>
      <p:sp>
        <p:nvSpPr>
          <p:cNvPr id="2" name="TextBox 1">
            <a:extLst>
              <a:ext uri="{FF2B5EF4-FFF2-40B4-BE49-F238E27FC236}">
                <a16:creationId xmlns:a16="http://schemas.microsoft.com/office/drawing/2014/main" id="{8EE34FE6-8F7D-908F-B21B-5C66A545682D}"/>
              </a:ext>
            </a:extLst>
          </p:cNvPr>
          <p:cNvSpPr txBox="1"/>
          <p:nvPr/>
        </p:nvSpPr>
        <p:spPr>
          <a:xfrm>
            <a:off x="2393196" y="5862920"/>
            <a:ext cx="2210862" cy="369332"/>
          </a:xfrm>
          <a:prstGeom prst="rect">
            <a:avLst/>
          </a:prstGeom>
          <a:noFill/>
        </p:spPr>
        <p:txBody>
          <a:bodyPr wrap="none" rtlCol="0">
            <a:spAutoFit/>
          </a:bodyPr>
          <a:lstStyle/>
          <a:p>
            <a:r>
              <a:rPr lang="en-GB" b="1" i="0" u="none" strike="noStrike" dirty="0">
                <a:solidFill>
                  <a:srgbClr val="165364"/>
                </a:solidFill>
                <a:effectLst/>
                <a:latin typeface="Helvetica" pitchFamily="2" charset="0"/>
                <a:hlinkClick r:id="rId4"/>
              </a:rPr>
              <a:t>https://t1p.de/</a:t>
            </a:r>
            <a:r>
              <a:rPr lang="en-GB" b="1" i="0" u="none" strike="noStrike" dirty="0">
                <a:solidFill>
                  <a:srgbClr val="165364"/>
                </a:solidFill>
                <a:effectLst/>
                <a:latin typeface="Helvetica" pitchFamily="2" charset="0"/>
              </a:rPr>
              <a:t>kkkk</a:t>
            </a:r>
            <a:endParaRPr lang="de-DE" noProof="0" dirty="0"/>
          </a:p>
        </p:txBody>
      </p:sp>
      <p:sp>
        <p:nvSpPr>
          <p:cNvPr id="6" name="Freeform 9">
            <a:extLst>
              <a:ext uri="{FF2B5EF4-FFF2-40B4-BE49-F238E27FC236}">
                <a16:creationId xmlns:a16="http://schemas.microsoft.com/office/drawing/2014/main" id="{44AE2704-0B2B-B985-C9D7-95F84BD43AF3}"/>
              </a:ext>
            </a:extLst>
          </p:cNvPr>
          <p:cNvSpPr/>
          <p:nvPr/>
        </p:nvSpPr>
        <p:spPr>
          <a:xfrm rot="20886651" flipH="1">
            <a:off x="1795286" y="5692918"/>
            <a:ext cx="530738" cy="60044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noProof="0" dirty="0"/>
          </a:p>
        </p:txBody>
      </p:sp>
      <p:pic>
        <p:nvPicPr>
          <p:cNvPr id="3" name="Picture 2">
            <a:extLst>
              <a:ext uri="{FF2B5EF4-FFF2-40B4-BE49-F238E27FC236}">
                <a16:creationId xmlns:a16="http://schemas.microsoft.com/office/drawing/2014/main" id="{983DF352-5698-AA6E-C184-04953124C68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7149" y="4835470"/>
            <a:ext cx="1212115" cy="1212115"/>
          </a:xfrm>
          <a:prstGeom prst="rect">
            <a:avLst/>
          </a:prstGeom>
        </p:spPr>
      </p:pic>
    </p:spTree>
    <p:extLst>
      <p:ext uri="{BB962C8B-B14F-4D97-AF65-F5344CB8AC3E}">
        <p14:creationId xmlns:p14="http://schemas.microsoft.com/office/powerpoint/2010/main" val="305961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8472-4141-02FB-1F3D-037AF905B2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62E0F7-37DC-30FD-2F23-E6D336DD742A}"/>
              </a:ext>
            </a:extLst>
          </p:cNvPr>
          <p:cNvSpPr txBox="1"/>
          <p:nvPr/>
        </p:nvSpPr>
        <p:spPr>
          <a:xfrm>
            <a:off x="920343" y="392028"/>
            <a:ext cx="5767327" cy="830997"/>
          </a:xfrm>
          <a:prstGeom prst="rect">
            <a:avLst/>
          </a:prstGeom>
          <a:noFill/>
        </p:spPr>
        <p:txBody>
          <a:bodyPr wrap="square" rtlCol="0">
            <a:spAutoFit/>
          </a:bodyPr>
          <a:lstStyle/>
          <a:p>
            <a:r>
              <a:rPr lang="de-DE" sz="2400" b="1" noProof="0" dirty="0">
                <a:solidFill>
                  <a:schemeClr val="tx1"/>
                </a:solidFill>
              </a:rPr>
              <a:t>                                                  3 KI im </a:t>
            </a:r>
          </a:p>
          <a:p>
            <a:r>
              <a:rPr lang="de-DE" sz="2400" b="1" noProof="0" dirty="0"/>
              <a:t>			</a:t>
            </a:r>
            <a:r>
              <a:rPr lang="de-DE" sz="2400" b="1" noProof="0" dirty="0">
                <a:solidFill>
                  <a:schemeClr val="tx1"/>
                </a:solidFill>
              </a:rPr>
              <a:t>Deutsch-Unterricht</a:t>
            </a:r>
            <a:endParaRPr lang="de-DE" sz="2400" noProof="0" dirty="0"/>
          </a:p>
        </p:txBody>
      </p:sp>
      <p:sp>
        <p:nvSpPr>
          <p:cNvPr id="2" name="TextBox 1">
            <a:extLst>
              <a:ext uri="{FF2B5EF4-FFF2-40B4-BE49-F238E27FC236}">
                <a16:creationId xmlns:a16="http://schemas.microsoft.com/office/drawing/2014/main" id="{5C2D54BA-8F56-B739-FC71-220CDD1AADD1}"/>
              </a:ext>
            </a:extLst>
          </p:cNvPr>
          <p:cNvSpPr txBox="1"/>
          <p:nvPr/>
        </p:nvSpPr>
        <p:spPr>
          <a:xfrm>
            <a:off x="2885091" y="5756626"/>
            <a:ext cx="2262158" cy="369332"/>
          </a:xfrm>
          <a:prstGeom prst="rect">
            <a:avLst/>
          </a:prstGeom>
          <a:noFill/>
        </p:spPr>
        <p:txBody>
          <a:bodyPr wrap="none" rtlCol="0">
            <a:spAutoFit/>
          </a:bodyPr>
          <a:lstStyle/>
          <a:p>
            <a:r>
              <a:rPr lang="en-GB" b="1" i="0" u="none" strike="noStrike" dirty="0">
                <a:solidFill>
                  <a:srgbClr val="165364"/>
                </a:solidFill>
                <a:effectLst/>
                <a:latin typeface="Helvetica" pitchFamily="2" charset="0"/>
                <a:hlinkClick r:id="rId2"/>
              </a:rPr>
              <a:t>https://t1p.de</a:t>
            </a:r>
            <a:r>
              <a:rPr lang="en-GB" b="1" i="0" u="none" strike="noStrike" dirty="0">
                <a:solidFill>
                  <a:srgbClr val="165364"/>
                </a:solidFill>
                <a:effectLst/>
                <a:latin typeface="Helvetica" pitchFamily="2" charset="0"/>
              </a:rPr>
              <a:t>/pppp</a:t>
            </a:r>
            <a:endParaRPr lang="de-DE" noProof="0" dirty="0"/>
          </a:p>
        </p:txBody>
      </p:sp>
      <p:sp>
        <p:nvSpPr>
          <p:cNvPr id="6" name="Freeform 9">
            <a:extLst>
              <a:ext uri="{FF2B5EF4-FFF2-40B4-BE49-F238E27FC236}">
                <a16:creationId xmlns:a16="http://schemas.microsoft.com/office/drawing/2014/main" id="{2340FAC2-B90E-674F-A03C-F47ABEEEB076}"/>
              </a:ext>
            </a:extLst>
          </p:cNvPr>
          <p:cNvSpPr/>
          <p:nvPr/>
        </p:nvSpPr>
        <p:spPr>
          <a:xfrm rot="19314148" flipH="1">
            <a:off x="1937778" y="5725786"/>
            <a:ext cx="820909" cy="560699"/>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pic>
        <p:nvPicPr>
          <p:cNvPr id="8" name="Picture 7" descr="A screenshot of a computer&#10;&#10;AI-generated content may be incorrect.">
            <a:extLst>
              <a:ext uri="{FF2B5EF4-FFF2-40B4-BE49-F238E27FC236}">
                <a16:creationId xmlns:a16="http://schemas.microsoft.com/office/drawing/2014/main" id="{7B175896-C469-30C7-EE90-33772BD9C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21" y="1258137"/>
            <a:ext cx="7772400" cy="4274820"/>
          </a:xfrm>
          <a:prstGeom prst="rect">
            <a:avLst/>
          </a:prstGeom>
        </p:spPr>
      </p:pic>
      <p:pic>
        <p:nvPicPr>
          <p:cNvPr id="3" name="Picture 2">
            <a:extLst>
              <a:ext uri="{FF2B5EF4-FFF2-40B4-BE49-F238E27FC236}">
                <a16:creationId xmlns:a16="http://schemas.microsoft.com/office/drawing/2014/main" id="{847A6BC3-63AD-E1BA-4DC3-99C5BC2B5A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1274" y="4866467"/>
            <a:ext cx="1380099" cy="1380099"/>
          </a:xfrm>
          <a:prstGeom prst="rect">
            <a:avLst/>
          </a:prstGeom>
        </p:spPr>
      </p:pic>
    </p:spTree>
    <p:extLst>
      <p:ext uri="{BB962C8B-B14F-4D97-AF65-F5344CB8AC3E}">
        <p14:creationId xmlns:p14="http://schemas.microsoft.com/office/powerpoint/2010/main" val="11363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90806-13F0-3B6D-CAA2-0148FF8942EE}"/>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545914D5-C471-8171-5D9B-6BEE03942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129" y="1214262"/>
            <a:ext cx="7772400" cy="4296410"/>
          </a:xfrm>
          <a:prstGeom prst="rect">
            <a:avLst/>
          </a:prstGeom>
        </p:spPr>
      </p:pic>
      <p:sp>
        <p:nvSpPr>
          <p:cNvPr id="4" name="TextBox 3">
            <a:extLst>
              <a:ext uri="{FF2B5EF4-FFF2-40B4-BE49-F238E27FC236}">
                <a16:creationId xmlns:a16="http://schemas.microsoft.com/office/drawing/2014/main" id="{BB46B62D-275B-0AC9-FF69-9AFFCB0C01E4}"/>
              </a:ext>
            </a:extLst>
          </p:cNvPr>
          <p:cNvSpPr txBox="1"/>
          <p:nvPr/>
        </p:nvSpPr>
        <p:spPr>
          <a:xfrm>
            <a:off x="1421991" y="401833"/>
            <a:ext cx="5767327" cy="830997"/>
          </a:xfrm>
          <a:prstGeom prst="rect">
            <a:avLst/>
          </a:prstGeom>
          <a:noFill/>
        </p:spPr>
        <p:txBody>
          <a:bodyPr wrap="square" rtlCol="0">
            <a:spAutoFit/>
          </a:bodyPr>
          <a:lstStyle/>
          <a:p>
            <a:r>
              <a:rPr lang="de-DE" sz="2400" b="1" noProof="0" dirty="0">
                <a:solidFill>
                  <a:schemeClr val="tx1"/>
                </a:solidFill>
              </a:rPr>
              <a:t>                                          4 KI im </a:t>
            </a:r>
          </a:p>
          <a:p>
            <a:r>
              <a:rPr lang="de-DE" sz="2400" b="1" noProof="0" dirty="0"/>
              <a:t>		            </a:t>
            </a:r>
            <a:r>
              <a:rPr lang="de-DE" sz="2400" b="1" noProof="0" dirty="0">
                <a:solidFill>
                  <a:schemeClr val="tx1"/>
                </a:solidFill>
              </a:rPr>
              <a:t>S</a:t>
            </a:r>
            <a:r>
              <a:rPr lang="de-DE" sz="2400" b="1" noProof="0" dirty="0"/>
              <a:t>chulalltag</a:t>
            </a:r>
            <a:endParaRPr lang="de-DE" sz="2400" noProof="0" dirty="0"/>
          </a:p>
        </p:txBody>
      </p:sp>
      <p:sp>
        <p:nvSpPr>
          <p:cNvPr id="8" name="TextBox 7">
            <a:extLst>
              <a:ext uri="{FF2B5EF4-FFF2-40B4-BE49-F238E27FC236}">
                <a16:creationId xmlns:a16="http://schemas.microsoft.com/office/drawing/2014/main" id="{7761B603-93F7-88FB-A0D5-1B8DF9C5B703}"/>
              </a:ext>
            </a:extLst>
          </p:cNvPr>
          <p:cNvSpPr txBox="1"/>
          <p:nvPr/>
        </p:nvSpPr>
        <p:spPr>
          <a:xfrm>
            <a:off x="1750189" y="5643738"/>
            <a:ext cx="2372359" cy="395108"/>
          </a:xfrm>
          <a:prstGeom prst="rect">
            <a:avLst/>
          </a:prstGeom>
          <a:noFill/>
        </p:spPr>
        <p:txBody>
          <a:bodyPr wrap="square">
            <a:spAutoFit/>
          </a:bodyPr>
          <a:lstStyle/>
          <a:p>
            <a:pPr>
              <a:lnSpc>
                <a:spcPct val="115000"/>
              </a:lnSpc>
              <a:spcAft>
                <a:spcPts val="800"/>
              </a:spcAft>
            </a:pPr>
            <a:r>
              <a:rPr lang="en-GB" b="1" i="0" u="none" strike="noStrike" dirty="0">
                <a:solidFill>
                  <a:srgbClr val="165364"/>
                </a:solidFill>
                <a:effectLst/>
                <a:latin typeface="Helvetica" pitchFamily="2" charset="0"/>
                <a:hlinkClick r:id="rId3"/>
              </a:rPr>
              <a:t>https://t1p.de/</a:t>
            </a:r>
            <a:r>
              <a:rPr lang="en-GB" b="1" i="0" u="none" strike="noStrike" dirty="0">
                <a:solidFill>
                  <a:srgbClr val="165364"/>
                </a:solidFill>
                <a:effectLst/>
                <a:latin typeface="Helvetica" pitchFamily="2" charset="0"/>
              </a:rPr>
              <a:t>nnnn</a:t>
            </a:r>
            <a:endParaRPr lang="de-DE" sz="28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Freeform 9">
            <a:extLst>
              <a:ext uri="{FF2B5EF4-FFF2-40B4-BE49-F238E27FC236}">
                <a16:creationId xmlns:a16="http://schemas.microsoft.com/office/drawing/2014/main" id="{9B832944-60CC-45B9-B553-8FA64131F600}"/>
              </a:ext>
            </a:extLst>
          </p:cNvPr>
          <p:cNvSpPr/>
          <p:nvPr/>
        </p:nvSpPr>
        <p:spPr>
          <a:xfrm rot="2303980">
            <a:off x="4011704" y="5695737"/>
            <a:ext cx="587900" cy="68168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pic>
        <p:nvPicPr>
          <p:cNvPr id="3" name="Picture 2">
            <a:extLst>
              <a:ext uri="{FF2B5EF4-FFF2-40B4-BE49-F238E27FC236}">
                <a16:creationId xmlns:a16="http://schemas.microsoft.com/office/drawing/2014/main" id="{C1672695-DCCB-A0D0-302C-290C3479BF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16926" y="4990454"/>
            <a:ext cx="1332647" cy="1332647"/>
          </a:xfrm>
          <a:prstGeom prst="rect">
            <a:avLst/>
          </a:prstGeom>
        </p:spPr>
      </p:pic>
    </p:spTree>
    <p:extLst>
      <p:ext uri="{BB962C8B-B14F-4D97-AF65-F5344CB8AC3E}">
        <p14:creationId xmlns:p14="http://schemas.microsoft.com/office/powerpoint/2010/main" val="3771710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1A8FB-1FF1-555D-E093-D9122FBB0A8F}"/>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E1BEE1DE-893D-59D8-F6DE-BA7B32365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132" y="1246401"/>
            <a:ext cx="7772400" cy="4291012"/>
          </a:xfrm>
          <a:prstGeom prst="rect">
            <a:avLst/>
          </a:prstGeom>
        </p:spPr>
      </p:pic>
      <p:sp>
        <p:nvSpPr>
          <p:cNvPr id="4" name="TextBox 3">
            <a:extLst>
              <a:ext uri="{FF2B5EF4-FFF2-40B4-BE49-F238E27FC236}">
                <a16:creationId xmlns:a16="http://schemas.microsoft.com/office/drawing/2014/main" id="{A0052C68-966A-76C7-B4B0-C7DE96FFF64E}"/>
              </a:ext>
            </a:extLst>
          </p:cNvPr>
          <p:cNvSpPr txBox="1"/>
          <p:nvPr/>
        </p:nvSpPr>
        <p:spPr>
          <a:xfrm>
            <a:off x="2024314" y="460656"/>
            <a:ext cx="5972733" cy="830997"/>
          </a:xfrm>
          <a:prstGeom prst="rect">
            <a:avLst/>
          </a:prstGeom>
          <a:noFill/>
        </p:spPr>
        <p:txBody>
          <a:bodyPr wrap="square" rtlCol="0">
            <a:spAutoFit/>
          </a:bodyPr>
          <a:lstStyle/>
          <a:p>
            <a:r>
              <a:rPr lang="de-DE" sz="2400" b="1" noProof="0" dirty="0">
                <a:solidFill>
                  <a:schemeClr val="tx1"/>
                </a:solidFill>
              </a:rPr>
              <a:t>                              5 Alternative </a:t>
            </a:r>
          </a:p>
          <a:p>
            <a:r>
              <a:rPr lang="de-DE" sz="2400" b="1" noProof="0" dirty="0"/>
              <a:t>		</a:t>
            </a:r>
            <a:r>
              <a:rPr lang="de-DE" sz="2400" b="1" noProof="0" dirty="0">
                <a:solidFill>
                  <a:schemeClr val="tx1"/>
                </a:solidFill>
              </a:rPr>
              <a:t>Prüfungsformate</a:t>
            </a:r>
            <a:endParaRPr lang="de-DE" sz="2400" noProof="0" dirty="0"/>
          </a:p>
        </p:txBody>
      </p:sp>
      <p:sp>
        <p:nvSpPr>
          <p:cNvPr id="2" name="Freeform 9">
            <a:extLst>
              <a:ext uri="{FF2B5EF4-FFF2-40B4-BE49-F238E27FC236}">
                <a16:creationId xmlns:a16="http://schemas.microsoft.com/office/drawing/2014/main" id="{47670013-6694-41B7-5F36-062CD8DC6859}"/>
              </a:ext>
            </a:extLst>
          </p:cNvPr>
          <p:cNvSpPr/>
          <p:nvPr/>
        </p:nvSpPr>
        <p:spPr>
          <a:xfrm rot="20664083" flipH="1">
            <a:off x="4278503" y="5719434"/>
            <a:ext cx="586994" cy="455932"/>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3" name="TextBox 12">
            <a:extLst>
              <a:ext uri="{FF2B5EF4-FFF2-40B4-BE49-F238E27FC236}">
                <a16:creationId xmlns:a16="http://schemas.microsoft.com/office/drawing/2014/main" id="{BB75C5B2-B38D-8AFC-446D-932A0BE107C3}"/>
              </a:ext>
            </a:extLst>
          </p:cNvPr>
          <p:cNvSpPr txBox="1"/>
          <p:nvPr/>
        </p:nvSpPr>
        <p:spPr>
          <a:xfrm>
            <a:off x="4915987" y="5814436"/>
            <a:ext cx="1954381" cy="392672"/>
          </a:xfrm>
          <a:prstGeom prst="rect">
            <a:avLst/>
          </a:prstGeom>
          <a:noFill/>
        </p:spPr>
        <p:txBody>
          <a:bodyPr wrap="none" rtlCol="0">
            <a:spAutoFit/>
          </a:bodyPr>
          <a:lstStyle/>
          <a:p>
            <a:pPr>
              <a:lnSpc>
                <a:spcPct val="115000"/>
              </a:lnSpc>
              <a:spcAft>
                <a:spcPts val="800"/>
              </a:spcAft>
            </a:pPr>
            <a:r>
              <a:rPr lang="en-DE" sz="1800" b="1" kern="100" dirty="0">
                <a:solidFill>
                  <a:srgbClr val="165364"/>
                </a:solidFill>
                <a:effectLst/>
                <a:latin typeface="Helvetica" pitchFamily="2" charset="0"/>
                <a:ea typeface="Aptos" panose="020B0004020202020204" pitchFamily="34" charset="0"/>
                <a:cs typeface="Times New Roman" panose="02020603050405020304" pitchFamily="18" charset="0"/>
                <a:hlinkClick r:id="rId5"/>
              </a:rPr>
              <a:t>https://t1p.de/</a:t>
            </a:r>
            <a:r>
              <a:rPr lang="de-DE" sz="1800" b="1" kern="100" dirty="0" err="1">
                <a:solidFill>
                  <a:srgbClr val="165364"/>
                </a:solidFill>
                <a:effectLst/>
                <a:latin typeface="Helvetica" pitchFamily="2" charset="0"/>
                <a:ea typeface="Aptos" panose="020B0004020202020204" pitchFamily="34" charset="0"/>
                <a:cs typeface="Times New Roman" panose="02020603050405020304" pitchFamily="18" charset="0"/>
              </a:rPr>
              <a:t>iiii</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08BDF86-F085-61F1-8951-0167858DDB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45304" y="4773478"/>
            <a:ext cx="1238512" cy="1238512"/>
          </a:xfrm>
          <a:prstGeom prst="rect">
            <a:avLst/>
          </a:prstGeom>
        </p:spPr>
      </p:pic>
    </p:spTree>
    <p:extLst>
      <p:ext uri="{BB962C8B-B14F-4D97-AF65-F5344CB8AC3E}">
        <p14:creationId xmlns:p14="http://schemas.microsoft.com/office/powerpoint/2010/main" val="2708581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AE489-6DEE-26FF-8FC6-5BC5ABA5F903}"/>
            </a:ext>
          </a:extLst>
        </p:cNvPr>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D9DD0663-80F9-C086-6C22-1B9449AA7D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817" y="1244514"/>
            <a:ext cx="7772400" cy="4304796"/>
          </a:xfrm>
          <a:prstGeom prst="rect">
            <a:avLst/>
          </a:prstGeom>
        </p:spPr>
      </p:pic>
      <p:sp>
        <p:nvSpPr>
          <p:cNvPr id="4" name="TextBox 3">
            <a:extLst>
              <a:ext uri="{FF2B5EF4-FFF2-40B4-BE49-F238E27FC236}">
                <a16:creationId xmlns:a16="http://schemas.microsoft.com/office/drawing/2014/main" id="{FE1D2B70-874D-C301-9BD2-131D09C451EF}"/>
              </a:ext>
            </a:extLst>
          </p:cNvPr>
          <p:cNvSpPr txBox="1"/>
          <p:nvPr/>
        </p:nvSpPr>
        <p:spPr>
          <a:xfrm>
            <a:off x="2169280" y="442336"/>
            <a:ext cx="6171833" cy="830997"/>
          </a:xfrm>
          <a:prstGeom prst="rect">
            <a:avLst/>
          </a:prstGeom>
          <a:noFill/>
        </p:spPr>
        <p:txBody>
          <a:bodyPr wrap="square" rtlCol="0">
            <a:spAutoFit/>
          </a:bodyPr>
          <a:lstStyle/>
          <a:p>
            <a:r>
              <a:rPr lang="de-DE" sz="2400" b="1" noProof="0" dirty="0">
                <a:solidFill>
                  <a:schemeClr val="tx1"/>
                </a:solidFill>
              </a:rPr>
              <a:t>                         6 KI-Apps und </a:t>
            </a:r>
          </a:p>
          <a:p>
            <a:r>
              <a:rPr lang="de-DE" sz="2400" b="1" noProof="0" dirty="0"/>
              <a:t>                     </a:t>
            </a:r>
            <a:r>
              <a:rPr lang="de-DE" sz="2400" b="1" noProof="0" dirty="0">
                <a:solidFill>
                  <a:schemeClr val="tx1"/>
                </a:solidFill>
              </a:rPr>
              <a:t>Materialien im DU</a:t>
            </a:r>
            <a:endParaRPr lang="de-DE" sz="2400" noProof="0" dirty="0"/>
          </a:p>
        </p:txBody>
      </p:sp>
      <p:sp>
        <p:nvSpPr>
          <p:cNvPr id="8" name="TextBox 7">
            <a:extLst>
              <a:ext uri="{FF2B5EF4-FFF2-40B4-BE49-F238E27FC236}">
                <a16:creationId xmlns:a16="http://schemas.microsoft.com/office/drawing/2014/main" id="{D1A6E40C-9FF2-A6C2-DD74-1A5C12561804}"/>
              </a:ext>
            </a:extLst>
          </p:cNvPr>
          <p:cNvSpPr txBox="1"/>
          <p:nvPr/>
        </p:nvSpPr>
        <p:spPr>
          <a:xfrm>
            <a:off x="2969195" y="5768408"/>
            <a:ext cx="4572000" cy="395108"/>
          </a:xfrm>
          <a:prstGeom prst="rect">
            <a:avLst/>
          </a:prstGeom>
          <a:noFill/>
        </p:spPr>
        <p:txBody>
          <a:bodyPr wrap="square">
            <a:spAutoFit/>
          </a:bodyPr>
          <a:lstStyle/>
          <a:p>
            <a:pPr>
              <a:lnSpc>
                <a:spcPct val="115000"/>
              </a:lnSpc>
              <a:spcAft>
                <a:spcPts val="800"/>
              </a:spcAft>
            </a:pPr>
            <a:r>
              <a:rPr lang="en-GB" b="1" i="0" u="none" strike="noStrike" dirty="0">
                <a:solidFill>
                  <a:srgbClr val="165364"/>
                </a:solidFill>
                <a:effectLst/>
                <a:latin typeface="Helvetica" pitchFamily="2" charset="0"/>
                <a:hlinkClick r:id="rId3"/>
              </a:rPr>
              <a:t>https://t1p.de/</a:t>
            </a:r>
            <a:r>
              <a:rPr lang="en-GB" b="1" i="0" u="none" strike="noStrike" dirty="0">
                <a:solidFill>
                  <a:srgbClr val="165364"/>
                </a:solidFill>
                <a:effectLst/>
                <a:latin typeface="Helvetica" pitchFamily="2" charset="0"/>
              </a:rPr>
              <a:t>eeee</a:t>
            </a:r>
            <a:endParaRPr lang="de-DE" sz="28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Freeform 9">
            <a:extLst>
              <a:ext uri="{FF2B5EF4-FFF2-40B4-BE49-F238E27FC236}">
                <a16:creationId xmlns:a16="http://schemas.microsoft.com/office/drawing/2014/main" id="{F62D7DC5-085A-CA67-E4AE-8BC0631133BD}"/>
              </a:ext>
            </a:extLst>
          </p:cNvPr>
          <p:cNvSpPr/>
          <p:nvPr/>
        </p:nvSpPr>
        <p:spPr>
          <a:xfrm rot="2303980">
            <a:off x="5403326" y="5625119"/>
            <a:ext cx="587900" cy="68168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sp>
        <p:nvSpPr>
          <p:cNvPr id="11" name="TextBox 10">
            <a:extLst>
              <a:ext uri="{FF2B5EF4-FFF2-40B4-BE49-F238E27FC236}">
                <a16:creationId xmlns:a16="http://schemas.microsoft.com/office/drawing/2014/main" id="{A2DC6DBE-4E4F-D41C-F806-D44FF0BAAE70}"/>
              </a:ext>
            </a:extLst>
          </p:cNvPr>
          <p:cNvSpPr txBox="1"/>
          <p:nvPr/>
        </p:nvSpPr>
        <p:spPr>
          <a:xfrm>
            <a:off x="3025783" y="5843195"/>
            <a:ext cx="248786" cy="369332"/>
          </a:xfrm>
          <a:prstGeom prst="rect">
            <a:avLst/>
          </a:prstGeom>
          <a:noFill/>
        </p:spPr>
        <p:txBody>
          <a:bodyPr wrap="none" rtlCol="0">
            <a:spAutoFit/>
          </a:bodyPr>
          <a:lstStyle/>
          <a:p>
            <a:r>
              <a:rPr lang="de-DE" sz="1800" b="1" u="none" strike="noStrike" noProof="0" dirty="0">
                <a:solidFill>
                  <a:srgbClr val="165364"/>
                </a:solidFill>
                <a:effectLst/>
                <a:latin typeface="Helvetica" pitchFamily="2" charset="0"/>
                <a:ea typeface="Aptos" panose="020B0004020202020204" pitchFamily="34" charset="0"/>
                <a:cs typeface="Times New Roman" panose="02020603050405020304" pitchFamily="18" charset="0"/>
              </a:rPr>
              <a:t> </a:t>
            </a:r>
            <a:endParaRPr lang="de-DE" noProof="0" dirty="0"/>
          </a:p>
        </p:txBody>
      </p:sp>
      <p:pic>
        <p:nvPicPr>
          <p:cNvPr id="3" name="Picture 2">
            <a:extLst>
              <a:ext uri="{FF2B5EF4-FFF2-40B4-BE49-F238E27FC236}">
                <a16:creationId xmlns:a16="http://schemas.microsoft.com/office/drawing/2014/main" id="{0F592265-4BE9-D30A-6AE4-F13752ED68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04519" y="4618967"/>
            <a:ext cx="1346995" cy="1346995"/>
          </a:xfrm>
          <a:prstGeom prst="rect">
            <a:avLst/>
          </a:prstGeom>
        </p:spPr>
      </p:pic>
    </p:spTree>
    <p:extLst>
      <p:ext uri="{BB962C8B-B14F-4D97-AF65-F5344CB8AC3E}">
        <p14:creationId xmlns:p14="http://schemas.microsoft.com/office/powerpoint/2010/main" val="1397157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grpSp>
        <p:nvGrpSpPr>
          <p:cNvPr id="19" name="Group 19"/>
          <p:cNvGrpSpPr/>
          <p:nvPr/>
        </p:nvGrpSpPr>
        <p:grpSpPr>
          <a:xfrm>
            <a:off x="2302353" y="2679653"/>
            <a:ext cx="7540490" cy="880052"/>
            <a:chOff x="-419" y="-83256"/>
            <a:chExt cx="20107973" cy="2346803"/>
          </a:xfrm>
        </p:grpSpPr>
        <p:sp>
          <p:nvSpPr>
            <p:cNvPr id="20" name="Freeform 20"/>
            <p:cNvSpPr/>
            <p:nvPr/>
          </p:nvSpPr>
          <p:spPr>
            <a:xfrm>
              <a:off x="0" y="0"/>
              <a:ext cx="17651651" cy="2263547"/>
            </a:xfrm>
            <a:custGeom>
              <a:avLst/>
              <a:gdLst/>
              <a:ahLst/>
              <a:cxnLst/>
              <a:rect l="l" t="t" r="r" b="b"/>
              <a:pathLst>
                <a:path w="17651651" h="2263547">
                  <a:moveTo>
                    <a:pt x="0" y="0"/>
                  </a:moveTo>
                  <a:lnTo>
                    <a:pt x="17651651" y="0"/>
                  </a:lnTo>
                  <a:lnTo>
                    <a:pt x="17651651" y="2263547"/>
                  </a:lnTo>
                  <a:lnTo>
                    <a:pt x="0" y="2263547"/>
                  </a:lnTo>
                  <a:close/>
                </a:path>
              </a:pathLst>
            </a:custGeom>
            <a:solidFill>
              <a:srgbClr val="000000">
                <a:alpha val="0"/>
              </a:srgbClr>
            </a:solidFill>
          </p:spPr>
          <p:txBody>
            <a:bodyPr/>
            <a:lstStyle/>
            <a:p>
              <a:endParaRPr lang="de-DE" sz="900" noProof="0" dirty="0"/>
            </a:p>
          </p:txBody>
        </p:sp>
        <p:sp>
          <p:nvSpPr>
            <p:cNvPr id="21" name="TextBox 21"/>
            <p:cNvSpPr txBox="1"/>
            <p:nvPr/>
          </p:nvSpPr>
          <p:spPr>
            <a:xfrm>
              <a:off x="-419" y="-83256"/>
              <a:ext cx="20107973" cy="2282598"/>
            </a:xfrm>
            <a:prstGeom prst="rect">
              <a:avLst/>
            </a:prstGeom>
          </p:spPr>
          <p:txBody>
            <a:bodyPr lIns="0" tIns="0" rIns="0" bIns="0" rtlCol="0" anchor="t"/>
            <a:lstStyle/>
            <a:p>
              <a:pPr>
                <a:lnSpc>
                  <a:spcPts val="2880"/>
                </a:lnSpc>
              </a:pPr>
              <a:r>
                <a:rPr lang="de-DE" sz="2400" b="1" noProof="0" dirty="0">
                  <a:solidFill>
                    <a:srgbClr val="000000"/>
                  </a:solidFill>
                  <a:latin typeface="Helvetica" pitchFamily="2" charset="0"/>
                  <a:ea typeface="Arimo Bold"/>
                  <a:cs typeface="Arimo Bold"/>
                  <a:sym typeface="Arimo Bold"/>
                </a:rPr>
                <a:t>Weiterführende Artikel, Links etc.</a:t>
              </a:r>
            </a:p>
          </p:txBody>
        </p:sp>
      </p:gr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A0537-8E12-A74B-C12B-D26903EE10DE}"/>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6682C864-EDD7-AF52-9865-E046BDD35F5D}"/>
              </a:ext>
            </a:extLst>
          </p:cNvPr>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grpSp>
        <p:nvGrpSpPr>
          <p:cNvPr id="19" name="Group 19">
            <a:extLst>
              <a:ext uri="{FF2B5EF4-FFF2-40B4-BE49-F238E27FC236}">
                <a16:creationId xmlns:a16="http://schemas.microsoft.com/office/drawing/2014/main" id="{6728D9E2-9A2E-19A9-4011-3BEAB6518341}"/>
              </a:ext>
            </a:extLst>
          </p:cNvPr>
          <p:cNvGrpSpPr/>
          <p:nvPr/>
        </p:nvGrpSpPr>
        <p:grpSpPr>
          <a:xfrm>
            <a:off x="514193" y="1045105"/>
            <a:ext cx="7540490" cy="880052"/>
            <a:chOff x="-419" y="-83256"/>
            <a:chExt cx="20107973" cy="2346803"/>
          </a:xfrm>
        </p:grpSpPr>
        <p:sp>
          <p:nvSpPr>
            <p:cNvPr id="20" name="Freeform 20">
              <a:extLst>
                <a:ext uri="{FF2B5EF4-FFF2-40B4-BE49-F238E27FC236}">
                  <a16:creationId xmlns:a16="http://schemas.microsoft.com/office/drawing/2014/main" id="{EA1055F5-2456-CD7E-17A4-09B341B9F59E}"/>
                </a:ext>
              </a:extLst>
            </p:cNvPr>
            <p:cNvSpPr/>
            <p:nvPr/>
          </p:nvSpPr>
          <p:spPr>
            <a:xfrm>
              <a:off x="0" y="0"/>
              <a:ext cx="17651651" cy="2263547"/>
            </a:xfrm>
            <a:custGeom>
              <a:avLst/>
              <a:gdLst/>
              <a:ahLst/>
              <a:cxnLst/>
              <a:rect l="l" t="t" r="r" b="b"/>
              <a:pathLst>
                <a:path w="17651651" h="2263547">
                  <a:moveTo>
                    <a:pt x="0" y="0"/>
                  </a:moveTo>
                  <a:lnTo>
                    <a:pt x="17651651" y="0"/>
                  </a:lnTo>
                  <a:lnTo>
                    <a:pt x="17651651" y="2263547"/>
                  </a:lnTo>
                  <a:lnTo>
                    <a:pt x="0" y="2263547"/>
                  </a:lnTo>
                  <a:close/>
                </a:path>
              </a:pathLst>
            </a:custGeom>
            <a:solidFill>
              <a:srgbClr val="000000">
                <a:alpha val="0"/>
              </a:srgbClr>
            </a:solidFill>
          </p:spPr>
          <p:txBody>
            <a:bodyPr/>
            <a:lstStyle/>
            <a:p>
              <a:endParaRPr lang="de-DE" sz="900" noProof="0" dirty="0"/>
            </a:p>
          </p:txBody>
        </p:sp>
        <p:sp>
          <p:nvSpPr>
            <p:cNvPr id="21" name="TextBox 21">
              <a:extLst>
                <a:ext uri="{FF2B5EF4-FFF2-40B4-BE49-F238E27FC236}">
                  <a16:creationId xmlns:a16="http://schemas.microsoft.com/office/drawing/2014/main" id="{B4E026F8-5DF3-6D34-68A3-BAECC6615ABC}"/>
                </a:ext>
              </a:extLst>
            </p:cNvPr>
            <p:cNvSpPr txBox="1"/>
            <p:nvPr/>
          </p:nvSpPr>
          <p:spPr>
            <a:xfrm>
              <a:off x="-419" y="-83256"/>
              <a:ext cx="20107973" cy="2282598"/>
            </a:xfrm>
            <a:prstGeom prst="rect">
              <a:avLst/>
            </a:prstGeom>
          </p:spPr>
          <p:txBody>
            <a:bodyPr lIns="0" tIns="0" rIns="0" bIns="0" rtlCol="0" anchor="t"/>
            <a:lstStyle/>
            <a:p>
              <a:pPr>
                <a:lnSpc>
                  <a:spcPts val="2880"/>
                </a:lnSpc>
              </a:pPr>
              <a:r>
                <a:rPr lang="de-DE" sz="2400" b="1" noProof="0" dirty="0">
                  <a:solidFill>
                    <a:srgbClr val="000000"/>
                  </a:solidFill>
                  <a:latin typeface="Arimo Bold"/>
                  <a:ea typeface="Arimo Bold"/>
                  <a:cs typeface="Arimo Bold"/>
                  <a:sym typeface="Arimo Bold"/>
                </a:rPr>
                <a:t>Leistungen und KI – Leitfaden für den Unterricht</a:t>
              </a:r>
            </a:p>
          </p:txBody>
        </p:sp>
      </p:grpSp>
      <p:sp>
        <p:nvSpPr>
          <p:cNvPr id="22" name="TextBox 22">
            <a:extLst>
              <a:ext uri="{FF2B5EF4-FFF2-40B4-BE49-F238E27FC236}">
                <a16:creationId xmlns:a16="http://schemas.microsoft.com/office/drawing/2014/main" id="{17CF8A96-FFB2-F5D6-10DB-ADA564C28F0A}"/>
              </a:ext>
            </a:extLst>
          </p:cNvPr>
          <p:cNvSpPr txBox="1"/>
          <p:nvPr/>
        </p:nvSpPr>
        <p:spPr>
          <a:xfrm>
            <a:off x="1710393" y="5150714"/>
            <a:ext cx="5423326" cy="353430"/>
          </a:xfrm>
          <a:prstGeom prst="rect">
            <a:avLst/>
          </a:prstGeom>
        </p:spPr>
        <p:txBody>
          <a:bodyPr wrap="square" lIns="0" tIns="0" rIns="0" bIns="0" rtlCol="0" anchor="t">
            <a:spAutoFit/>
          </a:bodyPr>
          <a:lstStyle/>
          <a:p>
            <a:pPr algn="ctr">
              <a:lnSpc>
                <a:spcPts val="2879"/>
              </a:lnSpc>
              <a:spcBef>
                <a:spcPct val="0"/>
              </a:spcBef>
            </a:pPr>
            <a:r>
              <a:rPr lang="de-DE" sz="2200" b="1" noProof="0" dirty="0">
                <a:solidFill>
                  <a:srgbClr val="000000"/>
                </a:solidFill>
                <a:latin typeface="Arimo Bold"/>
                <a:ea typeface="Arimo Bold"/>
                <a:cs typeface="Arimo Bold"/>
                <a:sym typeface="Arimo Bold"/>
              </a:rPr>
              <a:t>https://joschafalck.de/ki-leitfaden/</a:t>
            </a:r>
          </a:p>
        </p:txBody>
      </p:sp>
      <p:pic>
        <p:nvPicPr>
          <p:cNvPr id="3" name="Picture 2" descr="A group of people holding a sign&#10;&#10;AI-generated content may be incorrect.">
            <a:extLst>
              <a:ext uri="{FF2B5EF4-FFF2-40B4-BE49-F238E27FC236}">
                <a16:creationId xmlns:a16="http://schemas.microsoft.com/office/drawing/2014/main" id="{5E531341-7BF5-8DF3-ECCC-0A0AD40B8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8601" y="1494545"/>
            <a:ext cx="4486796" cy="3414665"/>
          </a:xfrm>
          <a:prstGeom prst="rect">
            <a:avLst/>
          </a:prstGeom>
        </p:spPr>
      </p:pic>
    </p:spTree>
    <p:extLst>
      <p:ext uri="{BB962C8B-B14F-4D97-AF65-F5344CB8AC3E}">
        <p14:creationId xmlns:p14="http://schemas.microsoft.com/office/powerpoint/2010/main" val="130910871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575237" y="1063840"/>
            <a:ext cx="7774499" cy="861317"/>
            <a:chOff x="-134203" y="-33296"/>
            <a:chExt cx="20731997" cy="2296843"/>
          </a:xfrm>
        </p:grpSpPr>
        <p:sp>
          <p:nvSpPr>
            <p:cNvPr id="20" name="Freeform 20"/>
            <p:cNvSpPr/>
            <p:nvPr/>
          </p:nvSpPr>
          <p:spPr>
            <a:xfrm>
              <a:off x="0" y="0"/>
              <a:ext cx="17651651" cy="2263547"/>
            </a:xfrm>
            <a:custGeom>
              <a:avLst/>
              <a:gdLst/>
              <a:ahLst/>
              <a:cxnLst/>
              <a:rect l="l" t="t" r="r" b="b"/>
              <a:pathLst>
                <a:path w="17651651" h="2263547">
                  <a:moveTo>
                    <a:pt x="0" y="0"/>
                  </a:moveTo>
                  <a:lnTo>
                    <a:pt x="17651651" y="0"/>
                  </a:lnTo>
                  <a:lnTo>
                    <a:pt x="17651651" y="2263547"/>
                  </a:lnTo>
                  <a:lnTo>
                    <a:pt x="0" y="2263547"/>
                  </a:lnTo>
                  <a:close/>
                </a:path>
              </a:pathLst>
            </a:custGeom>
            <a:solidFill>
              <a:srgbClr val="000000">
                <a:alpha val="0"/>
              </a:srgbClr>
            </a:solidFill>
          </p:spPr>
          <p:txBody>
            <a:bodyPr/>
            <a:lstStyle/>
            <a:p>
              <a:endParaRPr lang="de-DE" sz="900" noProof="0" dirty="0"/>
            </a:p>
          </p:txBody>
        </p:sp>
        <p:sp>
          <p:nvSpPr>
            <p:cNvPr id="21" name="TextBox 21"/>
            <p:cNvSpPr txBox="1"/>
            <p:nvPr/>
          </p:nvSpPr>
          <p:spPr>
            <a:xfrm>
              <a:off x="-134203" y="-33296"/>
              <a:ext cx="20731997" cy="2282598"/>
            </a:xfrm>
            <a:prstGeom prst="rect">
              <a:avLst/>
            </a:prstGeom>
          </p:spPr>
          <p:txBody>
            <a:bodyPr lIns="0" tIns="0" rIns="0" bIns="0" rtlCol="0" anchor="t"/>
            <a:lstStyle/>
            <a:p>
              <a:pPr>
                <a:lnSpc>
                  <a:spcPts val="2880"/>
                </a:lnSpc>
              </a:pPr>
              <a:r>
                <a:rPr lang="de-DE" sz="2400" b="1" noProof="0" dirty="0">
                  <a:solidFill>
                    <a:srgbClr val="000000"/>
                  </a:solidFill>
                  <a:latin typeface="Arimo Bold"/>
                  <a:ea typeface="Arimo Bold"/>
                  <a:cs typeface="Arimo Bold"/>
                  <a:sym typeface="Arimo Bold"/>
                </a:rPr>
                <a:t>Leistungen und KI – reflektieren und bewerten</a:t>
              </a:r>
            </a:p>
          </p:txBody>
        </p:sp>
      </p:grpSp>
      <p:sp>
        <p:nvSpPr>
          <p:cNvPr id="22" name="TextBox 22"/>
          <p:cNvSpPr txBox="1"/>
          <p:nvPr/>
        </p:nvSpPr>
        <p:spPr>
          <a:xfrm>
            <a:off x="1896763" y="5217569"/>
            <a:ext cx="5350472" cy="353430"/>
          </a:xfrm>
          <a:prstGeom prst="rect">
            <a:avLst/>
          </a:prstGeom>
        </p:spPr>
        <p:txBody>
          <a:bodyPr wrap="square" lIns="0" tIns="0" rIns="0" bIns="0" rtlCol="0" anchor="t">
            <a:spAutoFit/>
          </a:bodyPr>
          <a:lstStyle/>
          <a:p>
            <a:pPr algn="ctr">
              <a:lnSpc>
                <a:spcPts val="2879"/>
              </a:lnSpc>
              <a:spcBef>
                <a:spcPct val="0"/>
              </a:spcBef>
            </a:pPr>
            <a:r>
              <a:rPr lang="de-DE" sz="2200" b="1" noProof="0" dirty="0">
                <a:solidFill>
                  <a:srgbClr val="000000"/>
                </a:solidFill>
                <a:latin typeface="Arimo Bold"/>
                <a:ea typeface="Arimo Bold"/>
                <a:cs typeface="Arimo Bold"/>
                <a:sym typeface="Arimo Bold"/>
              </a:rPr>
              <a:t>https://joschafalck.de/ki-bewertung/</a:t>
            </a:r>
          </a:p>
        </p:txBody>
      </p:sp>
      <p:pic>
        <p:nvPicPr>
          <p:cNvPr id="5" name="Picture 4" descr="A screenshot of a web page&#10;&#10;AI-generated content may be incorrect.">
            <a:extLst>
              <a:ext uri="{FF2B5EF4-FFF2-40B4-BE49-F238E27FC236}">
                <a16:creationId xmlns:a16="http://schemas.microsoft.com/office/drawing/2014/main" id="{E8ED3481-19A1-6F5B-C020-450B6756C7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219" y="1463716"/>
            <a:ext cx="4535560" cy="3634506"/>
          </a:xfrm>
          <a:prstGeom prst="rect">
            <a:avLst/>
          </a:prstGeom>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724737" y="990892"/>
            <a:ext cx="7275917" cy="553737"/>
            <a:chOff x="-396646" y="0"/>
            <a:chExt cx="21594187" cy="1602083"/>
          </a:xfrm>
        </p:grpSpPr>
        <p:sp>
          <p:nvSpPr>
            <p:cNvPr id="20" name="Freeform 20"/>
            <p:cNvSpPr/>
            <p:nvPr/>
          </p:nvSpPr>
          <p:spPr>
            <a:xfrm>
              <a:off x="0" y="0"/>
              <a:ext cx="17651651" cy="1298347"/>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sp>
          <p:nvSpPr>
            <p:cNvPr id="21" name="TextBox 21"/>
            <p:cNvSpPr txBox="1"/>
            <p:nvPr/>
          </p:nvSpPr>
          <p:spPr>
            <a:xfrm>
              <a:off x="-396646" y="284687"/>
              <a:ext cx="21594187" cy="1317396"/>
            </a:xfrm>
            <a:prstGeom prst="rect">
              <a:avLst/>
            </a:prstGeom>
          </p:spPr>
          <p:txBody>
            <a:bodyPr lIns="0" tIns="0" rIns="0" bIns="0" rtlCol="0" anchor="t"/>
            <a:lstStyle/>
            <a:p>
              <a:pPr>
                <a:lnSpc>
                  <a:spcPts val="2880"/>
                </a:lnSpc>
              </a:pPr>
              <a:r>
                <a:rPr lang="de-DE" sz="2400" b="1" noProof="0" dirty="0">
                  <a:solidFill>
                    <a:srgbClr val="000000"/>
                  </a:solidFill>
                  <a:latin typeface="Arimo Bold"/>
                  <a:ea typeface="Arimo Bold"/>
                  <a:cs typeface="Arimo Bold"/>
                  <a:sym typeface="Arimo Bold"/>
                </a:rPr>
                <a:t>Leistungen und KI – Facharbeiten</a:t>
              </a:r>
            </a:p>
          </p:txBody>
        </p:sp>
      </p:grpSp>
      <p:sp>
        <p:nvSpPr>
          <p:cNvPr id="22" name="TextBox 22"/>
          <p:cNvSpPr txBox="1"/>
          <p:nvPr/>
        </p:nvSpPr>
        <p:spPr>
          <a:xfrm>
            <a:off x="724737" y="5225928"/>
            <a:ext cx="7694526" cy="246478"/>
          </a:xfrm>
          <a:prstGeom prst="rect">
            <a:avLst/>
          </a:prstGeom>
        </p:spPr>
        <p:txBody>
          <a:bodyPr lIns="0" tIns="0" rIns="0" bIns="0" rtlCol="0" anchor="t">
            <a:spAutoFit/>
          </a:bodyPr>
          <a:lstStyle/>
          <a:p>
            <a:pPr algn="ctr">
              <a:lnSpc>
                <a:spcPts val="1963"/>
              </a:lnSpc>
              <a:spcBef>
                <a:spcPct val="0"/>
              </a:spcBef>
            </a:pPr>
            <a:r>
              <a:rPr lang="de-DE" sz="1600" b="1" noProof="0" dirty="0">
                <a:solidFill>
                  <a:srgbClr val="000000"/>
                </a:solidFill>
                <a:latin typeface="Arimo Bold"/>
                <a:ea typeface="Arimo Bold"/>
                <a:cs typeface="Arimo Bold"/>
                <a:sym typeface="Arimo Bold"/>
              </a:rPr>
              <a:t>https://www.manuelflick.de/blog/ki-und-facharbeiten-ein-leitfaden-fuer-den-unterricht</a:t>
            </a:r>
          </a:p>
        </p:txBody>
      </p:sp>
      <p:pic>
        <p:nvPicPr>
          <p:cNvPr id="3" name="Picture 2" descr="A hand holding a book&#10;&#10;AI-generated content may be incorrect.">
            <a:extLst>
              <a:ext uri="{FF2B5EF4-FFF2-40B4-BE49-F238E27FC236}">
                <a16:creationId xmlns:a16="http://schemas.microsoft.com/office/drawing/2014/main" id="{F8A49A37-8960-D8FB-ADE7-65CF818C1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547" y="1544629"/>
            <a:ext cx="4337773" cy="3580940"/>
          </a:xfrm>
          <a:prstGeom prst="rect">
            <a:avLst/>
          </a:prstGeom>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10E43-791F-A6E4-7E11-73E1C337ACA6}"/>
            </a:ext>
          </a:extLst>
        </p:cNvPr>
        <p:cNvGrpSpPr/>
        <p:nvPr/>
      </p:nvGrpSpPr>
      <p:grpSpPr>
        <a:xfrm>
          <a:off x="0" y="0"/>
          <a:ext cx="0" cy="0"/>
          <a:chOff x="0" y="0"/>
          <a:chExt cx="0" cy="0"/>
        </a:xfrm>
      </p:grpSpPr>
      <p:grpSp>
        <p:nvGrpSpPr>
          <p:cNvPr id="19" name="Group 19">
            <a:extLst>
              <a:ext uri="{FF2B5EF4-FFF2-40B4-BE49-F238E27FC236}">
                <a16:creationId xmlns:a16="http://schemas.microsoft.com/office/drawing/2014/main" id="{A9BD5DA2-02FB-D4A8-69CC-4F381D88981B}"/>
              </a:ext>
            </a:extLst>
          </p:cNvPr>
          <p:cNvGrpSpPr/>
          <p:nvPr/>
        </p:nvGrpSpPr>
        <p:grpSpPr>
          <a:xfrm>
            <a:off x="724736" y="990410"/>
            <a:ext cx="5688421" cy="577394"/>
            <a:chOff x="-3708590" y="0"/>
            <a:chExt cx="22301959" cy="1670528"/>
          </a:xfrm>
        </p:grpSpPr>
        <p:sp>
          <p:nvSpPr>
            <p:cNvPr id="20" name="Freeform 20">
              <a:extLst>
                <a:ext uri="{FF2B5EF4-FFF2-40B4-BE49-F238E27FC236}">
                  <a16:creationId xmlns:a16="http://schemas.microsoft.com/office/drawing/2014/main" id="{03CF5337-4914-DA28-E8A5-1D179F0EDA68}"/>
                </a:ext>
              </a:extLst>
            </p:cNvPr>
            <p:cNvSpPr/>
            <p:nvPr/>
          </p:nvSpPr>
          <p:spPr>
            <a:xfrm>
              <a:off x="0" y="0"/>
              <a:ext cx="17651651" cy="1298347"/>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sp>
          <p:nvSpPr>
            <p:cNvPr id="21" name="TextBox 21">
              <a:extLst>
                <a:ext uri="{FF2B5EF4-FFF2-40B4-BE49-F238E27FC236}">
                  <a16:creationId xmlns:a16="http://schemas.microsoft.com/office/drawing/2014/main" id="{FDDB3C0F-389A-F253-E022-93ED4EF6F397}"/>
                </a:ext>
              </a:extLst>
            </p:cNvPr>
            <p:cNvSpPr txBox="1"/>
            <p:nvPr/>
          </p:nvSpPr>
          <p:spPr>
            <a:xfrm>
              <a:off x="-3708590" y="353132"/>
              <a:ext cx="22301959" cy="1317396"/>
            </a:xfrm>
            <a:prstGeom prst="rect">
              <a:avLst/>
            </a:prstGeom>
          </p:spPr>
          <p:txBody>
            <a:bodyPr lIns="0" tIns="0" rIns="0" bIns="0" rtlCol="0" anchor="t"/>
            <a:lstStyle/>
            <a:p>
              <a:pPr>
                <a:lnSpc>
                  <a:spcPts val="2880"/>
                </a:lnSpc>
              </a:pPr>
              <a:r>
                <a:rPr lang="de-DE" sz="2400" b="1" dirty="0">
                  <a:solidFill>
                    <a:srgbClr val="000000"/>
                  </a:solidFill>
                  <a:latin typeface="Arimo Bold"/>
                  <a:ea typeface="Arimo Bold"/>
                  <a:cs typeface="Arimo Bold"/>
                  <a:sym typeface="Arimo Bold"/>
                </a:rPr>
                <a:t>KI-Kompetenzen für Lehrende und Lernende</a:t>
              </a:r>
              <a:endParaRPr lang="de-DE" sz="2400" b="1" noProof="0" dirty="0">
                <a:solidFill>
                  <a:srgbClr val="000000"/>
                </a:solidFill>
                <a:latin typeface="Arimo Bold"/>
                <a:ea typeface="Arimo Bold"/>
                <a:cs typeface="Arimo Bold"/>
                <a:sym typeface="Arimo Bold"/>
              </a:endParaRPr>
            </a:p>
          </p:txBody>
        </p:sp>
      </p:grpSp>
      <p:sp>
        <p:nvSpPr>
          <p:cNvPr id="22" name="TextBox 22">
            <a:extLst>
              <a:ext uri="{FF2B5EF4-FFF2-40B4-BE49-F238E27FC236}">
                <a16:creationId xmlns:a16="http://schemas.microsoft.com/office/drawing/2014/main" id="{22AEB634-D58B-6505-5518-EECB5499184C}"/>
              </a:ext>
            </a:extLst>
          </p:cNvPr>
          <p:cNvSpPr txBox="1"/>
          <p:nvPr/>
        </p:nvSpPr>
        <p:spPr>
          <a:xfrm>
            <a:off x="724737" y="5225928"/>
            <a:ext cx="7694526" cy="246478"/>
          </a:xfrm>
          <a:prstGeom prst="rect">
            <a:avLst/>
          </a:prstGeom>
        </p:spPr>
        <p:txBody>
          <a:bodyPr lIns="0" tIns="0" rIns="0" bIns="0" rtlCol="0" anchor="t">
            <a:spAutoFit/>
          </a:bodyPr>
          <a:lstStyle/>
          <a:p>
            <a:pPr algn="ctr">
              <a:lnSpc>
                <a:spcPts val="1963"/>
              </a:lnSpc>
              <a:spcBef>
                <a:spcPct val="0"/>
              </a:spcBef>
            </a:pPr>
            <a:r>
              <a:rPr lang="de-DE" sz="1600" b="1" noProof="0" dirty="0">
                <a:solidFill>
                  <a:srgbClr val="000000"/>
                </a:solidFill>
                <a:latin typeface="Arimo Bold"/>
                <a:ea typeface="Arimo Bold"/>
                <a:cs typeface="Arimo Bold"/>
                <a:sym typeface="Arimo Bold"/>
              </a:rPr>
              <a:t>https://</a:t>
            </a:r>
            <a:r>
              <a:rPr lang="de-DE" sz="1600" b="1" noProof="0" dirty="0" err="1">
                <a:solidFill>
                  <a:srgbClr val="000000"/>
                </a:solidFill>
                <a:latin typeface="Arimo Bold"/>
                <a:ea typeface="Arimo Bold"/>
                <a:cs typeface="Arimo Bold"/>
                <a:sym typeface="Arimo Bold"/>
              </a:rPr>
              <a:t>joschafalck.de</a:t>
            </a:r>
            <a:r>
              <a:rPr lang="de-DE" sz="1600" b="1" noProof="0" dirty="0">
                <a:solidFill>
                  <a:srgbClr val="000000"/>
                </a:solidFill>
                <a:latin typeface="Arimo Bold"/>
                <a:ea typeface="Arimo Bold"/>
                <a:cs typeface="Arimo Bold"/>
                <a:sym typeface="Arimo Bold"/>
              </a:rPr>
              <a:t>/</a:t>
            </a:r>
            <a:r>
              <a:rPr lang="de-DE" sz="1600" b="1" noProof="0" dirty="0" err="1">
                <a:solidFill>
                  <a:srgbClr val="000000"/>
                </a:solidFill>
                <a:latin typeface="Arimo Bold"/>
                <a:ea typeface="Arimo Bold"/>
                <a:cs typeface="Arimo Bold"/>
                <a:sym typeface="Arimo Bold"/>
              </a:rPr>
              <a:t>ki</a:t>
            </a:r>
            <a:r>
              <a:rPr lang="de-DE" sz="1600" b="1" noProof="0" dirty="0">
                <a:solidFill>
                  <a:srgbClr val="000000"/>
                </a:solidFill>
                <a:latin typeface="Arimo Bold"/>
                <a:ea typeface="Arimo Bold"/>
                <a:cs typeface="Arimo Bold"/>
                <a:sym typeface="Arimo Bold"/>
              </a:rPr>
              <a:t>-kompetenzen/</a:t>
            </a:r>
          </a:p>
        </p:txBody>
      </p:sp>
      <p:pic>
        <p:nvPicPr>
          <p:cNvPr id="6" name="Picture 5" descr="A purple card with a colorful circle&#10;&#10;AI-generated content may be incorrect.">
            <a:extLst>
              <a:ext uri="{FF2B5EF4-FFF2-40B4-BE49-F238E27FC236}">
                <a16:creationId xmlns:a16="http://schemas.microsoft.com/office/drawing/2014/main" id="{535151F9-C296-AA07-5048-A99B1D923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125" y="1561220"/>
            <a:ext cx="4331749" cy="2504107"/>
          </a:xfrm>
          <a:prstGeom prst="rect">
            <a:avLst/>
          </a:prstGeom>
        </p:spPr>
      </p:pic>
    </p:spTree>
    <p:extLst>
      <p:ext uri="{BB962C8B-B14F-4D97-AF65-F5344CB8AC3E}">
        <p14:creationId xmlns:p14="http://schemas.microsoft.com/office/powerpoint/2010/main" val="37333590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a:xfrm>
            <a:off x="1534939" y="697857"/>
            <a:ext cx="6074122" cy="805079"/>
          </a:xfrm>
        </p:spPr>
        <p:txBody>
          <a:bodyPr>
            <a:normAutofit/>
          </a:bodyPr>
          <a:lstStyle/>
          <a:p>
            <a:pPr algn="l"/>
            <a:r>
              <a:rPr lang="de-DE" sz="2800" b="1" noProof="0" dirty="0">
                <a:solidFill>
                  <a:srgbClr val="00B050"/>
                </a:solidFill>
              </a:rPr>
              <a:t>KI – Wo befinde ich mich gerade?</a:t>
            </a:r>
          </a:p>
        </p:txBody>
      </p:sp>
      <p:sp>
        <p:nvSpPr>
          <p:cNvPr id="8" name="Textfeld 7">
            <a:extLst>
              <a:ext uri="{FF2B5EF4-FFF2-40B4-BE49-F238E27FC236}">
                <a16:creationId xmlns:a16="http://schemas.microsoft.com/office/drawing/2014/main" id="{CADCC315-3B59-0902-F3BB-C47F7CB4B419}"/>
              </a:ext>
            </a:extLst>
          </p:cNvPr>
          <p:cNvSpPr txBox="1"/>
          <p:nvPr/>
        </p:nvSpPr>
        <p:spPr>
          <a:xfrm>
            <a:off x="590081" y="4859930"/>
            <a:ext cx="7649492" cy="830997"/>
          </a:xfrm>
          <a:prstGeom prst="rect">
            <a:avLst/>
          </a:prstGeom>
          <a:noFill/>
        </p:spPr>
        <p:txBody>
          <a:bodyPr wrap="square" rtlCol="0">
            <a:spAutoFit/>
          </a:bodyPr>
          <a:lstStyle/>
          <a:p>
            <a:pPr algn="ctr"/>
            <a:r>
              <a:rPr lang="de-DE" sz="2400" noProof="0" dirty="0"/>
              <a:t>Wir würden uns freuen, wenn Sie Ihre Position gleich </a:t>
            </a:r>
          </a:p>
          <a:p>
            <a:pPr algn="ctr"/>
            <a:r>
              <a:rPr lang="de-DE" sz="2400" noProof="0" dirty="0"/>
              <a:t>mit uns und der Gruppe teilen.</a:t>
            </a:r>
          </a:p>
        </p:txBody>
      </p:sp>
      <p:pic>
        <p:nvPicPr>
          <p:cNvPr id="4" name="Picture 3" descr="A cartoon of people in a park&#10;&#10;AI-generated content may be incorrect.">
            <a:extLst>
              <a:ext uri="{FF2B5EF4-FFF2-40B4-BE49-F238E27FC236}">
                <a16:creationId xmlns:a16="http://schemas.microsoft.com/office/drawing/2014/main" id="{F4B8E91A-4F1F-759D-3F18-2C08EE8F8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567" y="1616834"/>
            <a:ext cx="5451801" cy="3077996"/>
          </a:xfrm>
          <a:prstGeom prst="rect">
            <a:avLst/>
          </a:prstGeom>
        </p:spPr>
      </p:pic>
    </p:spTree>
    <p:extLst>
      <p:ext uri="{BB962C8B-B14F-4D97-AF65-F5344CB8AC3E}">
        <p14:creationId xmlns:p14="http://schemas.microsoft.com/office/powerpoint/2010/main" val="272838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08591-5C9D-0FAC-EA2B-E0F4F1899971}"/>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A0F3B5CE-D9B5-1A84-C423-BF41C67F287C}"/>
              </a:ext>
            </a:extLst>
          </p:cNvPr>
          <p:cNvSpPr/>
          <p:nvPr/>
        </p:nvSpPr>
        <p:spPr>
          <a:xfrm>
            <a:off x="4342223" y="0"/>
            <a:ext cx="4502296" cy="448755"/>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sp>
        <p:nvSpPr>
          <p:cNvPr id="22" name="TextBox 22">
            <a:extLst>
              <a:ext uri="{FF2B5EF4-FFF2-40B4-BE49-F238E27FC236}">
                <a16:creationId xmlns:a16="http://schemas.microsoft.com/office/drawing/2014/main" id="{7B3CA8FC-4020-6FC7-9E7C-CFFEC1C73E47}"/>
              </a:ext>
            </a:extLst>
          </p:cNvPr>
          <p:cNvSpPr txBox="1"/>
          <p:nvPr/>
        </p:nvSpPr>
        <p:spPr>
          <a:xfrm>
            <a:off x="848305" y="6108720"/>
            <a:ext cx="7694526" cy="246478"/>
          </a:xfrm>
          <a:prstGeom prst="rect">
            <a:avLst/>
          </a:prstGeom>
        </p:spPr>
        <p:txBody>
          <a:bodyPr lIns="0" tIns="0" rIns="0" bIns="0" rtlCol="0" anchor="t">
            <a:spAutoFit/>
          </a:bodyPr>
          <a:lstStyle/>
          <a:p>
            <a:pPr algn="ctr">
              <a:lnSpc>
                <a:spcPts val="1963"/>
              </a:lnSpc>
              <a:spcBef>
                <a:spcPct val="0"/>
              </a:spcBef>
            </a:pPr>
            <a:r>
              <a:rPr lang="de-DE" sz="1600" b="1" noProof="0" dirty="0">
                <a:solidFill>
                  <a:srgbClr val="000000"/>
                </a:solidFill>
                <a:latin typeface="Arimo Bold"/>
                <a:ea typeface="Arimo Bold"/>
                <a:cs typeface="Arimo Bold"/>
                <a:sym typeface="Arimo Bold"/>
              </a:rPr>
              <a:t>https://</a:t>
            </a:r>
            <a:r>
              <a:rPr lang="de-DE" sz="1600" b="1" noProof="0" dirty="0" err="1">
                <a:solidFill>
                  <a:srgbClr val="000000"/>
                </a:solidFill>
                <a:latin typeface="Arimo Bold"/>
                <a:ea typeface="Arimo Bold"/>
                <a:cs typeface="Arimo Bold"/>
                <a:sym typeface="Arimo Bold"/>
              </a:rPr>
              <a:t>joschafalck.de</a:t>
            </a:r>
            <a:r>
              <a:rPr lang="de-DE" sz="1600" b="1" noProof="0" dirty="0">
                <a:solidFill>
                  <a:srgbClr val="000000"/>
                </a:solidFill>
                <a:latin typeface="Arimo Bold"/>
                <a:ea typeface="Arimo Bold"/>
                <a:cs typeface="Arimo Bold"/>
                <a:sym typeface="Arimo Bold"/>
              </a:rPr>
              <a:t>/</a:t>
            </a:r>
            <a:r>
              <a:rPr lang="de-DE" sz="1600" b="1" noProof="0" dirty="0" err="1">
                <a:solidFill>
                  <a:srgbClr val="000000"/>
                </a:solidFill>
                <a:latin typeface="Arimo Bold"/>
                <a:ea typeface="Arimo Bold"/>
                <a:cs typeface="Arimo Bold"/>
                <a:sym typeface="Arimo Bold"/>
              </a:rPr>
              <a:t>ki</a:t>
            </a:r>
            <a:r>
              <a:rPr lang="de-DE" sz="1600" b="1" noProof="0" dirty="0">
                <a:solidFill>
                  <a:srgbClr val="000000"/>
                </a:solidFill>
                <a:latin typeface="Arimo Bold"/>
                <a:ea typeface="Arimo Bold"/>
                <a:cs typeface="Arimo Bold"/>
                <a:sym typeface="Arimo Bold"/>
              </a:rPr>
              <a:t>-kompetenzen/</a:t>
            </a:r>
          </a:p>
        </p:txBody>
      </p:sp>
      <p:pic>
        <p:nvPicPr>
          <p:cNvPr id="3" name="Picture 2" descr="A multicolored chart with black text&#10;&#10;AI-generated content may be incorrect.">
            <a:extLst>
              <a:ext uri="{FF2B5EF4-FFF2-40B4-BE49-F238E27FC236}">
                <a16:creationId xmlns:a16="http://schemas.microsoft.com/office/drawing/2014/main" id="{89543FFF-ABD3-3F9B-E34A-C7D084EE64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35" y="744847"/>
            <a:ext cx="7113133" cy="5340555"/>
          </a:xfrm>
          <a:prstGeom prst="rect">
            <a:avLst/>
          </a:prstGeom>
        </p:spPr>
      </p:pic>
    </p:spTree>
    <p:extLst>
      <p:ext uri="{BB962C8B-B14F-4D97-AF65-F5344CB8AC3E}">
        <p14:creationId xmlns:p14="http://schemas.microsoft.com/office/powerpoint/2010/main" val="15697583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4C20-C3CD-4512-C7BA-2B29BC8D0E3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9BFEB160-73F6-F4CD-D5CE-FD63ED0101E3}"/>
              </a:ext>
            </a:extLst>
          </p:cNvPr>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sp>
        <p:nvSpPr>
          <p:cNvPr id="20" name="Freeform 20">
            <a:extLst>
              <a:ext uri="{FF2B5EF4-FFF2-40B4-BE49-F238E27FC236}">
                <a16:creationId xmlns:a16="http://schemas.microsoft.com/office/drawing/2014/main" id="{ABA05E39-2AB1-14E8-6355-3691C9EC661F}"/>
              </a:ext>
            </a:extLst>
          </p:cNvPr>
          <p:cNvSpPr/>
          <p:nvPr/>
        </p:nvSpPr>
        <p:spPr>
          <a:xfrm>
            <a:off x="1670663" y="990410"/>
            <a:ext cx="4502296" cy="448755"/>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pic>
        <p:nvPicPr>
          <p:cNvPr id="6" name="Picture 5" descr="A blue and white text with black text&#10;&#10;AI-generated content may be incorrect.">
            <a:extLst>
              <a:ext uri="{FF2B5EF4-FFF2-40B4-BE49-F238E27FC236}">
                <a16:creationId xmlns:a16="http://schemas.microsoft.com/office/drawing/2014/main" id="{5F04D6D2-4428-A375-AD0A-C797B3799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4787"/>
            <a:ext cx="7772400" cy="4368800"/>
          </a:xfrm>
          <a:prstGeom prst="rect">
            <a:avLst/>
          </a:prstGeom>
        </p:spPr>
      </p:pic>
      <p:sp>
        <p:nvSpPr>
          <p:cNvPr id="2" name="TextBox 1">
            <a:extLst>
              <a:ext uri="{FF2B5EF4-FFF2-40B4-BE49-F238E27FC236}">
                <a16:creationId xmlns:a16="http://schemas.microsoft.com/office/drawing/2014/main" id="{7B1F52E8-93C8-1038-54A1-B2EAE14E255B}"/>
              </a:ext>
            </a:extLst>
          </p:cNvPr>
          <p:cNvSpPr txBox="1"/>
          <p:nvPr/>
        </p:nvSpPr>
        <p:spPr>
          <a:xfrm>
            <a:off x="2847008" y="706465"/>
            <a:ext cx="3449983" cy="461665"/>
          </a:xfrm>
          <a:prstGeom prst="rect">
            <a:avLst/>
          </a:prstGeom>
          <a:noFill/>
        </p:spPr>
        <p:txBody>
          <a:bodyPr wrap="none" rtlCol="0">
            <a:spAutoFit/>
          </a:bodyPr>
          <a:lstStyle/>
          <a:p>
            <a:r>
              <a:rPr lang="en-DE" sz="2400" b="1" dirty="0">
                <a:latin typeface="Helvetica" pitchFamily="2" charset="0"/>
              </a:rPr>
              <a:t>Aufbau eines Prompts</a:t>
            </a:r>
          </a:p>
        </p:txBody>
      </p:sp>
    </p:spTree>
    <p:extLst>
      <p:ext uri="{BB962C8B-B14F-4D97-AF65-F5344CB8AC3E}">
        <p14:creationId xmlns:p14="http://schemas.microsoft.com/office/powerpoint/2010/main" val="361024739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5813" y="280816"/>
            <a:ext cx="6074122" cy="805079"/>
          </a:xfrm>
        </p:spPr>
        <p:txBody>
          <a:bodyPr>
            <a:normAutofit/>
          </a:bodyPr>
          <a:lstStyle/>
          <a:p>
            <a:r>
              <a:rPr lang="de-DE" sz="2400" b="1" noProof="0" dirty="0">
                <a:solidFill>
                  <a:schemeClr val="tx1"/>
                </a:solidFill>
              </a:rPr>
              <a:t>Workshop Phase 1</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1687915" y="1376668"/>
            <a:ext cx="5529918" cy="3784737"/>
          </a:xfrm>
          <a:prstGeom prst="rect">
            <a:avLst/>
          </a:prstGeom>
        </p:spPr>
      </p:pic>
    </p:spTree>
    <p:extLst>
      <p:ext uri="{BB962C8B-B14F-4D97-AF65-F5344CB8AC3E}">
        <p14:creationId xmlns:p14="http://schemas.microsoft.com/office/powerpoint/2010/main" val="3255766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0">
              <a:srgbClr val="235F6F"/>
            </a:gs>
            <a:gs pos="100000">
              <a:schemeClr val="accent5">
                <a:lumMod val="50000"/>
              </a:schemeClr>
            </a:gs>
          </a:gsLst>
          <a:path path="circle">
            <a:fillToRect l="100000" t="100000"/>
          </a:path>
        </a:gradFill>
        <a:effectLst/>
      </p:bgPr>
    </p:bg>
    <p:spTree>
      <p:nvGrpSpPr>
        <p:cNvPr id="1" name="">
          <a:extLst>
            <a:ext uri="{FF2B5EF4-FFF2-40B4-BE49-F238E27FC236}">
              <a16:creationId xmlns:a16="http://schemas.microsoft.com/office/drawing/2014/main" id="{C1ED4E54-A8CE-AEA4-7CE9-EDA345E3670E}"/>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0F298B87-F4E9-BBE2-E3B1-176A739519C4}"/>
              </a:ext>
            </a:extLst>
          </p:cNvPr>
          <p:cNvGrpSpPr/>
          <p:nvPr/>
        </p:nvGrpSpPr>
        <p:grpSpPr>
          <a:xfrm>
            <a:off x="862861" y="0"/>
            <a:ext cx="2066924" cy="6858000"/>
            <a:chOff x="7315200" y="0"/>
            <a:chExt cx="2066924" cy="6858000"/>
          </a:xfrm>
        </p:grpSpPr>
        <p:sp>
          <p:nvSpPr>
            <p:cNvPr id="31" name="Freihandform: Form 30">
              <a:extLst>
                <a:ext uri="{FF2B5EF4-FFF2-40B4-BE49-F238E27FC236}">
                  <a16:creationId xmlns:a16="http://schemas.microsoft.com/office/drawing/2014/main" id="{7DF07CC2-65FC-3984-5CB3-8436CE356783}"/>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BDE71CE1-3C4E-E1C3-2B18-92697D15D128}"/>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2C477321-CDC1-7633-9188-B091A03BA4F6}"/>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570E6010-0775-9455-6FAC-2219D71BC561}"/>
                </a:ext>
              </a:extLst>
            </p:cNvPr>
            <p:cNvSpPr txBox="1"/>
            <p:nvPr/>
          </p:nvSpPr>
          <p:spPr>
            <a:xfrm>
              <a:off x="7429501" y="2454435"/>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FORMATIVE</a:t>
              </a:r>
            </a:p>
            <a:p>
              <a:pPr algn="ctr"/>
              <a:r>
                <a:rPr lang="de-DE" sz="1600" noProof="0" dirty="0">
                  <a:latin typeface="Montserrat SemiBold" panose="00000700000000000000" pitchFamily="2" charset="0"/>
                </a:rPr>
                <a:t>ASSESMENT</a:t>
              </a:r>
            </a:p>
          </p:txBody>
        </p:sp>
        <p:pic>
          <p:nvPicPr>
            <p:cNvPr id="18" name="Grafik 17" descr="Klemmbrett gemischt Silhouette">
              <a:extLst>
                <a:ext uri="{FF2B5EF4-FFF2-40B4-BE49-F238E27FC236}">
                  <a16:creationId xmlns:a16="http://schemas.microsoft.com/office/drawing/2014/main" id="{4D466163-45EA-AA09-62AE-BE2FF9CE79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DB09F78E-7CD9-B4F4-35EA-2B4002AAECE0}"/>
              </a:ext>
            </a:extLst>
          </p:cNvPr>
          <p:cNvGrpSpPr/>
          <p:nvPr/>
        </p:nvGrpSpPr>
        <p:grpSpPr>
          <a:xfrm>
            <a:off x="648792" y="0"/>
            <a:ext cx="2066919" cy="6858000"/>
            <a:chOff x="5486400" y="0"/>
            <a:chExt cx="2066919" cy="6858000"/>
          </a:xfrm>
        </p:grpSpPr>
        <p:sp>
          <p:nvSpPr>
            <p:cNvPr id="30" name="Freihandform: Form 29">
              <a:extLst>
                <a:ext uri="{FF2B5EF4-FFF2-40B4-BE49-F238E27FC236}">
                  <a16:creationId xmlns:a16="http://schemas.microsoft.com/office/drawing/2014/main" id="{E822E3FE-7E76-5372-FF91-B0295DFE9822}"/>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E6FE4479-BDCA-B9B5-53DF-6B858E4ED32C}"/>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87623E36-B607-3293-7C7B-453BF0EDF4AB}"/>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B74FCFA1-A11E-3C95-048F-CF0850E38BD3}"/>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C6DDBDF3-241A-3152-4B1D-C97C3726F424}"/>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CD5601CA-0591-3DF0-1163-2286EAC9E2AD}"/>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2870175B-5B26-094D-A04B-68C25DDA3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C0A093F9-F0ED-BF74-16A6-5C6DC1680144}"/>
              </a:ext>
            </a:extLst>
          </p:cNvPr>
          <p:cNvGrpSpPr/>
          <p:nvPr/>
        </p:nvGrpSpPr>
        <p:grpSpPr>
          <a:xfrm>
            <a:off x="442418" y="0"/>
            <a:ext cx="2066912" cy="6858000"/>
            <a:chOff x="3657600" y="0"/>
            <a:chExt cx="2066912" cy="6858000"/>
          </a:xfrm>
        </p:grpSpPr>
        <p:sp>
          <p:nvSpPr>
            <p:cNvPr id="29" name="Freihandform: Form 28">
              <a:extLst>
                <a:ext uri="{FF2B5EF4-FFF2-40B4-BE49-F238E27FC236}">
                  <a16:creationId xmlns:a16="http://schemas.microsoft.com/office/drawing/2014/main" id="{F27C6D2D-69B5-7402-619D-266121435819}"/>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C07E3FF1-D353-1858-B195-AAD218EEEB3B}"/>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7B7FBCE2-5DE2-8F75-A4A6-EB1833871731}"/>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0B1CD568-831F-8EA0-AEA8-FC510FDCAB84}"/>
                </a:ext>
              </a:extLst>
            </p:cNvPr>
            <p:cNvSpPr txBox="1"/>
            <p:nvPr/>
          </p:nvSpPr>
          <p:spPr>
            <a:xfrm>
              <a:off x="3777521"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a:t>
              </a:r>
              <a:r>
                <a:rPr lang="de-DE" sz="1600" noProof="0" dirty="0" err="1">
                  <a:latin typeface="Montserrat SemiBold" panose="00000700000000000000" pitchFamily="2" charset="0"/>
                </a:rPr>
                <a:t>SuS</a:t>
              </a:r>
              <a:endParaRPr lang="de-DE" sz="1600" noProof="0" dirty="0">
                <a:latin typeface="Montserrat SemiBold" panose="00000700000000000000" pitchFamily="2" charset="0"/>
              </a:endParaRPr>
            </a:p>
          </p:txBody>
        </p:sp>
        <p:pic>
          <p:nvPicPr>
            <p:cNvPr id="9" name="Grafik 8" descr="Internet der Dinge Silhouette">
              <a:extLst>
                <a:ext uri="{FF2B5EF4-FFF2-40B4-BE49-F238E27FC236}">
                  <a16:creationId xmlns:a16="http://schemas.microsoft.com/office/drawing/2014/main" id="{E70C3FE2-8759-D188-4175-9BACE57BE6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3286541A-B08B-E1BD-694D-8F914F206B59}"/>
              </a:ext>
            </a:extLst>
          </p:cNvPr>
          <p:cNvGrpSpPr/>
          <p:nvPr/>
        </p:nvGrpSpPr>
        <p:grpSpPr>
          <a:xfrm>
            <a:off x="234220" y="0"/>
            <a:ext cx="2066928" cy="6858000"/>
            <a:chOff x="1828800" y="0"/>
            <a:chExt cx="2066928" cy="6858000"/>
          </a:xfrm>
        </p:grpSpPr>
        <p:sp>
          <p:nvSpPr>
            <p:cNvPr id="28" name="Freihandform: Form 27">
              <a:extLst>
                <a:ext uri="{FF2B5EF4-FFF2-40B4-BE49-F238E27FC236}">
                  <a16:creationId xmlns:a16="http://schemas.microsoft.com/office/drawing/2014/main" id="{4BD873C4-A0C3-5F86-F3CF-098EAE5BEF8D}"/>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AE75185E-F4CB-256F-BEA0-1B25C00DC014}"/>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3BB1C7D1-40CF-1647-311F-887CE4542F86}"/>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6C295355-71B1-B16D-52BB-EDAF9E6FE4C7}"/>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324157F4-4EA9-9202-A92E-F1453EE63429}"/>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D87A9FFC-BF05-6BE4-BEC0-97472F41C658}"/>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8F8E6B3D-6AE1-A627-43F7-0302AE3427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64955541-113B-D9C2-3313-D41D6A26CED9}"/>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C9310EFC-A93D-11A2-E726-17E555C32D74}"/>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0B81ABD9-FA20-9503-6C8F-6E06ED5704BE}"/>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D8EC2CE7-3574-D7FE-37CF-4C21A3AA0E8C}"/>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sp>
          <p:nvSpPr>
            <p:cNvPr id="47" name="Textfeld 46">
              <a:extLst>
                <a:ext uri="{FF2B5EF4-FFF2-40B4-BE49-F238E27FC236}">
                  <a16:creationId xmlns:a16="http://schemas.microsoft.com/office/drawing/2014/main" id="{F9043A4C-B495-0B7E-61BF-CEAE9B63CB42}"/>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C79E687A-CC50-9BBA-CB74-5EB54B6AF7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3" name="Textfeld 2">
            <a:extLst>
              <a:ext uri="{FF2B5EF4-FFF2-40B4-BE49-F238E27FC236}">
                <a16:creationId xmlns:a16="http://schemas.microsoft.com/office/drawing/2014/main" id="{4A008B34-24A2-3DF7-A33D-2A8652717A87}"/>
              </a:ext>
            </a:extLst>
          </p:cNvPr>
          <p:cNvSpPr txBox="1"/>
          <p:nvPr/>
        </p:nvSpPr>
        <p:spPr>
          <a:xfrm>
            <a:off x="3407929"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4" name="Textfeld 3">
            <a:extLst>
              <a:ext uri="{FF2B5EF4-FFF2-40B4-BE49-F238E27FC236}">
                <a16:creationId xmlns:a16="http://schemas.microsoft.com/office/drawing/2014/main" id="{9659BCFD-7EFC-D086-F722-DD3AB83EA2FA}"/>
              </a:ext>
            </a:extLst>
          </p:cNvPr>
          <p:cNvSpPr txBox="1"/>
          <p:nvPr/>
        </p:nvSpPr>
        <p:spPr>
          <a:xfrm>
            <a:off x="3284117"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44275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gradFill>
          <a:gsLst>
            <a:gs pos="0">
              <a:srgbClr val="235F6F"/>
            </a:gs>
            <a:gs pos="100000">
              <a:schemeClr val="accent5">
                <a:lumMod val="50000"/>
              </a:schemeClr>
            </a:gs>
          </a:gsLst>
          <a:path path="circle">
            <a:fillToRect l="100000" t="100000"/>
          </a:path>
        </a:gradFill>
        <a:effectLst/>
      </p:bgPr>
    </p:bg>
    <p:spTree>
      <p:nvGrpSpPr>
        <p:cNvPr id="1" name="">
          <a:extLst>
            <a:ext uri="{FF2B5EF4-FFF2-40B4-BE49-F238E27FC236}">
              <a16:creationId xmlns:a16="http://schemas.microsoft.com/office/drawing/2014/main" id="{67C9A66A-2AF6-AF19-0289-432EFE0EDF0E}"/>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43813274-0259-C0B0-5935-449CC46EB1E3}"/>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65158612-2DA2-3E78-F789-DB2AB0F101C3}"/>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651F6832-72D2-B918-C0C6-EE5C7D5DCE79}"/>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C652F02E-D329-338C-2C79-A31FA8CD1A54}"/>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A1B0462D-DD0C-A50F-49E2-9A898EFEC2DF}"/>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5668314B-F7A0-D296-9746-4077FE047C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0D2AE10A-C3AA-C212-5A89-CA44C6EAE382}"/>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6DFA237C-BA55-06A8-3331-58F4D3FDE39E}"/>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948D6208-5278-B8E8-55E4-068F05F08C25}"/>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5CFBD002-5F8F-2146-FA7A-08DB535F1BF8}"/>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38D90A20-1248-97E9-7174-6EE612D3C1E6}"/>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C445AC07-C080-8D9E-3D55-8C078400FC06}"/>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6840F6C0-2EC2-BBBA-C858-49359C0EF483}"/>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34BE6E5D-C3F5-D7F3-B062-526867DC17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CF91B7ED-5D3A-9F8F-93B9-9D0B235B813D}"/>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A6AFB4E0-76D6-C512-6FD3-44C3A4985BE5}"/>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005014F9-92F0-615A-5CB6-25915A8C48C8}"/>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2F86D961-5632-4464-E44E-3899F445C8C3}"/>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C09506F3-3612-04E3-5032-3EE17EEDC4F5}"/>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p:txBody>
        </p:sp>
        <p:pic>
          <p:nvPicPr>
            <p:cNvPr id="9" name="Grafik 8" descr="Internet der Dinge Silhouette">
              <a:extLst>
                <a:ext uri="{FF2B5EF4-FFF2-40B4-BE49-F238E27FC236}">
                  <a16:creationId xmlns:a16="http://schemas.microsoft.com/office/drawing/2014/main" id="{7E9C4EBD-7CCD-EDFF-0497-8F55F6224E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82D11118-8EAE-D2BE-3E81-86205255D0E8}"/>
              </a:ext>
            </a:extLst>
          </p:cNvPr>
          <p:cNvGrpSpPr/>
          <p:nvPr/>
        </p:nvGrpSpPr>
        <p:grpSpPr>
          <a:xfrm>
            <a:off x="1828800" y="0"/>
            <a:ext cx="2066928" cy="6858000"/>
            <a:chOff x="1828800" y="0"/>
            <a:chExt cx="2066928" cy="6858000"/>
          </a:xfrm>
        </p:grpSpPr>
        <p:sp>
          <p:nvSpPr>
            <p:cNvPr id="28" name="Freihandform: Form 27">
              <a:extLst>
                <a:ext uri="{FF2B5EF4-FFF2-40B4-BE49-F238E27FC236}">
                  <a16:creationId xmlns:a16="http://schemas.microsoft.com/office/drawing/2014/main" id="{822EDA2D-1F4A-C5DE-B2B3-8E093201EC4F}"/>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A97EF631-773C-3D53-46C7-FCDDC99A22ED}"/>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26ACA3F2-949D-D8E2-9D31-E675E891002B}"/>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E8B03AC9-AEEF-0FAC-AD33-E7BCEB7EB1FB}"/>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CDD86875-A9F8-A405-5C2C-5B4C287C6799}"/>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CBD77A69-8F92-1501-68EE-1058F8E792D2}"/>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A452E1C9-ED72-D480-D174-DDEF1E1288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69BC8DB2-6F58-A572-6D49-30484E8C0E94}"/>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FFE7439C-6EC7-8B14-AD9C-905D07C85803}"/>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2D72F908-6B57-1DC2-1138-564734B285B7}"/>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85570059-0F59-34AB-34DE-E44FC448F6B5}"/>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sp>
          <p:nvSpPr>
            <p:cNvPr id="47" name="Textfeld 46">
              <a:extLst>
                <a:ext uri="{FF2B5EF4-FFF2-40B4-BE49-F238E27FC236}">
                  <a16:creationId xmlns:a16="http://schemas.microsoft.com/office/drawing/2014/main" id="{73C40C7B-327B-4C7C-EA3A-146E3D91A957}"/>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FADCD567-B379-C3B9-96B6-339D018EDC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21" name="Textfeld 20">
            <a:extLst>
              <a:ext uri="{FF2B5EF4-FFF2-40B4-BE49-F238E27FC236}">
                <a16:creationId xmlns:a16="http://schemas.microsoft.com/office/drawing/2014/main" id="{3A71FE0E-6CDE-6818-042C-C03ADD21AB3C}"/>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DD3023ED-DC0B-1D0C-A25E-842A10717574}"/>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886297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4295BA4-9D35-36D7-A7BA-9475520EC16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D52DD27-AEF2-856F-3B26-B96E934F933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37BC0B2-FEDA-F012-2351-4A5FC0C41842}"/>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6A5A58B4-8CE8-891B-5CE4-9DDFF20D60B9}"/>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FAF86FF9-7343-2CE5-E1D2-6600C13F4AC2}"/>
              </a:ext>
            </a:extLst>
          </p:cNvPr>
          <p:cNvSpPr/>
          <p:nvPr/>
        </p:nvSpPr>
        <p:spPr>
          <a:xfrm>
            <a:off x="2103120" y="1354976"/>
            <a:ext cx="6579394" cy="4738253"/>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buFont typeface="Arial" panose="020B0604020202020204" pitchFamily="34" charset="0"/>
              <a:buChar char="•"/>
            </a:pPr>
            <a:r>
              <a:rPr lang="de-DE" b="0" i="0" noProof="0" dirty="0">
                <a:solidFill>
                  <a:srgbClr val="000000"/>
                </a:solidFill>
                <a:effectLst/>
              </a:rPr>
              <a:t>Es ist noch eine Doppelstunde bis zum Start des Praktikums „übrig“. Sie überlegen, wie man diese Stunde noch sinnvoll nutzen kann und holen sich dafür Ideen bei der KI. </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In Ihrem Unterricht haben Sie ein Unterthema, das Sie gerne vertiefen würden. Ihnen fehlen aber die Ideen, wie das konkret, bezogen auf das Berufsfeld Wirtschaft und Verwaltung, aussehen könnte. Dafür konsultieren Sie die KI.</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Ein Themenbereich ist komplett neu für Sie. Es fehlt sogar an Fachliteratur. Die KI könnte Ihnen helfen.</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Sie haben einen Themenkomplex bisher eher allgemein bzw. ohne spezifischen Berufsbezug behandelt. Sie möchten den Bezug zum Berufsfeld des Bildungsgangs herstellen und den Schwerpunkt der Reihe entsprechend überarbeiten.</a:t>
            </a:r>
            <a:endParaRPr lang="de-DE" noProof="0" dirty="0"/>
          </a:p>
        </p:txBody>
      </p:sp>
      <p:sp>
        <p:nvSpPr>
          <p:cNvPr id="24" name="Rechteck 23">
            <a:extLst>
              <a:ext uri="{FF2B5EF4-FFF2-40B4-BE49-F238E27FC236}">
                <a16:creationId xmlns:a16="http://schemas.microsoft.com/office/drawing/2014/main" id="{31F95554-FD41-E22F-9158-4CB7A2936E2D}"/>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Tree>
    <p:extLst>
      <p:ext uri="{BB962C8B-B14F-4D97-AF65-F5344CB8AC3E}">
        <p14:creationId xmlns:p14="http://schemas.microsoft.com/office/powerpoint/2010/main" val="19421917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D30D2-DC4E-CD70-EE74-41372E634A4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D10DAAE-350A-D4C3-023C-AAE8EB868734}"/>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D30337C-2D5D-965C-574E-764AAAFE4F2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3CC1383-606F-A59E-538C-2E135CE92860}"/>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B9F9C7B4-7D08-81A4-FA43-E7AEBD7D19A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75F3228-C672-41B5-0989-9DCB3571417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hrift, Screenshot, Reihe enthält.&#10;&#10;KI-generierte Inhalte können fehlerhaft sein.">
            <a:extLst>
              <a:ext uri="{FF2B5EF4-FFF2-40B4-BE49-F238E27FC236}">
                <a16:creationId xmlns:a16="http://schemas.microsoft.com/office/drawing/2014/main" id="{72CF1E87-FA09-96A9-4B39-81D5774B8A19}"/>
              </a:ext>
            </a:extLst>
          </p:cNvPr>
          <p:cNvPicPr>
            <a:picLocks noChangeAspect="1"/>
          </p:cNvPicPr>
          <p:nvPr/>
        </p:nvPicPr>
        <p:blipFill>
          <a:blip r:embed="rId2">
            <a:extLst>
              <a:ext uri="{28A0092B-C50C-407E-A947-70E740481C1C}">
                <a14:useLocalDpi xmlns:a14="http://schemas.microsoft.com/office/drawing/2010/main" val="0"/>
              </a:ext>
            </a:extLst>
          </a:blip>
          <a:srcRect t="41807" b="-1"/>
          <a:stretch>
            <a:fillRect/>
          </a:stretch>
        </p:blipFill>
        <p:spPr>
          <a:xfrm>
            <a:off x="525428" y="2547119"/>
            <a:ext cx="8093141" cy="674083"/>
          </a:xfrm>
          <a:prstGeom prst="rect">
            <a:avLst/>
          </a:prstGeom>
        </p:spPr>
      </p:pic>
      <p:pic>
        <p:nvPicPr>
          <p:cNvPr id="5" name="Grafik 4" descr="Ein Bild, das Text, Screenshot, Schrift, Dokument enthält.&#10;&#10;KI-generierte Inhalte können fehlerhaft sein.">
            <a:extLst>
              <a:ext uri="{FF2B5EF4-FFF2-40B4-BE49-F238E27FC236}">
                <a16:creationId xmlns:a16="http://schemas.microsoft.com/office/drawing/2014/main" id="{DC53A85B-BA44-9404-3017-6555CECF9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9" y="3237131"/>
            <a:ext cx="3606783" cy="2555525"/>
          </a:xfrm>
          <a:prstGeom prst="rect">
            <a:avLst/>
          </a:prstGeom>
        </p:spPr>
      </p:pic>
      <p:pic>
        <p:nvPicPr>
          <p:cNvPr id="7" name="Grafik 6" descr="Ein Bild, das Text, Screenshot, Schrift, Dokument enthält.&#10;&#10;KI-generierte Inhalte können fehlerhaft sein.">
            <a:extLst>
              <a:ext uri="{FF2B5EF4-FFF2-40B4-BE49-F238E27FC236}">
                <a16:creationId xmlns:a16="http://schemas.microsoft.com/office/drawing/2014/main" id="{DDB25451-E180-8F5C-4B7B-C24DF5698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8" y="3429000"/>
            <a:ext cx="3493015" cy="1969355"/>
          </a:xfrm>
          <a:prstGeom prst="rect">
            <a:avLst/>
          </a:prstGeom>
        </p:spPr>
      </p:pic>
      <p:sp>
        <p:nvSpPr>
          <p:cNvPr id="10" name="Textfeld 9">
            <a:extLst>
              <a:ext uri="{FF2B5EF4-FFF2-40B4-BE49-F238E27FC236}">
                <a16:creationId xmlns:a16="http://schemas.microsoft.com/office/drawing/2014/main" id="{6212C622-C93C-2424-1A33-1C6CC6A9DE6E}"/>
              </a:ext>
            </a:extLst>
          </p:cNvPr>
          <p:cNvSpPr txBox="1"/>
          <p:nvPr/>
        </p:nvSpPr>
        <p:spPr>
          <a:xfrm rot="20266427">
            <a:off x="1107281" y="3482518"/>
            <a:ext cx="1137138"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Quiz</a:t>
            </a:r>
          </a:p>
        </p:txBody>
      </p:sp>
      <p:sp>
        <p:nvSpPr>
          <p:cNvPr id="2" name="Textfeld 1">
            <a:extLst>
              <a:ext uri="{FF2B5EF4-FFF2-40B4-BE49-F238E27FC236}">
                <a16:creationId xmlns:a16="http://schemas.microsoft.com/office/drawing/2014/main" id="{9833FF67-F083-0D1C-F7CE-23D3A5A250D4}"/>
              </a:ext>
            </a:extLst>
          </p:cNvPr>
          <p:cNvSpPr txBox="1"/>
          <p:nvPr/>
        </p:nvSpPr>
        <p:spPr>
          <a:xfrm>
            <a:off x="2999274" y="2944743"/>
            <a:ext cx="2333758"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Mind-Map</a:t>
            </a:r>
          </a:p>
        </p:txBody>
      </p:sp>
      <p:sp>
        <p:nvSpPr>
          <p:cNvPr id="4" name="Textfeld 3">
            <a:extLst>
              <a:ext uri="{FF2B5EF4-FFF2-40B4-BE49-F238E27FC236}">
                <a16:creationId xmlns:a16="http://schemas.microsoft.com/office/drawing/2014/main" id="{6DE2048C-1492-8800-3ABA-0E2FD08E94B8}"/>
              </a:ext>
            </a:extLst>
          </p:cNvPr>
          <p:cNvSpPr txBox="1"/>
          <p:nvPr/>
        </p:nvSpPr>
        <p:spPr>
          <a:xfrm>
            <a:off x="2766234" y="4168105"/>
            <a:ext cx="2333758"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Diskussionsrunde</a:t>
            </a:r>
          </a:p>
        </p:txBody>
      </p:sp>
      <p:sp>
        <p:nvSpPr>
          <p:cNvPr id="6" name="Textfeld 5">
            <a:extLst>
              <a:ext uri="{FF2B5EF4-FFF2-40B4-BE49-F238E27FC236}">
                <a16:creationId xmlns:a16="http://schemas.microsoft.com/office/drawing/2014/main" id="{AA4BEFF2-73B6-FB0B-1FA9-EF432CD5E93A}"/>
              </a:ext>
            </a:extLst>
          </p:cNvPr>
          <p:cNvSpPr txBox="1"/>
          <p:nvPr/>
        </p:nvSpPr>
        <p:spPr>
          <a:xfrm rot="1311260">
            <a:off x="6116424" y="3417728"/>
            <a:ext cx="2087907"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Lernspiele</a:t>
            </a:r>
          </a:p>
        </p:txBody>
      </p:sp>
      <p:sp>
        <p:nvSpPr>
          <p:cNvPr id="12" name="Textfeld 11">
            <a:extLst>
              <a:ext uri="{FF2B5EF4-FFF2-40B4-BE49-F238E27FC236}">
                <a16:creationId xmlns:a16="http://schemas.microsoft.com/office/drawing/2014/main" id="{F84A3D5E-1FB3-E91D-F42F-A3A864CDD0E0}"/>
              </a:ext>
            </a:extLst>
          </p:cNvPr>
          <p:cNvSpPr txBox="1"/>
          <p:nvPr/>
        </p:nvSpPr>
        <p:spPr>
          <a:xfrm>
            <a:off x="2037021" y="5051501"/>
            <a:ext cx="1524690"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Projekt</a:t>
            </a:r>
          </a:p>
        </p:txBody>
      </p:sp>
      <p:sp>
        <p:nvSpPr>
          <p:cNvPr id="15" name="Textfeld 14">
            <a:extLst>
              <a:ext uri="{FF2B5EF4-FFF2-40B4-BE49-F238E27FC236}">
                <a16:creationId xmlns:a16="http://schemas.microsoft.com/office/drawing/2014/main" id="{4094C8B9-7C6B-9AEB-A5A0-8E4CEE873312}"/>
              </a:ext>
            </a:extLst>
          </p:cNvPr>
          <p:cNvSpPr txBox="1"/>
          <p:nvPr/>
        </p:nvSpPr>
        <p:spPr>
          <a:xfrm>
            <a:off x="5531785" y="4612714"/>
            <a:ext cx="2333758" cy="646331"/>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pPr algn="ctr"/>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Zeichnungen / Collagen</a:t>
            </a:r>
          </a:p>
        </p:txBody>
      </p:sp>
      <p:sp>
        <p:nvSpPr>
          <p:cNvPr id="17" name="Textfeld 16">
            <a:extLst>
              <a:ext uri="{FF2B5EF4-FFF2-40B4-BE49-F238E27FC236}">
                <a16:creationId xmlns:a16="http://schemas.microsoft.com/office/drawing/2014/main" id="{00E308A6-932E-F5F1-35EE-407B375674A6}"/>
              </a:ext>
            </a:extLst>
          </p:cNvPr>
          <p:cNvSpPr txBox="1"/>
          <p:nvPr/>
        </p:nvSpPr>
        <p:spPr>
          <a:xfrm rot="20285330">
            <a:off x="1242685" y="3943302"/>
            <a:ext cx="5897592" cy="1354217"/>
          </a:xfrm>
          <a:prstGeom prst="rect">
            <a:avLst/>
          </a:prstGeom>
          <a:solidFill>
            <a:srgbClr val="C00000"/>
          </a:solidFill>
          <a:effectLst>
            <a:outerShdw blurRad="50800" dist="38100" algn="l" rotWithShape="0">
              <a:prstClr val="black">
                <a:alpha val="40000"/>
              </a:prstClr>
            </a:outerShdw>
          </a:effectLst>
        </p:spPr>
        <p:txBody>
          <a:bodyPr wrap="square" rtlCol="0">
            <a:spAutoFit/>
          </a:bodyPr>
          <a:lstStyle/>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 Kontext</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Zielgruppe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Lernziele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zu allgemeine Fragestellung</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Anforderungen an die Antwort</a:t>
            </a:r>
          </a:p>
        </p:txBody>
      </p:sp>
    </p:spTree>
    <p:extLst>
      <p:ext uri="{BB962C8B-B14F-4D97-AF65-F5344CB8AC3E}">
        <p14:creationId xmlns:p14="http://schemas.microsoft.com/office/powerpoint/2010/main" val="38232640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6" grpId="0" animBg="1"/>
      <p:bldP spid="12" grpId="0" animBg="1"/>
      <p:bldP spid="15"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4295-2812-5D03-68B0-AF2E9670BE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2C0828F-AD59-78A2-BF7C-E2733701020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AE8BB41-F45D-E828-F4F0-5BD36CC233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219DC30-1DCB-EA23-85BE-7C34042EAFF1}"/>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C964D026-EC1B-DAB2-7906-BFDF3784EEE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9B037BD5-6242-24F6-EDCD-E4F997CEC14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14" name="Grafik 13" descr="Ein Bild, das Text, Screenshot, Schrift, Dokument enthält.&#10;&#10;KI-generierte Inhalte können fehlerhaft sein.">
            <a:extLst>
              <a:ext uri="{FF2B5EF4-FFF2-40B4-BE49-F238E27FC236}">
                <a16:creationId xmlns:a16="http://schemas.microsoft.com/office/drawing/2014/main" id="{D9151B5A-257B-9D13-63C7-C94F4BD6D000}"/>
              </a:ext>
            </a:extLst>
          </p:cNvPr>
          <p:cNvPicPr>
            <a:picLocks noChangeAspect="1"/>
          </p:cNvPicPr>
          <p:nvPr/>
        </p:nvPicPr>
        <p:blipFill>
          <a:blip r:embed="rId2">
            <a:extLst>
              <a:ext uri="{28A0092B-C50C-407E-A947-70E740481C1C}">
                <a14:useLocalDpi xmlns:a14="http://schemas.microsoft.com/office/drawing/2010/main" val="0"/>
              </a:ext>
            </a:extLst>
          </a:blip>
          <a:srcRect t="9782"/>
          <a:stretch>
            <a:fillRect/>
          </a:stretch>
        </p:blipFill>
        <p:spPr>
          <a:xfrm>
            <a:off x="626474" y="2444530"/>
            <a:ext cx="8169348" cy="3520109"/>
          </a:xfrm>
          <a:prstGeom prst="rect">
            <a:avLst/>
          </a:prstGeom>
        </p:spPr>
      </p:pic>
    </p:spTree>
    <p:extLst>
      <p:ext uri="{BB962C8B-B14F-4D97-AF65-F5344CB8AC3E}">
        <p14:creationId xmlns:p14="http://schemas.microsoft.com/office/powerpoint/2010/main" val="2419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FCE4C-351B-51AE-E564-D5DB27AED2E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2F2FC78-039D-0503-B9E7-4C052639316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C3F530A-F091-4C84-9293-35BB046F5AD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A79BFC7-9981-9AA6-9F76-FBF5FF082F9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EA50A78D-52DE-869A-7DE1-F3B80EBA8E94}"/>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5930FA7-D316-B559-C5D0-8677B651B0CF}"/>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14" name="Grafik 13" descr="Ein Bild, das Text, Screenshot, Schrift, Dokument enthält.&#10;&#10;KI-generierte Inhalte können fehlerhaft sein.">
            <a:extLst>
              <a:ext uri="{FF2B5EF4-FFF2-40B4-BE49-F238E27FC236}">
                <a16:creationId xmlns:a16="http://schemas.microsoft.com/office/drawing/2014/main" id="{B62DD29A-9509-2497-D3CC-14C7C8EDBC81}"/>
              </a:ext>
            </a:extLst>
          </p:cNvPr>
          <p:cNvPicPr>
            <a:picLocks noChangeAspect="1"/>
          </p:cNvPicPr>
          <p:nvPr/>
        </p:nvPicPr>
        <p:blipFill>
          <a:blip r:embed="rId2">
            <a:extLst>
              <a:ext uri="{28A0092B-C50C-407E-A947-70E740481C1C}">
                <a14:useLocalDpi xmlns:a14="http://schemas.microsoft.com/office/drawing/2010/main" val="0"/>
              </a:ext>
            </a:extLst>
          </a:blip>
          <a:srcRect t="11490"/>
          <a:stretch>
            <a:fillRect/>
          </a:stretch>
        </p:blipFill>
        <p:spPr>
          <a:xfrm>
            <a:off x="626474" y="2511188"/>
            <a:ext cx="8169348" cy="345345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DC383DE4-6CA4-B8C5-509F-2A19E2C029FB}"/>
                  </a:ext>
                </a:extLst>
              </p14:cNvPr>
              <p14:cNvContentPartPr/>
              <p14:nvPr/>
            </p14:nvContentPartPr>
            <p14:xfrm>
              <a:off x="2418339" y="2782477"/>
              <a:ext cx="3492360" cy="33480"/>
            </p14:xfrm>
          </p:contentPart>
        </mc:Choice>
        <mc:Fallback xmlns="">
          <p:pic>
            <p:nvPicPr>
              <p:cNvPr id="4" name="Freihand 3">
                <a:extLst>
                  <a:ext uri="{FF2B5EF4-FFF2-40B4-BE49-F238E27FC236}">
                    <a16:creationId xmlns:a16="http://schemas.microsoft.com/office/drawing/2014/main" id="{DC383DE4-6CA4-B8C5-509F-2A19E2C029FB}"/>
                  </a:ext>
                </a:extLst>
              </p:cNvPr>
              <p:cNvPicPr/>
              <p:nvPr/>
            </p:nvPicPr>
            <p:blipFill>
              <a:blip r:embed="rId4"/>
              <a:stretch>
                <a:fillRect/>
              </a:stretch>
            </p:blipFill>
            <p:spPr>
              <a:xfrm>
                <a:off x="2346339" y="2638477"/>
                <a:ext cx="363600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3ED73A62-3C8F-52A1-5BE6-E90491B2B4E4}"/>
                  </a:ext>
                </a:extLst>
              </p14:cNvPr>
              <p14:cNvContentPartPr/>
              <p14:nvPr/>
            </p14:nvContentPartPr>
            <p14:xfrm>
              <a:off x="3856179" y="3530197"/>
              <a:ext cx="4578120" cy="41040"/>
            </p14:xfrm>
          </p:contentPart>
        </mc:Choice>
        <mc:Fallback xmlns="">
          <p:pic>
            <p:nvPicPr>
              <p:cNvPr id="5" name="Freihand 4">
                <a:extLst>
                  <a:ext uri="{FF2B5EF4-FFF2-40B4-BE49-F238E27FC236}">
                    <a16:creationId xmlns:a16="http://schemas.microsoft.com/office/drawing/2014/main" id="{3ED73A62-3C8F-52A1-5BE6-E90491B2B4E4}"/>
                  </a:ext>
                </a:extLst>
              </p:cNvPr>
              <p:cNvPicPr/>
              <p:nvPr/>
            </p:nvPicPr>
            <p:blipFill>
              <a:blip r:embed="rId6"/>
              <a:stretch>
                <a:fillRect/>
              </a:stretch>
            </p:blipFill>
            <p:spPr>
              <a:xfrm>
                <a:off x="3784179" y="3386197"/>
                <a:ext cx="472176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385ECB0A-747D-9AF3-09FB-53853E394829}"/>
                  </a:ext>
                </a:extLst>
              </p14:cNvPr>
              <p14:cNvContentPartPr/>
              <p14:nvPr/>
            </p14:nvContentPartPr>
            <p14:xfrm>
              <a:off x="1205499" y="3769237"/>
              <a:ext cx="5753520" cy="121320"/>
            </p14:xfrm>
          </p:contentPart>
        </mc:Choice>
        <mc:Fallback xmlns="">
          <p:pic>
            <p:nvPicPr>
              <p:cNvPr id="6" name="Freihand 5">
                <a:extLst>
                  <a:ext uri="{FF2B5EF4-FFF2-40B4-BE49-F238E27FC236}">
                    <a16:creationId xmlns:a16="http://schemas.microsoft.com/office/drawing/2014/main" id="{385ECB0A-747D-9AF3-09FB-53853E394829}"/>
                  </a:ext>
                </a:extLst>
              </p:cNvPr>
              <p:cNvPicPr/>
              <p:nvPr/>
            </p:nvPicPr>
            <p:blipFill>
              <a:blip r:embed="rId8"/>
              <a:stretch>
                <a:fillRect/>
              </a:stretch>
            </p:blipFill>
            <p:spPr>
              <a:xfrm>
                <a:off x="1133499" y="3625663"/>
                <a:ext cx="5897160" cy="40810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Freihand 6">
                <a:extLst>
                  <a:ext uri="{FF2B5EF4-FFF2-40B4-BE49-F238E27FC236}">
                    <a16:creationId xmlns:a16="http://schemas.microsoft.com/office/drawing/2014/main" id="{6243CA13-3631-E08F-1576-29835280D8CC}"/>
                  </a:ext>
                </a:extLst>
              </p14:cNvPr>
              <p14:cNvContentPartPr/>
              <p14:nvPr/>
            </p14:nvContentPartPr>
            <p14:xfrm>
              <a:off x="6851019" y="4330837"/>
              <a:ext cx="1807920" cy="63360"/>
            </p14:xfrm>
          </p:contentPart>
        </mc:Choice>
        <mc:Fallback xmlns="">
          <p:pic>
            <p:nvPicPr>
              <p:cNvPr id="7" name="Freihand 6">
                <a:extLst>
                  <a:ext uri="{FF2B5EF4-FFF2-40B4-BE49-F238E27FC236}">
                    <a16:creationId xmlns:a16="http://schemas.microsoft.com/office/drawing/2014/main" id="{6243CA13-3631-E08F-1576-29835280D8CC}"/>
                  </a:ext>
                </a:extLst>
              </p:cNvPr>
              <p:cNvPicPr/>
              <p:nvPr/>
            </p:nvPicPr>
            <p:blipFill>
              <a:blip r:embed="rId10"/>
              <a:stretch>
                <a:fillRect/>
              </a:stretch>
            </p:blipFill>
            <p:spPr>
              <a:xfrm>
                <a:off x="6779033" y="4186837"/>
                <a:ext cx="1951531"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Freihand 9">
                <a:extLst>
                  <a:ext uri="{FF2B5EF4-FFF2-40B4-BE49-F238E27FC236}">
                    <a16:creationId xmlns:a16="http://schemas.microsoft.com/office/drawing/2014/main" id="{C5E26855-6926-E50A-CE9C-945C484985B0}"/>
                  </a:ext>
                </a:extLst>
              </p14:cNvPr>
              <p14:cNvContentPartPr/>
              <p14:nvPr/>
            </p14:nvContentPartPr>
            <p14:xfrm>
              <a:off x="1238619" y="4597957"/>
              <a:ext cx="5114880" cy="7200"/>
            </p14:xfrm>
          </p:contentPart>
        </mc:Choice>
        <mc:Fallback xmlns="">
          <p:pic>
            <p:nvPicPr>
              <p:cNvPr id="10" name="Freihand 9">
                <a:extLst>
                  <a:ext uri="{FF2B5EF4-FFF2-40B4-BE49-F238E27FC236}">
                    <a16:creationId xmlns:a16="http://schemas.microsoft.com/office/drawing/2014/main" id="{C5E26855-6926-E50A-CE9C-945C484985B0}"/>
                  </a:ext>
                </a:extLst>
              </p:cNvPr>
              <p:cNvPicPr/>
              <p:nvPr/>
            </p:nvPicPr>
            <p:blipFill>
              <a:blip r:embed="rId12"/>
              <a:stretch>
                <a:fillRect/>
              </a:stretch>
            </p:blipFill>
            <p:spPr>
              <a:xfrm>
                <a:off x="1166619" y="4453957"/>
                <a:ext cx="525852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Freihand 11">
                <a:extLst>
                  <a:ext uri="{FF2B5EF4-FFF2-40B4-BE49-F238E27FC236}">
                    <a16:creationId xmlns:a16="http://schemas.microsoft.com/office/drawing/2014/main" id="{500227AA-95DB-1F31-65A5-A113D89B5350}"/>
                  </a:ext>
                </a:extLst>
              </p14:cNvPr>
              <p14:cNvContentPartPr/>
              <p14:nvPr/>
            </p14:nvContentPartPr>
            <p14:xfrm>
              <a:off x="3193419" y="4829437"/>
              <a:ext cx="1676160" cy="7560"/>
            </p14:xfrm>
          </p:contentPart>
        </mc:Choice>
        <mc:Fallback xmlns="">
          <p:pic>
            <p:nvPicPr>
              <p:cNvPr id="12" name="Freihand 11">
                <a:extLst>
                  <a:ext uri="{FF2B5EF4-FFF2-40B4-BE49-F238E27FC236}">
                    <a16:creationId xmlns:a16="http://schemas.microsoft.com/office/drawing/2014/main" id="{500227AA-95DB-1F31-65A5-A113D89B5350}"/>
                  </a:ext>
                </a:extLst>
              </p:cNvPr>
              <p:cNvPicPr/>
              <p:nvPr/>
            </p:nvPicPr>
            <p:blipFill>
              <a:blip r:embed="rId14"/>
              <a:stretch>
                <a:fillRect/>
              </a:stretch>
            </p:blipFill>
            <p:spPr>
              <a:xfrm>
                <a:off x="3121419" y="4691982"/>
                <a:ext cx="1819800" cy="28212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Freihand 14">
                <a:extLst>
                  <a:ext uri="{FF2B5EF4-FFF2-40B4-BE49-F238E27FC236}">
                    <a16:creationId xmlns:a16="http://schemas.microsoft.com/office/drawing/2014/main" id="{3E6A045E-7DCC-AC2F-89AA-82AF03E737FC}"/>
                  </a:ext>
                </a:extLst>
              </p14:cNvPr>
              <p14:cNvContentPartPr/>
              <p14:nvPr/>
            </p14:nvContentPartPr>
            <p14:xfrm>
              <a:off x="5737899" y="5108437"/>
              <a:ext cx="1405440" cy="720"/>
            </p14:xfrm>
          </p:contentPart>
        </mc:Choice>
        <mc:Fallback xmlns="">
          <p:pic>
            <p:nvPicPr>
              <p:cNvPr id="15" name="Freihand 14">
                <a:extLst>
                  <a:ext uri="{FF2B5EF4-FFF2-40B4-BE49-F238E27FC236}">
                    <a16:creationId xmlns:a16="http://schemas.microsoft.com/office/drawing/2014/main" id="{3E6A045E-7DCC-AC2F-89AA-82AF03E737FC}"/>
                  </a:ext>
                </a:extLst>
              </p:cNvPr>
              <p:cNvPicPr/>
              <p:nvPr/>
            </p:nvPicPr>
            <p:blipFill>
              <a:blip r:embed="rId16"/>
              <a:stretch>
                <a:fillRect/>
              </a:stretch>
            </p:blipFill>
            <p:spPr>
              <a:xfrm>
                <a:off x="5665899" y="4820437"/>
                <a:ext cx="154908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325AD65B-275A-AB35-ADE1-5F1C3A7E3341}"/>
                  </a:ext>
                </a:extLst>
              </p14:cNvPr>
              <p14:cNvContentPartPr/>
              <p14:nvPr/>
            </p14:nvContentPartPr>
            <p14:xfrm>
              <a:off x="7732299" y="5094757"/>
              <a:ext cx="420480" cy="20520"/>
            </p14:xfrm>
          </p:contentPart>
        </mc:Choice>
        <mc:Fallback xmlns="">
          <p:pic>
            <p:nvPicPr>
              <p:cNvPr id="16" name="Freihand 15">
                <a:extLst>
                  <a:ext uri="{FF2B5EF4-FFF2-40B4-BE49-F238E27FC236}">
                    <a16:creationId xmlns:a16="http://schemas.microsoft.com/office/drawing/2014/main" id="{325AD65B-275A-AB35-ADE1-5F1C3A7E3341}"/>
                  </a:ext>
                </a:extLst>
              </p:cNvPr>
              <p:cNvPicPr/>
              <p:nvPr/>
            </p:nvPicPr>
            <p:blipFill>
              <a:blip r:embed="rId18"/>
              <a:stretch>
                <a:fillRect/>
              </a:stretch>
            </p:blipFill>
            <p:spPr>
              <a:xfrm>
                <a:off x="7660361" y="4950757"/>
                <a:ext cx="563997"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Freihand 16">
                <a:extLst>
                  <a:ext uri="{FF2B5EF4-FFF2-40B4-BE49-F238E27FC236}">
                    <a16:creationId xmlns:a16="http://schemas.microsoft.com/office/drawing/2014/main" id="{56E12515-A312-ABA4-DE26-E5F6A5152051}"/>
                  </a:ext>
                </a:extLst>
              </p14:cNvPr>
              <p14:cNvContentPartPr/>
              <p14:nvPr/>
            </p14:nvContentPartPr>
            <p14:xfrm>
              <a:off x="1219179" y="5385997"/>
              <a:ext cx="2080440" cy="27360"/>
            </p14:xfrm>
          </p:contentPart>
        </mc:Choice>
        <mc:Fallback xmlns="">
          <p:pic>
            <p:nvPicPr>
              <p:cNvPr id="17" name="Freihand 16">
                <a:extLst>
                  <a:ext uri="{FF2B5EF4-FFF2-40B4-BE49-F238E27FC236}">
                    <a16:creationId xmlns:a16="http://schemas.microsoft.com/office/drawing/2014/main" id="{56E12515-A312-ABA4-DE26-E5F6A5152051}"/>
                  </a:ext>
                </a:extLst>
              </p:cNvPr>
              <p:cNvPicPr/>
              <p:nvPr/>
            </p:nvPicPr>
            <p:blipFill>
              <a:blip r:embed="rId20"/>
              <a:stretch>
                <a:fillRect/>
              </a:stretch>
            </p:blipFill>
            <p:spPr>
              <a:xfrm>
                <a:off x="1147179" y="5243867"/>
                <a:ext cx="2224080" cy="31126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Freihand 17">
                <a:extLst>
                  <a:ext uri="{FF2B5EF4-FFF2-40B4-BE49-F238E27FC236}">
                    <a16:creationId xmlns:a16="http://schemas.microsoft.com/office/drawing/2014/main" id="{E1BEA417-6DC6-CB12-3CCB-B7753D349A2A}"/>
                  </a:ext>
                </a:extLst>
              </p14:cNvPr>
              <p14:cNvContentPartPr/>
              <p14:nvPr/>
            </p14:nvContentPartPr>
            <p14:xfrm>
              <a:off x="4147419" y="5392477"/>
              <a:ext cx="966960" cy="7920"/>
            </p14:xfrm>
          </p:contentPart>
        </mc:Choice>
        <mc:Fallback xmlns="">
          <p:pic>
            <p:nvPicPr>
              <p:cNvPr id="18" name="Freihand 17">
                <a:extLst>
                  <a:ext uri="{FF2B5EF4-FFF2-40B4-BE49-F238E27FC236}">
                    <a16:creationId xmlns:a16="http://schemas.microsoft.com/office/drawing/2014/main" id="{E1BEA417-6DC6-CB12-3CCB-B7753D349A2A}"/>
                  </a:ext>
                </a:extLst>
              </p:cNvPr>
              <p:cNvPicPr/>
              <p:nvPr/>
            </p:nvPicPr>
            <p:blipFill>
              <a:blip r:embed="rId22"/>
              <a:stretch>
                <a:fillRect/>
              </a:stretch>
            </p:blipFill>
            <p:spPr>
              <a:xfrm>
                <a:off x="4075419" y="5241620"/>
                <a:ext cx="1110600" cy="309257"/>
              </a:xfrm>
              <a:prstGeom prst="rect">
                <a:avLst/>
              </a:prstGeom>
            </p:spPr>
          </p:pic>
        </mc:Fallback>
      </mc:AlternateContent>
    </p:spTree>
    <p:extLst>
      <p:ext uri="{BB962C8B-B14F-4D97-AF65-F5344CB8AC3E}">
        <p14:creationId xmlns:p14="http://schemas.microsoft.com/office/powerpoint/2010/main" val="14304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808B-C519-0AB6-27CD-67A719BF702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6F0585-0BFC-8E3D-C918-5A7940D4EF6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C60308F-0013-D049-E486-EC714D6AE4A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3C269D-3979-5FAD-1FB1-731119C95E1A}"/>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C506A1A1-EEFC-0F9F-0654-2BCF1A7CAC8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61B2FF2C-8EE7-C765-F8BB-BD9C7E80388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hrift, Screenshot, Reihe enthält.&#10;&#10;KI-generierte Inhalte können fehlerhaft sein.">
            <a:extLst>
              <a:ext uri="{FF2B5EF4-FFF2-40B4-BE49-F238E27FC236}">
                <a16:creationId xmlns:a16="http://schemas.microsoft.com/office/drawing/2014/main" id="{53061279-22C5-3CA7-2C57-47138C864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19" y="2264409"/>
            <a:ext cx="8100762" cy="1295512"/>
          </a:xfrm>
          <a:prstGeom prst="rect">
            <a:avLst/>
          </a:prstGeom>
        </p:spPr>
      </p:pic>
    </p:spTree>
    <p:extLst>
      <p:ext uri="{BB962C8B-B14F-4D97-AF65-F5344CB8AC3E}">
        <p14:creationId xmlns:p14="http://schemas.microsoft.com/office/powerpoint/2010/main" val="204093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2F1C8-6E8E-55A5-556C-C9C6E311173E}"/>
            </a:ext>
          </a:extLst>
        </p:cNvPr>
        <p:cNvGrpSpPr/>
        <p:nvPr/>
      </p:nvGrpSpPr>
      <p:grpSpPr>
        <a:xfrm>
          <a:off x="0" y="0"/>
          <a:ext cx="0" cy="0"/>
          <a:chOff x="0" y="0"/>
          <a:chExt cx="0" cy="0"/>
        </a:xfrm>
      </p:grpSpPr>
      <p:pic>
        <p:nvPicPr>
          <p:cNvPr id="4" name="Picture 3" descr="A cartoon of people in a park&#10;&#10;AI-generated content may be incorrect.">
            <a:extLst>
              <a:ext uri="{FF2B5EF4-FFF2-40B4-BE49-F238E27FC236}">
                <a16:creationId xmlns:a16="http://schemas.microsoft.com/office/drawing/2014/main" id="{759F9F30-A3E3-7BCE-4C3A-FBA3F8F51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2" y="1036969"/>
            <a:ext cx="7973123" cy="4501492"/>
          </a:xfrm>
          <a:prstGeom prst="rect">
            <a:avLst/>
          </a:prstGeom>
        </p:spPr>
      </p:pic>
    </p:spTree>
    <p:extLst>
      <p:ext uri="{BB962C8B-B14F-4D97-AF65-F5344CB8AC3E}">
        <p14:creationId xmlns:p14="http://schemas.microsoft.com/office/powerpoint/2010/main" val="2985838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1B4B-0D99-522E-E952-D87078F1F1D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10953E1-7CE0-046B-2824-FFFE4C33D65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11867AB-0514-CB92-B174-085F54A05FA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CCE8B9F-167E-597C-396A-32EA7D685C99}"/>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2C6978EA-237F-FE13-2E6D-AFB38ECFC5F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415115D5-0672-22E5-2A97-9EAE07B706C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B57B68D1-C8EA-6838-86BF-B06DC59A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39" y="2312688"/>
            <a:ext cx="7552074" cy="3398815"/>
          </a:xfrm>
          <a:prstGeom prst="rect">
            <a:avLst/>
          </a:prstGeom>
        </p:spPr>
      </p:pic>
    </p:spTree>
    <p:extLst>
      <p:ext uri="{BB962C8B-B14F-4D97-AF65-F5344CB8AC3E}">
        <p14:creationId xmlns:p14="http://schemas.microsoft.com/office/powerpoint/2010/main" val="7609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ADD4-A8BF-4250-D628-0D6E3036FE4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AAB6DC7-7EC0-E3ED-5517-E05707C3D6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E519475-679B-C997-857F-308DF5A1CFA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280AF3B-4F75-1560-ECA2-43059CA3B527}"/>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0BCD758B-5056-FE3F-6A91-9FD735F5866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80E756A2-4E11-F52B-C993-49EE05E34D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reenshot, Schrift, Dokument enthält.&#10;&#10;KI-generierte Inhalte können fehlerhaft sein.">
            <a:extLst>
              <a:ext uri="{FF2B5EF4-FFF2-40B4-BE49-F238E27FC236}">
                <a16:creationId xmlns:a16="http://schemas.microsoft.com/office/drawing/2014/main" id="{6E35C90D-9230-58E8-B4D5-0B8E5E6E6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73" y="2311633"/>
            <a:ext cx="7132938" cy="3078747"/>
          </a:xfrm>
          <a:prstGeom prst="rect">
            <a:avLst/>
          </a:prstGeom>
        </p:spPr>
      </p:pic>
    </p:spTree>
    <p:extLst>
      <p:ext uri="{BB962C8B-B14F-4D97-AF65-F5344CB8AC3E}">
        <p14:creationId xmlns:p14="http://schemas.microsoft.com/office/powerpoint/2010/main" val="132361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FA02-09C6-34A6-62EE-E87CD18B70D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B39EC15-6689-CAD2-23EB-BA4ADE908D3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46B73D-F912-FA7F-67D1-CCAA94D33B0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3198DEA-2CAC-0679-9C44-0E4C0DE336F3}"/>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A9CA7E53-BCB0-84BE-48C7-993112D42DC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9371780-B00A-628C-0A26-E1E5BFDF77D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14EE43CE-5D10-56F2-01FC-2EE3F26D8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86" y="2367854"/>
            <a:ext cx="7460627" cy="3314987"/>
          </a:xfrm>
          <a:prstGeom prst="rect">
            <a:avLst/>
          </a:prstGeom>
        </p:spPr>
      </p:pic>
    </p:spTree>
    <p:extLst>
      <p:ext uri="{BB962C8B-B14F-4D97-AF65-F5344CB8AC3E}">
        <p14:creationId xmlns:p14="http://schemas.microsoft.com/office/powerpoint/2010/main" val="72272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7FD-63B0-22C0-8C9C-BC689DC5E3D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CEF66EF-9FED-6AC7-FCD0-98BC97C2AAB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4EDDF3C-3543-4E0B-C5C5-8BD2745A25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9FE186A-9F03-B179-10AD-C39806075AE7}"/>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8B63E3F1-C70D-CDDE-B761-3814EFCCD5D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DF7B5D8-31A4-D2FF-E025-D0C50A9F3F28}"/>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Grafik 2" descr="Ein Bild, das Text, Screenshot, Schrift, Dokument enthält.&#10;&#10;KI-generierte Inhalte können fehlerhaft sein.">
            <a:extLst>
              <a:ext uri="{FF2B5EF4-FFF2-40B4-BE49-F238E27FC236}">
                <a16:creationId xmlns:a16="http://schemas.microsoft.com/office/drawing/2014/main" id="{E9611A6C-5FAF-339C-A940-A703440D4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99" y="2374997"/>
            <a:ext cx="7506350" cy="2850127"/>
          </a:xfrm>
          <a:prstGeom prst="rect">
            <a:avLst/>
          </a:prstGeom>
        </p:spPr>
      </p:pic>
    </p:spTree>
    <p:extLst>
      <p:ext uri="{BB962C8B-B14F-4D97-AF65-F5344CB8AC3E}">
        <p14:creationId xmlns:p14="http://schemas.microsoft.com/office/powerpoint/2010/main" val="58168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E058-D827-4DE9-5CF3-A408924576F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BFEDD95-9DDC-F9CC-D6A7-18A8D5BDD58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021590C-5081-3B88-BDBC-3CA67EA58BD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3ACB5C4-C38E-2529-BBB3-FDD6BAFF7BC5}"/>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FF0C2394-1DA9-AB11-54C5-5A954F4DD61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090AC662-8248-2B51-DB15-162084C2CA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B6B3BCEF-4B83-A671-AA71-43013A32A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22" y="2296789"/>
            <a:ext cx="7315834" cy="3337849"/>
          </a:xfrm>
          <a:prstGeom prst="rect">
            <a:avLst/>
          </a:prstGeom>
        </p:spPr>
      </p:pic>
    </p:spTree>
    <p:extLst>
      <p:ext uri="{BB962C8B-B14F-4D97-AF65-F5344CB8AC3E}">
        <p14:creationId xmlns:p14="http://schemas.microsoft.com/office/powerpoint/2010/main" val="371329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1C87-BDD7-8BEF-BD2A-34227906897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3E35C48-2849-777C-263D-278E9208D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AA24D72-674A-1DB0-443E-D9C03E6A5CD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16B3E2-4E65-B5BB-9C40-2747B804705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E2B9CB16-2C27-08C0-78FD-A1776133DAE1}"/>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26BB81C8-EBC5-D9A0-60B0-38E2A9E4425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4B188CAC-E102-0B00-F71D-89ACA34DE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00" y="4170435"/>
            <a:ext cx="4153159" cy="1894878"/>
          </a:xfrm>
          <a:prstGeom prst="rect">
            <a:avLst/>
          </a:prstGeom>
        </p:spPr>
      </p:pic>
      <p:pic>
        <p:nvPicPr>
          <p:cNvPr id="3" name="Grafik 2" descr="Ein Bild, das Text, Screenshot, Schrift, Dokument enthält.&#10;&#10;KI-generierte Inhalte können fehlerhaft sein.">
            <a:extLst>
              <a:ext uri="{FF2B5EF4-FFF2-40B4-BE49-F238E27FC236}">
                <a16:creationId xmlns:a16="http://schemas.microsoft.com/office/drawing/2014/main" id="{4D30CB52-9154-56CE-7865-F2D8A6F31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646" y="1165666"/>
            <a:ext cx="3758672" cy="1622333"/>
          </a:xfrm>
          <a:prstGeom prst="rect">
            <a:avLst/>
          </a:prstGeom>
        </p:spPr>
      </p:pic>
      <p:pic>
        <p:nvPicPr>
          <p:cNvPr id="6" name="Grafik 5" descr="Ein Bild, das Text, Screenshot, Schrift, Dokument enthält.&#10;&#10;KI-generierte Inhalte können fehlerhaft sein.">
            <a:extLst>
              <a:ext uri="{FF2B5EF4-FFF2-40B4-BE49-F238E27FC236}">
                <a16:creationId xmlns:a16="http://schemas.microsoft.com/office/drawing/2014/main" id="{45D50665-980E-4609-1DE4-CE88AF398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646" y="2811021"/>
            <a:ext cx="3917021" cy="1740453"/>
          </a:xfrm>
          <a:prstGeom prst="rect">
            <a:avLst/>
          </a:prstGeom>
        </p:spPr>
      </p:pic>
      <p:pic>
        <p:nvPicPr>
          <p:cNvPr id="10" name="Grafik 9" descr="Ein Bild, das Text, Screenshot, Schrift, Dokument enthält.&#10;&#10;KI-generierte Inhalte können fehlerhaft sein.">
            <a:extLst>
              <a:ext uri="{FF2B5EF4-FFF2-40B4-BE49-F238E27FC236}">
                <a16:creationId xmlns:a16="http://schemas.microsoft.com/office/drawing/2014/main" id="{96F90872-0E98-1829-CA95-96A93D2CBD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8141" y="4574495"/>
            <a:ext cx="3926349" cy="1490817"/>
          </a:xfrm>
          <a:prstGeom prst="rect">
            <a:avLst/>
          </a:prstGeom>
        </p:spPr>
      </p:pic>
      <p:pic>
        <p:nvPicPr>
          <p:cNvPr id="13" name="Grafik 12" descr="Ein Bild, das Text, Screenshot, Schrift, Dokument enthält.&#10;&#10;KI-generierte Inhalte können fehlerhaft sein.">
            <a:extLst>
              <a:ext uri="{FF2B5EF4-FFF2-40B4-BE49-F238E27FC236}">
                <a16:creationId xmlns:a16="http://schemas.microsoft.com/office/drawing/2014/main" id="{65172060-C9E2-A155-A73E-816D277B7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00" y="2175528"/>
            <a:ext cx="4210367" cy="1894878"/>
          </a:xfrm>
          <a:prstGeom prst="rect">
            <a:avLst/>
          </a:prstGeom>
        </p:spPr>
      </p:pic>
      <p:sp>
        <p:nvSpPr>
          <p:cNvPr id="14" name="Textfeld 13">
            <a:extLst>
              <a:ext uri="{FF2B5EF4-FFF2-40B4-BE49-F238E27FC236}">
                <a16:creationId xmlns:a16="http://schemas.microsoft.com/office/drawing/2014/main" id="{9EFD8A9A-6BDB-EC98-BF34-36C098E26B54}"/>
              </a:ext>
            </a:extLst>
          </p:cNvPr>
          <p:cNvSpPr txBox="1"/>
          <p:nvPr/>
        </p:nvSpPr>
        <p:spPr>
          <a:xfrm>
            <a:off x="0" y="3169667"/>
            <a:ext cx="9144000" cy="1622333"/>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nchor="ctr" anchorCtr="0">
            <a:noAutofit/>
          </a:bodyPr>
          <a:lstStyle/>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verknüpfen das vorherige Unterrichtsthema</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übersichtlich mit Ziel, Ablauf und konkreten Schritten</a:t>
            </a:r>
          </a:p>
          <a:p>
            <a:pPr marL="1200150" lvl="2" indent="-285750">
              <a:buFont typeface="Arial" panose="020B0604020202020204" pitchFamily="34" charset="0"/>
              <a:buChar char="•"/>
            </a:pPr>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Methoden geeignet für </a:t>
            </a:r>
            <a:r>
              <a:rPr lang="de-DE" sz="1600" noProof="0" dirty="0">
                <a:solidFill>
                  <a:schemeClr val="bg1"/>
                </a:solidFill>
                <a:latin typeface="Montserrat SemiBold" panose="00000700000000000000" pitchFamily="2" charset="0"/>
              </a:rPr>
              <a:t>Kommunikation im Berufskontext</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Zielgruppe (Berufsschüler im elektrotechnischen Bereich) wird berücksichtigt</a:t>
            </a:r>
            <a:endPar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Tree>
    <p:extLst>
      <p:ext uri="{BB962C8B-B14F-4D97-AF65-F5344CB8AC3E}">
        <p14:creationId xmlns:p14="http://schemas.microsoft.com/office/powerpoint/2010/main" val="89471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1243-0AB0-7082-BDE2-3A46BA64B53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7F7B5BD-CB88-8C0B-31DE-EFA59C168F3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2858F29-BA7F-19D9-E3A3-C794825D2CA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F1A4E9-C42E-BF55-8503-31C52816A25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6CCBB73A-57FF-1873-FB61-26FEE61348B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3E912DDF-2A76-F561-C871-E728BE6E9367}"/>
              </a:ext>
            </a:extLst>
          </p:cNvPr>
          <p:cNvSpPr/>
          <p:nvPr/>
        </p:nvSpPr>
        <p:spPr>
          <a:xfrm>
            <a:off x="980662" y="2372140"/>
            <a:ext cx="7321826" cy="248926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400" noProof="0" dirty="0">
                <a:solidFill>
                  <a:schemeClr val="tx1"/>
                </a:solidFill>
              </a:rPr>
              <a:t>Wählen Sie eine der Situationen aus und entwickeln Sie einen oder mehrere Prompts für diese Situation.</a:t>
            </a:r>
          </a:p>
          <a:p>
            <a:pPr marL="342900" indent="-342900">
              <a:buFont typeface="+mj-lt"/>
              <a:buAutoNum type="arabicPeriod"/>
            </a:pPr>
            <a:r>
              <a:rPr lang="de-DE" sz="2400" noProof="0" dirty="0">
                <a:solidFill>
                  <a:schemeClr val="tx1"/>
                </a:solidFill>
              </a:rPr>
              <a:t>Testen Sie Ihre Prompts </a:t>
            </a:r>
            <a:r>
              <a:rPr lang="de-DE" sz="2400" dirty="0">
                <a:solidFill>
                  <a:schemeClr val="tx1"/>
                </a:solidFill>
              </a:rPr>
              <a:t>mit einer KI Ihrer Wahl</a:t>
            </a:r>
            <a:r>
              <a:rPr lang="de-DE" sz="2400" noProof="0" dirty="0">
                <a:solidFill>
                  <a:schemeClr val="tx1"/>
                </a:solidFill>
              </a:rPr>
              <a:t>.</a:t>
            </a:r>
          </a:p>
          <a:p>
            <a:pPr marL="342900" indent="-342900">
              <a:buFont typeface="+mj-lt"/>
              <a:buAutoNum type="arabicPeriod"/>
            </a:pPr>
            <a:r>
              <a:rPr lang="de-DE" sz="24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CC43DF3B-DEF5-4BDD-423C-9092F850741D}"/>
              </a:ext>
            </a:extLst>
          </p:cNvPr>
          <p:cNvSpPr/>
          <p:nvPr/>
        </p:nvSpPr>
        <p:spPr>
          <a:xfrm>
            <a:off x="980662" y="1471892"/>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764208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C91E-EB3D-3507-FC5A-A5FD802729B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B2266BE-BE2B-FD53-E2FD-CDF0169BA8D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B59E41A-02E2-F2C9-365D-4FD9AB4B7C1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AB9D465-0169-E424-669B-62E6FA7E28BE}"/>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77A08E3B-DDA5-29D3-63A3-0DCAFE9FCD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3" name="Grafik 2">
            <a:extLst>
              <a:ext uri="{FF2B5EF4-FFF2-40B4-BE49-F238E27FC236}">
                <a16:creationId xmlns:a16="http://schemas.microsoft.com/office/drawing/2014/main" id="{BB657117-CBAF-0463-3262-F090B459C002}"/>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E82EB51B-B5EB-0F58-8CB8-35F246043DD7}"/>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CD192809-26E8-4F52-CBD0-7C09982819A2}"/>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E2ADF254-8776-2A38-DE7B-F378689B9528}"/>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72FA29A7-240B-584D-0489-AA1934C8CBC4}"/>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CC589065-954B-163A-6955-70C37E010B8B}"/>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2653728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A2D73-2305-6CB9-9700-1CBE9BDFEC4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CB62CF0-E738-4687-8985-EEC8A32A00F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E2D82F-631B-D350-2D6B-CF799E680FB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AC95359-E53C-4DDB-4656-A9EA81AEF7FA}"/>
              </a:ext>
            </a:extLst>
          </p:cNvPr>
          <p:cNvSpPr txBox="1"/>
          <p:nvPr/>
        </p:nvSpPr>
        <p:spPr>
          <a:xfrm>
            <a:off x="1107281" y="350058"/>
            <a:ext cx="606581"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79F77DD4-1776-DB03-955C-141D3375285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18" name="Grafik 17" descr="Ein Bild, das Schwarz, Dunkelheit enthält.&#10;&#10;KI-generierte Inhalte können fehlerhaft sein.">
            <a:extLst>
              <a:ext uri="{FF2B5EF4-FFF2-40B4-BE49-F238E27FC236}">
                <a16:creationId xmlns:a16="http://schemas.microsoft.com/office/drawing/2014/main" id="{27B594A7-67D7-4CD4-66C4-AE659FC12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52" y="1081026"/>
            <a:ext cx="3700369" cy="5233903"/>
          </a:xfrm>
          <a:prstGeom prst="rect">
            <a:avLst/>
          </a:prstGeom>
        </p:spPr>
      </p:pic>
      <p:sp>
        <p:nvSpPr>
          <p:cNvPr id="20" name="Freihandform: Form 19">
            <a:extLst>
              <a:ext uri="{FF2B5EF4-FFF2-40B4-BE49-F238E27FC236}">
                <a16:creationId xmlns:a16="http://schemas.microsoft.com/office/drawing/2014/main" id="{6044E330-471A-F692-1020-EEDDAEAE1ACA}"/>
              </a:ext>
            </a:extLst>
          </p:cNvPr>
          <p:cNvSpPr/>
          <p:nvPr/>
        </p:nvSpPr>
        <p:spPr>
          <a:xfrm>
            <a:off x="4292221" y="1523126"/>
            <a:ext cx="4273726" cy="42538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000" dirty="0">
                <a:solidFill>
                  <a:schemeClr val="tx1"/>
                </a:solidFill>
              </a:rPr>
              <a:t>Inwiefern unterscheidet sich die Qualität der KI-generierten Unterrichtsideen von denen, die Sie traditionell aus Fachliteratur oder kollegialem Austausch gewinnen?</a:t>
            </a:r>
          </a:p>
          <a:p>
            <a:pPr marL="342900" indent="-342900">
              <a:buFont typeface="+mj-lt"/>
              <a:buAutoNum type="arabicPeriod"/>
            </a:pPr>
            <a:endParaRPr lang="de-DE" sz="2000" dirty="0">
              <a:solidFill>
                <a:schemeClr val="tx1"/>
              </a:solidFill>
            </a:endParaRPr>
          </a:p>
          <a:p>
            <a:pPr marL="342900" indent="-342900">
              <a:buFont typeface="+mj-lt"/>
              <a:buAutoNum type="arabicPeriod"/>
            </a:pPr>
            <a:r>
              <a:rPr lang="de-DE" sz="2000" dirty="0">
                <a:solidFill>
                  <a:schemeClr val="tx1"/>
                </a:solidFill>
              </a:rPr>
              <a:t>Wie müssen Prompts formuliert werden, damit die KI Vorschläge liefert, die tatsächlich den Berufsfeldbezug berücksichtigen und nicht nur allgemeine didaktische Ideen generiert? </a:t>
            </a:r>
            <a:endParaRPr lang="de-DE" sz="2800" noProof="0" dirty="0">
              <a:solidFill>
                <a:schemeClr val="tx1"/>
              </a:solidFill>
            </a:endParaRPr>
          </a:p>
        </p:txBody>
      </p:sp>
    </p:spTree>
    <p:extLst>
      <p:ext uri="{BB962C8B-B14F-4D97-AF65-F5344CB8AC3E}">
        <p14:creationId xmlns:p14="http://schemas.microsoft.com/office/powerpoint/2010/main" val="34920247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p:ext uri="{6950BFC3-D8DA-4A85-94F7-54DA5524770B}">
      <p188:commentRel xmlns:p188="http://schemas.microsoft.com/office/powerpoint/2018/8/main" r:id="rId2"/>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7C12C-4A00-DD98-71F5-C2CCDB87AA1C}"/>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CB1B4CD6-E0B2-B6BD-28D6-9583ADE418C1}"/>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6EEDBF0D-5CC8-BF56-8ABB-B07F5D6F7978}"/>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82B267AE-7A90-A3C7-92A6-4E61646FA9A3}"/>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7CC1DA00-C3AB-4991-3E80-2E1A1550EDAA}"/>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79414B99-7997-38F0-0171-04D280C0BD1D}"/>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31A63EE8-D3B1-6BE6-AE86-3C72B09C6F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B52F3A83-6D76-99D7-57D1-DE838CAD55DF}"/>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D8FB7C95-D860-DC90-AC17-04EF410F017B}"/>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717201DF-7FA0-4FD2-D3E6-C537ADEA1C6B}"/>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A197B185-28A8-2F54-AD1D-56636B6EC637}"/>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9322D565-9FF4-61B1-BFE6-C32DB3FB8939}"/>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912BB403-935E-36FF-B6CE-414AACE4810D}"/>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0D0FA66B-81E2-EDE1-7444-275F1D4DBB12}"/>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94A5A680-586B-85B4-CA33-E5169B4E00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9352C41F-18B0-9243-6022-4CBF0E8906C9}"/>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8432153F-59F2-EC37-6E1C-1736DDBBCD7C}"/>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ED06C085-523D-E2D2-DBBA-4EEE4485DFE6}"/>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ADE3E9B8-BC60-B90F-9B2E-AFF21DF039EF}"/>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71F9A5CF-879A-63AA-1AF3-3FF997AC6A52}"/>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a:t>
              </a:r>
              <a:endParaRPr lang="de-DE" sz="1600" dirty="0">
                <a:latin typeface="Montserrat SemiBold" panose="00000700000000000000" pitchFamily="2" charset="0"/>
              </a:endParaRPr>
            </a:p>
            <a:p>
              <a:pPr algn="ctr"/>
              <a:r>
                <a:rPr lang="de-DE" sz="1600" noProof="0" dirty="0">
                  <a:latin typeface="Montserrat SemiBold" panose="00000700000000000000" pitchFamily="2" charset="0"/>
                </a:rPr>
                <a:t>LERNENDE</a:t>
              </a:r>
            </a:p>
          </p:txBody>
        </p:sp>
        <p:pic>
          <p:nvPicPr>
            <p:cNvPr id="9" name="Grafik 8" descr="Internet der Dinge Silhouette">
              <a:extLst>
                <a:ext uri="{FF2B5EF4-FFF2-40B4-BE49-F238E27FC236}">
                  <a16:creationId xmlns:a16="http://schemas.microsoft.com/office/drawing/2014/main" id="{453969A3-C708-4420-428B-23CAAB04EF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74662D46-CD0D-7E58-3C90-7055B27D23EE}"/>
              </a:ext>
            </a:extLst>
          </p:cNvPr>
          <p:cNvGrpSpPr/>
          <p:nvPr/>
        </p:nvGrpSpPr>
        <p:grpSpPr>
          <a:xfrm>
            <a:off x="1828800" y="0"/>
            <a:ext cx="2066928" cy="6858000"/>
            <a:chOff x="1828800" y="0"/>
            <a:chExt cx="2066928" cy="6858000"/>
          </a:xfrm>
        </p:grpSpPr>
        <p:sp>
          <p:nvSpPr>
            <p:cNvPr id="28" name="Freihandform: Form 27">
              <a:extLst>
                <a:ext uri="{FF2B5EF4-FFF2-40B4-BE49-F238E27FC236}">
                  <a16:creationId xmlns:a16="http://schemas.microsoft.com/office/drawing/2014/main" id="{3E0D05BB-A436-3D3C-8D3D-04B355DACB25}"/>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F91CA1FA-1E88-B573-A053-AA4BFB501AB3}"/>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077C553A-4104-C7B4-64AF-CC1AA39CC5F3}"/>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BBD987CE-3DC2-4E28-51BD-AE60ED3BF061}"/>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204E565A-2A8C-6E62-96AA-8D4A7FC255C7}"/>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AE902984-B10B-60FD-4792-100FC5396787}"/>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8AE9101B-F089-5302-EFB4-400EC01DCA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94B1076A-20F4-A749-70CD-A457DA94CF7F}"/>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DECD35B7-FF5E-B081-AE8D-3455245FC045}"/>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C2D88B90-E964-1D11-5D29-083BA2F573B3}"/>
                </a:ext>
              </a:extLst>
            </p:cNvPr>
            <p:cNvSpPr txBox="1"/>
            <p:nvPr/>
          </p:nvSpPr>
          <p:spPr>
            <a:xfrm>
              <a:off x="234222" y="824459"/>
              <a:ext cx="1360357" cy="384721"/>
            </a:xfrm>
            <a:prstGeom prst="rect">
              <a:avLst/>
            </a:prstGeom>
            <a:noFill/>
          </p:spPr>
          <p:txBody>
            <a:bodyPr wrap="square" rtlCol="0">
              <a:spAutoFit/>
            </a:bodyPr>
            <a:lstStyle/>
            <a:p>
              <a:r>
                <a:rPr lang="de-DE" sz="1900" noProof="0" dirty="0">
                  <a:solidFill>
                    <a:schemeClr val="accent5">
                      <a:lumMod val="40000"/>
                      <a:lumOff val="60000"/>
                    </a:schemeClr>
                  </a:solidFill>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1960FBE4-06C5-0839-4081-8AD0E5BA59AE}"/>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solidFill>
                    <a:schemeClr val="accent5">
                      <a:lumMod val="40000"/>
                      <a:lumOff val="60000"/>
                    </a:schemeClr>
                  </a:solidFill>
                  <a:latin typeface="Montserrat ExtraBold" panose="00000900000000000000" pitchFamily="2" charset="0"/>
                </a:rPr>
                <a:t>01</a:t>
              </a:r>
            </a:p>
          </p:txBody>
        </p:sp>
        <p:sp>
          <p:nvSpPr>
            <p:cNvPr id="47" name="Textfeld 46">
              <a:extLst>
                <a:ext uri="{FF2B5EF4-FFF2-40B4-BE49-F238E27FC236}">
                  <a16:creationId xmlns:a16="http://schemas.microsoft.com/office/drawing/2014/main" id="{7BD7A1A9-0319-4293-74F7-69C3C8AD34AE}"/>
                </a:ext>
              </a:extLst>
            </p:cNvPr>
            <p:cNvSpPr txBox="1"/>
            <p:nvPr/>
          </p:nvSpPr>
          <p:spPr>
            <a:xfrm>
              <a:off x="234222" y="2415801"/>
              <a:ext cx="1360357" cy="584775"/>
            </a:xfrm>
            <a:prstGeom prst="rect">
              <a:avLst/>
            </a:prstGeom>
            <a:noFill/>
          </p:spPr>
          <p:txBody>
            <a:bodyPr wrap="square" rtlCol="0">
              <a:spAutoFit/>
            </a:bodyPr>
            <a:lstStyle/>
            <a:p>
              <a:pPr algn="ctr"/>
              <a:r>
                <a:rPr lang="de-DE" sz="1600" noProof="0" dirty="0">
                  <a:solidFill>
                    <a:schemeClr val="accent5">
                      <a:lumMod val="40000"/>
                      <a:lumOff val="60000"/>
                    </a:schemeClr>
                  </a:solidFill>
                  <a:latin typeface="Montserrat SemiBold" panose="00000700000000000000" pitchFamily="2" charset="0"/>
                </a:rPr>
                <a:t>IDEEN-FINDUNG</a:t>
              </a:r>
            </a:p>
          </p:txBody>
        </p:sp>
        <p:pic>
          <p:nvPicPr>
            <p:cNvPr id="57" name="Grafik 56" descr="Glühbirne und Zahnrad Silhouette">
              <a:extLst>
                <a:ext uri="{FF2B5EF4-FFF2-40B4-BE49-F238E27FC236}">
                  <a16:creationId xmlns:a16="http://schemas.microsoft.com/office/drawing/2014/main" id="{2E1DB954-B82C-E30F-155D-DAFCEEE4EB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21" name="Textfeld 20">
            <a:extLst>
              <a:ext uri="{FF2B5EF4-FFF2-40B4-BE49-F238E27FC236}">
                <a16:creationId xmlns:a16="http://schemas.microsoft.com/office/drawing/2014/main" id="{30623BE7-7DD7-4F82-8784-CB8872FC1BA7}"/>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46C6A8D0-02B7-2922-1144-DE512949A944}"/>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spTree>
    <p:extLst>
      <p:ext uri="{BB962C8B-B14F-4D97-AF65-F5344CB8AC3E}">
        <p14:creationId xmlns:p14="http://schemas.microsoft.com/office/powerpoint/2010/main" val="603728852"/>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08265" y="319665"/>
            <a:ext cx="6074122" cy="805079"/>
          </a:xfrm>
        </p:spPr>
        <p:txBody>
          <a:bodyPr>
            <a:noAutofit/>
          </a:bodyPr>
          <a:lstStyle/>
          <a:p>
            <a:r>
              <a:rPr lang="de-DE" sz="2400" b="1" noProof="0" dirty="0">
                <a:solidFill>
                  <a:schemeClr val="tx1"/>
                </a:solidFill>
              </a:rPr>
              <a:t>Vorstellungsrunde / Kennenlernen</a:t>
            </a:r>
          </a:p>
        </p:txBody>
      </p:sp>
      <p:pic>
        <p:nvPicPr>
          <p:cNvPr id="3" name="Grafik 2">
            <a:extLst>
              <a:ext uri="{FF2B5EF4-FFF2-40B4-BE49-F238E27FC236}">
                <a16:creationId xmlns:a16="http://schemas.microsoft.com/office/drawing/2014/main" id="{E3DD2AF6-368C-0FC0-CFC9-D2D3D21A73A8}"/>
              </a:ext>
            </a:extLst>
          </p:cNvPr>
          <p:cNvPicPr>
            <a:picLocks noChangeAspect="1"/>
          </p:cNvPicPr>
          <p:nvPr/>
        </p:nvPicPr>
        <p:blipFill>
          <a:blip r:embed="rId3"/>
          <a:stretch>
            <a:fillRect/>
          </a:stretch>
        </p:blipFill>
        <p:spPr>
          <a:xfrm>
            <a:off x="328332" y="1697946"/>
            <a:ext cx="2343437" cy="873562"/>
          </a:xfrm>
          <a:prstGeom prst="rect">
            <a:avLst/>
          </a:prstGeom>
        </p:spPr>
      </p:pic>
      <p:sp>
        <p:nvSpPr>
          <p:cNvPr id="5" name="Textfeld 4">
            <a:extLst>
              <a:ext uri="{FF2B5EF4-FFF2-40B4-BE49-F238E27FC236}">
                <a16:creationId xmlns:a16="http://schemas.microsoft.com/office/drawing/2014/main" id="{3E2906F1-AE62-AB4B-B115-47153B628E60}"/>
              </a:ext>
            </a:extLst>
          </p:cNvPr>
          <p:cNvSpPr txBox="1"/>
          <p:nvPr/>
        </p:nvSpPr>
        <p:spPr>
          <a:xfrm>
            <a:off x="313762" y="1124744"/>
            <a:ext cx="7663127" cy="5109091"/>
          </a:xfrm>
          <a:prstGeom prst="rect">
            <a:avLst/>
          </a:prstGeom>
          <a:noFill/>
        </p:spPr>
        <p:txBody>
          <a:bodyPr wrap="square">
            <a:spAutoFit/>
          </a:bodyPr>
          <a:lstStyle/>
          <a:p>
            <a:pPr algn="l" rtl="0" fontAlgn="base"/>
            <a:r>
              <a:rPr lang="de-DE" sz="2400" b="1" i="0" strike="noStrike" noProof="0" dirty="0">
                <a:effectLst/>
                <a:cs typeface="Arial" panose="020B0604020202020204" pitchFamily="34" charset="0"/>
              </a:rPr>
              <a:t>      </a:t>
            </a: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dirty="0">
              <a:cs typeface="Arial" panose="020B0604020202020204" pitchFamily="34" charset="0"/>
            </a:endParaRPr>
          </a:p>
          <a:p>
            <a:pPr algn="l" rtl="0" fontAlgn="base"/>
            <a:r>
              <a:rPr lang="de-DE" sz="2400" b="1" i="0" u="sng" strike="noStrike" noProof="0" dirty="0">
                <a:effectLst/>
                <a:cs typeface="Arial" panose="020B0604020202020204" pitchFamily="34" charset="0"/>
              </a:rPr>
              <a:t>Kurze </a:t>
            </a:r>
          </a:p>
          <a:p>
            <a:pPr algn="l" rtl="0" fontAlgn="base"/>
            <a:r>
              <a:rPr lang="de-DE" sz="2400" b="1" i="0" u="sng" strike="noStrike" noProof="0" dirty="0">
                <a:effectLst/>
                <a:cs typeface="Arial" panose="020B0604020202020204" pitchFamily="34" charset="0"/>
              </a:rPr>
              <a:t>Vorstellungsrunde </a:t>
            </a:r>
          </a:p>
          <a:p>
            <a:pPr marL="742950" lvl="1" indent="-285750" fontAlgn="base">
              <a:buFont typeface="Arial" panose="020B0604020202020204" pitchFamily="34" charset="0"/>
              <a:buChar char="•"/>
            </a:pPr>
            <a:r>
              <a:rPr lang="de-DE" sz="2400" noProof="0" dirty="0">
                <a:cs typeface="Arial" panose="020B0604020202020204" pitchFamily="34" charset="0"/>
              </a:rPr>
              <a:t>Name</a:t>
            </a:r>
          </a:p>
          <a:p>
            <a:pPr marL="742950" lvl="1" indent="-285750" fontAlgn="base">
              <a:buFont typeface="Arial" panose="020B0604020202020204" pitchFamily="34" charset="0"/>
              <a:buChar char="•"/>
            </a:pPr>
            <a:r>
              <a:rPr lang="de-DE" sz="2400" noProof="0" dirty="0">
                <a:cs typeface="Arial" panose="020B0604020202020204" pitchFamily="34" charset="0"/>
              </a:rPr>
              <a:t>Schule</a:t>
            </a:r>
          </a:p>
          <a:p>
            <a:pPr marL="742950" lvl="1" indent="-285750" fontAlgn="base">
              <a:buFont typeface="Arial" panose="020B0604020202020204" pitchFamily="34" charset="0"/>
              <a:buChar char="•"/>
            </a:pPr>
            <a:r>
              <a:rPr lang="de-DE" sz="2400" noProof="0" dirty="0">
                <a:cs typeface="Arial" panose="020B0604020202020204" pitchFamily="34" charset="0"/>
              </a:rPr>
              <a:t>Fächer</a:t>
            </a:r>
          </a:p>
          <a:p>
            <a:pPr marL="742950" lvl="1" indent="-285750" fontAlgn="base">
              <a:buFont typeface="Arial" panose="020B0604020202020204" pitchFamily="34" charset="0"/>
              <a:buChar char="•"/>
            </a:pPr>
            <a:r>
              <a:rPr lang="de-DE" sz="2400" i="0" strike="noStrike" noProof="0" dirty="0">
                <a:effectLst/>
                <a:cs typeface="Arial" panose="020B0604020202020204" pitchFamily="34" charset="0"/>
              </a:rPr>
              <a:t>Erfahrung mit </a:t>
            </a:r>
            <a:r>
              <a:rPr lang="de-DE" sz="2400" dirty="0">
                <a:cs typeface="Arial" panose="020B0604020202020204" pitchFamily="34" charset="0"/>
              </a:rPr>
              <a:t>künstlicher Intelligenz</a:t>
            </a:r>
          </a:p>
          <a:p>
            <a:pPr marL="742950" lvl="1" indent="-285750" fontAlgn="base">
              <a:buFont typeface="Arial" panose="020B0604020202020204" pitchFamily="34" charset="0"/>
              <a:buChar char="•"/>
            </a:pPr>
            <a:r>
              <a:rPr lang="de-DE" sz="2400" noProof="0" dirty="0">
                <a:cs typeface="Arial" panose="020B0604020202020204" pitchFamily="34" charset="0"/>
              </a:rPr>
              <a:t>Ergänze diesen Satz:</a:t>
            </a:r>
          </a:p>
          <a:p>
            <a:pPr lvl="1" fontAlgn="base"/>
            <a:r>
              <a:rPr lang="de-DE" sz="2000" noProof="0" dirty="0">
                <a:cs typeface="Arial" panose="020B0604020202020204" pitchFamily="34" charset="0"/>
              </a:rPr>
              <a:t>	</a:t>
            </a:r>
            <a:r>
              <a:rPr lang="de-DE" sz="2000" i="1" noProof="0" dirty="0">
                <a:cs typeface="Arial" panose="020B0604020202020204" pitchFamily="34" charset="0"/>
              </a:rPr>
              <a:t>Der heutige Fortbildungstag ist für mich erfolgreich, wenn ich …</a:t>
            </a:r>
            <a:endParaRPr lang="de-DE" sz="2000" i="1" strike="noStrike" noProof="0" dirty="0">
              <a:effectLst/>
              <a:cs typeface="Arial" panose="020B0604020202020204" pitchFamily="34" charset="0"/>
            </a:endParaRPr>
          </a:p>
          <a:p>
            <a:pPr algn="l" rtl="0" fontAlgn="base"/>
            <a:endParaRPr lang="de-DE" b="0" i="0" u="none" strike="noStrike" noProof="0" dirty="0">
              <a:effectLst/>
              <a:cs typeface="Arial" panose="020B0604020202020204" pitchFamily="34" charset="0"/>
            </a:endParaRPr>
          </a:p>
        </p:txBody>
      </p:sp>
      <p:pic>
        <p:nvPicPr>
          <p:cNvPr id="2" name="Picture 1" descr="A cartoon of people in a park&#10;&#10;AI-generated content may be incorrect.">
            <a:extLst>
              <a:ext uri="{FF2B5EF4-FFF2-40B4-BE49-F238E27FC236}">
                <a16:creationId xmlns:a16="http://schemas.microsoft.com/office/drawing/2014/main" id="{0BBEB6DB-1BF7-3C86-3ED7-E5F1B9DB3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090" y="1429879"/>
            <a:ext cx="5774359" cy="3260107"/>
          </a:xfrm>
          <a:prstGeom prst="rect">
            <a:avLst/>
          </a:prstGeom>
        </p:spPr>
      </p:pic>
    </p:spTree>
    <p:extLst>
      <p:ext uri="{BB962C8B-B14F-4D97-AF65-F5344CB8AC3E}">
        <p14:creationId xmlns:p14="http://schemas.microsoft.com/office/powerpoint/2010/main" val="27442971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BB107-8338-CE94-A87A-84C54255C64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42162A7-2BA2-9FE0-2EB6-C6DC18AB8E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55C1813-6DAB-92E2-6DA7-BC05DD85D82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D8D45C1-0BBF-5209-F021-4234F7CB61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DBFA59C9-485A-C08F-A8AC-3A73E5D409F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8C6390C9-CBBC-0002-6CDD-18447C7C1C03}"/>
              </a:ext>
            </a:extLst>
          </p:cNvPr>
          <p:cNvSpPr/>
          <p:nvPr/>
        </p:nvSpPr>
        <p:spPr>
          <a:xfrm>
            <a:off x="2103120" y="1354977"/>
            <a:ext cx="6579394" cy="944672"/>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Bef>
                <a:spcPts val="1200"/>
              </a:spcBef>
              <a:spcAft>
                <a:spcPts val="1200"/>
              </a:spcAft>
            </a:pPr>
            <a:r>
              <a:rPr lang="de-DE" noProof="0" dirty="0">
                <a:solidFill>
                  <a:schemeClr val="tx1"/>
                </a:solidFill>
              </a:rPr>
              <a:t>Das Thema Ihrer Unterrichtsstunde steht fest, Sie benötigen allerdings Unterstützung bei der effizienten Materialerstellung bzw. Differenzierung. Dabei kann die KI Ihnen helfen</a:t>
            </a:r>
          </a:p>
        </p:txBody>
      </p:sp>
      <p:sp>
        <p:nvSpPr>
          <p:cNvPr id="24" name="Rechteck 23">
            <a:extLst>
              <a:ext uri="{FF2B5EF4-FFF2-40B4-BE49-F238E27FC236}">
                <a16:creationId xmlns:a16="http://schemas.microsoft.com/office/drawing/2014/main" id="{71BB920B-9E5E-CB92-89C9-BD7EBE75F98C}"/>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
        <p:nvSpPr>
          <p:cNvPr id="3" name="Rechteck 2">
            <a:extLst>
              <a:ext uri="{FF2B5EF4-FFF2-40B4-BE49-F238E27FC236}">
                <a16:creationId xmlns:a16="http://schemas.microsoft.com/office/drawing/2014/main" id="{8F2A62D4-265E-7DE8-065E-A82BB24F441A}"/>
              </a:ext>
            </a:extLst>
          </p:cNvPr>
          <p:cNvSpPr/>
          <p:nvPr/>
        </p:nvSpPr>
        <p:spPr>
          <a:xfrm>
            <a:off x="1203203" y="2365724"/>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sp>
        <p:nvSpPr>
          <p:cNvPr id="4" name="Rechteck 3">
            <a:extLst>
              <a:ext uri="{FF2B5EF4-FFF2-40B4-BE49-F238E27FC236}">
                <a16:creationId xmlns:a16="http://schemas.microsoft.com/office/drawing/2014/main" id="{399324E4-E65D-7E78-C24B-3B61ECF10F55}"/>
              </a:ext>
            </a:extLst>
          </p:cNvPr>
          <p:cNvSpPr/>
          <p:nvPr/>
        </p:nvSpPr>
        <p:spPr>
          <a:xfrm>
            <a:off x="5948556" y="2377209"/>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5" name="Freihandform: Form 4">
            <a:extLst>
              <a:ext uri="{FF2B5EF4-FFF2-40B4-BE49-F238E27FC236}">
                <a16:creationId xmlns:a16="http://schemas.microsoft.com/office/drawing/2014/main" id="{C49A8136-0FD6-2145-DCB9-2401A8A7A147}"/>
              </a:ext>
            </a:extLst>
          </p:cNvPr>
          <p:cNvSpPr/>
          <p:nvPr/>
        </p:nvSpPr>
        <p:spPr>
          <a:xfrm>
            <a:off x="342559"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Text nach Vorbild eines anderen Textes schreiben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Übungsaufgaben frei oder nach einem Muster erstellen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situative Kontexte konstruieren </a:t>
            </a:r>
          </a:p>
          <a:p>
            <a:pPr marL="285750" indent="-285750">
              <a:spcBef>
                <a:spcPts val="600"/>
              </a:spcBef>
              <a:spcAft>
                <a:spcPts val="600"/>
              </a:spcAft>
              <a:buFont typeface="Arial" panose="020B0604020202020204" pitchFamily="34" charset="0"/>
              <a:buChar char="•"/>
            </a:pPr>
            <a:r>
              <a:rPr lang="de-DE" noProof="0" dirty="0">
                <a:solidFill>
                  <a:schemeClr val="tx1"/>
                </a:solidFill>
              </a:rPr>
              <a:t>strittige Thesen formulieren </a:t>
            </a:r>
          </a:p>
          <a:p>
            <a:pPr marL="285750" indent="-285750">
              <a:spcBef>
                <a:spcPts val="600"/>
              </a:spcBef>
              <a:spcAft>
                <a:spcPts val="600"/>
              </a:spcAft>
              <a:buFont typeface="Arial" panose="020B0604020202020204" pitchFamily="34" charset="0"/>
              <a:buChar char="•"/>
            </a:pPr>
            <a:r>
              <a:rPr lang="de-DE" noProof="0" dirty="0">
                <a:solidFill>
                  <a:schemeClr val="tx1"/>
                </a:solidFill>
              </a:rPr>
              <a:t>Rollenkarten erstellen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Bilder, Cartoons, Karikaturen, Hörbeispiele erstellen</a:t>
            </a:r>
          </a:p>
        </p:txBody>
      </p:sp>
      <p:sp>
        <p:nvSpPr>
          <p:cNvPr id="6" name="Freihandform: Form 5">
            <a:extLst>
              <a:ext uri="{FF2B5EF4-FFF2-40B4-BE49-F238E27FC236}">
                <a16:creationId xmlns:a16="http://schemas.microsoft.com/office/drawing/2014/main" id="{9378ADDC-3A50-86D7-23B5-C687937F939A}"/>
              </a:ext>
            </a:extLst>
          </p:cNvPr>
          <p:cNvSpPr/>
          <p:nvPr/>
        </p:nvSpPr>
        <p:spPr>
          <a:xfrm>
            <a:off x="4819025"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Hilfsfragen / Hinweiskarten-Text schreiben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sprachliche Hilfen anbieten (Wortgeländer, Texte auf verschiedenen Sprachniveaus, andere Darbietungsformen wie Podcast)</a:t>
            </a:r>
          </a:p>
          <a:p>
            <a:pPr marL="285750" indent="-285750">
              <a:spcBef>
                <a:spcPts val="600"/>
              </a:spcBef>
              <a:spcAft>
                <a:spcPts val="600"/>
              </a:spcAft>
              <a:buFont typeface="Arial" panose="020B0604020202020204" pitchFamily="34" charset="0"/>
              <a:buChar char="•"/>
            </a:pPr>
            <a:r>
              <a:rPr lang="de-DE" noProof="0" dirty="0">
                <a:solidFill>
                  <a:schemeClr val="tx1"/>
                </a:solidFill>
              </a:rPr>
              <a:t>KI zur Aufgabenbearbeitung verwenden</a:t>
            </a:r>
          </a:p>
        </p:txBody>
      </p:sp>
    </p:spTree>
    <p:extLst>
      <p:ext uri="{BB962C8B-B14F-4D97-AF65-F5344CB8AC3E}">
        <p14:creationId xmlns:p14="http://schemas.microsoft.com/office/powerpoint/2010/main" val="13648744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3" grpId="0"/>
      <p:bldP spid="4" grpId="0"/>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DD35-E574-8C6A-DF04-70FF57AB392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8AFB487-A274-CF44-6410-0DBAE237FF4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A57DDCC-24D7-33BE-855E-32C7628D61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7B5A70C-50FF-E055-BA75-A0C27898170D}"/>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95FFEB60-16CC-E8D8-936C-778B1DD645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FDE207A-65D6-B09C-7544-0EF373E7D57B}"/>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B1184B2F-5CB0-180A-BD92-3C0957436FCA}"/>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7" name="Grafik 6" descr="Ein Bild, das Text, Elektronik, Screenshot, Schrift enthält.&#10;&#10;KI-generierte Inhalte können fehlerhaft sein.">
            <a:extLst>
              <a:ext uri="{FF2B5EF4-FFF2-40B4-BE49-F238E27FC236}">
                <a16:creationId xmlns:a16="http://schemas.microsoft.com/office/drawing/2014/main" id="{AB8D6851-78C5-5ED4-CF73-50BA8DBB3B85}"/>
              </a:ext>
            </a:extLst>
          </p:cNvPr>
          <p:cNvPicPr>
            <a:picLocks noChangeAspect="1"/>
          </p:cNvPicPr>
          <p:nvPr/>
        </p:nvPicPr>
        <p:blipFill>
          <a:blip r:embed="rId2">
            <a:extLst>
              <a:ext uri="{28A0092B-C50C-407E-A947-70E740481C1C}">
                <a14:useLocalDpi xmlns:a14="http://schemas.microsoft.com/office/drawing/2010/main" val="0"/>
              </a:ext>
            </a:extLst>
          </a:blip>
          <a:srcRect b="43116"/>
          <a:stretch/>
        </p:blipFill>
        <p:spPr>
          <a:xfrm>
            <a:off x="187298" y="2701040"/>
            <a:ext cx="2698497" cy="2942310"/>
          </a:xfrm>
          <a:prstGeom prst="rect">
            <a:avLst/>
          </a:prstGeom>
          <a:ln w="9525">
            <a:solidFill>
              <a:schemeClr val="tx1"/>
            </a:solidFill>
          </a:ln>
          <a:effectLst>
            <a:outerShdw blurRad="50800" dist="38100" algn="l" rotWithShape="0">
              <a:prstClr val="black">
                <a:alpha val="40000"/>
              </a:prstClr>
            </a:outerShdw>
          </a:effectLst>
        </p:spPr>
      </p:pic>
      <p:pic>
        <p:nvPicPr>
          <p:cNvPr id="10" name="Grafik 9" descr="Ein Bild, das Text, Elektronik, Screenshot, Schrift enthält.&#10;&#10;KI-generierte Inhalte können fehlerhaft sein.">
            <a:extLst>
              <a:ext uri="{FF2B5EF4-FFF2-40B4-BE49-F238E27FC236}">
                <a16:creationId xmlns:a16="http://schemas.microsoft.com/office/drawing/2014/main" id="{0D1E6CEB-BA6F-46DA-57CA-FEC9ACE9225D}"/>
              </a:ext>
            </a:extLst>
          </p:cNvPr>
          <p:cNvPicPr>
            <a:picLocks noChangeAspect="1"/>
          </p:cNvPicPr>
          <p:nvPr/>
        </p:nvPicPr>
        <p:blipFill>
          <a:blip r:embed="rId2">
            <a:extLst>
              <a:ext uri="{28A0092B-C50C-407E-A947-70E740481C1C}">
                <a14:useLocalDpi xmlns:a14="http://schemas.microsoft.com/office/drawing/2010/main" val="0"/>
              </a:ext>
            </a:extLst>
          </a:blip>
          <a:srcRect t="56884"/>
          <a:stretch/>
        </p:blipFill>
        <p:spPr>
          <a:xfrm>
            <a:off x="3175121" y="1165666"/>
            <a:ext cx="3699588" cy="3057547"/>
          </a:xfrm>
          <a:prstGeom prst="rect">
            <a:avLst/>
          </a:prstGeom>
          <a:ln w="9525">
            <a:solidFill>
              <a:schemeClr val="tx1"/>
            </a:solidFill>
          </a:ln>
          <a:effectLst>
            <a:outerShdw blurRad="50800" dist="38100" algn="l" rotWithShape="0">
              <a:prstClr val="black">
                <a:alpha val="40000"/>
              </a:prstClr>
            </a:outerShdw>
          </a:effectLst>
        </p:spPr>
      </p:pic>
      <p:pic>
        <p:nvPicPr>
          <p:cNvPr id="13" name="Grafik 12" descr="Ein Bild, das Text, Screenshot, Schrift, Zahl enthält.&#10;&#10;KI-generierte Inhalte können fehlerhaft sein.">
            <a:extLst>
              <a:ext uri="{FF2B5EF4-FFF2-40B4-BE49-F238E27FC236}">
                <a16:creationId xmlns:a16="http://schemas.microsoft.com/office/drawing/2014/main" id="{6AD7E0FC-5B0C-12AC-B488-7B0F4DA70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070" y="3016316"/>
            <a:ext cx="5128941" cy="3125177"/>
          </a:xfrm>
          <a:prstGeom prst="rect">
            <a:avLst/>
          </a:prstGeom>
          <a:ln>
            <a:solidFill>
              <a:schemeClr val="tx1"/>
            </a:solidFill>
          </a:ln>
          <a:effectLst>
            <a:outerShdw blurRad="50800" dist="38100" algn="l" rotWithShape="0">
              <a:prstClr val="black">
                <a:alpha val="40000"/>
              </a:prstClr>
            </a:outerShdw>
          </a:effectLst>
        </p:spPr>
      </p:pic>
      <p:pic>
        <p:nvPicPr>
          <p:cNvPr id="15" name="Grafik 14">
            <a:extLst>
              <a:ext uri="{FF2B5EF4-FFF2-40B4-BE49-F238E27FC236}">
                <a16:creationId xmlns:a16="http://schemas.microsoft.com/office/drawing/2014/main" id="{EE526F81-75C5-03CF-0EE9-B344C875CCF4}"/>
              </a:ext>
            </a:extLst>
          </p:cNvPr>
          <p:cNvPicPr>
            <a:picLocks noChangeAspect="1"/>
          </p:cNvPicPr>
          <p:nvPr/>
        </p:nvPicPr>
        <p:blipFill>
          <a:blip r:embed="rId4"/>
          <a:stretch>
            <a:fillRect/>
          </a:stretch>
        </p:blipFill>
        <p:spPr>
          <a:xfrm>
            <a:off x="1668938" y="4931099"/>
            <a:ext cx="3489916" cy="1290791"/>
          </a:xfrm>
          <a:prstGeom prst="rect">
            <a:avLst/>
          </a:prstGeom>
          <a:ln>
            <a:solidFill>
              <a:schemeClr val="tx1"/>
            </a:solidFill>
          </a:ln>
          <a:effectLst>
            <a:outerShdw blurRad="50800" dist="38100" dir="2700000" algn="tl" rotWithShape="0">
              <a:prstClr val="black">
                <a:alpha val="40000"/>
              </a:prstClr>
            </a:outerShdw>
          </a:effectLst>
        </p:spPr>
      </p:pic>
      <p:sp>
        <p:nvSpPr>
          <p:cNvPr id="16" name="Pfeil: nach oben 15">
            <a:extLst>
              <a:ext uri="{FF2B5EF4-FFF2-40B4-BE49-F238E27FC236}">
                <a16:creationId xmlns:a16="http://schemas.microsoft.com/office/drawing/2014/main" id="{46C5A0D4-D251-E1DD-FC91-7D120871335E}"/>
              </a:ext>
            </a:extLst>
          </p:cNvPr>
          <p:cNvSpPr/>
          <p:nvPr/>
        </p:nvSpPr>
        <p:spPr>
          <a:xfrm rot="3054792">
            <a:off x="5138382" y="4747510"/>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7503571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8F51-727C-B918-381C-4C33B1C74E62}"/>
            </a:ext>
          </a:extLst>
        </p:cNvPr>
        <p:cNvGrpSpPr/>
        <p:nvPr/>
      </p:nvGrpSpPr>
      <p:grpSpPr>
        <a:xfrm>
          <a:off x="0" y="0"/>
          <a:ext cx="0" cy="0"/>
          <a:chOff x="0" y="0"/>
          <a:chExt cx="0" cy="0"/>
        </a:xfrm>
      </p:grpSpPr>
      <p:sp>
        <p:nvSpPr>
          <p:cNvPr id="27" name="Rechteck 26">
            <a:extLst>
              <a:ext uri="{FF2B5EF4-FFF2-40B4-BE49-F238E27FC236}">
                <a16:creationId xmlns:a16="http://schemas.microsoft.com/office/drawing/2014/main" id="{A7EB6A58-C829-287E-F3B4-A759C0B02A70}"/>
              </a:ext>
            </a:extLst>
          </p:cNvPr>
          <p:cNvSpPr/>
          <p:nvPr/>
        </p:nvSpPr>
        <p:spPr>
          <a:xfrm>
            <a:off x="259307" y="2593075"/>
            <a:ext cx="1497449" cy="1030406"/>
          </a:xfrm>
          <a:prstGeom prst="rect">
            <a:avLst/>
          </a:prstGeom>
          <a:solidFill>
            <a:schemeClr val="accent5">
              <a:lumMod val="20000"/>
              <a:lumOff val="80000"/>
              <a:alpha val="51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6" name="Grafik 5" descr="Ein Bild, das Text, Screenshot, Schrift, Logo enthält.&#10;&#10;KI-generierte Inhalte können fehlerhaft sein.">
            <a:extLst>
              <a:ext uri="{FF2B5EF4-FFF2-40B4-BE49-F238E27FC236}">
                <a16:creationId xmlns:a16="http://schemas.microsoft.com/office/drawing/2014/main" id="{D6CE52F0-D563-8C27-321F-A99DDEF8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543" y="2462972"/>
            <a:ext cx="3939733" cy="2878815"/>
          </a:xfrm>
          <a:prstGeom prst="rect">
            <a:avLst/>
          </a:prstGeom>
          <a:ln>
            <a:solidFill>
              <a:schemeClr val="tx1"/>
            </a:solidFill>
          </a:ln>
          <a:effectLst>
            <a:outerShdw blurRad="50800" dist="38100" dir="2700000" algn="tl" rotWithShape="0">
              <a:prstClr val="black">
                <a:alpha val="40000"/>
              </a:prstClr>
            </a:outerShdw>
          </a:effectLst>
        </p:spPr>
      </p:pic>
      <p:sp>
        <p:nvSpPr>
          <p:cNvPr id="19" name="Freihandform: Form 18">
            <a:extLst>
              <a:ext uri="{FF2B5EF4-FFF2-40B4-BE49-F238E27FC236}">
                <a16:creationId xmlns:a16="http://schemas.microsoft.com/office/drawing/2014/main" id="{320809F5-8418-5364-118B-7272098C25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F20E36-D9B7-AC7B-3B12-C2FC77090D0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2106DE6-5633-D989-EADD-3C3D6B74B57F}"/>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AC74F1D8-27E2-4FBB-AB71-B58496B7ED7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586FFE5A-5A43-A717-ED28-FACFA43C015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6FEB141-D28E-0150-7CDA-75F34D121261}"/>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3DC62301-3C03-F1B5-A06D-F7DD6D22D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20" y="2248820"/>
            <a:ext cx="6009380" cy="3891740"/>
          </a:xfrm>
          <a:prstGeom prst="rect">
            <a:avLst/>
          </a:prstGeom>
          <a:ln>
            <a:solidFill>
              <a:schemeClr val="tx1"/>
            </a:solidFill>
          </a:ln>
          <a:effectLst>
            <a:outerShdw blurRad="50800" dist="38100" dir="2700000" algn="tl" rotWithShape="0">
              <a:prstClr val="black">
                <a:alpha val="40000"/>
              </a:prstClr>
            </a:outerShdw>
          </a:effectLst>
        </p:spPr>
      </p:pic>
      <p:sp>
        <p:nvSpPr>
          <p:cNvPr id="12" name="Pfeil: nach oben 11">
            <a:extLst>
              <a:ext uri="{FF2B5EF4-FFF2-40B4-BE49-F238E27FC236}">
                <a16:creationId xmlns:a16="http://schemas.microsoft.com/office/drawing/2014/main" id="{3AF07831-29CD-8176-95D0-3FB0ED982AFC}"/>
              </a:ext>
            </a:extLst>
          </p:cNvPr>
          <p:cNvSpPr/>
          <p:nvPr/>
        </p:nvSpPr>
        <p:spPr>
          <a:xfrm rot="17611378">
            <a:off x="4162581" y="2957572"/>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Pfeil: nach oben 13">
            <a:extLst>
              <a:ext uri="{FF2B5EF4-FFF2-40B4-BE49-F238E27FC236}">
                <a16:creationId xmlns:a16="http://schemas.microsoft.com/office/drawing/2014/main" id="{7BF0F9DC-919D-4CF1-364F-A71648FF42EF}"/>
              </a:ext>
            </a:extLst>
          </p:cNvPr>
          <p:cNvSpPr/>
          <p:nvPr/>
        </p:nvSpPr>
        <p:spPr>
          <a:xfrm rot="18920786">
            <a:off x="6837848" y="5818297"/>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8" name="Grafik 17" descr="Ein Bild, das Kreis, Symbol, Grafiken, Design enthält.&#10;&#10;KI-generierte Inhalte können fehlerhaft sein.">
            <a:extLst>
              <a:ext uri="{FF2B5EF4-FFF2-40B4-BE49-F238E27FC236}">
                <a16:creationId xmlns:a16="http://schemas.microsoft.com/office/drawing/2014/main" id="{EA845B2B-89E3-C72E-1D28-863FDF95B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00" y="2787614"/>
            <a:ext cx="523983" cy="617336"/>
          </a:xfrm>
          <a:prstGeom prst="rect">
            <a:avLst/>
          </a:prstGeom>
        </p:spPr>
      </p:pic>
      <p:pic>
        <p:nvPicPr>
          <p:cNvPr id="21" name="Grafik 20" descr="Ein Bild, das Schwarz, Dunkelheit enthält.&#10;&#10;KI-generierte Inhalte können fehlerhaft sein.">
            <a:extLst>
              <a:ext uri="{FF2B5EF4-FFF2-40B4-BE49-F238E27FC236}">
                <a16:creationId xmlns:a16="http://schemas.microsoft.com/office/drawing/2014/main" id="{DB3DE1AA-9D6E-6B2F-7A29-215CA8DA2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27" y="4948159"/>
            <a:ext cx="649475" cy="649475"/>
          </a:xfrm>
          <a:prstGeom prst="rect">
            <a:avLst/>
          </a:prstGeom>
        </p:spPr>
      </p:pic>
      <p:pic>
        <p:nvPicPr>
          <p:cNvPr id="23" name="Grafik 22" descr="Ein Bild, das Symbol, Schrift, Schild, Grafiken enthält.&#10;&#10;KI-generierte Inhalte können fehlerhaft sein.">
            <a:extLst>
              <a:ext uri="{FF2B5EF4-FFF2-40B4-BE49-F238E27FC236}">
                <a16:creationId xmlns:a16="http://schemas.microsoft.com/office/drawing/2014/main" id="{C6B8D7C7-6588-BFCB-3C3D-38CE1053C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453" y="2787614"/>
            <a:ext cx="501899" cy="617336"/>
          </a:xfrm>
          <a:prstGeom prst="rect">
            <a:avLst/>
          </a:prstGeom>
        </p:spPr>
      </p:pic>
      <p:pic>
        <p:nvPicPr>
          <p:cNvPr id="26" name="Grafik 25" descr="Ein Bild, das Symbol, Grafiken, Screenshot, Schrift enthält.&#10;&#10;KI-generierte Inhalte können fehlerhaft sein.">
            <a:extLst>
              <a:ext uri="{FF2B5EF4-FFF2-40B4-BE49-F238E27FC236}">
                <a16:creationId xmlns:a16="http://schemas.microsoft.com/office/drawing/2014/main" id="{F6D7D79B-CE6C-4228-20A9-AFFC9CA94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791" y="4223406"/>
            <a:ext cx="649475" cy="604443"/>
          </a:xfrm>
          <a:prstGeom prst="rect">
            <a:avLst/>
          </a:prstGeom>
        </p:spPr>
      </p:pic>
      <p:sp>
        <p:nvSpPr>
          <p:cNvPr id="28" name="Pfeil: nach oben 27">
            <a:extLst>
              <a:ext uri="{FF2B5EF4-FFF2-40B4-BE49-F238E27FC236}">
                <a16:creationId xmlns:a16="http://schemas.microsoft.com/office/drawing/2014/main" id="{FD61F39B-6059-1AF6-064C-B6163DDE5368}"/>
              </a:ext>
            </a:extLst>
          </p:cNvPr>
          <p:cNvSpPr/>
          <p:nvPr/>
        </p:nvSpPr>
        <p:spPr>
          <a:xfrm rot="10800000">
            <a:off x="903481" y="3701660"/>
            <a:ext cx="176340" cy="401436"/>
          </a:xfrm>
          <a:prstGeom prst="upArrow">
            <a:avLst>
              <a:gd name="adj1" fmla="val 50000"/>
              <a:gd name="adj2" fmla="val 83803"/>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0796972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2" grpId="0" animBg="1"/>
      <p:bldP spid="14" grpId="0" animBg="1"/>
      <p:bldP spid="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438-C48F-3533-A947-43D73BCCE0A6}"/>
            </a:ext>
          </a:extLst>
        </p:cNvPr>
        <p:cNvGrpSpPr/>
        <p:nvPr/>
      </p:nvGrpSpPr>
      <p:grpSpPr>
        <a:xfrm>
          <a:off x="0" y="0"/>
          <a:ext cx="0" cy="0"/>
          <a:chOff x="0" y="0"/>
          <a:chExt cx="0" cy="0"/>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BC5298ED-C4B0-6C06-7C6F-E4D5984B8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50519"/>
            <a:ext cx="2592388" cy="3739487"/>
          </a:xfrm>
          <a:prstGeom prst="rect">
            <a:avLst/>
          </a:prstGeom>
          <a:ln>
            <a:solidFill>
              <a:schemeClr val="tx1"/>
            </a:solidFill>
          </a:ln>
          <a:effectLst>
            <a:outerShdw blurRad="76200" dist="63500" dir="2700000" algn="tl" rotWithShape="0">
              <a:prstClr val="black">
                <a:alpha val="40000"/>
              </a:prstClr>
            </a:outerShdw>
          </a:effectLst>
        </p:spPr>
      </p:pic>
      <p:sp>
        <p:nvSpPr>
          <p:cNvPr id="19" name="Freihandform: Form 18">
            <a:extLst>
              <a:ext uri="{FF2B5EF4-FFF2-40B4-BE49-F238E27FC236}">
                <a16:creationId xmlns:a16="http://schemas.microsoft.com/office/drawing/2014/main" id="{5A5DB3A0-63A6-520C-7281-DAC7D6C001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E5FF48F-EEB2-DE78-9586-9A17985B197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BA52EA8-CD19-8877-0C05-7BC806317DF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D7E8AE44-17D8-A4B2-F00E-731D4314441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AF3F0AF-9997-AA20-2013-85630A7CAA6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19BE116-BE4C-3D5F-EE8C-0F8A4D87AA1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pic>
        <p:nvPicPr>
          <p:cNvPr id="15" name="Grafik 14" descr="Ein Bild, das Text, Screenshot, parallel, Design enthält.&#10;&#10;KI-generierte Inhalte können fehlerhaft sein.">
            <a:extLst>
              <a:ext uri="{FF2B5EF4-FFF2-40B4-BE49-F238E27FC236}">
                <a16:creationId xmlns:a16="http://schemas.microsoft.com/office/drawing/2014/main" id="{3F3552DA-9876-5FC6-002E-93E1D074A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257" y="2444531"/>
            <a:ext cx="2647200" cy="3801889"/>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7963A9E-3EF3-7BE8-8D42-6CB8007D5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031" y="3283870"/>
            <a:ext cx="2443263" cy="2224580"/>
          </a:xfrm>
          <a:prstGeom prst="rect">
            <a:avLst/>
          </a:prstGeom>
          <a:ln>
            <a:solidFill>
              <a:schemeClr val="tx1"/>
            </a:solidFill>
          </a:ln>
          <a:effectLst>
            <a:outerShdw blurRad="76200" dist="63500" dir="2700000" algn="tl" rotWithShape="0">
              <a:prstClr val="black">
                <a:alpha val="40000"/>
              </a:prstClr>
            </a:outerShdw>
          </a:effectLst>
        </p:spPr>
      </p:pic>
      <p:sp>
        <p:nvSpPr>
          <p:cNvPr id="17" name="Textfeld 16">
            <a:extLst>
              <a:ext uri="{FF2B5EF4-FFF2-40B4-BE49-F238E27FC236}">
                <a16:creationId xmlns:a16="http://schemas.microsoft.com/office/drawing/2014/main" id="{7643F9CC-55E2-49D7-CD95-3157B0EDA165}"/>
              </a:ext>
            </a:extLst>
          </p:cNvPr>
          <p:cNvSpPr txBox="1"/>
          <p:nvPr/>
        </p:nvSpPr>
        <p:spPr>
          <a:xfrm>
            <a:off x="4351398" y="1955700"/>
            <a:ext cx="4619766" cy="461665"/>
          </a:xfrm>
          <a:prstGeom prst="rect">
            <a:avLst/>
          </a:prstGeom>
          <a:noFill/>
        </p:spPr>
        <p:txBody>
          <a:bodyPr wrap="square">
            <a:spAutoFit/>
          </a:bodyPr>
          <a:lstStyle/>
          <a:p>
            <a:pPr marR="0" algn="l" rtl="0"/>
            <a:r>
              <a:rPr lang="de-DE" sz="1800" b="1" i="0" u="none" strike="noStrike" baseline="30000" noProof="0" dirty="0">
                <a:solidFill>
                  <a:srgbClr val="000000"/>
                </a:solidFill>
                <a:latin typeface="Calibri" panose="020F0502020204030204" pitchFamily="34" charset="0"/>
              </a:rPr>
              <a:t>Fachtext aus einem Lehrwerk für Gestaltungstechnik (</a:t>
            </a:r>
            <a:r>
              <a:rPr lang="de-DE" sz="1800" b="1" i="0" u="none" strike="noStrike" baseline="30000" noProof="0" dirty="0" err="1">
                <a:solidFill>
                  <a:srgbClr val="000000"/>
                </a:solidFill>
                <a:latin typeface="Calibri" panose="020F0502020204030204" pitchFamily="34" charset="0"/>
              </a:rPr>
              <a:t>Grandt</a:t>
            </a:r>
            <a:r>
              <a:rPr lang="de-DE" sz="1800" b="1" i="0" u="none" strike="noStrike" baseline="30000" noProof="0" dirty="0">
                <a:solidFill>
                  <a:srgbClr val="000000"/>
                </a:solidFill>
                <a:latin typeface="Calibri" panose="020F0502020204030204" pitchFamily="34" charset="0"/>
              </a:rPr>
              <a:t>: Visualisierte Kommunikation. Europa Lehrmittel, Haan-Gruiten 2019.)</a:t>
            </a:r>
          </a:p>
        </p:txBody>
      </p:sp>
    </p:spTree>
    <p:extLst>
      <p:ext uri="{BB962C8B-B14F-4D97-AF65-F5344CB8AC3E}">
        <p14:creationId xmlns:p14="http://schemas.microsoft.com/office/powerpoint/2010/main" val="1226253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F6E6-6902-084B-37F0-69F1695F2B2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056BD72-F326-1F88-864C-DEAA7CDDA68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0DF494F-BDB6-7F6D-1136-AD9C1BA8650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E2DF055-6108-8F60-BD9A-B2C440D6D91B}"/>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ACFDCC35-E2AC-F72B-CBA0-03D077E3D98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6B30026-FDF3-834F-8BB1-C09F2128D51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A331ADF4-ACC8-DF48-8AA0-BA432D577225}"/>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A5B63F28-B3E5-027C-1886-271A444597B6}"/>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559943E0-E61E-9851-BCBD-06208BD95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7CF1D616-CF9B-A113-B7B0-43C524557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6846A4A6-7352-67DD-CF88-482680E0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17" name="Textfeld 16">
            <a:extLst>
              <a:ext uri="{FF2B5EF4-FFF2-40B4-BE49-F238E27FC236}">
                <a16:creationId xmlns:a16="http://schemas.microsoft.com/office/drawing/2014/main" id="{F08DB7FE-B189-F12B-2F10-7615B2780AAF}"/>
              </a:ext>
            </a:extLst>
          </p:cNvPr>
          <p:cNvSpPr txBox="1"/>
          <p:nvPr/>
        </p:nvSpPr>
        <p:spPr>
          <a:xfrm>
            <a:off x="3831507" y="2062862"/>
            <a:ext cx="4571940" cy="4209101"/>
          </a:xfrm>
          <a:prstGeom prst="rect">
            <a:avLst/>
          </a:prstGeom>
          <a:noFill/>
        </p:spPr>
        <p:txBody>
          <a:bodyPr wrap="square">
            <a:spAutoFit/>
          </a:bodyPr>
          <a:lstStyle/>
          <a:p>
            <a:pPr>
              <a:lnSpc>
                <a:spcPct val="120000"/>
              </a:lnSpc>
            </a:pPr>
            <a:r>
              <a:rPr lang="de-DE" sz="2400" b="0" i="0" u="none" strike="noStrike" baseline="30000" noProof="0" dirty="0">
                <a:solidFill>
                  <a:srgbClr val="000000"/>
                </a:solidFill>
                <a:latin typeface="Calibri" panose="020F0502020204030204" pitchFamily="34" charset="0"/>
              </a:rPr>
              <a:t>Agiere als Experte für Deutsch als Zweitsprache. Hilf mir dabei, Fachtexte für eine Berufsfachschule für Medientechnik an einem Berufskolleg in NRW zu vereinfachen. Berücksichtige dabei verschiedene sprachsensible Ansätze, um die Texte leichter verständlich für die Schüler zu machen. Ich bin Fachlehrerin für Gestaltungstechnik und möchte verschiedene Methoden von Josef Leisen umsetzen. Ich gebe dir jetzt einen Fachtext aus dem Lehrbuch, du benennst dann verschiedene Methoden von Josef Leisen zur Sprachförderung im Fach, die man bei diesem Fachtext einsetzen kann und erklärst zu jeder Methode konkret, wie sie das Sprachverständnis bei dem Schüler fördert oder erleichtert.</a:t>
            </a:r>
          </a:p>
        </p:txBody>
      </p:sp>
      <p:sp>
        <p:nvSpPr>
          <p:cNvPr id="6" name="Textfeld 5">
            <a:extLst>
              <a:ext uri="{FF2B5EF4-FFF2-40B4-BE49-F238E27FC236}">
                <a16:creationId xmlns:a16="http://schemas.microsoft.com/office/drawing/2014/main" id="{0EE3EF2A-8E06-DD77-C00B-9DA71D69901B}"/>
              </a:ext>
            </a:extLst>
          </p:cNvPr>
          <p:cNvSpPr txBox="1"/>
          <p:nvPr/>
        </p:nvSpPr>
        <p:spPr>
          <a:xfrm>
            <a:off x="3831507" y="1559075"/>
            <a:ext cx="2467268" cy="369332"/>
          </a:xfrm>
          <a:prstGeom prst="rect">
            <a:avLst/>
          </a:prstGeom>
          <a:noFill/>
        </p:spPr>
        <p:txBody>
          <a:bodyPr wrap="square" rtlCol="0">
            <a:spAutoFit/>
          </a:bodyPr>
          <a:lstStyle/>
          <a:p>
            <a:r>
              <a:rPr lang="de-DE" b="1" noProof="0" dirty="0"/>
              <a:t>Prompt für die KI</a:t>
            </a:r>
          </a:p>
        </p:txBody>
      </p:sp>
    </p:spTree>
    <p:extLst>
      <p:ext uri="{BB962C8B-B14F-4D97-AF65-F5344CB8AC3E}">
        <p14:creationId xmlns:p14="http://schemas.microsoft.com/office/powerpoint/2010/main" val="2064737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BF94-E7FC-B264-AC31-F58EDFF6DA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8EA4871-F475-A2BE-C6FD-6753A1FC2A6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9931C9A-1DA0-5F2E-15DE-86D3769E9FC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A0A0142-ECEF-AF7A-C54D-BC6243A20959}"/>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4E3E713F-0051-6AE7-E8FB-12CF14691C5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B2D9A7C2-97F4-4CB2-204B-E78B486B50C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FA2C1F9-5A23-43B7-09CF-D1E219308D5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6899F093-CAFE-0AA4-E863-6D8C66991A6A}"/>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7EAA3C29-1EB7-86BE-7636-6A943C7EE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186CFC3E-0101-7C2C-C407-0D4ABBF2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FA388B8-1FED-CEBA-B941-81553C35F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6" name="Textfeld 5">
            <a:extLst>
              <a:ext uri="{FF2B5EF4-FFF2-40B4-BE49-F238E27FC236}">
                <a16:creationId xmlns:a16="http://schemas.microsoft.com/office/drawing/2014/main" id="{A32BB347-5DC9-4768-B343-2F420B336547}"/>
              </a:ext>
            </a:extLst>
          </p:cNvPr>
          <p:cNvSpPr txBox="1"/>
          <p:nvPr/>
        </p:nvSpPr>
        <p:spPr>
          <a:xfrm>
            <a:off x="4780025" y="2334506"/>
            <a:ext cx="2965079" cy="2246769"/>
          </a:xfrm>
          <a:prstGeom prst="rect">
            <a:avLst/>
          </a:prstGeom>
          <a:noFill/>
        </p:spPr>
        <p:txBody>
          <a:bodyPr wrap="square" rtlCol="0">
            <a:spAutoFit/>
          </a:bodyPr>
          <a:lstStyle/>
          <a:p>
            <a:pPr algn="ctr"/>
            <a:r>
              <a:rPr lang="de-DE" sz="2000" b="1" noProof="0" dirty="0"/>
              <a:t>ausgewählte Sprachhilfen:</a:t>
            </a:r>
          </a:p>
          <a:p>
            <a:pPr algn="ctr"/>
            <a:endParaRPr lang="de-DE" sz="2000" b="1" noProof="0" dirty="0"/>
          </a:p>
          <a:p>
            <a:pPr algn="ctr"/>
            <a:r>
              <a:rPr lang="de-DE" sz="2000" b="1" noProof="0" dirty="0">
                <a:solidFill>
                  <a:schemeClr val="accent5">
                    <a:lumMod val="75000"/>
                  </a:schemeClr>
                </a:solidFill>
              </a:rPr>
              <a:t>Zuordnung</a:t>
            </a:r>
          </a:p>
          <a:p>
            <a:pPr algn="ctr"/>
            <a:r>
              <a:rPr lang="de-DE" sz="2000" b="1" noProof="0" dirty="0">
                <a:solidFill>
                  <a:schemeClr val="accent5">
                    <a:lumMod val="75000"/>
                  </a:schemeClr>
                </a:solidFill>
              </a:rPr>
              <a:t>Glossar</a:t>
            </a:r>
          </a:p>
          <a:p>
            <a:pPr algn="ctr"/>
            <a:r>
              <a:rPr lang="de-DE" sz="2000" b="1" noProof="0" dirty="0">
                <a:solidFill>
                  <a:schemeClr val="accent5">
                    <a:lumMod val="75000"/>
                  </a:schemeClr>
                </a:solidFill>
              </a:rPr>
              <a:t>Wortfelder</a:t>
            </a:r>
          </a:p>
          <a:p>
            <a:pPr algn="ctr"/>
            <a:r>
              <a:rPr lang="de-DE" sz="2000" b="1" noProof="0" dirty="0">
                <a:solidFill>
                  <a:schemeClr val="accent5">
                    <a:lumMod val="75000"/>
                  </a:schemeClr>
                </a:solidFill>
              </a:rPr>
              <a:t>Wortgeländer</a:t>
            </a:r>
          </a:p>
          <a:p>
            <a:pPr algn="ctr"/>
            <a:r>
              <a:rPr lang="de-DE" sz="2000" b="1" noProof="0" dirty="0">
                <a:solidFill>
                  <a:schemeClr val="accent5">
                    <a:lumMod val="75000"/>
                  </a:schemeClr>
                </a:solidFill>
              </a:rPr>
              <a:t>Sprechblasen</a:t>
            </a:r>
          </a:p>
        </p:txBody>
      </p:sp>
    </p:spTree>
    <p:extLst>
      <p:ext uri="{BB962C8B-B14F-4D97-AF65-F5344CB8AC3E}">
        <p14:creationId xmlns:p14="http://schemas.microsoft.com/office/powerpoint/2010/main" val="1556226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CD74-F450-CFDC-F5C0-4573F8BFC61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D7497D4-A141-FD43-E0EB-38E80A44ECA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37AAC7E-3CA8-FFC3-8086-EA03BA30C2C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8D9F8B6-9B0D-3688-EC86-461282DBCF0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1E878508-DCE7-0C7A-AED3-CC81E9A309B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9D98D1C-0473-390B-530D-3A95C782753A}"/>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54BE7CF8-DF25-A838-3308-1A23FF10C3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6027E0B8-7F40-C01D-9E23-E0D6F84C20BD}"/>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Zuordnung</a:t>
            </a:r>
          </a:p>
        </p:txBody>
      </p:sp>
      <p:pic>
        <p:nvPicPr>
          <p:cNvPr id="7" name="Grafik 6" descr="Ein Bild, das Text, Screenshot, Schrift, Zahl enthält.&#10;&#10;KI-generierte Inhalte können fehlerhaft sein.">
            <a:extLst>
              <a:ext uri="{FF2B5EF4-FFF2-40B4-BE49-F238E27FC236}">
                <a16:creationId xmlns:a16="http://schemas.microsoft.com/office/drawing/2014/main" id="{C8133655-A774-5685-8C0D-701942FBF2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363" y="2062862"/>
            <a:ext cx="2944430" cy="4164943"/>
          </a:xfrm>
          <a:prstGeom prst="rect">
            <a:avLst/>
          </a:prstGeom>
          <a:ln>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Zahl enthält.&#10;&#10;KI-generierte Inhalte können fehlerhaft sein.">
            <a:extLst>
              <a:ext uri="{FF2B5EF4-FFF2-40B4-BE49-F238E27FC236}">
                <a16:creationId xmlns:a16="http://schemas.microsoft.com/office/drawing/2014/main" id="{8B8C8816-39FC-9D5B-0472-58AA0C536519}"/>
              </a:ext>
            </a:extLst>
          </p:cNvPr>
          <p:cNvPicPr>
            <a:picLocks noChangeAspect="1"/>
          </p:cNvPicPr>
          <p:nvPr/>
        </p:nvPicPr>
        <p:blipFill>
          <a:blip r:embed="rId3" cstate="print">
            <a:extLst>
              <a:ext uri="{28A0092B-C50C-407E-A947-70E740481C1C}">
                <a14:useLocalDpi xmlns:a14="http://schemas.microsoft.com/office/drawing/2010/main" val="0"/>
              </a:ext>
            </a:extLst>
          </a:blip>
          <a:srcRect t="8776" b="58129"/>
          <a:stretch/>
        </p:blipFill>
        <p:spPr>
          <a:xfrm>
            <a:off x="589602" y="2385279"/>
            <a:ext cx="7964795" cy="372865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0516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C5C0-29ED-FB45-003F-C345A773823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C9F92B-5FCA-958E-DF55-B38CAA6F6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62FF9AE-F02A-B4CB-A0F2-C3F1B9A4840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BBD5F19-021F-26F8-81B6-A335150EF4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F23A8BC0-5C52-4F1F-5D8F-B388890D95F0}"/>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13A1AF1-1897-58EF-6920-DF845237BCB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262493B6-86B0-38D4-CF00-82B3C579E8D3}"/>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A40E90C5-32EC-F74C-7278-91BC46C9FF1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Glossar</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5D7265C6-D05E-E8DD-D569-6CFE6F60B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199" y="2062862"/>
            <a:ext cx="3028062" cy="4283242"/>
          </a:xfrm>
          <a:prstGeom prst="rect">
            <a:avLst/>
          </a:prstGeom>
          <a:ln>
            <a:solidFill>
              <a:schemeClr val="tx1"/>
            </a:solidFill>
          </a:ln>
          <a:effectLst>
            <a:outerShdw blurRad="50800" dist="38100" dir="2700000" algn="tl" rotWithShape="0">
              <a:prstClr val="black">
                <a:alpha val="40000"/>
              </a:prstClr>
            </a:outerShdw>
          </a:effectLst>
        </p:spPr>
      </p:pic>
      <p:pic>
        <p:nvPicPr>
          <p:cNvPr id="10" name="Grafik 9" descr="Ein Bild, das Text, Screenshot, Schrift, Zahl enthält.&#10;&#10;KI-generierte Inhalte können fehlerhaft sein.">
            <a:extLst>
              <a:ext uri="{FF2B5EF4-FFF2-40B4-BE49-F238E27FC236}">
                <a16:creationId xmlns:a16="http://schemas.microsoft.com/office/drawing/2014/main" id="{ADAE3827-8908-3122-88DC-05ED75AFBB69}"/>
              </a:ext>
            </a:extLst>
          </p:cNvPr>
          <p:cNvPicPr>
            <a:picLocks noChangeAspect="1"/>
          </p:cNvPicPr>
          <p:nvPr/>
        </p:nvPicPr>
        <p:blipFill>
          <a:blip r:embed="rId3" cstate="print">
            <a:extLst>
              <a:ext uri="{28A0092B-C50C-407E-A947-70E740481C1C}">
                <a14:useLocalDpi xmlns:a14="http://schemas.microsoft.com/office/drawing/2010/main" val="0"/>
              </a:ext>
            </a:extLst>
          </a:blip>
          <a:srcRect t="13025" b="53540"/>
          <a:stretch/>
        </p:blipFill>
        <p:spPr>
          <a:xfrm>
            <a:off x="418527" y="2444531"/>
            <a:ext cx="7835135" cy="370558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8362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2E97-E87B-CB90-A936-1C9F05A65D9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3F15D24-E958-75AD-1A66-EF73F91314F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FB075F03-6A3A-FC58-6BD8-FF085367342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12EA6E5-0CDE-42FD-2BBA-EC4C74C80F5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40C759F0-4356-2484-B8A8-BC52A679561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DA01B83-C873-254B-7D8A-574D76A6903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CA258B7E-4F0B-FA2F-8A6E-583F54656599}"/>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7C8B552C-29EE-5C6D-9DCC-3B967E738A0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Wortfelder</a:t>
            </a:r>
          </a:p>
        </p:txBody>
      </p:sp>
      <p:pic>
        <p:nvPicPr>
          <p:cNvPr id="5" name="Grafik 4" descr="Ein Bild, das Text, Screenshot, Schrift, Zahl enthält.&#10;&#10;KI-generierte Inhalte können fehlerhaft sein.">
            <a:extLst>
              <a:ext uri="{FF2B5EF4-FFF2-40B4-BE49-F238E27FC236}">
                <a16:creationId xmlns:a16="http://schemas.microsoft.com/office/drawing/2014/main" id="{12BD10D0-4D85-FEFC-C43A-D7B648A7BF99}"/>
              </a:ext>
            </a:extLst>
          </p:cNvPr>
          <p:cNvPicPr>
            <a:picLocks noChangeAspect="1"/>
          </p:cNvPicPr>
          <p:nvPr/>
        </p:nvPicPr>
        <p:blipFill>
          <a:blip r:embed="rId2" cstate="print">
            <a:extLst>
              <a:ext uri="{28A0092B-C50C-407E-A947-70E740481C1C}">
                <a14:useLocalDpi xmlns:a14="http://schemas.microsoft.com/office/drawing/2010/main" val="0"/>
              </a:ext>
            </a:extLst>
          </a:blip>
          <a:srcRect b="34630"/>
          <a:stretch/>
        </p:blipFill>
        <p:spPr>
          <a:xfrm>
            <a:off x="2005174" y="1932509"/>
            <a:ext cx="4848301" cy="44831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334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D5997-B7AB-AFFD-D96B-1E1520B5708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29FD6FC-5FCA-F99B-0C46-9A5C8DFB048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8A323EE-DF3D-14A2-9825-18D957A90E3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8EC5073-AAC2-1A34-B66C-6E0841E247F0}"/>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4A9515EF-10D1-16DE-28BA-28AC81698BA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ACDD5E5-D1AE-C43D-7FE6-5C7F774032F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033A9AB7-D13F-CC7C-DEB2-AEFDE2DFE0C0}"/>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DA9763B5-0853-B470-5BF2-0A0479EFC5BE}"/>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Wortgeländer</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040CD70F-E703-5A0A-1B44-FDD8BF75482B}"/>
              </a:ext>
            </a:extLst>
          </p:cNvPr>
          <p:cNvPicPr>
            <a:picLocks noChangeAspect="1"/>
          </p:cNvPicPr>
          <p:nvPr/>
        </p:nvPicPr>
        <p:blipFill>
          <a:blip r:embed="rId2" cstate="print">
            <a:extLst>
              <a:ext uri="{28A0092B-C50C-407E-A947-70E740481C1C}">
                <a14:useLocalDpi xmlns:a14="http://schemas.microsoft.com/office/drawing/2010/main" val="0"/>
              </a:ext>
            </a:extLst>
          </a:blip>
          <a:srcRect b="28121"/>
          <a:stretch/>
        </p:blipFill>
        <p:spPr>
          <a:xfrm>
            <a:off x="2082753" y="2062862"/>
            <a:ext cx="3991711" cy="4058538"/>
          </a:xfrm>
          <a:prstGeom prst="rect">
            <a:avLst/>
          </a:prstGeom>
          <a:ln>
            <a:solidFill>
              <a:schemeClr val="tx1"/>
            </a:solidFill>
          </a:ln>
          <a:effectLst>
            <a:outerShdw blurRad="50800" dist="38100" dir="2700000" algn="tl" rotWithShape="0">
              <a:prstClr val="black">
                <a:alpha val="40000"/>
              </a:prstClr>
            </a:outerShdw>
          </a:effectLst>
        </p:spPr>
      </p:pic>
      <p:pic>
        <p:nvPicPr>
          <p:cNvPr id="7" name="Grafik 6" descr="Ein Bild, das Text, Screenshot, Schrift, Dokument enthält.&#10;&#10;KI-generierte Inhalte können fehlerhaft sein.">
            <a:extLst>
              <a:ext uri="{FF2B5EF4-FFF2-40B4-BE49-F238E27FC236}">
                <a16:creationId xmlns:a16="http://schemas.microsoft.com/office/drawing/2014/main" id="{235CF846-80DB-BA88-2527-AA92F83BA77D}"/>
              </a:ext>
            </a:extLst>
          </p:cNvPr>
          <p:cNvPicPr>
            <a:picLocks noChangeAspect="1"/>
          </p:cNvPicPr>
          <p:nvPr/>
        </p:nvPicPr>
        <p:blipFill>
          <a:blip r:embed="rId3" cstate="print">
            <a:extLst>
              <a:ext uri="{28A0092B-C50C-407E-A947-70E740481C1C}">
                <a14:useLocalDpi xmlns:a14="http://schemas.microsoft.com/office/drawing/2010/main" val="0"/>
              </a:ext>
            </a:extLst>
          </a:blip>
          <a:srcRect t="12896" r="24409" b="61966"/>
          <a:stretch/>
        </p:blipFill>
        <p:spPr>
          <a:xfrm>
            <a:off x="465512" y="2444531"/>
            <a:ext cx="7552549" cy="35527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1278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9B9A-C35C-11FF-CDB6-DE1A137EA1C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7B033A5-E785-25BC-C73A-18D62C90B87C}"/>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27B033A5-E785-25BC-C73A-18D62C90B87C}"/>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2D812862-816A-71E6-113E-D43982F3FCBA}"/>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2D812862-816A-71E6-113E-D43982F3FCBA}"/>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A9A182B1-8907-C6AC-D582-5F5E766365F1}"/>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A9A182B1-8907-C6AC-D582-5F5E766365F1}"/>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7FDF8D36-4F4B-4236-977C-44B16421E2B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7FDF8D36-4F4B-4236-977C-44B16421E2B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AEA8D836-1ED6-420B-3919-46678AE711CE}"/>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AEA8D836-1ED6-420B-3919-46678AE711CE}"/>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7028674E-C357-E247-913E-6C1A7F663EA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7028674E-C357-E247-913E-6C1A7F663EA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76BAFF4-2E39-B4B3-3D5D-93624CCEE8DA}"/>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76BAFF4-2E39-B4B3-3D5D-93624CCEE8DA}"/>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4788512-BA17-E24F-2167-201E696C95A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4788512-BA17-E24F-2167-201E696C95A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D45C32A5-2085-4F03-3FB6-0F5C023C4B58}"/>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D45C32A5-2085-4F03-3FB6-0F5C023C4B58}"/>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C6DEC31D-0B0E-F799-E112-0C5B97A613C1}"/>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C6DEC31D-0B0E-F799-E112-0C5B97A613C1}"/>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167B8286-63A7-3C94-6613-3A13636DD368}"/>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167B8286-63A7-3C94-6613-3A13636DD368}"/>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8E92416-AAE2-D197-1BDE-BC16CB184257}"/>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28E92416-AAE2-D197-1BDE-BC16CB184257}"/>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CB91C63B-1AFB-8F7D-7245-90D0F9CF4503}"/>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CB91C63B-1AFB-8F7D-7245-90D0F9CF4503}"/>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0C00543B-CBCF-1126-ECC4-8CF34E8931A2}"/>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0C00543B-CBCF-1126-ECC4-8CF34E8931A2}"/>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7CB0793-6848-6F5D-0D5C-F196F3E19A3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01C72D72-BD1A-8FD1-2C6D-84A38F6CC675}"/>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01C72D72-BD1A-8FD1-2C6D-84A38F6CC675}"/>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6257328-3019-A1C9-64C8-4F723CC5D82E}"/>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6257328-3019-A1C9-64C8-4F723CC5D82E}"/>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DCF63E8C-43C8-5B75-F816-1C69AF03D91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DCF63E8C-43C8-5B75-F816-1C69AF03D91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800DEDF8-B094-90C2-9BE7-78C07453A0F1}"/>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800DEDF8-B094-90C2-9BE7-78C07453A0F1}"/>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A828D5E-28BF-BD66-4572-F7DEC181BE6E}"/>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A828D5E-28BF-BD66-4572-F7DEC181BE6E}"/>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7BE312FA-844F-DE45-1BBD-7EDF38F4C38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7BE312FA-844F-DE45-1BBD-7EDF38F4C38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478692AA-6303-49D5-992A-CE7C9E9CCBCD}"/>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478692AA-6303-49D5-992A-CE7C9E9CCBCD}"/>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DB860F10-B899-62F0-ABAD-182C88FC1613}"/>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DB860F10-B899-62F0-ABAD-182C88FC1613}"/>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F3117BB-0F8F-C074-1587-C8AAD0862DFD}"/>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F3117BB-0F8F-C074-1587-C8AAD0862DFD}"/>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F49659F-63F6-37DE-058B-7F119FF91CA4}"/>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AF49659F-63F6-37DE-058B-7F119FF91CA4}"/>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44187E28-EE3F-4EBF-BBCA-FC9AB0ECEC09}"/>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44187E28-EE3F-4EBF-BBCA-FC9AB0ECEC09}"/>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01F24BD9-E28C-C548-2C9B-3DE3E4E1B5A4}"/>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01F24BD9-E28C-C548-2C9B-3DE3E4E1B5A4}"/>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5D18686-256D-D690-0463-2758C34180B5}"/>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5D18686-256D-D690-0463-2758C34180B5}"/>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55D407DA-9AC5-01B2-9514-1EA1E449C42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55D407DA-9AC5-01B2-9514-1EA1E449C42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8BC2EB6-1CBB-A5CE-FCFD-F74647D640D8}"/>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8BC2EB6-1CBB-A5CE-FCFD-F74647D640D8}"/>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5706FCAD-EC01-4FD1-2C36-20F0FD5E7DD8}"/>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5706FCAD-EC01-4FD1-2C36-20F0FD5E7DD8}"/>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1BD75736-B3F1-3EDE-15F0-184A6B08B490}"/>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1BD75736-B3F1-3EDE-15F0-184A6B08B490}"/>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038EFE7E-411D-38B8-E7DF-0D3B6E9A2A9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038EFE7E-411D-38B8-E7DF-0D3B6E9A2A97}"/>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29DFA41-D42F-54E0-EC57-1EB406DF0E62}"/>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29DFA41-D42F-54E0-EC57-1EB406DF0E62}"/>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322A1D89-69A7-72DB-5E61-B66180958277}"/>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322A1D89-69A7-72DB-5E61-B66180958277}"/>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8AD48D1-CA42-2D76-0ABB-E1F3BEC0EBF9}"/>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D8AD48D1-CA42-2D76-0ABB-E1F3BEC0EBF9}"/>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8DA8BF5E-5418-0433-15D6-8FCF516CBAC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8DA8BF5E-5418-0433-15D6-8FCF516CBAC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804D27D-EB66-E796-BEE8-2D10A454C0D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804D27D-EB66-E796-BEE8-2D10A454C0DA}"/>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7AD33241-FB9A-99DB-65CB-F9CD4B0C114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7AD33241-FB9A-99DB-65CB-F9CD4B0C114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F414019-F06B-4159-0C93-3F2912D6F59D}"/>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F414019-F06B-4159-0C93-3F2912D6F59D}"/>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0874987A-37E9-AD54-3B69-867F40B5A3EF}"/>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0874987A-37E9-AD54-3B69-867F40B5A3EF}"/>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A2A0B9F-1C67-6812-33E2-804D73C41E79}"/>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6A2A0B9F-1C67-6812-33E2-804D73C41E79}"/>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23697623-B336-B424-DEFE-BBF85F2DB7A0}"/>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23697623-B336-B424-DEFE-BBF85F2DB7A0}"/>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44737392-DAFF-D5DB-0ED7-31F5D4C22181}"/>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65375CC2-B441-C27E-F547-69A01B1CA4F4}"/>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C63CD51-2B55-8DBF-81CE-1E1AB309C7B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sp>
        <p:nvSpPr>
          <p:cNvPr id="9" name="Textfeld 8">
            <a:extLst>
              <a:ext uri="{FF2B5EF4-FFF2-40B4-BE49-F238E27FC236}">
                <a16:creationId xmlns:a16="http://schemas.microsoft.com/office/drawing/2014/main" id="{8D7D28A7-0FF8-9FC4-596D-6AB16FA3E7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F8F10D33-060B-4B67-7B60-2426FDBE4EBA}"/>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A673B68A-D843-1C21-E35D-23D2EA0D322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4">
            <a:extLst>
              <a:ext uri="{FF2B5EF4-FFF2-40B4-BE49-F238E27FC236}">
                <a16:creationId xmlns:a16="http://schemas.microsoft.com/office/drawing/2014/main" id="{EE86391B-02CE-4BD6-B264-BEB57A93BD9B}"/>
              </a:ext>
            </a:extLst>
          </p:cNvPr>
          <p:cNvSpPr/>
          <p:nvPr/>
        </p:nvSpPr>
        <p:spPr>
          <a:xfrm flipH="1">
            <a:off x="4872161" y="126477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720910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FC32-1A46-8E88-A489-2101433E1FF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6F0CEFC-35A5-41ED-A5EB-1AD5AE63FC5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B29500D-65A8-1F7D-B055-2C79976DEB7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D6026E6-D525-5F10-8435-70129FC796A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3C32C3D6-8311-758D-DB81-61C7860FF30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6832250-BAB9-FF4D-7019-5D35DD2F351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64096364-B8C6-9023-5AEB-6B8362C767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67E8A82-788F-D692-2AD8-8747FF2813EC}"/>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descr="Ein Bild, das Text, Diagramm, Screenshot, Plan enthält.&#10;&#10;KI-generierte Inhalte können fehlerhaft sein.">
            <a:extLst>
              <a:ext uri="{FF2B5EF4-FFF2-40B4-BE49-F238E27FC236}">
                <a16:creationId xmlns:a16="http://schemas.microsoft.com/office/drawing/2014/main" id="{929B0BAC-4197-DF77-E39B-36C49A6572E3}"/>
              </a:ext>
            </a:extLst>
          </p:cNvPr>
          <p:cNvPicPr>
            <a:picLocks noChangeAspect="1"/>
          </p:cNvPicPr>
          <p:nvPr/>
        </p:nvPicPr>
        <p:blipFill>
          <a:blip r:embed="rId2" cstate="print">
            <a:extLst>
              <a:ext uri="{28A0092B-C50C-407E-A947-70E740481C1C}">
                <a14:useLocalDpi xmlns:a14="http://schemas.microsoft.com/office/drawing/2010/main" val="0"/>
              </a:ext>
            </a:extLst>
          </a:blip>
          <a:srcRect l="4104" t="13678" r="2910" b="823"/>
          <a:stretch/>
        </p:blipFill>
        <p:spPr>
          <a:xfrm>
            <a:off x="1183195" y="1994550"/>
            <a:ext cx="6777610" cy="4405670"/>
          </a:xfrm>
          <a:prstGeom prst="rect">
            <a:avLst/>
          </a:prstGeom>
        </p:spPr>
      </p:pic>
    </p:spTree>
    <p:extLst>
      <p:ext uri="{BB962C8B-B14F-4D97-AF65-F5344CB8AC3E}">
        <p14:creationId xmlns:p14="http://schemas.microsoft.com/office/powerpoint/2010/main" val="2557327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0D47-CC2B-98FD-639B-F81279517D5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D050CEE-0B94-0570-A419-E9392707F6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8FBE911-382B-E225-8BEB-17217169E8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CB8BCB-02B8-9258-F6C5-81FCE7FF7DD6}"/>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6D3F7F10-7F37-FF0A-FC12-A18ECA307EDF}"/>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6A42C25-1731-9E39-BC01-856ACAF480B1}"/>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FF8D9B11-9167-4545-2AA7-0A5AEFDFFFDD}"/>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43853C2-E0C7-E5DF-D297-6687ECB41B27}"/>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a:extLst>
              <a:ext uri="{FF2B5EF4-FFF2-40B4-BE49-F238E27FC236}">
                <a16:creationId xmlns:a16="http://schemas.microsoft.com/office/drawing/2014/main" id="{0ADD5F79-53DE-9731-6BB2-A078B925CF0E}"/>
              </a:ext>
            </a:extLst>
          </p:cNvPr>
          <p:cNvPicPr>
            <a:picLocks noChangeAspect="1"/>
          </p:cNvPicPr>
          <p:nvPr/>
        </p:nvPicPr>
        <p:blipFill>
          <a:blip r:embed="rId2" cstate="print">
            <a:extLst>
              <a:ext uri="{28A0092B-C50C-407E-A947-70E740481C1C}">
                <a14:useLocalDpi xmlns:a14="http://schemas.microsoft.com/office/drawing/2010/main" val="0"/>
              </a:ext>
            </a:extLst>
          </a:blip>
          <a:srcRect l="2030" t="13623" r="2924" b="400"/>
          <a:stretch/>
        </p:blipFill>
        <p:spPr>
          <a:xfrm>
            <a:off x="1207802" y="1980975"/>
            <a:ext cx="6761895" cy="4324291"/>
          </a:xfrm>
          <a:prstGeom prst="rect">
            <a:avLst/>
          </a:prstGeom>
        </p:spPr>
      </p:pic>
    </p:spTree>
    <p:extLst>
      <p:ext uri="{BB962C8B-B14F-4D97-AF65-F5344CB8AC3E}">
        <p14:creationId xmlns:p14="http://schemas.microsoft.com/office/powerpoint/2010/main" val="12207410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F292-CA04-9A9A-F5D0-C126254FA9B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95AD132E-1DF7-A188-CB96-8721B397FBC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3E5BB2B-3859-E964-5E26-AA8D6DC9E16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E1E326C-4773-6277-6D7B-BF5C62393FB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5C41536B-5BD2-E57C-E652-CFE2200DAFD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9EBDB868-A9C3-1949-0719-DE6D22DE699C}"/>
              </a:ext>
            </a:extLst>
          </p:cNvPr>
          <p:cNvSpPr/>
          <p:nvPr/>
        </p:nvSpPr>
        <p:spPr>
          <a:xfrm>
            <a:off x="441577" y="1773523"/>
            <a:ext cx="6137818" cy="427127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200" noProof="0" dirty="0">
                <a:solidFill>
                  <a:schemeClr val="tx1"/>
                </a:solidFill>
              </a:rPr>
              <a:t>Entwickeln Sie mithilfe einer selbst gewählten KI </a:t>
            </a:r>
            <a:r>
              <a:rPr lang="de-DE" sz="2200" dirty="0">
                <a:solidFill>
                  <a:schemeClr val="tx1"/>
                </a:solidFill>
              </a:rPr>
              <a:t>Material </a:t>
            </a:r>
            <a:r>
              <a:rPr lang="de-DE" sz="2200" noProof="0" dirty="0">
                <a:solidFill>
                  <a:schemeClr val="tx1"/>
                </a:solidFill>
              </a:rPr>
              <a:t>zu einem von Ihnen gewählten </a:t>
            </a:r>
            <a:r>
              <a:rPr lang="de-DE" sz="2200" dirty="0">
                <a:solidFill>
                  <a:schemeClr val="tx1"/>
                </a:solidFill>
              </a:rPr>
              <a:t>Thema. Falls sie kein eigenes Grundlagenmaterial haben: Verwenden Sie gern die von uns hinterlegten Texte.</a:t>
            </a:r>
          </a:p>
          <a:p>
            <a:pPr marL="342900" indent="-342900">
              <a:spcBef>
                <a:spcPts val="1200"/>
              </a:spcBef>
              <a:spcAft>
                <a:spcPts val="1200"/>
              </a:spcAft>
              <a:buFont typeface="+mj-lt"/>
              <a:buAutoNum type="arabicPeriod"/>
            </a:pPr>
            <a:r>
              <a:rPr lang="de-DE" sz="2200" noProof="0" dirty="0">
                <a:solidFill>
                  <a:schemeClr val="tx1"/>
                </a:solidFill>
              </a:rPr>
              <a:t>Entwickeln Sie Differenzierungsmaterial zu einem selbst gewählten Thema (aus Aufgabe 1/ anderes).</a:t>
            </a:r>
          </a:p>
          <a:p>
            <a:pPr marL="342900" indent="-342900">
              <a:buFont typeface="+mj-lt"/>
              <a:buAutoNum type="arabicPeriod"/>
            </a:pPr>
            <a:r>
              <a:rPr lang="de-DE" sz="22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A13937A8-15C6-0646-3D17-0B0144095CF4}"/>
              </a:ext>
            </a:extLst>
          </p:cNvPr>
          <p:cNvSpPr/>
          <p:nvPr/>
        </p:nvSpPr>
        <p:spPr>
          <a:xfrm>
            <a:off x="441576" y="1065637"/>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Grafik 4" descr="Ein Bild, das Zubehör, Tasche, Design enthält.&#10;&#10;KI-generierte Inhalte können fehlerhaft sein.">
            <a:extLst>
              <a:ext uri="{FF2B5EF4-FFF2-40B4-BE49-F238E27FC236}">
                <a16:creationId xmlns:a16="http://schemas.microsoft.com/office/drawing/2014/main" id="{33C0AFEA-CBFF-B6EE-2060-CC635841F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6889" y="1276065"/>
            <a:ext cx="1918510" cy="3814549"/>
          </a:xfrm>
          <a:prstGeom prst="rect">
            <a:avLst/>
          </a:prstGeom>
        </p:spPr>
      </p:pic>
      <p:sp>
        <p:nvSpPr>
          <p:cNvPr id="6" name="Textfeld 5">
            <a:extLst>
              <a:ext uri="{FF2B5EF4-FFF2-40B4-BE49-F238E27FC236}">
                <a16:creationId xmlns:a16="http://schemas.microsoft.com/office/drawing/2014/main" id="{BEE81283-EACE-03B2-1263-57368F3D495D}"/>
              </a:ext>
            </a:extLst>
          </p:cNvPr>
          <p:cNvSpPr txBox="1"/>
          <p:nvPr/>
        </p:nvSpPr>
        <p:spPr>
          <a:xfrm>
            <a:off x="6987277" y="2661314"/>
            <a:ext cx="1637733" cy="1815882"/>
          </a:xfrm>
          <a:prstGeom prst="rect">
            <a:avLst/>
          </a:prstGeom>
          <a:noFill/>
        </p:spPr>
        <p:txBody>
          <a:bodyPr wrap="square" rtlCol="0">
            <a:spAutoFit/>
          </a:bodyPr>
          <a:lstStyle/>
          <a:p>
            <a:pPr algn="ctr"/>
            <a:r>
              <a:rPr lang="de-DE" sz="1600" dirty="0"/>
              <a:t>Podcast lässt sich erstellen mit:</a:t>
            </a:r>
          </a:p>
          <a:p>
            <a:pPr marL="285750" indent="-285750">
              <a:buFont typeface="Arial" panose="020B0604020202020204" pitchFamily="34" charset="0"/>
              <a:buChar char="•"/>
            </a:pPr>
            <a:r>
              <a:rPr lang="de-DE" sz="1600" b="1" dirty="0" err="1"/>
              <a:t>NotebookLM</a:t>
            </a:r>
            <a:r>
              <a:rPr lang="de-DE" sz="1600" b="1" dirty="0"/>
              <a:t> </a:t>
            </a:r>
            <a:r>
              <a:rPr lang="de-DE" sz="1600" dirty="0"/>
              <a:t>(Google)</a:t>
            </a:r>
          </a:p>
          <a:p>
            <a:pPr marL="285750" indent="-285750">
              <a:buFont typeface="Arial" panose="020B0604020202020204" pitchFamily="34" charset="0"/>
              <a:buChar char="•"/>
            </a:pPr>
            <a:r>
              <a:rPr lang="de-DE" sz="1600" b="1" dirty="0" err="1"/>
              <a:t>Fobizz</a:t>
            </a:r>
            <a:r>
              <a:rPr lang="de-DE" sz="1600" dirty="0"/>
              <a:t> (Lehrkraft-Account)</a:t>
            </a:r>
          </a:p>
        </p:txBody>
      </p:sp>
    </p:spTree>
    <p:extLst>
      <p:ext uri="{BB962C8B-B14F-4D97-AF65-F5344CB8AC3E}">
        <p14:creationId xmlns:p14="http://schemas.microsoft.com/office/powerpoint/2010/main" val="2269163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F0EB-DC24-1934-5A46-F44E2E4CC95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D6DEAE3-439B-C1ED-F088-9E46F032F2B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26DF9DD-38AC-829E-82F0-94DEA810CF5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7549DBD-0DCC-9E3D-3E31-796698C2AEF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E819DEB7-453F-D1B0-3BB6-7606D520A26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pic>
        <p:nvPicPr>
          <p:cNvPr id="3" name="Grafik 2">
            <a:extLst>
              <a:ext uri="{FF2B5EF4-FFF2-40B4-BE49-F238E27FC236}">
                <a16:creationId xmlns:a16="http://schemas.microsoft.com/office/drawing/2014/main" id="{95BC7069-A6B7-0654-0C41-F828AFD1C2E0}"/>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D358C28F-A57B-0311-8D7C-E7793992C81E}"/>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0713B654-AC64-45AF-AED5-77F9285CAC79}"/>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4E14F005-440F-2514-ADBC-D80ABD107469}"/>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35310E61-3E8E-5DBF-4FAD-33669B3C7CC2}"/>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98A677E2-7E9D-5556-DA26-4A227471513E}"/>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646252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519F4-19D7-6C08-8ED0-38D24650E60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AC222002-A439-F061-195D-92FA9C0E5DDC}"/>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AC222002-A439-F061-195D-92FA9C0E5DDC}"/>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1AC21EED-6AC8-9A99-BEF9-6BA5E0557BEC}"/>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1AC21EED-6AC8-9A99-BEF9-6BA5E0557BEC}"/>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0C2001C-0913-D52C-89D8-A0686CEE0F7E}"/>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0C2001C-0913-D52C-89D8-A0686CEE0F7E}"/>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6542DB74-9F6E-3735-4B78-6B15B4BFCDC8}"/>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6542DB74-9F6E-3735-4B78-6B15B4BFCDC8}"/>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0C59AEDF-AFE5-17C0-303B-042652E8EB76}"/>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0C59AEDF-AFE5-17C0-303B-042652E8EB76}"/>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18E18F2C-CDD4-D472-3866-9C88F9A5AA4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18E18F2C-CDD4-D472-3866-9C88F9A5AA4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8702311-A2DA-FBB9-EB21-C317F88CD007}"/>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18702311-A2DA-FBB9-EB21-C317F88CD007}"/>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9405E545-74DA-5792-30B5-9B3644D2B15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9405E545-74DA-5792-30B5-9B3644D2B152}"/>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3DEF359-CD68-FC8D-6C4C-2884431D64BE}"/>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3DEF359-CD68-FC8D-6C4C-2884431D64BE}"/>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3CB18971-10BE-0B80-8C5B-725B9F667D49}"/>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3CB18971-10BE-0B80-8C5B-725B9F667D49}"/>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8EBC2434-C566-3C2B-9AB9-D31C02D0C5AD}"/>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8EBC2434-C566-3C2B-9AB9-D31C02D0C5AD}"/>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1A4F58F9-124C-A693-127C-70A4C3F90743}"/>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1A4F58F9-124C-A693-127C-70A4C3F90743}"/>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49D3BEE1-4DFC-0A26-0F77-093A63764746}"/>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49D3BEE1-4DFC-0A26-0F77-093A63764746}"/>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A043AC76-E04B-E3A0-9E97-7933B2C4C46E}"/>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A043AC76-E04B-E3A0-9E97-7933B2C4C46E}"/>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5F0DEF27-E685-CF87-2DC7-6B119D9CAA01}"/>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FEA88EA7-4118-CD0C-DD51-34D0F225384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FEA88EA7-4118-CD0C-DD51-34D0F225384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5C140F8-82F9-1DA0-2F29-50642427AD07}"/>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5C140F8-82F9-1DA0-2F29-50642427AD07}"/>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16858C50-4885-6CDB-2230-56D36423C5A3}"/>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16858C50-4885-6CDB-2230-56D36423C5A3}"/>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5151E295-871A-9DE7-0E58-9EC008B1A7D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5151E295-871A-9DE7-0E58-9EC008B1A7D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BEACC6B4-BCD9-7E9C-0259-12AF6677ED53}"/>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BEACC6B4-BCD9-7E9C-0259-12AF6677ED53}"/>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1611A6AE-7F0D-BCC5-D70E-809BEA9CDCF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1611A6AE-7F0D-BCC5-D70E-809BEA9CDCF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10801A3A-B5DA-6426-03F8-2F61B918CD7B}"/>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10801A3A-B5DA-6426-03F8-2F61B918CD7B}"/>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A1DC4ABF-DA76-5A9C-067B-EF993BC5683E}"/>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A1DC4ABF-DA76-5A9C-067B-EF993BC5683E}"/>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C4208B90-6968-6E58-8C5B-AEFFE550412A}"/>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C4208B90-6968-6E58-8C5B-AEFFE550412A}"/>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C29CFCCC-BD63-5F49-AFAF-9AF6A953D43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C29CFCCC-BD63-5F49-AFAF-9AF6A953D43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2C0B2CBF-7996-2401-C2F2-7BB884B851AB}"/>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2C0B2CBF-7996-2401-C2F2-7BB884B851AB}"/>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C97A6DD-3319-3C81-6E45-3937CBEFD44E}"/>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C97A6DD-3319-3C81-6E45-3937CBEFD44E}"/>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2A925CA9-BFF0-9EFD-0FA6-A8E397F5688A}"/>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2A925CA9-BFF0-9EFD-0FA6-A8E397F5688A}"/>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E86CB552-EAFA-0B84-2CDB-B552D72A6B78}"/>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E86CB552-EAFA-0B84-2CDB-B552D72A6B78}"/>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372714F-60A1-706D-9D55-4ECD33E72F15}"/>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372714F-60A1-706D-9D55-4ECD33E72F15}"/>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9F03878C-CCE9-F92A-0FA8-5850030F491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9F03878C-CCE9-F92A-0FA8-5850030F491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F67F2946-7BD3-0198-623E-16B9704A1EF4}"/>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F67F2946-7BD3-0198-623E-16B9704A1EF4}"/>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B3C1BFA7-81F0-8EB4-9993-A39F7CF19318}"/>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B3C1BFA7-81F0-8EB4-9993-A39F7CF19318}"/>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CDB9C25C-73C3-9ADE-3E6A-27D72045CE9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CDB9C25C-73C3-9ADE-3E6A-27D72045CE90}"/>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E6E24374-40D0-0B30-468F-DA77A544E2E3}"/>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E6E24374-40D0-0B30-468F-DA77A544E2E3}"/>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E3C534D4-6025-D64D-1ACD-B0A27B14DC4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E3C534D4-6025-D64D-1ACD-B0A27B14DC47}"/>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54302E0B-C810-A5DC-07CD-E3CDA115DC3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4302E0B-C810-A5DC-07CD-E3CDA115DC3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32413855-D71A-B957-9290-DEBB8B0E36B4}"/>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32413855-D71A-B957-9290-DEBB8B0E36B4}"/>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A61B34E9-6AC9-4BD4-6DA2-E369D5DC008D}"/>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A61B34E9-6AC9-4BD4-6DA2-E369D5DC008D}"/>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C25A5A8D-1BF9-F1BE-5D13-B9F1B1ACCC0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C25A5A8D-1BF9-F1BE-5D13-B9F1B1ACCC0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C2B5CB57-AF21-7B71-4938-ACA03EE9C9C4}"/>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C2B5CB57-AF21-7B71-4938-ACA03EE9C9C4}"/>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B47C598C-CBEF-798E-A27A-2105A6107B29}"/>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B47C598C-CBEF-798E-A27A-2105A6107B29}"/>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E375CDF8-932B-ACDE-1CA7-D95A79C36736}"/>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E375CDF8-932B-ACDE-1CA7-D95A79C3673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1CF0E98C-2B42-A779-436E-DD08141DA313}"/>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20FCA9C4-84EE-68CF-E41F-00518527156D}"/>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F9466507-2D92-22E6-6F66-939C18698864}"/>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327A8C6D-F6D0-7626-8202-18CC01E0D056}"/>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9" name="Textfeld 8">
            <a:extLst>
              <a:ext uri="{FF2B5EF4-FFF2-40B4-BE49-F238E27FC236}">
                <a16:creationId xmlns:a16="http://schemas.microsoft.com/office/drawing/2014/main" id="{E855D1CB-BF67-0B54-A728-788502F365CA}"/>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28A079EE-EBA5-8FF7-F953-848679040895}"/>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A66173B6-BEB8-0EBB-7035-73B1C0264F15}"/>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9897E0F2-3F30-1730-B8A7-EBBDA8AA3EC6}"/>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5" name="Oval 4">
            <a:extLst>
              <a:ext uri="{FF2B5EF4-FFF2-40B4-BE49-F238E27FC236}">
                <a16:creationId xmlns:a16="http://schemas.microsoft.com/office/drawing/2014/main" id="{17FE0C4A-F039-6CA4-3ADD-24118467CFE0}"/>
              </a:ext>
            </a:extLst>
          </p:cNvPr>
          <p:cNvSpPr/>
          <p:nvPr/>
        </p:nvSpPr>
        <p:spPr>
          <a:xfrm flipH="1">
            <a:off x="7237515" y="226263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4971377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425" y="488107"/>
            <a:ext cx="6074122" cy="805079"/>
          </a:xfrm>
        </p:spPr>
        <p:txBody>
          <a:bodyPr>
            <a:normAutofit/>
          </a:bodyPr>
          <a:lstStyle/>
          <a:p>
            <a:r>
              <a:rPr lang="de-DE" sz="2400" b="1" noProof="0" dirty="0">
                <a:solidFill>
                  <a:schemeClr val="tx1"/>
                </a:solidFill>
              </a:rPr>
              <a:t>Zeit für eine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4A43AEAD-E905-9EBE-D554-923585338B70}"/>
              </a:ext>
            </a:extLst>
          </p:cNvPr>
          <p:cNvPicPr>
            <a:picLocks noChangeAspect="1"/>
          </p:cNvPicPr>
          <p:nvPr/>
        </p:nvPicPr>
        <p:blipFill>
          <a:blip r:embed="rId2"/>
          <a:stretch>
            <a:fillRect/>
          </a:stretch>
        </p:blipFill>
        <p:spPr>
          <a:xfrm>
            <a:off x="6588224" y="1658057"/>
            <a:ext cx="2014915" cy="2265377"/>
          </a:xfrm>
          <a:prstGeom prst="rect">
            <a:avLst/>
          </a:prstGeom>
        </p:spPr>
      </p:pic>
      <p:pic>
        <p:nvPicPr>
          <p:cNvPr id="10" name="Grafik 9">
            <a:extLst>
              <a:ext uri="{FF2B5EF4-FFF2-40B4-BE49-F238E27FC236}">
                <a16:creationId xmlns:a16="http://schemas.microsoft.com/office/drawing/2014/main" id="{BAF76044-712A-745D-DD80-020DB2A93A83}"/>
              </a:ext>
            </a:extLst>
          </p:cNvPr>
          <p:cNvPicPr>
            <a:picLocks noChangeAspect="1"/>
          </p:cNvPicPr>
          <p:nvPr/>
        </p:nvPicPr>
        <p:blipFill>
          <a:blip r:embed="rId3"/>
          <a:stretch>
            <a:fillRect/>
          </a:stretch>
        </p:blipFill>
        <p:spPr>
          <a:xfrm>
            <a:off x="326490" y="184944"/>
            <a:ext cx="1822258" cy="1793486"/>
          </a:xfrm>
          <a:prstGeom prst="rect">
            <a:avLst/>
          </a:prstGeom>
        </p:spPr>
      </p:pic>
      <p:pic>
        <p:nvPicPr>
          <p:cNvPr id="13" name="Grafik 12">
            <a:extLst>
              <a:ext uri="{FF2B5EF4-FFF2-40B4-BE49-F238E27FC236}">
                <a16:creationId xmlns:a16="http://schemas.microsoft.com/office/drawing/2014/main" id="{1A7EF2AC-0B02-814C-6CD0-6D310482F07E}"/>
              </a:ext>
            </a:extLst>
          </p:cNvPr>
          <p:cNvPicPr>
            <a:picLocks noChangeAspect="1"/>
          </p:cNvPicPr>
          <p:nvPr/>
        </p:nvPicPr>
        <p:blipFill>
          <a:blip r:embed="rId4"/>
          <a:stretch>
            <a:fillRect/>
          </a:stretch>
        </p:blipFill>
        <p:spPr>
          <a:xfrm>
            <a:off x="2821282" y="3309259"/>
            <a:ext cx="3279591" cy="2658094"/>
          </a:xfrm>
          <a:prstGeom prst="rect">
            <a:avLst/>
          </a:prstGeom>
        </p:spPr>
      </p:pic>
      <p:pic>
        <p:nvPicPr>
          <p:cNvPr id="16" name="Grafik 15">
            <a:extLst>
              <a:ext uri="{FF2B5EF4-FFF2-40B4-BE49-F238E27FC236}">
                <a16:creationId xmlns:a16="http://schemas.microsoft.com/office/drawing/2014/main" id="{0A0EBB28-FFDD-AA38-A558-EF7FB072A438}"/>
              </a:ext>
            </a:extLst>
          </p:cNvPr>
          <p:cNvPicPr>
            <a:picLocks noChangeAspect="1"/>
          </p:cNvPicPr>
          <p:nvPr/>
        </p:nvPicPr>
        <p:blipFill>
          <a:blip r:embed="rId5"/>
          <a:stretch>
            <a:fillRect/>
          </a:stretch>
        </p:blipFill>
        <p:spPr>
          <a:xfrm>
            <a:off x="31781" y="3586260"/>
            <a:ext cx="2789501" cy="2381093"/>
          </a:xfrm>
          <a:prstGeom prst="rect">
            <a:avLst/>
          </a:prstGeom>
        </p:spPr>
      </p:pic>
      <p:pic>
        <p:nvPicPr>
          <p:cNvPr id="11" name="Grafik 10">
            <a:extLst>
              <a:ext uri="{FF2B5EF4-FFF2-40B4-BE49-F238E27FC236}">
                <a16:creationId xmlns:a16="http://schemas.microsoft.com/office/drawing/2014/main" id="{EA31CDDA-A1CC-6DF1-BF24-D92EFA237A24}"/>
              </a:ext>
            </a:extLst>
          </p:cNvPr>
          <p:cNvPicPr>
            <a:picLocks noChangeAspect="1"/>
          </p:cNvPicPr>
          <p:nvPr/>
        </p:nvPicPr>
        <p:blipFill>
          <a:blip r:embed="rId6"/>
          <a:stretch>
            <a:fillRect/>
          </a:stretch>
        </p:blipFill>
        <p:spPr>
          <a:xfrm flipH="1">
            <a:off x="6435180" y="3955954"/>
            <a:ext cx="2516357" cy="1670050"/>
          </a:xfrm>
          <a:prstGeom prst="rect">
            <a:avLst/>
          </a:prstGeom>
        </p:spPr>
      </p:pic>
      <p:sp>
        <p:nvSpPr>
          <p:cNvPr id="5" name="Titel 1">
            <a:extLst>
              <a:ext uri="{FF2B5EF4-FFF2-40B4-BE49-F238E27FC236}">
                <a16:creationId xmlns:a16="http://schemas.microsoft.com/office/drawing/2014/main" id="{C2AF3619-CC3A-A5F3-F931-1049A3B89C6A}"/>
              </a:ext>
            </a:extLst>
          </p:cNvPr>
          <p:cNvSpPr txBox="1">
            <a:spLocks/>
          </p:cNvSpPr>
          <p:nvPr/>
        </p:nvSpPr>
        <p:spPr>
          <a:xfrm>
            <a:off x="806491" y="200584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Mittagspause bis 12:45 Uhr</a:t>
            </a:r>
          </a:p>
        </p:txBody>
      </p:sp>
    </p:spTree>
    <p:extLst>
      <p:ext uri="{BB962C8B-B14F-4D97-AF65-F5344CB8AC3E}">
        <p14:creationId xmlns:p14="http://schemas.microsoft.com/office/powerpoint/2010/main" val="1617597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3B64-C889-B1F1-6256-53684E46BE2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0ACE029B-B6CE-E9BC-EEF3-A6843D47AEBB}"/>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9DB7863-A402-9F80-16E4-17E7A7629E07}"/>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E3F6856-DF8A-059D-858A-53028F77EBB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ADD2AB1C-5CD0-F0CA-C013-0FC38312C3DB}"/>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C9DF7CD4-9316-3D12-271E-381AFD602367}"/>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51916134-FC5F-59AB-4018-3BD54F4BF29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5F0C1BCC-EF90-8511-C911-ACAC50738881}"/>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A8C3A87A-C319-7452-7307-F951F6EE917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DD647A3-AE21-4988-3658-589E02937301}"/>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7978AABB-844D-F84F-B776-4FAE767F17AC}"/>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FE3E38E-C3E8-BB81-E4E2-A3F69C92711E}"/>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B2CFA996-4D46-8CE4-1D55-A69A03DF493D}"/>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1F9E8ABD-C624-BD0C-6EC3-2E32364DFCB4}"/>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17B6FE6C-B650-7B64-141C-3BF6EF628775}"/>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074E368B-12A1-2676-68F6-2C1A0FF3C0F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CA615002-A831-06A5-ADE9-B8BAEB020471}"/>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121AF3DE-F147-8455-07B2-2108675AF5A0}"/>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A7AEA29D-DAC9-E2CC-5D0D-BE35B4568B06}"/>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D07B1186-48EA-055F-92DD-991FEDF2CFFE}"/>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CE07BE86-1EAC-5A61-801C-8B806043F1E6}"/>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8FEF44B4-150B-3EDF-6018-DB089F9805B3}"/>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D65F695A-902E-6DED-D5C6-E23F4580D895}"/>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295E0D56-9E34-7109-47AF-79FD58AC7E9A}"/>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072CFE0-6250-653E-F664-68A45C044356}"/>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634F8FE3-9E8A-F24B-8759-EDE7B9BF7B6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8C67FBF9-F512-4A91-9121-D968CB532325}"/>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8F922B4-CDF7-15C0-6701-E5864C6793BA}"/>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858A471-0E79-486D-C015-E85563CBDBA4}"/>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AF5855A6-570F-C3AC-E193-4508B733CE1B}"/>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4D5A75ED-71A6-7A76-C16E-8A983808454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0D519F49-E3D9-72F7-536F-7DEE966179E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DC8AF286-C2F6-1E03-F38E-B0B0205A0567}"/>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FFBC65D1-D5A1-B96D-0AE8-C80CC0540C1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49644128-FD84-EC08-AE42-9BAFF8866A7D}"/>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10FA984E-8C81-89FF-F3E9-75499FFD92D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A129EDD-E3FF-EF25-FD21-5AC1C42E76C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58938860-135F-1416-5188-39A8C726F667}"/>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AA764BF2-B496-C530-A963-4CB0CA9BDD01}"/>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26E1462-0186-0662-B736-010E23490B6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3C7F2C8-6E8F-2726-9818-FADD4B10F69B}"/>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7B4F5A20-DBDC-9882-6353-F676329A1D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A66FF055-96FC-DEE5-F292-9CB77D5D51F0}"/>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D3C77F6A-18C7-6114-32FC-B77905BD2696}"/>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F5827B9E-DC36-E916-2025-560E7D20CB7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88F9B6CA-9D8E-0BEA-64CC-BF6895FE092F}"/>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69F779A-DCC6-4F81-9E53-6881FEB6D2AE}"/>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55187449-BA07-BE26-0141-738449E321C1}"/>
              </a:ext>
            </a:extLst>
          </p:cNvPr>
          <p:cNvPicPr>
            <a:picLocks noChangeAspect="1"/>
          </p:cNvPicPr>
          <p:nvPr/>
        </p:nvPicPr>
        <p:blipFill>
          <a:blip r:embed="rId89"/>
          <a:stretch>
            <a:fillRect/>
          </a:stretch>
        </p:blipFill>
        <p:spPr>
          <a:xfrm>
            <a:off x="5258140" y="2145568"/>
            <a:ext cx="849861" cy="606382"/>
          </a:xfrm>
          <a:prstGeom prst="rect">
            <a:avLst/>
          </a:prstGeom>
        </p:spPr>
      </p:pic>
      <p:sp>
        <p:nvSpPr>
          <p:cNvPr id="9" name="Textfeld 8">
            <a:extLst>
              <a:ext uri="{FF2B5EF4-FFF2-40B4-BE49-F238E27FC236}">
                <a16:creationId xmlns:a16="http://schemas.microsoft.com/office/drawing/2014/main" id="{29D5127F-DC85-4F79-890B-4D903053FA91}"/>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00DF8E5-DE94-58C7-7F91-A98B9F4E05A9}"/>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2472D530-DA60-F18F-B590-B551D3E9A6A2}"/>
              </a:ext>
            </a:extLst>
          </p:cNvPr>
          <p:cNvPicPr>
            <a:picLocks noChangeAspect="1"/>
          </p:cNvPicPr>
          <p:nvPr/>
        </p:nvPicPr>
        <p:blipFill>
          <a:blip r:embed="rId90"/>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89C50E5C-7BBD-A1A3-EF0B-724C01921359}"/>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7BB17298-DC37-BD85-EA50-293ADB802E83}"/>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6EA9CDDB-3E20-A189-B498-A64D49502D6B}"/>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21" name="Oval 20">
            <a:extLst>
              <a:ext uri="{FF2B5EF4-FFF2-40B4-BE49-F238E27FC236}">
                <a16:creationId xmlns:a16="http://schemas.microsoft.com/office/drawing/2014/main" id="{E0BBD7CE-FCF7-BC32-7D10-396C34686C84}"/>
              </a:ext>
            </a:extLst>
          </p:cNvPr>
          <p:cNvSpPr/>
          <p:nvPr/>
        </p:nvSpPr>
        <p:spPr>
          <a:xfrm flipH="1">
            <a:off x="3140900" y="3250660"/>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4204570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898" y="200584"/>
            <a:ext cx="8229599" cy="805079"/>
          </a:xfrm>
        </p:spPr>
        <p:txBody>
          <a:bodyPr>
            <a:normAutofit/>
          </a:bodyPr>
          <a:lstStyle/>
          <a:p>
            <a:r>
              <a:rPr lang="de-DE" sz="2400" b="1" noProof="0" dirty="0">
                <a:solidFill>
                  <a:schemeClr val="tx1"/>
                </a:solidFill>
              </a:rPr>
              <a:t>Zwischenstand</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sp>
        <p:nvSpPr>
          <p:cNvPr id="10" name="Titel 1">
            <a:extLst>
              <a:ext uri="{FF2B5EF4-FFF2-40B4-BE49-F238E27FC236}">
                <a16:creationId xmlns:a16="http://schemas.microsoft.com/office/drawing/2014/main" id="{05C6D1E3-24FB-FFA0-C16C-7DAE50EF05B6}"/>
              </a:ext>
            </a:extLst>
          </p:cNvPr>
          <p:cNvSpPr>
            <a:spLocks noGrp="1"/>
          </p:cNvSpPr>
          <p:nvPr/>
        </p:nvSpPr>
        <p:spPr>
          <a:xfrm>
            <a:off x="1801636" y="1903087"/>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Aktueller Stand?</a:t>
            </a:r>
          </a:p>
        </p:txBody>
      </p:sp>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9" name="Grafik 8">
            <a:extLst>
              <a:ext uri="{FF2B5EF4-FFF2-40B4-BE49-F238E27FC236}">
                <a16:creationId xmlns:a16="http://schemas.microsoft.com/office/drawing/2014/main" id="{F2E4EC51-0320-F432-7B97-810689005038}"/>
              </a:ext>
            </a:extLst>
          </p:cNvPr>
          <p:cNvPicPr>
            <a:picLocks noChangeAspect="1"/>
          </p:cNvPicPr>
          <p:nvPr/>
        </p:nvPicPr>
        <p:blipFill>
          <a:blip r:embed="rId2"/>
          <a:stretch>
            <a:fillRect/>
          </a:stretch>
        </p:blipFill>
        <p:spPr>
          <a:xfrm>
            <a:off x="2997885" y="2679209"/>
            <a:ext cx="3762604" cy="2548589"/>
          </a:xfrm>
          <a:prstGeom prst="rect">
            <a:avLst/>
          </a:prstGeom>
        </p:spPr>
      </p:pic>
    </p:spTree>
    <p:extLst>
      <p:ext uri="{BB962C8B-B14F-4D97-AF65-F5344CB8AC3E}">
        <p14:creationId xmlns:p14="http://schemas.microsoft.com/office/powerpoint/2010/main" val="32624904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DCF2-EFBF-E65A-8CC3-556592BE8BA0}"/>
            </a:ext>
          </a:extLst>
        </p:cNvPr>
        <p:cNvGrpSpPr/>
        <p:nvPr/>
      </p:nvGrpSpPr>
      <p:grpSpPr>
        <a:xfrm>
          <a:off x="0" y="0"/>
          <a:ext cx="0" cy="0"/>
          <a:chOff x="0" y="0"/>
          <a:chExt cx="0" cy="0"/>
        </a:xfrm>
      </p:grpSpPr>
      <p:sp>
        <p:nvSpPr>
          <p:cNvPr id="6" name="Titel 3">
            <a:extLst>
              <a:ext uri="{FF2B5EF4-FFF2-40B4-BE49-F238E27FC236}">
                <a16:creationId xmlns:a16="http://schemas.microsoft.com/office/drawing/2014/main" id="{3B4B4CF1-1E0C-AA47-255E-EB11033B2315}"/>
              </a:ext>
            </a:extLst>
          </p:cNvPr>
          <p:cNvSpPr>
            <a:spLocks noGrp="1"/>
          </p:cNvSpPr>
          <p:nvPr>
            <p:ph type="title"/>
          </p:nvPr>
        </p:nvSpPr>
        <p:spPr>
          <a:xfrm>
            <a:off x="1233422" y="291752"/>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pPr lvl="0"/>
            <a:r>
              <a:rPr lang="de-DE" sz="2200" b="1" noProof="0" dirty="0">
                <a:solidFill>
                  <a:schemeClr val="tx1"/>
                </a:solidFill>
              </a:rPr>
              <a:t> </a:t>
            </a:r>
            <a:endParaRPr lang="de-DE" noProof="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7CE6AB75-F1C0-1FDB-A9B0-33319A54C74A}"/>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7CE6AB75-F1C0-1FDB-A9B0-33319A54C74A}"/>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D8136AAE-E716-A0B4-64E0-C7F7E52EAABE}"/>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D8136AAE-E716-A0B4-64E0-C7F7E52EAABE}"/>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AAD8F43F-DDA0-B27F-A926-00F577B17DE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AAD8F43F-DDA0-B27F-A926-00F577B17DE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258A9D6A-3774-8BB1-2922-87A52F9991F1}"/>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258A9D6A-3774-8BB1-2922-87A52F9991F1}"/>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7586FE61-9884-24B5-3E0D-DB0EACB12EE4}"/>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7586FE61-9884-24B5-3E0D-DB0EACB12EE4}"/>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2041B889-AF84-F273-60A5-1E9D7B106EC9}"/>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2041B889-AF84-F273-60A5-1E9D7B106EC9}"/>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25D90622-E5B7-C55A-D1B0-8E85F4CF78A7}"/>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25D90622-E5B7-C55A-D1B0-8E85F4CF78A7}"/>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650F4A30-E07F-57BA-A088-E4C1C00408D9}"/>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650F4A30-E07F-57BA-A088-E4C1C00408D9}"/>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30D38425-F62D-B596-A2CC-BA5BB96A57F5}"/>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30D38425-F62D-B596-A2CC-BA5BB96A57F5}"/>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AFB180AE-14B5-67C7-8D11-4D37FDBA873B}"/>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AFB180AE-14B5-67C7-8D11-4D37FDBA873B}"/>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74C0B099-9692-E635-BF01-BA10612270BD}"/>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74C0B099-9692-E635-BF01-BA10612270BD}"/>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1FC96DCC-005C-9A04-713D-5CE28EF6C8AD}"/>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1FC96DCC-005C-9A04-713D-5CE28EF6C8A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3776D76C-0FEA-A852-9613-9015DFF60E71}"/>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3776D76C-0FEA-A852-9613-9015DFF60E71}"/>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39D32C6C-C652-B5D8-E756-E68E7196DC03}"/>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39D32C6C-C652-B5D8-E756-E68E7196DC03}"/>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4EBE8C2E-5441-7835-9D24-A7D6B4B1CC00}"/>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E17646E2-8D72-9EFD-DF4E-A51F6455370F}"/>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E17646E2-8D72-9EFD-DF4E-A51F6455370F}"/>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87D8393B-ED64-6E88-9134-43ED247231B9}"/>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87D8393B-ED64-6E88-9134-43ED247231B9}"/>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2827DA8E-E861-9B86-5FF8-0A35762431BE}"/>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2827DA8E-E861-9B86-5FF8-0A35762431BE}"/>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ACCC559-A716-E8EC-B2E4-25F3892E6A9C}"/>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ACCC559-A716-E8EC-B2E4-25F3892E6A9C}"/>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7C6E973A-E338-895B-4D5D-6EB8AA2D352C}"/>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7C6E973A-E338-895B-4D5D-6EB8AA2D352C}"/>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F471E62C-44B9-FA96-3426-22996B533851}"/>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F471E62C-44B9-FA96-3426-22996B533851}"/>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60C4124-E812-15CD-EF83-06A5D64B8264}"/>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660C4124-E812-15CD-EF83-06A5D64B8264}"/>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9DF86A78-CA45-9221-2B94-A91BF98C8E95}"/>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9DF86A78-CA45-9221-2B94-A91BF98C8E95}"/>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F9245E11-1031-AB01-081C-52ECF5FD3E7F}"/>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F9245E11-1031-AB01-081C-52ECF5FD3E7F}"/>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E7259537-BBE4-1AB4-C9F8-40521AEEDB3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E7259537-BBE4-1AB4-C9F8-40521AEEDB3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300B4284-8233-FB21-68FA-B757C1D6A1A2}"/>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300B4284-8233-FB21-68FA-B757C1D6A1A2}"/>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056768B9-5FD5-9353-46EF-E58B9C4503F2}"/>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056768B9-5FD5-9353-46EF-E58B9C4503F2}"/>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5A2C7801-E7D1-457B-D855-A47A4957F2CF}"/>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5A2C7801-E7D1-457B-D855-A47A4957F2CF}"/>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6405D80F-5A73-F73F-D8C9-2BD7F1EDAA7B}"/>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6405D80F-5A73-F73F-D8C9-2BD7F1EDAA7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8C55E47D-F873-E685-0F24-FAFDA960C407}"/>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8C55E47D-F873-E685-0F24-FAFDA960C407}"/>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A7E1885F-6040-9850-F1B8-86C3736A233C}"/>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A7E1885F-6040-9850-F1B8-86C3736A233C}"/>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2E8A887E-36BF-8353-F56C-FFCD3F10A8D8}"/>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2E8A887E-36BF-8353-F56C-FFCD3F10A8D8}"/>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4D4B3F2-B7BE-8572-B30F-75AC775570F2}"/>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94D4B3F2-B7BE-8572-B30F-75AC775570F2}"/>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BE94F86A-AC56-695D-F3F1-7638B45E4B6F}"/>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BE94F86A-AC56-695D-F3F1-7638B45E4B6F}"/>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9C63D494-824F-5384-B69D-6909C732A252}"/>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9C63D494-824F-5384-B69D-6909C732A252}"/>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9A8965F3-047A-4C78-D5D4-C76CE8FC624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9A8965F3-047A-4C78-D5D4-C76CE8FC624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7DA8A4DD-DC47-7692-BE1D-6817BBF2EC5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7DA8A4DD-DC47-7692-BE1D-6817BBF2EC5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DFE43115-D601-52DE-D174-5C11712B840C}"/>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DFE43115-D601-52DE-D174-5C11712B840C}"/>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120F209D-BE24-A8DF-91B7-821846655B38}"/>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120F209D-BE24-A8DF-91B7-821846655B38}"/>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12EA8CC3-DBDA-8BC6-8FF2-8629B74E2B53}"/>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12EA8CC3-DBDA-8BC6-8FF2-8629B74E2B53}"/>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A8DC072A-898F-2C77-B9D7-6B35E6CF5250}"/>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A8DC072A-898F-2C77-B9D7-6B35E6CF5250}"/>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FA7D6317-4D22-A960-2EDD-BEAD9A55F76C}"/>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FA7D6317-4D22-A960-2EDD-BEAD9A55F76C}"/>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04D882EB-1747-F921-1579-64E4702D4249}"/>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04D882EB-1747-F921-1579-64E4702D4249}"/>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26B1163F-AD6D-F121-AB07-269348C04283}"/>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74D712F5-3288-4A52-FF3E-C0B159DFAD46}"/>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9B92B1E6-C92F-815A-DB76-27500E1E54A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a:t>
            </a:r>
            <a:r>
              <a:rPr lang="de-DE" sz="1400" b="1" dirty="0">
                <a:solidFill>
                  <a:srgbClr val="00B0F0"/>
                </a:solidFill>
              </a:rPr>
              <a:t>2</a:t>
            </a:r>
            <a:r>
              <a:rPr lang="de-DE" sz="1400" b="1" noProof="0" dirty="0">
                <a:solidFill>
                  <a:srgbClr val="00B0F0"/>
                </a:solidFill>
              </a:rPr>
              <a:t>:00</a:t>
            </a:r>
          </a:p>
        </p:txBody>
      </p:sp>
      <p:pic>
        <p:nvPicPr>
          <p:cNvPr id="163" name="Grafik 162">
            <a:extLst>
              <a:ext uri="{FF2B5EF4-FFF2-40B4-BE49-F238E27FC236}">
                <a16:creationId xmlns:a16="http://schemas.microsoft.com/office/drawing/2014/main" id="{47162EFF-FB74-49D0-A73D-ECBBD9D501D1}"/>
              </a:ext>
            </a:extLst>
          </p:cNvPr>
          <p:cNvPicPr>
            <a:picLocks noChangeAspect="1"/>
          </p:cNvPicPr>
          <p:nvPr/>
        </p:nvPicPr>
        <p:blipFill>
          <a:blip r:embed="rId89"/>
          <a:stretch>
            <a:fillRect/>
          </a:stretch>
        </p:blipFill>
        <p:spPr>
          <a:xfrm>
            <a:off x="5258140" y="2145568"/>
            <a:ext cx="849861" cy="606382"/>
          </a:xfrm>
          <a:prstGeom prst="rect">
            <a:avLst/>
          </a:prstGeom>
        </p:spPr>
      </p:pic>
      <p:pic>
        <p:nvPicPr>
          <p:cNvPr id="4" name="Grafik 3">
            <a:extLst>
              <a:ext uri="{FF2B5EF4-FFF2-40B4-BE49-F238E27FC236}">
                <a16:creationId xmlns:a16="http://schemas.microsoft.com/office/drawing/2014/main" id="{ED75E06A-E580-3D12-D50D-E7D59AC545F3}"/>
              </a:ext>
            </a:extLst>
          </p:cNvPr>
          <p:cNvPicPr>
            <a:picLocks noChangeAspect="1"/>
          </p:cNvPicPr>
          <p:nvPr/>
        </p:nvPicPr>
        <p:blipFill>
          <a:blip r:embed="rId88"/>
          <a:stretch>
            <a:fillRect/>
          </a:stretch>
        </p:blipFill>
        <p:spPr>
          <a:xfrm flipH="1">
            <a:off x="2673863" y="4639570"/>
            <a:ext cx="1645450" cy="1057227"/>
          </a:xfrm>
          <a:prstGeom prst="rect">
            <a:avLst/>
          </a:prstGeom>
        </p:spPr>
      </p:pic>
      <p:sp>
        <p:nvSpPr>
          <p:cNvPr id="9" name="Textfeld 8">
            <a:extLst>
              <a:ext uri="{FF2B5EF4-FFF2-40B4-BE49-F238E27FC236}">
                <a16:creationId xmlns:a16="http://schemas.microsoft.com/office/drawing/2014/main" id="{049D5061-EEE8-1DAA-A515-27779210E7FA}"/>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E57105D0-72B2-8693-65F9-53AD2FA00774}"/>
              </a:ext>
            </a:extLst>
          </p:cNvPr>
          <p:cNvSpPr txBox="1"/>
          <p:nvPr/>
        </p:nvSpPr>
        <p:spPr>
          <a:xfrm>
            <a:off x="2459508" y="3549957"/>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12:45-13.00</a:t>
            </a:r>
            <a:endParaRPr lang="de-DE" noProof="0" dirty="0"/>
          </a:p>
        </p:txBody>
      </p:sp>
      <p:pic>
        <p:nvPicPr>
          <p:cNvPr id="3" name="Grafik 8">
            <a:extLst>
              <a:ext uri="{FF2B5EF4-FFF2-40B4-BE49-F238E27FC236}">
                <a16:creationId xmlns:a16="http://schemas.microsoft.com/office/drawing/2014/main" id="{AEC708AF-439D-0385-A439-19B827248C7D}"/>
              </a:ext>
            </a:extLst>
          </p:cNvPr>
          <p:cNvPicPr>
            <a:picLocks noChangeAspect="1"/>
          </p:cNvPicPr>
          <p:nvPr/>
        </p:nvPicPr>
        <p:blipFill>
          <a:blip r:embed="rId90"/>
          <a:stretch>
            <a:fillRect/>
          </a:stretch>
        </p:blipFill>
        <p:spPr>
          <a:xfrm>
            <a:off x="3608884" y="3127091"/>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C5DA5EB5-92AE-1780-D4D3-179267ADF7A2}"/>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06B1B0EB-C1AA-3DC5-A397-1D778EA30B06}"/>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2A81973F-02B4-6D75-4BCA-1A4934FFFA6F}"/>
              </a:ext>
            </a:extLst>
          </p:cNvPr>
          <p:cNvSpPr txBox="1"/>
          <p:nvPr/>
        </p:nvSpPr>
        <p:spPr>
          <a:xfrm>
            <a:off x="5760267" y="2046322"/>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15" name="Textfeld 14">
            <a:extLst>
              <a:ext uri="{FF2B5EF4-FFF2-40B4-BE49-F238E27FC236}">
                <a16:creationId xmlns:a16="http://schemas.microsoft.com/office/drawing/2014/main" id="{9E6212D2-0F19-F238-C0EF-1251CDA7509F}"/>
              </a:ext>
            </a:extLst>
          </p:cNvPr>
          <p:cNvSpPr txBox="1"/>
          <p:nvPr/>
        </p:nvSpPr>
        <p:spPr>
          <a:xfrm>
            <a:off x="2795461" y="5591472"/>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13:00 – 15:30</a:t>
            </a:r>
          </a:p>
        </p:txBody>
      </p:sp>
      <p:sp>
        <p:nvSpPr>
          <p:cNvPr id="5" name="Oval 4">
            <a:extLst>
              <a:ext uri="{FF2B5EF4-FFF2-40B4-BE49-F238E27FC236}">
                <a16:creationId xmlns:a16="http://schemas.microsoft.com/office/drawing/2014/main" id="{4C6C5C94-C56A-B290-3C79-79AF0E4C858E}"/>
              </a:ext>
            </a:extLst>
          </p:cNvPr>
          <p:cNvSpPr/>
          <p:nvPr/>
        </p:nvSpPr>
        <p:spPr>
          <a:xfrm flipH="1">
            <a:off x="2262761" y="5014437"/>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5487855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51303" y="168762"/>
            <a:ext cx="6074122" cy="805079"/>
          </a:xfrm>
        </p:spPr>
        <p:txBody>
          <a:bodyPr>
            <a:normAutofit/>
          </a:bodyPr>
          <a:lstStyle/>
          <a:p>
            <a:r>
              <a:rPr lang="de-DE" sz="2400" b="1" noProof="0" dirty="0">
                <a:solidFill>
                  <a:schemeClr val="tx1"/>
                </a:solidFill>
              </a:rPr>
              <a:t>Workshop Phase 2 </a:t>
            </a:r>
            <a:r>
              <a:rPr lang="de-DE" sz="2400" b="1" noProof="0" dirty="0"/>
              <a:t>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flipH="1">
            <a:off x="1572320" y="1337876"/>
            <a:ext cx="5832088" cy="4182247"/>
          </a:xfrm>
          <a:prstGeom prst="rect">
            <a:avLst/>
          </a:prstGeom>
        </p:spPr>
      </p:pic>
    </p:spTree>
    <p:extLst>
      <p:ext uri="{BB962C8B-B14F-4D97-AF65-F5344CB8AC3E}">
        <p14:creationId xmlns:p14="http://schemas.microsoft.com/office/powerpoint/2010/main" val="1129486163"/>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7718</Words>
  <Application>Microsoft Office PowerPoint</Application>
  <PresentationFormat>Bildschirmpräsentation (4:3)</PresentationFormat>
  <Paragraphs>1569</Paragraphs>
  <Slides>180</Slides>
  <Notes>49</Notes>
  <HiddenSlides>9</HiddenSlides>
  <MMClips>0</MMClips>
  <ScaleCrop>false</ScaleCrop>
  <HeadingPairs>
    <vt:vector size="6" baseType="variant">
      <vt:variant>
        <vt:lpstr>Verwendete Schriftarten</vt:lpstr>
      </vt:variant>
      <vt:variant>
        <vt:i4>18</vt:i4>
      </vt:variant>
      <vt:variant>
        <vt:lpstr>Design</vt:lpstr>
      </vt:variant>
      <vt:variant>
        <vt:i4>1</vt:i4>
      </vt:variant>
      <vt:variant>
        <vt:lpstr>Folientitel</vt:lpstr>
      </vt:variant>
      <vt:variant>
        <vt:i4>180</vt:i4>
      </vt:variant>
    </vt:vector>
  </HeadingPairs>
  <TitlesOfParts>
    <vt:vector size="199" baseType="lpstr">
      <vt:lpstr>Aptos</vt:lpstr>
      <vt:lpstr>Arial</vt:lpstr>
      <vt:lpstr>Arimo Bold</vt:lpstr>
      <vt:lpstr>Black Jack</vt:lpstr>
      <vt:lpstr>Calibri</vt:lpstr>
      <vt:lpstr>Calibri (MS)</vt:lpstr>
      <vt:lpstr>Calibri (MS) Bold</vt:lpstr>
      <vt:lpstr>Courier New</vt:lpstr>
      <vt:lpstr>Helvetica</vt:lpstr>
      <vt:lpstr>Helvetica Bold</vt:lpstr>
      <vt:lpstr>Helvetica Bold Italics</vt:lpstr>
      <vt:lpstr>Montserrat Black</vt:lpstr>
      <vt:lpstr>Montserrat ExtraBold</vt:lpstr>
      <vt:lpstr>Montserrat SemiBold</vt:lpstr>
      <vt:lpstr>Roboto</vt:lpstr>
      <vt:lpstr>Rubik Marker Hatch</vt:lpstr>
      <vt:lpstr>Symbol</vt:lpstr>
      <vt:lpstr>Wingdings</vt:lpstr>
      <vt:lpstr>Larissa</vt:lpstr>
      <vt:lpstr>PowerPoint-Präsentation</vt:lpstr>
      <vt:lpstr>Aufbau der Fortbildung am 14.05.25 </vt:lpstr>
      <vt:lpstr>PowerPoint-Präsentation</vt:lpstr>
      <vt:lpstr>Die TaskCard zur Fortbildung –  Unsere digitale Schaltzentrale</vt:lpstr>
      <vt:lpstr>PowerPoint-Präsentation</vt:lpstr>
      <vt:lpstr>KI – Wo befinde ich mich gerade?</vt:lpstr>
      <vt:lpstr>PowerPoint-Präsentation</vt:lpstr>
      <vt:lpstr>Vorstellungsrunde / Kennenlernen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Workshop Phase 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Workshop Phase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Workshop Phase</vt:lpstr>
      <vt:lpstr>PowerPoint-Präsentation</vt:lpstr>
      <vt:lpstr>Zeit für eine …</vt:lpstr>
      <vt:lpstr>PowerPoint-Präsentation</vt:lpstr>
      <vt:lpstr>Zwischenstand</vt:lpstr>
      <vt:lpstr> </vt:lpstr>
      <vt:lpstr>Workshop Phase 2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Workshop Phase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Workshop Phase 2</vt:lpstr>
      <vt:lpstr>Workshop Phase 2</vt:lpstr>
      <vt:lpstr>Aufbau der Fortbildung am 14.05.25 </vt:lpstr>
      <vt:lpstr>Herzlichen Dank für die Vorstellung Ihrer Ergebnisse </vt:lpstr>
      <vt:lpstr>Klärung allgemeiner offener Fragen &amp; Anmerkungen</vt:lpstr>
      <vt:lpstr>Aufbau der Fortbildung am 14.05.25 </vt:lpstr>
      <vt:lpstr>KI – Wo befinde ich mich jetzt nach der Fobi?</vt:lpstr>
      <vt:lpstr>PowerPoint-Präsentation</vt:lpstr>
      <vt:lpstr>PowerPoint-Präsentation</vt:lpstr>
      <vt:lpstr>     Edkimo-Abfrage</vt:lpstr>
      <vt:lpstr>Aufbau der Fortbildung am 14.05.25 </vt:lpstr>
      <vt:lpstr>Gute Heimreise!</vt:lpstr>
      <vt:lpstr>Quellenverzeichnis</vt:lpstr>
    </vt:vector>
  </TitlesOfParts>
  <Company>Bezirksregierung Düsseldorf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Häde, Thomas</dc:creator>
  <cp:lastModifiedBy>WYST</cp:lastModifiedBy>
  <cp:revision>428</cp:revision>
  <cp:lastPrinted>2024-06-12T14:24:17Z</cp:lastPrinted>
  <dcterms:created xsi:type="dcterms:W3CDTF">2016-02-26T10:44:19Z</dcterms:created>
  <dcterms:modified xsi:type="dcterms:W3CDTF">2025-06-17T14:46:53Z</dcterms:modified>
</cp:coreProperties>
</file>